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1" r:id="rId2"/>
    <p:sldId id="319" r:id="rId3"/>
    <p:sldId id="301" r:id="rId4"/>
    <p:sldId id="315" r:id="rId5"/>
    <p:sldId id="316" r:id="rId6"/>
    <p:sldId id="317" r:id="rId7"/>
    <p:sldId id="318" r:id="rId8"/>
  </p:sldIdLst>
  <p:sldSz cx="9144000" cy="5715000" type="screen16x10"/>
  <p:notesSz cx="6645275" cy="9174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001ED482-BDDE-41E3-A3D6-04F185D86DA2}">
          <p14:sldIdLst>
            <p14:sldId id="271"/>
            <p14:sldId id="300"/>
            <p14:sldId id="302"/>
            <p14:sldId id="301"/>
            <p14:sldId id="307"/>
            <p14:sldId id="308"/>
            <p14:sldId id="305"/>
            <p14:sldId id="309"/>
            <p14:sldId id="310"/>
            <p14:sldId id="304"/>
            <p14:sldId id="311"/>
            <p14:sldId id="312"/>
          </p14:sldIdLst>
        </p14:section>
        <p14:section name="Untitled Section" id="{6B0A4730-1941-4C70-90A6-1ABF19C2A143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9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C51230"/>
    <a:srgbClr val="B2F3FC"/>
    <a:srgbClr val="FFFFCC"/>
    <a:srgbClr val="00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83" d="100"/>
          <a:sy n="83" d="100"/>
        </p:scale>
        <p:origin x="-996" y="-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98" y="-90"/>
      </p:cViewPr>
      <p:guideLst>
        <p:guide orient="horz" pos="2890"/>
        <p:guide pos="209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073400" y="86883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000" b="1"/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953125" y="8688388"/>
            <a:ext cx="6207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000" b="1"/>
            </a:lvl1pPr>
          </a:lstStyle>
          <a:p>
            <a:pPr>
              <a:defRPr/>
            </a:pPr>
            <a:fld id="{73B4E500-E37F-4B0E-96AA-0E2483706B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261894" y="10052844"/>
            <a:ext cx="200025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89" name="Picture 2" descr="D:\Design Images\pic\search-bar-bg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463"/>
            <a:ext cx="20796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158750"/>
            <a:ext cx="66452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marL="176213" defTabSz="835025">
              <a:defRPr sz="1100" b="1"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1774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763963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55D118-8232-4825-B18F-F0CD1BEB431D}" type="datetime1">
              <a:rPr lang="en-US"/>
              <a:pPr>
                <a:defRPr/>
              </a:pPr>
              <a:t>11/2/2021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8975"/>
            <a:ext cx="5502275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63575" y="4357688"/>
            <a:ext cx="5318125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763963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6F143FB-66E5-4E47-8069-3C3B0CBB9B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49829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3088" y="688975"/>
            <a:ext cx="5499100" cy="3438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D1C9B-69BB-40ED-88E4-C0F9C29B81B8}" type="slidenum">
              <a:rPr lang="en-IN" smtClean="0"/>
              <a:pPr/>
              <a:t>1</a:t>
            </a:fld>
            <a:endParaRPr lang="en-IN" smtClean="0"/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IN" smtClean="0"/>
              <a:t>DC Meeting</a:t>
            </a:r>
          </a:p>
        </p:txBody>
      </p:sp>
      <p:sp>
        <p:nvSpPr>
          <p:cNvPr id="39942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xmlns="" val="75819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06" y="4786326"/>
            <a:ext cx="9072594" cy="468638"/>
          </a:xfrm>
        </p:spPr>
        <p:txBody>
          <a:bodyPr>
            <a:normAutofit/>
          </a:bodyPr>
          <a:lstStyle>
            <a:lvl1pPr algn="r">
              <a:defRPr sz="2400" b="1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123" y="142875"/>
            <a:ext cx="2386224" cy="738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6257" y="337220"/>
            <a:ext cx="1728191" cy="4171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58204" cy="52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74709-785F-457C-9429-4E3DA889C601}" type="datetime3">
              <a:rPr lang="en-US"/>
              <a:pPr>
                <a:defRPr/>
              </a:pPr>
              <a:t>2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 smtClean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FC18-A483-43BC-83D0-C7F7814867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210CE-E9BF-439F-887E-E5FC4510379A}" type="datetime3">
              <a:rPr lang="en-US"/>
              <a:pPr>
                <a:defRPr/>
              </a:pPr>
              <a:t>2 November 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 smtClean="0"/>
              <a:t>CSE4004 WT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8C114-B763-4CBF-B5DD-49D2D8823C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52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4"/>
            <a:ext cx="4040188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00178"/>
            <a:ext cx="4040188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28674"/>
            <a:ext cx="4041775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00178"/>
            <a:ext cx="4041775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B9085-2344-4D33-ABA8-34A6022C206F}" type="datetime3">
              <a:rPr lang="en-US"/>
              <a:pPr>
                <a:defRPr/>
              </a:pPr>
              <a:t>2 November 2021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 smtClean="0"/>
              <a:t>CSE4004 WT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66475-10CE-487A-A234-748010D13E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5BE3B-6E56-4DBB-8503-D66D5865FAEA}" type="datetime3">
              <a:rPr lang="en-US"/>
              <a:pPr>
                <a:defRPr/>
              </a:pPr>
              <a:t>2 November 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 smtClean="0"/>
              <a:t>CSE4004 WT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88A24-15B2-4014-B454-8406F43B342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C778C-E472-459B-A199-6D1A098CE9FE}" type="datetime3">
              <a:rPr lang="en-US"/>
              <a:pPr>
                <a:defRPr/>
              </a:pPr>
              <a:t>2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 smtClean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E58E4-4C09-4B68-AA89-9B519AD825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00125"/>
            <a:ext cx="8229600" cy="4105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85099-9D73-4FF5-824F-18922298BE49}" type="datetime3">
              <a:rPr lang="en-US"/>
              <a:pPr>
                <a:defRPr/>
              </a:pPr>
              <a:t>2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dirty="0" smtClean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75163-F4B9-4804-9087-CAD0DE4888D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00125"/>
            <a:ext cx="4038600" cy="4105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4105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3C916-84AC-49A4-BA95-C87AE8C788FC}" type="datetime3">
              <a:rPr lang="en-US"/>
              <a:pPr>
                <a:defRPr/>
              </a:pPr>
              <a:t>2 November 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 dirty="0" smtClean="0"/>
              <a:t>CSE4004 WT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436D7-947C-46F4-AAB0-A4F6E570EC1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123" y="142875"/>
            <a:ext cx="2386224" cy="738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6257" y="337220"/>
            <a:ext cx="1728191" cy="4171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715375" y="238125"/>
            <a:ext cx="428625" cy="496888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00125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875" y="5297488"/>
            <a:ext cx="1674813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C5123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8B9D937-9D35-46BF-A1AD-A550A037BCB7}" type="datetime3">
              <a:rPr lang="en-US"/>
              <a:pPr>
                <a:defRPr/>
              </a:pPr>
              <a:t>2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5275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1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en-IN" dirty="0" smtClean="0"/>
              <a:t>CSE4004 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375" y="274638"/>
            <a:ext cx="428625" cy="42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3BC23E-C0FD-44A0-8393-5A086AC36B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58175" cy="522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42875" cy="5724525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6910388" y="5456238"/>
            <a:ext cx="179387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9" r:id="rId9"/>
  </p:sldLayoutIdLst>
  <p:transition>
    <p:wipe dir="r"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003399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>
          <a:xfrm>
            <a:off x="0" y="4337050"/>
            <a:ext cx="9144000" cy="719138"/>
          </a:xfrm>
        </p:spPr>
        <p:txBody>
          <a:bodyPr/>
          <a:lstStyle/>
          <a:p>
            <a:pPr eaLnBrk="1" hangingPunct="1"/>
            <a:r>
              <a:rPr lang="en-US" sz="2000" dirty="0" smtClean="0"/>
              <a:t>					</a:t>
            </a:r>
            <a:endParaRPr lang="en-IN" sz="2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72063"/>
            <a:ext cx="9144000" cy="50165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1400" dirty="0">
                <a:solidFill>
                  <a:srgbClr val="7F7F7F"/>
                </a:solidFill>
                <a:latin typeface="Arial" charset="0"/>
                <a:cs typeface="Arial" charset="0"/>
              </a:rPr>
              <a:t> </a:t>
            </a:r>
            <a:r>
              <a:rPr lang="en-US" sz="1400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                                     	   			</a:t>
            </a:r>
            <a:endParaRPr lang="en-IN" sz="1400" dirty="0" smtClean="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684213" y="1920875"/>
            <a:ext cx="78882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hangingPunct="0"/>
            <a:r>
              <a:rPr lang="en-US" sz="2400" b="1" dirty="0" smtClean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CSE4004 –Web Technologies Lab</a:t>
            </a:r>
            <a:endParaRPr lang="en-US" sz="2400" b="1" dirty="0">
              <a:solidFill>
                <a:srgbClr val="003399"/>
              </a:solidFill>
              <a:ea typeface="Arial Unicode MS" pitchFamily="34" charset="-128"/>
              <a:cs typeface="Arial Unicode MS" pitchFamily="34" charset="-128"/>
            </a:endParaRPr>
          </a:p>
          <a:p>
            <a:pPr hangingPunct="0"/>
            <a:r>
              <a:rPr lang="en-US" sz="2400" b="1" dirty="0"/>
              <a:t>				</a:t>
            </a:r>
            <a:r>
              <a:rPr lang="en-US" sz="2400" b="1" dirty="0" smtClean="0"/>
              <a:t>	</a:t>
            </a:r>
          </a:p>
          <a:p>
            <a:r>
              <a:rPr lang="en-US" sz="2400" b="1" dirty="0" smtClean="0"/>
              <a:t>	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2643174" y="2786062"/>
            <a:ext cx="3643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Dr. Chandra Mohan </a:t>
            </a:r>
            <a:r>
              <a:rPr lang="en-US" b="1" dirty="0" err="1" smtClean="0">
                <a:solidFill>
                  <a:srgbClr val="C00000"/>
                </a:solidFill>
              </a:rPr>
              <a:t>Dasari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IN" b="1" dirty="0" smtClean="0">
                <a:solidFill>
                  <a:srgbClr val="00B050"/>
                </a:solidFill>
              </a:rPr>
              <a:t>Assistant Professor Sr. Grade-I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SCOPE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VIT-AP University</a:t>
            </a:r>
            <a:endParaRPr lang="en-US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Server-side scripting using PHP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pPr lvl="1" algn="just"/>
            <a:r>
              <a:rPr lang="en-US" b="1" dirty="0" smtClean="0"/>
              <a:t>Create PHP file that works like interface between webpage and DB </a:t>
            </a:r>
          </a:p>
          <a:p>
            <a:pPr lvl="1" algn="just"/>
            <a:r>
              <a:rPr lang="en-US" b="1" dirty="0" smtClean="0"/>
              <a:t>Create an HTML file that contain forms to send data to PHP </a:t>
            </a:r>
          </a:p>
          <a:p>
            <a:pPr lvl="1" algn="just"/>
            <a:r>
              <a:rPr lang="en-US" b="1" dirty="0" smtClean="0"/>
              <a:t>Create a database to store and retrieve data using PHP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2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CSE4004 WT</a:t>
            </a:r>
            <a:endParaRPr lang="en-I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145005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CRUD operations using PHP and MYSQL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pPr lvl="1" algn="just"/>
            <a:r>
              <a:rPr lang="en-US" dirty="0" smtClean="0"/>
              <a:t>CRUD is an acronym for </a:t>
            </a:r>
            <a:r>
              <a:rPr lang="en-US" b="1" dirty="0" smtClean="0">
                <a:solidFill>
                  <a:srgbClr val="7030A0"/>
                </a:solidFill>
              </a:rPr>
              <a:t>C</a:t>
            </a:r>
            <a:r>
              <a:rPr lang="en-US" dirty="0" smtClean="0">
                <a:solidFill>
                  <a:srgbClr val="7030A0"/>
                </a:solidFill>
              </a:rPr>
              <a:t>reate, </a:t>
            </a:r>
            <a:r>
              <a:rPr lang="en-US" b="1" dirty="0" smtClean="0">
                <a:solidFill>
                  <a:srgbClr val="7030A0"/>
                </a:solidFill>
              </a:rPr>
              <a:t>R</a:t>
            </a:r>
            <a:r>
              <a:rPr lang="en-US" dirty="0" smtClean="0">
                <a:solidFill>
                  <a:srgbClr val="7030A0"/>
                </a:solidFill>
              </a:rPr>
              <a:t>ead, </a:t>
            </a:r>
            <a:r>
              <a:rPr lang="en-US" b="1" dirty="0" smtClean="0">
                <a:solidFill>
                  <a:srgbClr val="7030A0"/>
                </a:solidFill>
              </a:rPr>
              <a:t>U</a:t>
            </a:r>
            <a:r>
              <a:rPr lang="en-US" dirty="0" smtClean="0">
                <a:solidFill>
                  <a:srgbClr val="7030A0"/>
                </a:solidFill>
              </a:rPr>
              <a:t>pdate, and </a:t>
            </a:r>
            <a:r>
              <a:rPr lang="en-US" b="1" dirty="0" smtClean="0">
                <a:solidFill>
                  <a:srgbClr val="7030A0"/>
                </a:solidFill>
              </a:rPr>
              <a:t>D</a:t>
            </a:r>
            <a:r>
              <a:rPr lang="en-US" dirty="0" smtClean="0">
                <a:solidFill>
                  <a:srgbClr val="7030A0"/>
                </a:solidFill>
              </a:rPr>
              <a:t>elete</a:t>
            </a:r>
            <a:r>
              <a:rPr lang="en-US" dirty="0" smtClean="0"/>
              <a:t>. </a:t>
            </a:r>
          </a:p>
          <a:p>
            <a:pPr lvl="1" algn="just"/>
            <a:r>
              <a:rPr lang="en-US" dirty="0" smtClean="0"/>
              <a:t>CRUD operations are basic data manipulation for database. </a:t>
            </a: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2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CSE4004 WT</a:t>
            </a:r>
            <a:endParaRPr lang="en-I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145005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 – Task1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147248" cy="4105275"/>
          </a:xfrm>
        </p:spPr>
        <p:txBody>
          <a:bodyPr/>
          <a:lstStyle/>
          <a:p>
            <a:pPr lvl="1" indent="-342900">
              <a:buFont typeface="Wingdings" pitchFamily="2" charset="2"/>
              <a:buChar char="§"/>
            </a:pPr>
            <a:r>
              <a:rPr lang="en-US" dirty="0" smtClean="0"/>
              <a:t>Create PHP file to read details from html form and </a:t>
            </a:r>
            <a:r>
              <a:rPr lang="en-US" b="1" dirty="0" smtClean="0"/>
              <a:t>create</a:t>
            </a:r>
            <a:r>
              <a:rPr lang="en-US" dirty="0" smtClean="0"/>
              <a:t> a table named Employee and display the result in the table format as shown below. (Use POST method)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2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CSE4004 WT</a:t>
            </a:r>
            <a:endParaRPr lang="en-I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00166" y="2357434"/>
          <a:ext cx="692948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920"/>
                <a:gridCol w="1030920"/>
                <a:gridCol w="867118"/>
                <a:gridCol w="857256"/>
                <a:gridCol w="1081430"/>
                <a:gridCol w="1204586"/>
                <a:gridCol w="85725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EmpNum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EmpName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70274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Chandra Mohan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20-07-1987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18-03-2021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Assistant Professor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969010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785930"/>
            <a:ext cx="8258204" cy="522000"/>
          </a:xfrm>
        </p:spPr>
        <p:txBody>
          <a:bodyPr/>
          <a:lstStyle/>
          <a:p>
            <a:r>
              <a:rPr lang="en-US" dirty="0" smtClean="0"/>
              <a:t>Lab 6 – Task2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786062"/>
            <a:ext cx="8147248" cy="1428747"/>
          </a:xfrm>
        </p:spPr>
        <p:txBody>
          <a:bodyPr/>
          <a:lstStyle/>
          <a:p>
            <a:pPr lvl="1" indent="-342900">
              <a:buFont typeface="Wingdings" pitchFamily="2" charset="2"/>
              <a:buChar char="§"/>
            </a:pPr>
            <a:r>
              <a:rPr lang="en-US" dirty="0" smtClean="0"/>
              <a:t>Create PHP file to read table name from html form and </a:t>
            </a:r>
            <a:r>
              <a:rPr lang="en-US" b="1" dirty="0" smtClean="0"/>
              <a:t>read</a:t>
            </a:r>
            <a:r>
              <a:rPr lang="en-US" dirty="0" smtClean="0"/>
              <a:t> employee details from Employee table who have highest salary in each department and display in tabular format on webpage. (Use GET method)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2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CSE4004 WT</a:t>
            </a:r>
            <a:endParaRPr lang="en-I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969010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 – Task3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147248" cy="4105275"/>
          </a:xfrm>
        </p:spPr>
        <p:txBody>
          <a:bodyPr/>
          <a:lstStyle/>
          <a:p>
            <a:pPr lvl="1" indent="-342900">
              <a:buFont typeface="Wingdings" pitchFamily="2" charset="2"/>
              <a:buChar char="§"/>
            </a:pPr>
            <a:r>
              <a:rPr lang="en-US" dirty="0" smtClean="0"/>
              <a:t>Create PHP file to read table name from html form and Update the designation and salary (Follow the norms shown in table) whose experience is more than 5 years and display the result in the table as shown below. (Use POST method) </a:t>
            </a:r>
          </a:p>
          <a:p>
            <a:pPr lvl="1" indent="-342900">
              <a:buFont typeface="Wingdings" pitchFamily="2" charset="2"/>
              <a:buChar char="§"/>
            </a:pPr>
            <a:endParaRPr lang="en-US" dirty="0" smtClean="0"/>
          </a:p>
          <a:p>
            <a:pPr lvl="1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Norms: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2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CSE4004 WT</a:t>
            </a:r>
            <a:endParaRPr lang="en-I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00166" y="3071814"/>
          <a:ext cx="650085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953"/>
                <a:gridCol w="2166953"/>
                <a:gridCol w="216695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Current</a:t>
                      </a: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Designation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Updated Designation</a:t>
                      </a: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Salary Change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Assistant Professor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Associate Professor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50000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Associate Professor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Professor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969010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6 </a:t>
            </a:r>
            <a:r>
              <a:rPr lang="en-US" dirty="0" smtClean="0"/>
              <a:t>– Task4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147248" cy="4105275"/>
          </a:xfrm>
        </p:spPr>
        <p:txBody>
          <a:bodyPr/>
          <a:lstStyle/>
          <a:p>
            <a:pPr lvl="1" indent="-342900">
              <a:buFont typeface="Wingdings" pitchFamily="2" charset="2"/>
              <a:buChar char="§"/>
            </a:pPr>
            <a:r>
              <a:rPr lang="en-US" dirty="0" smtClean="0"/>
              <a:t>Create PHP file to read table name from html form and delete the employees details whose age &gt; 65 and display the remaining employees details (</a:t>
            </a:r>
            <a:r>
              <a:rPr lang="en-US" dirty="0" err="1" smtClean="0"/>
              <a:t>EmpNum</a:t>
            </a:r>
            <a:r>
              <a:rPr lang="en-US" dirty="0" smtClean="0"/>
              <a:t>, </a:t>
            </a:r>
            <a:r>
              <a:rPr lang="en-US" dirty="0" err="1" smtClean="0"/>
              <a:t>EmpName</a:t>
            </a:r>
            <a:r>
              <a:rPr lang="en-US" dirty="0" smtClean="0"/>
              <a:t>, Age) as shown in the following table.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2 November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CSE4004 WT</a:t>
            </a:r>
            <a:endParaRPr lang="en-I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00166" y="2143120"/>
          <a:ext cx="628654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5515"/>
                <a:gridCol w="2095515"/>
                <a:gridCol w="209551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EmpNum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EmpName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70271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Rudraunsh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969010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mbridge">
      <a:dk1>
        <a:srgbClr val="000000"/>
      </a:dk1>
      <a:lt1>
        <a:srgbClr val="FFFFFF"/>
      </a:lt1>
      <a:dk2>
        <a:srgbClr val="003E72"/>
      </a:dk2>
      <a:lt2>
        <a:srgbClr val="FFFFFF"/>
      </a:lt2>
      <a:accent1>
        <a:srgbClr val="8E258D"/>
      </a:accent1>
      <a:accent2>
        <a:srgbClr val="205867"/>
      </a:accent2>
      <a:accent3>
        <a:srgbClr val="412D5D"/>
      </a:accent3>
      <a:accent4>
        <a:srgbClr val="8064A2"/>
      </a:accent4>
      <a:accent5>
        <a:srgbClr val="58A618"/>
      </a:accent5>
      <a:accent6>
        <a:srgbClr val="C84E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79089FF53E9D4A9F0DDBF26FD97315" ma:contentTypeVersion="2" ma:contentTypeDescription="Create a new document." ma:contentTypeScope="" ma:versionID="67085a17fd6f4af32b859e82f967f9f8">
  <xsd:schema xmlns:xsd="http://www.w3.org/2001/XMLSchema" xmlns:xs="http://www.w3.org/2001/XMLSchema" xmlns:p="http://schemas.microsoft.com/office/2006/metadata/properties" xmlns:ns2="ce572582-1327-440c-aa8a-96c566e9e6eb" targetNamespace="http://schemas.microsoft.com/office/2006/metadata/properties" ma:root="true" ma:fieldsID="1218dea9e2f081d66bfd577e1fed049b" ns2:_="">
    <xsd:import namespace="ce572582-1327-440c-aa8a-96c566e9e6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572582-1327-440c-aa8a-96c566e9e6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533B14-B3B5-4612-922C-528DE4F9DF1D}"/>
</file>

<file path=customXml/itemProps2.xml><?xml version="1.0" encoding="utf-8"?>
<ds:datastoreItem xmlns:ds="http://schemas.openxmlformats.org/officeDocument/2006/customXml" ds:itemID="{BD7A81B7-0CA9-46E9-8586-E1511A404452}"/>
</file>

<file path=customXml/itemProps3.xml><?xml version="1.0" encoding="utf-8"?>
<ds:datastoreItem xmlns:ds="http://schemas.openxmlformats.org/officeDocument/2006/customXml" ds:itemID="{677FFBC8-9F2A-45E6-A482-E48A1F6FC32F}"/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299</Words>
  <Application>Microsoft Office PowerPoint</Application>
  <PresentationFormat>On-screen Show (16:10)</PresentationFormat>
  <Paragraphs>90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   </vt:lpstr>
      <vt:lpstr>Lab 6</vt:lpstr>
      <vt:lpstr>Lab 6</vt:lpstr>
      <vt:lpstr>Lab 6 – Task1</vt:lpstr>
      <vt:lpstr>Lab 6 – Task2</vt:lpstr>
      <vt:lpstr>Lab 6 – Task3</vt:lpstr>
      <vt:lpstr>Lab 6 – Task4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M.DEIVAMANI</dc:creator>
  <cp:lastModifiedBy>Chandu</cp:lastModifiedBy>
  <cp:revision>402</cp:revision>
  <dcterms:created xsi:type="dcterms:W3CDTF">2010-01-03T09:38:03Z</dcterms:created>
  <dcterms:modified xsi:type="dcterms:W3CDTF">2021-11-02T05:46:34Z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0x0101009379089FF53E9D4A9F0DDBF26FD97315</vt:lpwstr>
  </property>
</Properties>
</file>