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1" r:id="rId5"/>
    <p:sldId id="301" r:id="rId6"/>
    <p:sldId id="319" r:id="rId7"/>
    <p:sldId id="321" r:id="rId8"/>
    <p:sldId id="322" r:id="rId9"/>
    <p:sldId id="323" r:id="rId10"/>
    <p:sldId id="324" r:id="rId11"/>
    <p:sldId id="315" r:id="rId12"/>
  </p:sldIdLst>
  <p:sldSz cx="9144000" cy="5715000" type="screen16x10"/>
  <p:notesSz cx="6645275" cy="9174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01ED482-BDDE-41E3-A3D6-04F185D86DA2}">
          <p14:sldIdLst>
            <p14:sldId id="271"/>
            <p14:sldId id="301"/>
            <p14:sldId id="319"/>
            <p14:sldId id="321"/>
            <p14:sldId id="322"/>
            <p14:sldId id="323"/>
            <p14:sldId id="324"/>
            <p14:sldId id="315"/>
          </p14:sldIdLst>
        </p14:section>
        <p14:section name="Untitled Section" id="{6B0A4730-1941-4C70-90A6-1ABF19C2A14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1230"/>
    <a:srgbClr val="FF0000"/>
    <a:srgbClr val="B2F3FC"/>
    <a:srgbClr val="FFFF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97" d="100"/>
          <a:sy n="97" d="100"/>
        </p:scale>
        <p:origin x="1046" y="6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98" y="-90"/>
      </p:cViewPr>
      <p:guideLst>
        <p:guide orient="horz" pos="289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073400" y="86883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000" b="1"/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953125" y="8688388"/>
            <a:ext cx="6207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000" b="1"/>
            </a:lvl1pPr>
          </a:lstStyle>
          <a:p>
            <a:pPr>
              <a:defRPr/>
            </a:pPr>
            <a:fld id="{73B4E500-E37F-4B0E-96AA-0E2483706B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261894" y="10052844"/>
            <a:ext cx="200025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9" name="Picture 2" descr="D:\Design Images\pic\search-bar-bg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463"/>
            <a:ext cx="20796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58750"/>
            <a:ext cx="66452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marL="176213" defTabSz="835025">
              <a:defRPr sz="1100" b="1"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4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763963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55D118-8232-4825-B18F-F0CD1BEB431D}" type="datetime1">
              <a:rPr lang="en-US"/>
              <a:pPr>
                <a:defRPr/>
              </a:pPr>
              <a:t>11/16/2021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8975"/>
            <a:ext cx="5502275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63575" y="4357688"/>
            <a:ext cx="531812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763963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6F143FB-66E5-4E47-8069-3C3B0CBB9B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829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3088" y="688975"/>
            <a:ext cx="5499100" cy="3438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D1C9B-69BB-40ED-88E4-C0F9C29B81B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/>
              <a:t>DC Meeting</a:t>
            </a:r>
          </a:p>
        </p:txBody>
      </p:sp>
      <p:sp>
        <p:nvSpPr>
          <p:cNvPr id="39942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9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6" y="4786326"/>
            <a:ext cx="9072594" cy="468638"/>
          </a:xfrm>
        </p:spPr>
        <p:txBody>
          <a:bodyPr>
            <a:normAutofit/>
          </a:bodyPr>
          <a:lstStyle>
            <a:lvl1pPr algn="r">
              <a:defRPr sz="2400" b="1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58204" cy="52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74709-785F-457C-9429-4E3DA889C601}" type="datetime3">
              <a:rPr lang="en-US"/>
              <a:pPr>
                <a:defRPr/>
              </a:pPr>
              <a:t>16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FC18-A483-43BC-83D0-C7F7814867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10CE-E9BF-439F-887E-E5FC4510379A}" type="datetime3">
              <a:rPr lang="en-US"/>
              <a:pPr>
                <a:defRPr/>
              </a:pPr>
              <a:t>16 November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8C114-B763-4CBF-B5DD-49D2D8823C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2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4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00178"/>
            <a:ext cx="4040188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28674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00178"/>
            <a:ext cx="4041775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9085-2344-4D33-ABA8-34A6022C206F}" type="datetime3">
              <a:rPr lang="en-US"/>
              <a:pPr>
                <a:defRPr/>
              </a:pPr>
              <a:t>16 November 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66475-10CE-487A-A234-748010D13E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5BE3B-6E56-4DBB-8503-D66D5865FAEA}" type="datetime3">
              <a:rPr lang="en-US"/>
              <a:pPr>
                <a:defRPr/>
              </a:pPr>
              <a:t>16 November 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88A24-15B2-4014-B454-8406F43B34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778C-E472-459B-A199-6D1A098CE9FE}" type="datetime3">
              <a:rPr lang="en-US"/>
              <a:pPr>
                <a:defRPr/>
              </a:pPr>
              <a:t>16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E58E4-4C09-4B68-AA89-9B519AD825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5099-9D73-4FF5-824F-18922298BE49}" type="datetime3">
              <a:rPr lang="en-US"/>
              <a:pPr>
                <a:defRPr/>
              </a:pPr>
              <a:t>16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5163-F4B9-4804-9087-CAD0DE4888D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C916-84AC-49A4-BA95-C87AE8C788FC}" type="datetime3">
              <a:rPr lang="en-US"/>
              <a:pPr>
                <a:defRPr/>
              </a:pPr>
              <a:t>16 November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436D7-947C-46F4-AAB0-A4F6E570EC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715375" y="238125"/>
            <a:ext cx="428625" cy="496888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875" y="5297488"/>
            <a:ext cx="1674813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C512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8B9D937-9D35-46BF-A1AD-A550A037BCB7}" type="datetime3">
              <a:rPr lang="en-US"/>
              <a:pPr>
                <a:defRPr/>
              </a:pPr>
              <a:t>16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5275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375" y="274638"/>
            <a:ext cx="428625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3BC23E-C0FD-44A0-8393-5A086AC36B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58175" cy="522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42875" cy="572452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6910388" y="5456238"/>
            <a:ext cx="179387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9" r:id="rId9"/>
  </p:sldLayoutIdLst>
  <p:transition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>
          <a:xfrm>
            <a:off x="0" y="4337050"/>
            <a:ext cx="9144000" cy="719138"/>
          </a:xfrm>
        </p:spPr>
        <p:txBody>
          <a:bodyPr/>
          <a:lstStyle/>
          <a:p>
            <a:pPr eaLnBrk="1" hangingPunct="1"/>
            <a:r>
              <a:rPr lang="en-US" sz="2000" dirty="0"/>
              <a:t>					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72063"/>
            <a:ext cx="9144000" cy="50165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1400" dirty="0">
                <a:solidFill>
                  <a:srgbClr val="7F7F7F"/>
                </a:solidFill>
                <a:latin typeface="Arial" charset="0"/>
                <a:cs typeface="Arial" charset="0"/>
              </a:rPr>
              <a:t>                                      	   			</a:t>
            </a:r>
            <a:endParaRPr lang="en-IN" sz="1400" dirty="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84213" y="1920875"/>
            <a:ext cx="78882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/>
            <a:r>
              <a:rPr lang="en-US" sz="2400" b="1" dirty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CSE4004 – Web Technologies Lab</a:t>
            </a:r>
          </a:p>
          <a:p>
            <a:pPr hangingPunct="0"/>
            <a:r>
              <a:rPr lang="en-US" sz="2400" b="1" dirty="0"/>
              <a:t>					</a:t>
            </a:r>
          </a:p>
          <a:p>
            <a:r>
              <a:rPr lang="en-US" sz="2400" b="1" dirty="0"/>
              <a:t>	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507288" cy="1713359"/>
          </a:xfrm>
        </p:spPr>
        <p:txBody>
          <a:bodyPr/>
          <a:lstStyle/>
          <a:p>
            <a:r>
              <a:rPr lang="en-IN" sz="1800" b="1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Create a SPA (Single Page Application) using Angular JS</a:t>
            </a:r>
            <a:endParaRPr lang="en-IN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pPr lvl="1" algn="just"/>
            <a:r>
              <a:rPr lang="en-US" dirty="0"/>
              <a:t>Learn what is Single Page Application</a:t>
            </a:r>
          </a:p>
          <a:p>
            <a:pPr lvl="1" algn="just"/>
            <a:r>
              <a:rPr lang="en-US" dirty="0"/>
              <a:t>Angular JS Directives, Expressions,  Applications, Modules and Controllers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16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50055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28674"/>
            <a:ext cx="8229600" cy="3152962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AngularJS is a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JavaScript framework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algn="l"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It can be added to an HTML page with a &lt;script&gt; tag.</a:t>
            </a:r>
          </a:p>
          <a:p>
            <a:pPr algn="l"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AngularJS extends HTML attributes with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Directives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and binds data to HTML with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Expressions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AngularJS is distributed as a JavaScript file, and can be added to a web page with a script tag:</a:t>
            </a:r>
          </a:p>
          <a:p>
            <a:pPr algn="l">
              <a:spcAft>
                <a:spcPts val="600"/>
              </a:spcAft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="https://ajax.googleapis.com/ajax/libs/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angularjs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/1.6.9/angular.min.js"&gt;&lt;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>
              <a:buNone/>
            </a:pPr>
            <a:br>
              <a:rPr lang="en-US" dirty="0"/>
            </a:b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16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71472" y="35717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Angular JS:</a:t>
            </a:r>
          </a:p>
        </p:txBody>
      </p:sp>
    </p:spTree>
    <p:extLst>
      <p:ext uri="{BB962C8B-B14F-4D97-AF65-F5344CB8AC3E}">
        <p14:creationId xmlns:p14="http://schemas.microsoft.com/office/powerpoint/2010/main" val="321450055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804349"/>
            <a:ext cx="8229600" cy="290567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AngularJS extends HTML with new attributes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AngularJS is perfect for Single Page Applications (SPAs)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AngularJS is easy to learn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AngularJS extends HTML with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ng-directives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ng-app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directive defines an AngularJS application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ng-model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directive binds the value of HTML controls (input, select,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textarea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 to application data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ng-bind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directive binds application data to the HTML view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Example:</a:t>
            </a:r>
            <a:r>
              <a:rPr lang="en-US" b="0" i="0" dirty="0">
                <a:solidFill>
                  <a:srgbClr val="C00000"/>
                </a:solidFill>
                <a:effectLst/>
              </a:rPr>
              <a:t>AJS1.html 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lvl="1">
              <a:buNone/>
            </a:pPr>
            <a:br>
              <a:rPr lang="en-US" dirty="0"/>
            </a:b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16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71472" y="357170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Angular JS Extends HTML: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1907F-3410-477A-AEE1-E141D6F84328}"/>
              </a:ext>
            </a:extLst>
          </p:cNvPr>
          <p:cNvSpPr/>
          <p:nvPr/>
        </p:nvSpPr>
        <p:spPr>
          <a:xfrm>
            <a:off x="500034" y="3834349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C00000"/>
                </a:solidFill>
                <a:effectLst/>
              </a:rPr>
              <a:t>AngularJS Directives: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5EFFB5-B245-43A3-BCC3-6C652D4D28CB}"/>
              </a:ext>
            </a:extLst>
          </p:cNvPr>
          <p:cNvSpPr txBox="1">
            <a:spLocks/>
          </p:cNvSpPr>
          <p:nvPr/>
        </p:nvSpPr>
        <p:spPr bwMode="auto">
          <a:xfrm>
            <a:off x="539405" y="4226660"/>
            <a:ext cx="8229600" cy="86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IN" b="1" i="0" dirty="0">
                <a:solidFill>
                  <a:srgbClr val="000000"/>
                </a:solidFill>
                <a:effectLst/>
              </a:rPr>
              <a:t>ng-</a:t>
            </a:r>
            <a:r>
              <a:rPr lang="en-IN" b="1" i="0" dirty="0" err="1">
                <a:solidFill>
                  <a:srgbClr val="000000"/>
                </a:solidFill>
                <a:effectLst/>
              </a:rPr>
              <a:t>init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directive initializes AngularJS application variables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Example:</a:t>
            </a:r>
            <a:r>
              <a:rPr lang="en-US" dirty="0">
                <a:solidFill>
                  <a:srgbClr val="C00000"/>
                </a:solidFill>
              </a:rPr>
              <a:t>AJS2.html, AJS3.html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Font typeface="Arial" pitchFamily="34" charset="0"/>
              <a:buNone/>
            </a:pP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94395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78517"/>
            <a:ext cx="8229600" cy="171280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AngularJS expressions are written inside double braces: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{{ expression }}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Example:</a:t>
            </a:r>
            <a:r>
              <a:rPr lang="en-US" b="0" i="0" dirty="0">
                <a:solidFill>
                  <a:srgbClr val="C00000"/>
                </a:solidFill>
                <a:effectLst/>
              </a:rPr>
              <a:t>AJS4.html 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AngularJS expressions bind AngularJS data to HTML the same way as the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ng-bind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directive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Example:</a:t>
            </a:r>
            <a:r>
              <a:rPr lang="en-US" b="0" i="0" dirty="0">
                <a:solidFill>
                  <a:srgbClr val="C00000"/>
                </a:solidFill>
                <a:effectLst/>
              </a:rPr>
              <a:t>AJS5.html 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>
              <a:buNone/>
            </a:pPr>
            <a:br>
              <a:rPr lang="en-US" dirty="0"/>
            </a:b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16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71472" y="357170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Angular JS Expressions: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1907F-3410-477A-AEE1-E141D6F84328}"/>
              </a:ext>
            </a:extLst>
          </p:cNvPr>
          <p:cNvSpPr/>
          <p:nvPr/>
        </p:nvSpPr>
        <p:spPr>
          <a:xfrm>
            <a:off x="498835" y="2658981"/>
            <a:ext cx="2856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C00000"/>
                </a:solidFill>
                <a:effectLst/>
              </a:rPr>
              <a:t>AngularJS Applications: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5EFFB5-B245-43A3-BCC3-6C652D4D28CB}"/>
              </a:ext>
            </a:extLst>
          </p:cNvPr>
          <p:cNvSpPr txBox="1">
            <a:spLocks/>
          </p:cNvSpPr>
          <p:nvPr/>
        </p:nvSpPr>
        <p:spPr bwMode="auto">
          <a:xfrm>
            <a:off x="571472" y="3045818"/>
            <a:ext cx="8229600" cy="197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AngularJS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modules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define AngularJS applications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AngularJS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controllers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control AngularJS applications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ng-app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directive defines the application, the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ng-controller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directive defines the controller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</a:rPr>
              <a:t>Example:</a:t>
            </a:r>
            <a:r>
              <a:rPr lang="en-US" b="0" i="0" dirty="0">
                <a:solidFill>
                  <a:srgbClr val="C00000"/>
                </a:solidFill>
                <a:effectLst/>
              </a:rPr>
              <a:t>AJS6.html 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>
              <a:buFont typeface="Arial" pitchFamily="34" charset="0"/>
              <a:buNone/>
            </a:pP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5220628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78517"/>
            <a:ext cx="8229600" cy="4383239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An AngularJS module defines an application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The module is a container for the different parts of an application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The module is a container for the application controllers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Controllers always belong to a module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 module is created by using Angular JS function </a:t>
            </a:r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angular.module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CD"/>
                </a:solidFill>
              </a:rPr>
              <a:t>	Example:</a:t>
            </a:r>
            <a:endParaRPr lang="en-US" b="0" i="0" dirty="0">
              <a:solidFill>
                <a:srgbClr val="0000C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</a:rPr>
              <a:t>	</a:t>
            </a:r>
            <a:r>
              <a:rPr lang="en-US" b="0" i="0" dirty="0">
                <a:solidFill>
                  <a:srgbClr val="0000CD"/>
                </a:solidFill>
                <a:effectLst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</a:rPr>
              <a:t> ng-app</a:t>
            </a:r>
            <a:r>
              <a:rPr lang="en-US" b="0" i="0" dirty="0">
                <a:solidFill>
                  <a:srgbClr val="0000CD"/>
                </a:solidFill>
                <a:effectLst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</a:rPr>
              <a:t>myApp</a:t>
            </a:r>
            <a:r>
              <a:rPr lang="en-US" b="0" i="0" dirty="0">
                <a:solidFill>
                  <a:srgbClr val="0000CD"/>
                </a:solidFill>
                <a:effectLst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...</a:t>
            </a:r>
            <a:r>
              <a:rPr lang="en-US" b="0" i="0" dirty="0">
                <a:solidFill>
                  <a:srgbClr val="0000CD"/>
                </a:solidFill>
                <a:effectLst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CD"/>
                </a:solidFill>
                <a:effectLst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</a:rPr>
              <a:t>script</a:t>
            </a:r>
            <a:r>
              <a:rPr lang="en-US" b="0" i="0" dirty="0">
                <a:solidFill>
                  <a:srgbClr val="0000CD"/>
                </a:solidFill>
                <a:effectLst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		</a:t>
            </a:r>
            <a:r>
              <a:rPr lang="en-US" b="0" i="0" dirty="0">
                <a:solidFill>
                  <a:srgbClr val="0000CD"/>
                </a:solidFill>
                <a:effectLst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app = angular.module(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</a:rPr>
              <a:t>myApp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[]);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en-US" b="0" i="0" dirty="0">
                <a:solidFill>
                  <a:srgbClr val="0000CD"/>
                </a:solidFill>
                <a:effectLst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</a:rPr>
              <a:t>&gt;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 "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myApp</a:t>
            </a:r>
            <a:r>
              <a:rPr lang="en-US" b="0" i="0" dirty="0">
                <a:solidFill>
                  <a:srgbClr val="000000"/>
                </a:solidFill>
                <a:effectLst/>
              </a:rPr>
              <a:t>" parameter refers to an HTML element in which the application will run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Add a controller to your application, and refer to the controller with the </a:t>
            </a:r>
            <a:r>
              <a:rPr lang="en-US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ng-controller</a:t>
            </a:r>
            <a:r>
              <a:rPr lang="en-US" altLang="en-US" dirty="0">
                <a:solidFill>
                  <a:srgbClr val="000000"/>
                </a:solidFill>
              </a:rPr>
              <a:t> directive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16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71472" y="357170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Angular JS Modules:</a:t>
            </a:r>
          </a:p>
        </p:txBody>
      </p:sp>
    </p:spTree>
    <p:extLst>
      <p:ext uri="{BB962C8B-B14F-4D97-AF65-F5344CB8AC3E}">
        <p14:creationId xmlns:p14="http://schemas.microsoft.com/office/powerpoint/2010/main" val="1186196940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16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1907F-3410-477A-AEE1-E141D6F84328}"/>
              </a:ext>
            </a:extLst>
          </p:cNvPr>
          <p:cNvSpPr/>
          <p:nvPr/>
        </p:nvSpPr>
        <p:spPr>
          <a:xfrm>
            <a:off x="467544" y="274638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C00000"/>
                </a:solidFill>
                <a:effectLst/>
              </a:rPr>
              <a:t>AngularJS Controllers: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5EFFB5-B245-43A3-BCC3-6C652D4D28CB}"/>
              </a:ext>
            </a:extLst>
          </p:cNvPr>
          <p:cNvSpPr txBox="1">
            <a:spLocks/>
          </p:cNvSpPr>
          <p:nvPr/>
        </p:nvSpPr>
        <p:spPr bwMode="auto">
          <a:xfrm>
            <a:off x="485775" y="712197"/>
            <a:ext cx="8229600" cy="171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AngularJS controllers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control the data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of AngularJS applications.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AngularJS controllers are regular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JavaScript Objects, </a:t>
            </a:r>
            <a:r>
              <a:rPr lang="en-US" dirty="0">
                <a:solidFill>
                  <a:srgbClr val="000000"/>
                </a:solidFill>
              </a:rPr>
              <a:t>created by a standard JavaScript </a:t>
            </a:r>
            <a:r>
              <a:rPr lang="en-US" b="1" dirty="0">
                <a:solidFill>
                  <a:srgbClr val="000000"/>
                </a:solidFill>
              </a:rPr>
              <a:t>object constructor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The </a:t>
            </a:r>
            <a:r>
              <a:rPr lang="en-US" dirty="0">
                <a:solidFill>
                  <a:schemeClr val="accent1"/>
                </a:solidFill>
              </a:rPr>
              <a:t>ng-controller</a:t>
            </a:r>
            <a:r>
              <a:rPr lang="en-US" dirty="0">
                <a:solidFill>
                  <a:srgbClr val="000000"/>
                </a:solidFill>
              </a:rPr>
              <a:t> directive defines the application controller.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Example:</a:t>
            </a:r>
            <a:r>
              <a:rPr lang="en-US" b="0" i="0" dirty="0">
                <a:solidFill>
                  <a:srgbClr val="C00000"/>
                </a:solidFill>
                <a:effectLst/>
              </a:rPr>
              <a:t>AJS7.html</a:t>
            </a:r>
            <a:br>
              <a:rPr lang="en-US" dirty="0"/>
            </a:b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CE3DA-BBC1-4E9A-B61D-E7C857612B19}"/>
              </a:ext>
            </a:extLst>
          </p:cNvPr>
          <p:cNvSpPr/>
          <p:nvPr/>
        </p:nvSpPr>
        <p:spPr>
          <a:xfrm>
            <a:off x="485775" y="2434386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C00000"/>
                </a:solidFill>
                <a:effectLst/>
              </a:rPr>
              <a:t>Controller Methods: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DA346-09A5-46B9-A331-B293BDB0D662}"/>
              </a:ext>
            </a:extLst>
          </p:cNvPr>
          <p:cNvSpPr txBox="1"/>
          <p:nvPr/>
        </p:nvSpPr>
        <p:spPr>
          <a:xfrm>
            <a:off x="467544" y="2812652"/>
            <a:ext cx="75426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controller can also have methods (variables as functions):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	Example:</a:t>
            </a:r>
            <a:r>
              <a:rPr lang="en-US" b="0" i="0" dirty="0">
                <a:solidFill>
                  <a:srgbClr val="C00000"/>
                </a:solidFill>
                <a:effectLst/>
              </a:rPr>
              <a:t>AJS8.html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371E4-C9BA-474A-9378-47B7C39F995A}"/>
              </a:ext>
            </a:extLst>
          </p:cNvPr>
          <p:cNvSpPr/>
          <p:nvPr/>
        </p:nvSpPr>
        <p:spPr>
          <a:xfrm>
            <a:off x="485775" y="3492631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C00000"/>
                </a:solidFill>
                <a:effectLst/>
              </a:rPr>
              <a:t>Controller in External Files: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1C8DDE-CBD4-496A-A470-52EBA05DE9F5}"/>
              </a:ext>
            </a:extLst>
          </p:cNvPr>
          <p:cNvSpPr txBox="1"/>
          <p:nvPr/>
        </p:nvSpPr>
        <p:spPr>
          <a:xfrm>
            <a:off x="485775" y="3846183"/>
            <a:ext cx="75426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controller can also have methods (variables as functions):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	Example:</a:t>
            </a:r>
            <a:r>
              <a:rPr lang="en-US" b="0" i="0" dirty="0">
                <a:solidFill>
                  <a:srgbClr val="C00000"/>
                </a:solidFill>
                <a:effectLst/>
              </a:rPr>
              <a:t>AJS9.html, AJS10.html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52484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10 – Task1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147248" cy="777255"/>
          </a:xfrm>
        </p:spPr>
        <p:txBody>
          <a:bodyPr/>
          <a:lstStyle/>
          <a:p>
            <a:pPr lvl="1" indent="-342900">
              <a:buFont typeface="Wingdings" pitchFamily="2" charset="2"/>
              <a:buChar char="§"/>
            </a:pPr>
            <a:r>
              <a:rPr lang="en-US" b="1" dirty="0"/>
              <a:t>Design a “student” login webpage in angular JS framework and 	provide 	options for student to add elective subjects.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16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7D605-C837-44EC-835F-F6B81BD9C9C4}"/>
              </a:ext>
            </a:extLst>
          </p:cNvPr>
          <p:cNvSpPr/>
          <p:nvPr/>
        </p:nvSpPr>
        <p:spPr>
          <a:xfrm>
            <a:off x="3193548" y="2395835"/>
            <a:ext cx="2756909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5123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MARKS = 20</a:t>
            </a:r>
          </a:p>
        </p:txBody>
      </p:sp>
    </p:spTree>
    <p:extLst>
      <p:ext uri="{BB962C8B-B14F-4D97-AF65-F5344CB8AC3E}">
        <p14:creationId xmlns:p14="http://schemas.microsoft.com/office/powerpoint/2010/main" val="369690107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Cambridge">
      <a:dk1>
        <a:srgbClr val="000000"/>
      </a:dk1>
      <a:lt1>
        <a:srgbClr val="FFFFFF"/>
      </a:lt1>
      <a:dk2>
        <a:srgbClr val="003E72"/>
      </a:dk2>
      <a:lt2>
        <a:srgbClr val="FFFFFF"/>
      </a:lt2>
      <a:accent1>
        <a:srgbClr val="8E258D"/>
      </a:accent1>
      <a:accent2>
        <a:srgbClr val="205867"/>
      </a:accent2>
      <a:accent3>
        <a:srgbClr val="412D5D"/>
      </a:accent3>
      <a:accent4>
        <a:srgbClr val="8064A2"/>
      </a:accent4>
      <a:accent5>
        <a:srgbClr val="58A618"/>
      </a:accent5>
      <a:accent6>
        <a:srgbClr val="C84E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9089FF53E9D4A9F0DDBF26FD97315" ma:contentTypeVersion="2" ma:contentTypeDescription="Create a new document." ma:contentTypeScope="" ma:versionID="67085a17fd6f4af32b859e82f967f9f8">
  <xsd:schema xmlns:xsd="http://www.w3.org/2001/XMLSchema" xmlns:xs="http://www.w3.org/2001/XMLSchema" xmlns:p="http://schemas.microsoft.com/office/2006/metadata/properties" xmlns:ns2="ce572582-1327-440c-aa8a-96c566e9e6eb" targetNamespace="http://schemas.microsoft.com/office/2006/metadata/properties" ma:root="true" ma:fieldsID="1218dea9e2f081d66bfd577e1fed049b" ns2:_="">
    <xsd:import namespace="ce572582-1327-440c-aa8a-96c566e9e6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572582-1327-440c-aa8a-96c566e9e6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59D5D8-96C9-4DD5-9133-EBF31A7A5F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E20F11-7BA7-4EF6-8FB2-2BE3685803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572582-1327-440c-aa8a-96c566e9e6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A61179-D1FC-4D54-A557-C538153DB5F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5664</TotalTime>
  <Words>576</Words>
  <Application>Microsoft Office PowerPoint</Application>
  <PresentationFormat>On-screen Show (16:10)</PresentationFormat>
  <Paragraphs>93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Office Theme</vt:lpstr>
      <vt:lpstr>     </vt:lpstr>
      <vt:lpstr>Lab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10 – Task1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M.DEIVAMANI</dc:creator>
  <cp:lastModifiedBy>Gudi Varaprasad</cp:lastModifiedBy>
  <cp:revision>463</cp:revision>
  <dcterms:created xsi:type="dcterms:W3CDTF">2010-01-03T09:38:03Z</dcterms:created>
  <dcterms:modified xsi:type="dcterms:W3CDTF">2021-11-16T06:32:37Z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0x0101009379089FF53E9D4A9F0DDBF26FD97315</vt:lpwstr>
  </property>
</Properties>
</file>