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oppins"/>
      <p:regular r:id="rId18"/>
      <p:bold r:id="rId19"/>
      <p:italic r:id="rId20"/>
      <p:boldItalic r:id="rId21"/>
    </p:embeddedFont>
    <p:embeddedFont>
      <p:font typeface="Poppins Medium"/>
      <p:regular r:id="rId22"/>
      <p:bold r:id="rId23"/>
      <p:italic r:id="rId24"/>
      <p:boldItalic r:id="rId25"/>
    </p:embeddedFont>
    <p:embeddedFont>
      <p:font typeface="Poppins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iGCdhSl5AymB5ykRPtOH+E/ddm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F9BE97-39D8-41E7-A81C-143C7592AFC0}">
  <a:tblStyle styleId="{A7F9BE97-39D8-41E7-A81C-143C7592AFC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italic.fntdata"/><Relationship Id="rId22" Type="http://schemas.openxmlformats.org/officeDocument/2006/relationships/font" Target="fonts/PoppinsMedium-regular.fntdata"/><Relationship Id="rId21" Type="http://schemas.openxmlformats.org/officeDocument/2006/relationships/font" Target="fonts/Poppins-boldItalic.fntdata"/><Relationship Id="rId24" Type="http://schemas.openxmlformats.org/officeDocument/2006/relationships/font" Target="fonts/PoppinsMedium-italic.fntdata"/><Relationship Id="rId23" Type="http://schemas.openxmlformats.org/officeDocument/2006/relationships/font" Target="fonts/PoppinsMedium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PoppinsSemiBold-regular.fntdata"/><Relationship Id="rId25" Type="http://schemas.openxmlformats.org/officeDocument/2006/relationships/font" Target="fonts/PoppinsMedium-boldItalic.fntdata"/><Relationship Id="rId28" Type="http://schemas.openxmlformats.org/officeDocument/2006/relationships/font" Target="fonts/PoppinsSemiBold-italic.fntdata"/><Relationship Id="rId27" Type="http://schemas.openxmlformats.org/officeDocument/2006/relationships/font" Target="fonts/PoppinsSemiBold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oppinsSemiBold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oppins-bold.fntdata"/><Relationship Id="rId18" Type="http://schemas.openxmlformats.org/officeDocument/2006/relationships/font" Target="fonts/Poppi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Shirley</a:t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William</a:t>
            </a:r>
            <a:endParaRPr/>
          </a:p>
        </p:txBody>
      </p:sp>
      <p:sp>
        <p:nvSpPr>
          <p:cNvPr id="304" name="Google Shape;30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6de573434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Pallavi</a:t>
            </a:r>
            <a:endParaRPr/>
          </a:p>
        </p:txBody>
      </p:sp>
      <p:sp>
        <p:nvSpPr>
          <p:cNvPr id="322" name="Google Shape;322;g356de573434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shirley</a:t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Aaman</a:t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6eb6f5ae0_7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Sachin</a:t>
            </a:r>
            <a:endParaRPr/>
          </a:p>
        </p:txBody>
      </p:sp>
      <p:sp>
        <p:nvSpPr>
          <p:cNvPr id="162" name="Google Shape;162;g356eb6f5ae0_7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6eb6f5ae0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Pallavi + Yolanda</a:t>
            </a:r>
            <a:endParaRPr/>
          </a:p>
        </p:txBody>
      </p:sp>
      <p:sp>
        <p:nvSpPr>
          <p:cNvPr id="194" name="Google Shape;194;g356eb6f5ae0_2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6eb6f5ae0_7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Aaman + Sachin</a:t>
            </a:r>
            <a:endParaRPr/>
          </a:p>
        </p:txBody>
      </p:sp>
      <p:sp>
        <p:nvSpPr>
          <p:cNvPr id="214" name="Google Shape;214;g356eb6f5ae0_7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William</a:t>
            </a:r>
            <a:endParaRPr/>
          </a:p>
        </p:txBody>
      </p:sp>
      <p:sp>
        <p:nvSpPr>
          <p:cNvPr id="238" name="Google Shape;23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6eb6f5ae0_7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William</a:t>
            </a:r>
            <a:endParaRPr/>
          </a:p>
        </p:txBody>
      </p:sp>
      <p:sp>
        <p:nvSpPr>
          <p:cNvPr id="266" name="Google Shape;266;g356eb6f5ae0_7_1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Shirley</a:t>
            </a:r>
            <a:endParaRPr/>
          </a:p>
        </p:txBody>
      </p:sp>
      <p:sp>
        <p:nvSpPr>
          <p:cNvPr id="282" name="Google Shape;28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Blank">
  <p:cSld name="4_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/>
          <p:nvPr>
            <p:ph idx="2" type="pic"/>
          </p:nvPr>
        </p:nvSpPr>
        <p:spPr>
          <a:xfrm>
            <a:off x="316830" y="4405395"/>
            <a:ext cx="600859" cy="60085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3" name="Google Shape;53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5" name="Google Shape;55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6" name="Google Shape;66;p21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68" name="Google Shape;68;p21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5" name="Google Shape;75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80" name="Google Shape;80;p2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1" name="Google Shape;81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24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88" name="Google Shape;88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" name="Google Shape;16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>
  <p:cSld name="3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/>
          <p:nvPr>
            <p:ph idx="2" type="pic"/>
          </p:nvPr>
        </p:nvSpPr>
        <p:spPr>
          <a:xfrm>
            <a:off x="647700" y="504825"/>
            <a:ext cx="3371850" cy="51530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>
  <p:cSld name="2_Title Slid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/>
          <p:nvPr>
            <p:ph idx="2" type="pic"/>
          </p:nvPr>
        </p:nvSpPr>
        <p:spPr>
          <a:xfrm>
            <a:off x="2452034" y="870243"/>
            <a:ext cx="1057458" cy="105745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3"/>
          <p:cNvSpPr/>
          <p:nvPr>
            <p:ph idx="2" type="pic"/>
          </p:nvPr>
        </p:nvSpPr>
        <p:spPr>
          <a:xfrm>
            <a:off x="2608657" y="2326710"/>
            <a:ext cx="1143089" cy="1143089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13"/>
          <p:cNvSpPr/>
          <p:nvPr>
            <p:ph idx="3" type="pic"/>
          </p:nvPr>
        </p:nvSpPr>
        <p:spPr>
          <a:xfrm>
            <a:off x="4255177" y="2326710"/>
            <a:ext cx="1143089" cy="1143089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13"/>
          <p:cNvSpPr/>
          <p:nvPr>
            <p:ph idx="4" type="pic"/>
          </p:nvPr>
        </p:nvSpPr>
        <p:spPr>
          <a:xfrm>
            <a:off x="5901697" y="2326710"/>
            <a:ext cx="1143088" cy="1143089"/>
          </a:xfrm>
          <a:prstGeom prst="rect">
            <a:avLst/>
          </a:prstGeom>
          <a:noFill/>
          <a:ln>
            <a:noFill/>
          </a:ln>
        </p:spPr>
      </p:sp>
      <p:sp>
        <p:nvSpPr>
          <p:cNvPr id="27" name="Google Shape;27;p13"/>
          <p:cNvSpPr/>
          <p:nvPr>
            <p:ph idx="5" type="pic"/>
          </p:nvPr>
        </p:nvSpPr>
        <p:spPr>
          <a:xfrm>
            <a:off x="7548216" y="2326710"/>
            <a:ext cx="1143088" cy="114308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>
  <p:cSld name="1_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/>
          <p:nvPr>
            <p:ph idx="2" type="pic"/>
          </p:nvPr>
        </p:nvSpPr>
        <p:spPr>
          <a:xfrm>
            <a:off x="6484055" y="2170798"/>
            <a:ext cx="836703" cy="773730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15"/>
          <p:cNvSpPr/>
          <p:nvPr>
            <p:ph idx="3" type="pic"/>
          </p:nvPr>
        </p:nvSpPr>
        <p:spPr>
          <a:xfrm>
            <a:off x="8002877" y="2170798"/>
            <a:ext cx="836703" cy="773730"/>
          </a:xfrm>
          <a:prstGeom prst="rect">
            <a:avLst/>
          </a:prstGeom>
          <a:noFill/>
          <a:ln>
            <a:noFill/>
          </a:ln>
        </p:spPr>
      </p:sp>
      <p:sp>
        <p:nvSpPr>
          <p:cNvPr id="35" name="Google Shape;35;p15"/>
          <p:cNvSpPr/>
          <p:nvPr>
            <p:ph idx="4" type="pic"/>
          </p:nvPr>
        </p:nvSpPr>
        <p:spPr>
          <a:xfrm>
            <a:off x="6484055" y="3715372"/>
            <a:ext cx="836703" cy="77373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15"/>
          <p:cNvSpPr/>
          <p:nvPr>
            <p:ph idx="5" type="pic"/>
          </p:nvPr>
        </p:nvSpPr>
        <p:spPr>
          <a:xfrm>
            <a:off x="8002877" y="3715372"/>
            <a:ext cx="836703" cy="77373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/>
          <p:nvPr>
            <p:ph idx="2" type="pic"/>
          </p:nvPr>
        </p:nvSpPr>
        <p:spPr>
          <a:xfrm>
            <a:off x="2465789" y="2122168"/>
            <a:ext cx="1869872" cy="2349809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16"/>
          <p:cNvSpPr/>
          <p:nvPr>
            <p:ph idx="3" type="pic"/>
          </p:nvPr>
        </p:nvSpPr>
        <p:spPr>
          <a:xfrm>
            <a:off x="4572000" y="1423846"/>
            <a:ext cx="2342557" cy="1483813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16"/>
          <p:cNvSpPr/>
          <p:nvPr>
            <p:ph idx="4" type="pic"/>
          </p:nvPr>
        </p:nvSpPr>
        <p:spPr>
          <a:xfrm>
            <a:off x="4571999" y="3144002"/>
            <a:ext cx="2342557" cy="1319171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6"/>
          <p:cNvSpPr/>
          <p:nvPr>
            <p:ph idx="5" type="pic"/>
          </p:nvPr>
        </p:nvSpPr>
        <p:spPr>
          <a:xfrm>
            <a:off x="7150897" y="1423847"/>
            <a:ext cx="1687116" cy="304813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Blank">
  <p:cSld name="3_Blank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7"/>
          <p:cNvSpPr/>
          <p:nvPr>
            <p:ph idx="2" type="pic"/>
          </p:nvPr>
        </p:nvSpPr>
        <p:spPr>
          <a:xfrm>
            <a:off x="7222496" y="1314582"/>
            <a:ext cx="1454704" cy="145470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ata.cityofnewyork.us/Public-Safety/NYPD-Complaint-Data-Historic/qgea-i56i/about_data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2.png"/><Relationship Id="rId8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Relationship Id="rId5" Type="http://schemas.openxmlformats.org/officeDocument/2006/relationships/image" Target="../media/image9.png"/><Relationship Id="rId6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21212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 txBox="1"/>
          <p:nvPr/>
        </p:nvSpPr>
        <p:spPr>
          <a:xfrm>
            <a:off x="2316412" y="1162874"/>
            <a:ext cx="70317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GB" sz="4200" u="none" cap="none" strike="noStrike">
                <a:solidFill>
                  <a:srgbClr val="FFC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NYC Crime Analytics:</a:t>
            </a:r>
            <a:endParaRPr b="0" i="0" sz="4200" u="none" cap="none" strike="noStrike">
              <a:solidFill>
                <a:srgbClr val="FFC000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0" i="0" lang="en-GB" sz="4200" u="none" cap="none" strike="noStrike">
                <a:solidFill>
                  <a:srgbClr val="FFC000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Retrieval System</a:t>
            </a:r>
            <a:endParaRPr b="0" i="0" sz="42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2179934" y="2618665"/>
            <a:ext cx="47595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GB" sz="24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APAN 5400 Term Project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"/>
          <p:cNvSpPr txBox="1"/>
          <p:nvPr/>
        </p:nvSpPr>
        <p:spPr>
          <a:xfrm>
            <a:off x="2179934" y="3357409"/>
            <a:ext cx="6330000" cy="9925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Group 2: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Aaman Basra,     Pallavi Gudipati,     Siqi Liu,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Sachin Otsuka Arjun,     Jui-Chen Pu,     Lanqi Zhang</a:t>
            </a:r>
            <a:endParaRPr b="0" i="0" sz="1200" u="none" cap="none" strike="noStrike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10" name="Google Shape;11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4082" y="1162874"/>
            <a:ext cx="1623172" cy="2029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" name="Google Shape;306;p7"/>
          <p:cNvGrpSpPr/>
          <p:nvPr/>
        </p:nvGrpSpPr>
        <p:grpSpPr>
          <a:xfrm>
            <a:off x="7121231" y="373023"/>
            <a:ext cx="223451" cy="223451"/>
            <a:chOff x="8892506" y="664914"/>
            <a:chExt cx="209400" cy="209400"/>
          </a:xfrm>
        </p:grpSpPr>
        <p:sp>
          <p:nvSpPr>
            <p:cNvPr id="307" name="Google Shape;307;p7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308" name="Google Shape;308;p7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9" name="Google Shape;309;p7"/>
          <p:cNvGrpSpPr/>
          <p:nvPr/>
        </p:nvGrpSpPr>
        <p:grpSpPr>
          <a:xfrm flipH="1">
            <a:off x="7427875" y="373023"/>
            <a:ext cx="223451" cy="223451"/>
            <a:chOff x="8892506" y="664914"/>
            <a:chExt cx="209400" cy="209400"/>
          </a:xfrm>
        </p:grpSpPr>
        <p:sp>
          <p:nvSpPr>
            <p:cNvPr id="310" name="Google Shape;310;p7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311" name="Google Shape;311;p7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7"/>
          <p:cNvSpPr txBox="1"/>
          <p:nvPr/>
        </p:nvSpPr>
        <p:spPr>
          <a:xfrm>
            <a:off x="243485" y="265450"/>
            <a:ext cx="7016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rgbClr val="1ED760"/>
                </a:solidFill>
                <a:latin typeface="Poppins"/>
                <a:ea typeface="Poppins"/>
                <a:cs typeface="Poppins"/>
                <a:sym typeface="Poppins"/>
              </a:rPr>
              <a:t>6</a:t>
            </a:r>
            <a:r>
              <a:rPr b="1" i="0" lang="en-GB" sz="2400" u="none" cap="none" strike="noStrike">
                <a:solidFill>
                  <a:srgbClr val="1ED760"/>
                </a:solidFill>
                <a:latin typeface="Poppins"/>
                <a:ea typeface="Poppins"/>
                <a:cs typeface="Poppins"/>
                <a:sym typeface="Poppins"/>
              </a:rPr>
              <a:t>. Cost Implications</a:t>
            </a:r>
            <a:endParaRPr b="1" i="0" sz="2400" u="none" cap="none" strike="noStrike">
              <a:solidFill>
                <a:srgbClr val="1ED7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3" name="Google Shape;313;p7"/>
          <p:cNvSpPr/>
          <p:nvPr/>
        </p:nvSpPr>
        <p:spPr>
          <a:xfrm>
            <a:off x="7745130" y="3729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7"/>
          <p:cNvSpPr txBox="1"/>
          <p:nvPr/>
        </p:nvSpPr>
        <p:spPr>
          <a:xfrm>
            <a:off x="7924698" y="388592"/>
            <a:ext cx="681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APAN5400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7"/>
          <p:cNvSpPr/>
          <p:nvPr/>
        </p:nvSpPr>
        <p:spPr>
          <a:xfrm>
            <a:off x="7773246" y="3939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7"/>
          <p:cNvSpPr/>
          <p:nvPr/>
        </p:nvSpPr>
        <p:spPr>
          <a:xfrm>
            <a:off x="7819019" y="4351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7"/>
          <p:cNvSpPr/>
          <p:nvPr/>
        </p:nvSpPr>
        <p:spPr>
          <a:xfrm rot="3599511">
            <a:off x="8611144" y="443453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18" name="Google Shape;318;p7"/>
          <p:cNvGraphicFramePr/>
          <p:nvPr/>
        </p:nvGraphicFramePr>
        <p:xfrm>
          <a:off x="266409" y="6919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{A7F9BE97-39D8-41E7-A81C-143C7592AFC0}</a:tableStyleId>
              </a:tblPr>
              <a:tblGrid>
                <a:gridCol w="1272125"/>
                <a:gridCol w="692125"/>
                <a:gridCol w="714700"/>
                <a:gridCol w="1684800"/>
              </a:tblGrid>
              <a:tr h="342300">
                <a:tc grid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Cost under current scale</a:t>
                      </a:r>
                      <a:endParaRPr b="1" sz="1300" u="none" cap="none" strike="noStrike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3825" marB="43825" marR="87675" marL="87675"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 hMerge="1"/>
                <a:tc hMerge="1"/>
                <a:tc hMerge="1"/>
              </a:tr>
              <a:tr h="699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rgbClr val="EEECE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Server</a:t>
                      </a:r>
                      <a:endParaRPr b="1" sz="1000" u="none" cap="none" strike="noStrike">
                        <a:solidFill>
                          <a:srgbClr val="EEECE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rgbClr val="EEECE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Cost per Month AWS</a:t>
                      </a:r>
                      <a:endParaRPr b="1" sz="1000" u="none" cap="none" strike="noStrike">
                        <a:solidFill>
                          <a:srgbClr val="EEECE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L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rgbClr val="EEECE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Cost per Month GCP</a:t>
                      </a:r>
                      <a:endParaRPr b="1" sz="1000" u="none" cap="none" strike="noStrike">
                        <a:solidFill>
                          <a:srgbClr val="EEECE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L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-GB" sz="1000" u="none" cap="none" strike="noStrike">
                          <a:solidFill>
                            <a:srgbClr val="EEECE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Description</a:t>
                      </a:r>
                      <a:endParaRPr b="1" sz="1000" u="none" cap="none" strike="noStrike">
                        <a:solidFill>
                          <a:srgbClr val="EEECE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L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rgbClr val="4F81BD"/>
                    </a:solidFill>
                  </a:tcPr>
                </a:tc>
              </a:tr>
              <a:tr h="80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953735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EC2</a:t>
                      </a:r>
                      <a:endParaRPr b="1" sz="900" u="none" cap="none" strike="noStrike">
                        <a:solidFill>
                          <a:srgbClr val="953735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L cap="flat" cmpd="sng" w="127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$60.74</a:t>
                      </a:r>
                      <a:endParaRPr b="1"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L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~$7.99</a:t>
                      </a:r>
                      <a:endParaRPr sz="900" u="none" cap="none" strike="noStrike">
                        <a:solidFill>
                          <a:schemeClr val="dk1"/>
                        </a:solidFill>
                        <a:highlight>
                          <a:schemeClr val="lt1"/>
                        </a:highlight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t3.large (2 vCPU, 8 GiB RAM), shared tenancy, on-demand, basic web app hosting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89300" marL="89300"/>
                </a:tc>
              </a:tr>
              <a:tr h="489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953735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S3</a:t>
                      </a:r>
                      <a:endParaRPr b="1" sz="900" u="none" cap="none" strike="noStrike">
                        <a:solidFill>
                          <a:srgbClr val="953735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L cap="flat" cmpd="sng" w="127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$0.80</a:t>
                      </a:r>
                      <a:endParaRPr b="1"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L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~$0.11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4.48GB storage, basic S3 operations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/>
                </a:tc>
              </a:tr>
              <a:tr h="489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953735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DynamoDB</a:t>
                      </a:r>
                      <a:endParaRPr b="1" sz="900" u="none" cap="none" strike="noStrike">
                        <a:solidFill>
                          <a:srgbClr val="953735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L cap="flat" cmpd="sng" w="127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$7.38</a:t>
                      </a:r>
                      <a:endParaRPr b="1"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L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~$4.85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Standard table, on-demand capacity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/>
                </a:tc>
              </a:tr>
              <a:tr h="33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953735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Lambda</a:t>
                      </a:r>
                      <a:endParaRPr b="1" sz="900" u="none" cap="none" strike="noStrike">
                        <a:solidFill>
                          <a:srgbClr val="953735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L cap="flat" cmpd="sng" w="127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$0.00</a:t>
                      </a:r>
                      <a:endParaRPr b="1"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L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$0.03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ETL jobs, Free Tier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/>
                </a:tc>
              </a:tr>
              <a:tr h="489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953735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API Gateway </a:t>
                      </a:r>
                      <a:endParaRPr b="1" sz="900" u="none" cap="none" strike="noStrike">
                        <a:solidFill>
                          <a:srgbClr val="953735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953735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(REST API)</a:t>
                      </a:r>
                      <a:endParaRPr b="1" sz="900" u="none" cap="none" strike="noStrike">
                        <a:solidFill>
                          <a:srgbClr val="953735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L cap="flat" cmpd="sng" w="127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$3.50</a:t>
                      </a:r>
                      <a:endParaRPr b="1"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L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9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$0.00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1M requests per month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/>
                </a:tc>
              </a:tr>
              <a:tr h="489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953735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RDS (PostgreSQL)</a:t>
                      </a:r>
                      <a:endParaRPr b="1" sz="900" u="none" cap="none" strike="noStrike">
                        <a:solidFill>
                          <a:srgbClr val="953735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L cap="flat" cmpd="sng" w="127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$16.39</a:t>
                      </a:r>
                      <a:endParaRPr b="1"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L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$56.44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db.t3.micro, 20GB SSD, Single-AZ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13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953735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Total </a:t>
                      </a:r>
                      <a:endParaRPr b="1" sz="900" u="none" cap="none" strike="noStrike">
                        <a:solidFill>
                          <a:srgbClr val="953735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89300" marB="89300" marR="66975" marL="66975">
                    <a:lnL cap="flat" cmpd="sng" w="127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BE5F1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953735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$38.14</a:t>
                      </a:r>
                      <a:endParaRPr b="1" sz="900" u="none" cap="none" strike="noStrike">
                        <a:solidFill>
                          <a:srgbClr val="953735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43825" marB="43825" marR="87675" marL="87675">
                    <a:lnL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</a:tr>
            </a:tbl>
          </a:graphicData>
        </a:graphic>
      </p:graphicFrame>
      <p:graphicFrame>
        <p:nvGraphicFramePr>
          <p:cNvPr id="319" name="Google Shape;319;p7"/>
          <p:cNvGraphicFramePr/>
          <p:nvPr/>
        </p:nvGraphicFramePr>
        <p:xfrm>
          <a:off x="4797850" y="68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{A7F9BE97-39D8-41E7-A81C-143C7592AFC0}</a:tableStyleId>
              </a:tblPr>
              <a:tblGrid>
                <a:gridCol w="1379300"/>
                <a:gridCol w="1379300"/>
                <a:gridCol w="1379300"/>
              </a:tblGrid>
              <a:tr h="379050"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8794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solidFill>
                            <a:schemeClr val="lt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Cost Projection (Optional Future Scale)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>
                    <a:lnB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6"/>
                    </a:solidFill>
                  </a:tcPr>
                </a:tc>
                <a:tc hMerge="1"/>
                <a:tc hMerge="1"/>
              </a:tr>
              <a:tr h="349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EEECE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Server</a:t>
                      </a:r>
                      <a:endParaRPr b="1" sz="1100" u="none" cap="none" strike="noStrike">
                        <a:solidFill>
                          <a:srgbClr val="EEECE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EEECE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Cost per Month</a:t>
                      </a:r>
                      <a:endParaRPr b="1" sz="1100" u="none" cap="none" strike="noStrike">
                        <a:solidFill>
                          <a:srgbClr val="EEECE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127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-GB" sz="1100" u="none" cap="none" strike="noStrike">
                          <a:solidFill>
                            <a:srgbClr val="EEECE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Description</a:t>
                      </a:r>
                      <a:endParaRPr b="1" sz="1100" u="none" cap="none" strike="noStrike">
                        <a:solidFill>
                          <a:srgbClr val="EEECE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68575" marL="68575">
                    <a:lnL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95B3D7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B8CCE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solidFill>
                      <a:schemeClr val="accent6"/>
                    </a:solidFill>
                  </a:tcPr>
                </a:tc>
              </a:tr>
              <a:tr h="54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953735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EC2 (m5.xlarge)</a:t>
                      </a:r>
                      <a:endParaRPr b="1" sz="900" u="none" cap="none" strike="noStrike">
                        <a:solidFill>
                          <a:srgbClr val="953735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68575" marL="68575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~$93.33</a:t>
                      </a:r>
                      <a:endParaRPr b="1"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m5.xlarge (4 vCPU, 16 GiB RAM), reserved pricing, for higher load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68575" marL="68575"/>
                </a:tc>
              </a:tr>
              <a:tr h="54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953735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S3 (Storage growth)</a:t>
                      </a:r>
                      <a:endParaRPr b="1" sz="900" u="none" cap="none" strike="noStrike">
                        <a:solidFill>
                          <a:srgbClr val="953735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68575" marL="68575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~$2.00</a:t>
                      </a:r>
                      <a:endParaRPr b="1"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Additional datasets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68575" marL="68575"/>
                </a:tc>
              </a:tr>
              <a:tr h="54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953735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DynamoDB (Scaling)</a:t>
                      </a:r>
                      <a:endParaRPr b="1" sz="900" u="none" cap="none" strike="noStrike">
                        <a:solidFill>
                          <a:srgbClr val="953735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68575" marL="68575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~$15-20</a:t>
                      </a:r>
                      <a:endParaRPr b="1"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Higher traffic load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68575" marL="68575"/>
                </a:tc>
              </a:tr>
              <a:tr h="5077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953735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API Gateway (Scaling)</a:t>
                      </a:r>
                      <a:endParaRPr b="1" sz="900" u="none" cap="none" strike="noStrike">
                        <a:solidFill>
                          <a:srgbClr val="953735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68575" marL="68575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~$5-8</a:t>
                      </a:r>
                      <a:endParaRPr b="1"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Increased API calls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68575" marL="68575"/>
                </a:tc>
              </a:tr>
              <a:tr h="7094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953735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RDS (Larger DB)</a:t>
                      </a:r>
                      <a:endParaRPr b="1" sz="900" u="none" cap="none" strike="noStrike">
                        <a:solidFill>
                          <a:srgbClr val="953735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68575" marL="68575">
                    <a:solidFill>
                      <a:srgbClr val="D6E3B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~$30-35</a:t>
                      </a:r>
                      <a:endParaRPr b="1"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68575" marL="685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GB" sz="9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More concurrent users</a:t>
                      </a:r>
                      <a:endParaRPr sz="9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68575" marL="68575"/>
                </a:tc>
              </a:tr>
              <a:tr h="540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953735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Total Projection</a:t>
                      </a:r>
                      <a:endParaRPr b="1" sz="900" u="none" cap="none" strike="noStrike">
                        <a:solidFill>
                          <a:srgbClr val="953735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68575" marL="68575" anchor="ctr">
                    <a:solidFill>
                      <a:srgbClr val="D6E3BC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b="1" lang="en-GB" sz="900" u="none" cap="none" strike="noStrike">
                          <a:solidFill>
                            <a:srgbClr val="953735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~$85-105 </a:t>
                      </a:r>
                      <a:endParaRPr b="1" sz="900" u="none" cap="none" strike="noStrike">
                        <a:solidFill>
                          <a:srgbClr val="953735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68575" marL="68575" anchor="ctr"/>
                </a:tc>
                <a:tc hMerge="1"/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g356de573434_4_0"/>
          <p:cNvGrpSpPr/>
          <p:nvPr/>
        </p:nvGrpSpPr>
        <p:grpSpPr>
          <a:xfrm>
            <a:off x="7121220" y="373022"/>
            <a:ext cx="223451" cy="223451"/>
            <a:chOff x="8892506" y="664914"/>
            <a:chExt cx="209400" cy="209400"/>
          </a:xfrm>
        </p:grpSpPr>
        <p:sp>
          <p:nvSpPr>
            <p:cNvPr id="325" name="Google Shape;325;g356de573434_4_0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326" name="Google Shape;326;g356de573434_4_0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7" name="Google Shape;327;g356de573434_4_0"/>
          <p:cNvGrpSpPr/>
          <p:nvPr/>
        </p:nvGrpSpPr>
        <p:grpSpPr>
          <a:xfrm flipH="1">
            <a:off x="7427886" y="373022"/>
            <a:ext cx="223451" cy="223451"/>
            <a:chOff x="8892506" y="664914"/>
            <a:chExt cx="209400" cy="209400"/>
          </a:xfrm>
        </p:grpSpPr>
        <p:sp>
          <p:nvSpPr>
            <p:cNvPr id="328" name="Google Shape;328;g356de573434_4_0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329" name="Google Shape;329;g356de573434_4_0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0" name="Google Shape;330;g356de573434_4_0"/>
          <p:cNvSpPr txBox="1"/>
          <p:nvPr/>
        </p:nvSpPr>
        <p:spPr>
          <a:xfrm>
            <a:off x="257685" y="265450"/>
            <a:ext cx="7016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rgbClr val="1ED760"/>
                </a:solidFill>
                <a:latin typeface="Poppins"/>
                <a:ea typeface="Poppins"/>
                <a:cs typeface="Poppins"/>
                <a:sym typeface="Poppins"/>
              </a:rPr>
              <a:t>7</a:t>
            </a:r>
            <a:r>
              <a:rPr b="1" i="0" lang="en-GB" sz="2400" u="none" cap="none" strike="noStrike">
                <a:solidFill>
                  <a:srgbClr val="1ED760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r>
              <a:rPr b="1" lang="en-GB" sz="2400">
                <a:solidFill>
                  <a:srgbClr val="1ED760"/>
                </a:solidFill>
                <a:latin typeface="Poppins"/>
                <a:ea typeface="Poppins"/>
                <a:cs typeface="Poppins"/>
                <a:sym typeface="Poppins"/>
              </a:rPr>
              <a:t>Conclusion and Recommendations</a:t>
            </a:r>
            <a:endParaRPr b="1" sz="2400">
              <a:solidFill>
                <a:srgbClr val="1ED7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1" name="Google Shape;331;g356de573434_4_0"/>
          <p:cNvSpPr/>
          <p:nvPr/>
        </p:nvSpPr>
        <p:spPr>
          <a:xfrm>
            <a:off x="7745130" y="3729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g356de573434_4_0"/>
          <p:cNvSpPr txBox="1"/>
          <p:nvPr/>
        </p:nvSpPr>
        <p:spPr>
          <a:xfrm>
            <a:off x="7924698" y="388592"/>
            <a:ext cx="681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APAN5400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356de573434_4_0"/>
          <p:cNvSpPr/>
          <p:nvPr/>
        </p:nvSpPr>
        <p:spPr>
          <a:xfrm>
            <a:off x="7773246" y="3939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g356de573434_4_0"/>
          <p:cNvSpPr/>
          <p:nvPr/>
        </p:nvSpPr>
        <p:spPr>
          <a:xfrm>
            <a:off x="7819019" y="4351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356de573434_4_0"/>
          <p:cNvSpPr/>
          <p:nvPr/>
        </p:nvSpPr>
        <p:spPr>
          <a:xfrm rot="3599511">
            <a:off x="8611108" y="443390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g356de573434_4_0"/>
          <p:cNvSpPr/>
          <p:nvPr/>
        </p:nvSpPr>
        <p:spPr>
          <a:xfrm>
            <a:off x="322550" y="867600"/>
            <a:ext cx="4154400" cy="352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200">
                <a:latin typeface="Poppins"/>
                <a:ea typeface="Poppins"/>
                <a:cs typeface="Poppins"/>
                <a:sym typeface="Poppins"/>
              </a:rPr>
              <a:t>Conclusion</a:t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7" name="Google Shape;337;g356de573434_4_0"/>
          <p:cNvSpPr/>
          <p:nvPr/>
        </p:nvSpPr>
        <p:spPr>
          <a:xfrm>
            <a:off x="4572000" y="867600"/>
            <a:ext cx="4154400" cy="352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lang="en-GB" sz="1200">
                <a:latin typeface="Poppins"/>
                <a:ea typeface="Poppins"/>
                <a:cs typeface="Poppins"/>
                <a:sym typeface="Poppins"/>
              </a:rPr>
              <a:t>Future Recommendations</a:t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8" name="Google Shape;338;g356de573434_4_0"/>
          <p:cNvSpPr/>
          <p:nvPr/>
        </p:nvSpPr>
        <p:spPr>
          <a:xfrm>
            <a:off x="322550" y="1220400"/>
            <a:ext cx="4154400" cy="157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6400" lvl="0" marL="172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9" name="Google Shape;339;g356de573434_4_0"/>
          <p:cNvSpPr/>
          <p:nvPr/>
        </p:nvSpPr>
        <p:spPr>
          <a:xfrm>
            <a:off x="4759025" y="1265775"/>
            <a:ext cx="4154400" cy="365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6400" lvl="0" marL="172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40" name="Google Shape;340;g356de573434_4_0"/>
          <p:cNvSpPr/>
          <p:nvPr/>
        </p:nvSpPr>
        <p:spPr>
          <a:xfrm>
            <a:off x="322975" y="1265775"/>
            <a:ext cx="4153548" cy="3805869"/>
          </a:xfrm>
          <a:custGeom>
            <a:rect b="b" l="l" r="r" t="t"/>
            <a:pathLst>
              <a:path extrusionOk="0" h="1592414" w="2294778">
                <a:moveTo>
                  <a:pt x="96977" y="0"/>
                </a:moveTo>
                <a:lnTo>
                  <a:pt x="2197801" y="0"/>
                </a:lnTo>
                <a:cubicBezTo>
                  <a:pt x="2223521" y="0"/>
                  <a:pt x="2248187" y="10217"/>
                  <a:pt x="2266374" y="28404"/>
                </a:cubicBezTo>
                <a:cubicBezTo>
                  <a:pt x="2284561" y="46590"/>
                  <a:pt x="2294778" y="71257"/>
                  <a:pt x="2294778" y="96977"/>
                </a:cubicBezTo>
                <a:lnTo>
                  <a:pt x="2294778" y="1495437"/>
                </a:lnTo>
                <a:cubicBezTo>
                  <a:pt x="2294778" y="1548996"/>
                  <a:pt x="2251360" y="1592414"/>
                  <a:pt x="2197801" y="1592414"/>
                </a:cubicBezTo>
                <a:lnTo>
                  <a:pt x="96977" y="1592414"/>
                </a:lnTo>
                <a:cubicBezTo>
                  <a:pt x="71257" y="1592414"/>
                  <a:pt x="46590" y="1582197"/>
                  <a:pt x="28404" y="1564010"/>
                </a:cubicBezTo>
                <a:cubicBezTo>
                  <a:pt x="10217" y="1545823"/>
                  <a:pt x="0" y="1521157"/>
                  <a:pt x="0" y="1495437"/>
                </a:cubicBezTo>
                <a:lnTo>
                  <a:pt x="0" y="96977"/>
                </a:lnTo>
                <a:cubicBezTo>
                  <a:pt x="0" y="71257"/>
                  <a:pt x="10217" y="46590"/>
                  <a:pt x="28404" y="28404"/>
                </a:cubicBezTo>
                <a:cubicBezTo>
                  <a:pt x="46590" y="10217"/>
                  <a:pt x="71257" y="0"/>
                  <a:pt x="96977" y="0"/>
                </a:cubicBezTo>
                <a:close/>
              </a:path>
            </a:pathLst>
          </a:custGeom>
          <a:solidFill>
            <a:srgbClr val="D9EAD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-GB"/>
              <a:t>We successfully designed and deployed an </a:t>
            </a:r>
            <a:r>
              <a:rPr b="1" lang="en-GB"/>
              <a:t>end-to-end NYC crime data retrieval system</a:t>
            </a:r>
            <a:r>
              <a:rPr lang="en-GB"/>
              <a:t>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-GB"/>
              <a:t>Built a </a:t>
            </a:r>
            <a:r>
              <a:rPr b="1" lang="en-GB"/>
              <a:t>ETL pipeline using Spark</a:t>
            </a:r>
            <a:r>
              <a:rPr lang="en-GB"/>
              <a:t> to clean, validate, and structure over 8.9 million records.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-GB"/>
              <a:t>Used </a:t>
            </a:r>
            <a:r>
              <a:rPr b="1" lang="en-GB"/>
              <a:t>MongoDB for raw data backup</a:t>
            </a:r>
            <a:r>
              <a:rPr lang="en-GB"/>
              <a:t> and </a:t>
            </a:r>
            <a:r>
              <a:rPr b="1" lang="en-GB"/>
              <a:t>PostgreSQL for structured analytics</a:t>
            </a:r>
            <a:r>
              <a:rPr lang="en-GB"/>
              <a:t>-ready data.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oppins"/>
              <a:buChar char="●"/>
            </a:pPr>
            <a:r>
              <a:rPr lang="en-GB"/>
              <a:t>Developed an </a:t>
            </a:r>
            <a:r>
              <a:rPr b="1" lang="en-GB"/>
              <a:t>interactive Flask/html</a:t>
            </a:r>
            <a:r>
              <a:rPr lang="en-GB"/>
              <a:t>-based dashboard enabling fast, filtered access to historical crime trends.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oppins"/>
              <a:buChar char="●"/>
            </a:pPr>
            <a:r>
              <a:rPr lang="en-GB"/>
              <a:t>Explored Neo4j for r</a:t>
            </a:r>
            <a:r>
              <a:rPr b="1" lang="en-GB"/>
              <a:t>elationship modeling </a:t>
            </a:r>
            <a:r>
              <a:rPr lang="en-GB"/>
              <a:t>(e.g., suspect-crime-location graphs)  </a:t>
            </a:r>
            <a:r>
              <a:rPr b="1" lang="en-GB" sz="1200">
                <a:latin typeface="Poppins"/>
                <a:ea typeface="Poppins"/>
                <a:cs typeface="Poppins"/>
                <a:sym typeface="Poppins"/>
              </a:rPr>
              <a:t>  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1" name="Google Shape;341;g356de573434_4_0"/>
          <p:cNvSpPr/>
          <p:nvPr/>
        </p:nvSpPr>
        <p:spPr>
          <a:xfrm>
            <a:off x="4572425" y="1265775"/>
            <a:ext cx="4153548" cy="3805869"/>
          </a:xfrm>
          <a:custGeom>
            <a:rect b="b" l="l" r="r" t="t"/>
            <a:pathLst>
              <a:path extrusionOk="0" h="1592414" w="2294778">
                <a:moveTo>
                  <a:pt x="96977" y="0"/>
                </a:moveTo>
                <a:lnTo>
                  <a:pt x="2197801" y="0"/>
                </a:lnTo>
                <a:cubicBezTo>
                  <a:pt x="2223521" y="0"/>
                  <a:pt x="2248187" y="10217"/>
                  <a:pt x="2266374" y="28404"/>
                </a:cubicBezTo>
                <a:cubicBezTo>
                  <a:pt x="2284561" y="46590"/>
                  <a:pt x="2294778" y="71257"/>
                  <a:pt x="2294778" y="96977"/>
                </a:cubicBezTo>
                <a:lnTo>
                  <a:pt x="2294778" y="1495437"/>
                </a:lnTo>
                <a:cubicBezTo>
                  <a:pt x="2294778" y="1548996"/>
                  <a:pt x="2251360" y="1592414"/>
                  <a:pt x="2197801" y="1592414"/>
                </a:cubicBezTo>
                <a:lnTo>
                  <a:pt x="96977" y="1592414"/>
                </a:lnTo>
                <a:cubicBezTo>
                  <a:pt x="71257" y="1592414"/>
                  <a:pt x="46590" y="1582197"/>
                  <a:pt x="28404" y="1564010"/>
                </a:cubicBezTo>
                <a:cubicBezTo>
                  <a:pt x="10217" y="1545823"/>
                  <a:pt x="0" y="1521157"/>
                  <a:pt x="0" y="1495437"/>
                </a:cubicBezTo>
                <a:lnTo>
                  <a:pt x="0" y="96977"/>
                </a:lnTo>
                <a:cubicBezTo>
                  <a:pt x="0" y="71257"/>
                  <a:pt x="10217" y="46590"/>
                  <a:pt x="28404" y="28404"/>
                </a:cubicBezTo>
                <a:cubicBezTo>
                  <a:pt x="46590" y="10217"/>
                  <a:pt x="71257" y="0"/>
                  <a:pt x="96977" y="0"/>
                </a:cubicBezTo>
                <a:close/>
              </a:path>
            </a:pathLst>
          </a:custGeom>
          <a:solidFill>
            <a:srgbClr val="D9EAD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Real-Time Crime Monitoring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Integrate Kafka or other real-time data streams to detect emerging crime hotspots instantly.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Predictive Modeling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Use machine learning (e.g., time-series forecasting, anomaly detection) to predict crime trends and recommend resource allocation.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b="1" lang="en-GB">
                <a:solidFill>
                  <a:schemeClr val="dk1"/>
                </a:solidFill>
              </a:rPr>
              <a:t>Enhanced UI/UX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●"/>
            </a:pPr>
            <a:r>
              <a:rPr lang="en-GB">
                <a:solidFill>
                  <a:schemeClr val="dk1"/>
                </a:solidFill>
              </a:rPr>
              <a:t>Add user-configurable geospatial filters and custom precinct-level alerts in the dashboard while keeping it user-friendly.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"/>
          <p:cNvGrpSpPr/>
          <p:nvPr/>
        </p:nvGrpSpPr>
        <p:grpSpPr>
          <a:xfrm>
            <a:off x="7121231" y="373023"/>
            <a:ext cx="223451" cy="223451"/>
            <a:chOff x="8892506" y="664914"/>
            <a:chExt cx="209400" cy="209400"/>
          </a:xfrm>
        </p:grpSpPr>
        <p:sp>
          <p:nvSpPr>
            <p:cNvPr id="116" name="Google Shape;116;p2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117" name="Google Shape;117;p2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2"/>
          <p:cNvGrpSpPr/>
          <p:nvPr/>
        </p:nvGrpSpPr>
        <p:grpSpPr>
          <a:xfrm flipH="1">
            <a:off x="7427875" y="373023"/>
            <a:ext cx="223451" cy="223451"/>
            <a:chOff x="8892506" y="664914"/>
            <a:chExt cx="209400" cy="209400"/>
          </a:xfrm>
        </p:grpSpPr>
        <p:sp>
          <p:nvSpPr>
            <p:cNvPr id="119" name="Google Shape;119;p2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120" name="Google Shape;120;p2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2"/>
          <p:cNvSpPr txBox="1"/>
          <p:nvPr/>
        </p:nvSpPr>
        <p:spPr>
          <a:xfrm>
            <a:off x="257685" y="265450"/>
            <a:ext cx="7016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ED760"/>
                </a:solidFill>
                <a:latin typeface="Poppins"/>
                <a:ea typeface="Poppins"/>
                <a:cs typeface="Poppins"/>
                <a:sym typeface="Poppins"/>
              </a:rPr>
              <a:t>1. Background &amp; Definition</a:t>
            </a:r>
            <a:endParaRPr b="1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"/>
          <p:cNvSpPr/>
          <p:nvPr/>
        </p:nvSpPr>
        <p:spPr>
          <a:xfrm>
            <a:off x="7745130" y="3729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7924698" y="388592"/>
            <a:ext cx="681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APAN5400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"/>
          <p:cNvSpPr/>
          <p:nvPr/>
        </p:nvSpPr>
        <p:spPr>
          <a:xfrm>
            <a:off x="7773246" y="3939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2"/>
          <p:cNvSpPr/>
          <p:nvPr/>
        </p:nvSpPr>
        <p:spPr>
          <a:xfrm>
            <a:off x="7819019" y="4351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"/>
          <p:cNvSpPr/>
          <p:nvPr/>
        </p:nvSpPr>
        <p:spPr>
          <a:xfrm rot="3599511">
            <a:off x="8611144" y="443453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2"/>
          <p:cNvSpPr/>
          <p:nvPr/>
        </p:nvSpPr>
        <p:spPr>
          <a:xfrm>
            <a:off x="567274" y="1064800"/>
            <a:ext cx="3888900" cy="36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Background</a:t>
            </a:r>
            <a:endParaRPr b="1" i="0" sz="13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567274" y="1659973"/>
            <a:ext cx="38889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New York City’s crime-complaint file is </a:t>
            </a:r>
            <a:r>
              <a:rPr b="1" i="0" lang="en-GB" sz="1200" u="none" cap="none" strike="noStrike">
                <a:solidFill>
                  <a:srgbClr val="000000"/>
                </a:solidFill>
              </a:rPr>
              <a:t>huge and messy</a:t>
            </a: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Data are in big csv files that analysts can’t drill into patterns or get alerts without first spending hours on heavy ETL work.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Until that raw trove is cleaned, structured, and streamed into an analytics layer, critical insights on emerging hot spots and resource gaps remain buried.</a:t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9" name="Google Shape;129;p2"/>
          <p:cNvSpPr/>
          <p:nvPr/>
        </p:nvSpPr>
        <p:spPr>
          <a:xfrm>
            <a:off x="567274" y="3715700"/>
            <a:ext cx="38889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62600" lvl="0" marL="17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GB" sz="1200" u="none" cap="none" strike="noStrike">
                <a:solidFill>
                  <a:schemeClr val="dk1"/>
                </a:solidFill>
              </a:rPr>
              <a:t>Data overload</a:t>
            </a:r>
            <a:endParaRPr sz="1200"/>
          </a:p>
          <a:p>
            <a:pPr indent="-162600" lvl="0" marL="17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GB" sz="1200" u="none" cap="none" strike="noStrike">
                <a:solidFill>
                  <a:schemeClr val="dk1"/>
                </a:solidFill>
              </a:rPr>
              <a:t>Manual limitations</a:t>
            </a:r>
            <a:endParaRPr sz="1200"/>
          </a:p>
          <a:p>
            <a:pPr indent="-162600" lvl="0" marL="17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GB" sz="1200" u="none" cap="none" strike="noStrike">
                <a:solidFill>
                  <a:schemeClr val="dk1"/>
                </a:solidFill>
              </a:rPr>
              <a:t>Lack of real-time insights</a:t>
            </a:r>
            <a:endParaRPr sz="1200"/>
          </a:p>
          <a:p>
            <a:pPr indent="-162600" lvl="0" marL="17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0" lang="en-GB" sz="1200" u="none" cap="none" strike="noStrike">
                <a:solidFill>
                  <a:schemeClr val="dk1"/>
                </a:solidFill>
              </a:rPr>
              <a:t>Privacy/Ethics</a:t>
            </a:r>
            <a:endParaRPr sz="1200"/>
          </a:p>
        </p:txBody>
      </p:sp>
      <p:sp>
        <p:nvSpPr>
          <p:cNvPr id="130" name="Google Shape;130;p2"/>
          <p:cNvSpPr/>
          <p:nvPr/>
        </p:nvSpPr>
        <p:spPr>
          <a:xfrm>
            <a:off x="567274" y="3298675"/>
            <a:ext cx="3888900" cy="3609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Current Challenges</a:t>
            </a:r>
            <a:endParaRPr b="1" i="0" sz="13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" name="Google Shape;131;p2"/>
          <p:cNvSpPr/>
          <p:nvPr/>
        </p:nvSpPr>
        <p:spPr>
          <a:xfrm>
            <a:off x="4695485" y="1064800"/>
            <a:ext cx="3888900" cy="360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Objective</a:t>
            </a:r>
            <a:endParaRPr b="1" i="0" sz="13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4695487" y="1534150"/>
            <a:ext cx="3888900" cy="152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86400" lvl="0" marL="17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4698606" y="3715700"/>
            <a:ext cx="3888900" cy="8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162600" lvl="0" marL="17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Residents &amp; Commuters </a:t>
            </a:r>
            <a:endParaRPr/>
          </a:p>
          <a:p>
            <a:pPr indent="-162600" lvl="0" marL="17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Precinct &amp; Patrol Commanders </a:t>
            </a:r>
            <a:endParaRPr/>
          </a:p>
          <a:p>
            <a:pPr indent="-162600" lvl="0" marL="17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Mayor’s Office &amp; City Council</a:t>
            </a:r>
            <a:endParaRPr/>
          </a:p>
          <a:p>
            <a:pPr indent="-162600" lvl="0" marL="172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b="0" i="0" lang="en-GB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Community Boards &amp; Neighborhood Associations</a:t>
            </a:r>
            <a:endParaRPr/>
          </a:p>
        </p:txBody>
      </p:sp>
      <p:sp>
        <p:nvSpPr>
          <p:cNvPr id="134" name="Google Shape;134;p2"/>
          <p:cNvSpPr/>
          <p:nvPr/>
        </p:nvSpPr>
        <p:spPr>
          <a:xfrm>
            <a:off x="4695485" y="3298675"/>
            <a:ext cx="3888900" cy="360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Target Audience</a:t>
            </a:r>
            <a:endParaRPr b="1" i="0" sz="13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" name="Google Shape;135;p2"/>
          <p:cNvSpPr txBox="1"/>
          <p:nvPr/>
        </p:nvSpPr>
        <p:spPr>
          <a:xfrm>
            <a:off x="4777781" y="1659973"/>
            <a:ext cx="3825291" cy="1600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address this, we intend to </a:t>
            </a:r>
            <a:r>
              <a:rPr b="1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a holistic information retrieval system through an ETL pipeline and create a data warehouse indicating crime occurrences with details.</a:t>
            </a: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will also help identify crime rates and resource allocation amongst over/understaffed precincts.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oogle Shape;140;p3"/>
          <p:cNvGrpSpPr/>
          <p:nvPr/>
        </p:nvGrpSpPr>
        <p:grpSpPr>
          <a:xfrm>
            <a:off x="7121231" y="373023"/>
            <a:ext cx="223451" cy="223451"/>
            <a:chOff x="8892506" y="664914"/>
            <a:chExt cx="209400" cy="209400"/>
          </a:xfrm>
        </p:grpSpPr>
        <p:sp>
          <p:nvSpPr>
            <p:cNvPr id="141" name="Google Shape;141;p3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142" name="Google Shape;142;p3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3" name="Google Shape;143;p3"/>
          <p:cNvGrpSpPr/>
          <p:nvPr/>
        </p:nvGrpSpPr>
        <p:grpSpPr>
          <a:xfrm flipH="1">
            <a:off x="7427875" y="373023"/>
            <a:ext cx="223451" cy="223451"/>
            <a:chOff x="8892506" y="664914"/>
            <a:chExt cx="209400" cy="209400"/>
          </a:xfrm>
        </p:grpSpPr>
        <p:sp>
          <p:nvSpPr>
            <p:cNvPr id="144" name="Google Shape;144;p3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145" name="Google Shape;145;p3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6" name="Google Shape;146;p3"/>
          <p:cNvSpPr txBox="1"/>
          <p:nvPr/>
        </p:nvSpPr>
        <p:spPr>
          <a:xfrm>
            <a:off x="257685" y="265450"/>
            <a:ext cx="7016700" cy="43855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rgbClr val="1ED760"/>
                </a:solidFill>
                <a:latin typeface="Poppins"/>
                <a:ea typeface="Poppins"/>
                <a:cs typeface="Poppins"/>
                <a:sym typeface="Poppins"/>
              </a:rPr>
              <a:t>2. Data Source Procurement</a:t>
            </a:r>
            <a:endParaRPr b="1" i="0" sz="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3"/>
          <p:cNvSpPr/>
          <p:nvPr/>
        </p:nvSpPr>
        <p:spPr>
          <a:xfrm>
            <a:off x="7745130" y="3729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3"/>
          <p:cNvSpPr txBox="1"/>
          <p:nvPr/>
        </p:nvSpPr>
        <p:spPr>
          <a:xfrm>
            <a:off x="7924698" y="388592"/>
            <a:ext cx="681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APAN5400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"/>
          <p:cNvSpPr/>
          <p:nvPr/>
        </p:nvSpPr>
        <p:spPr>
          <a:xfrm>
            <a:off x="7773246" y="3939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3"/>
          <p:cNvSpPr/>
          <p:nvPr/>
        </p:nvSpPr>
        <p:spPr>
          <a:xfrm>
            <a:off x="7819019" y="4351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3"/>
          <p:cNvSpPr/>
          <p:nvPr/>
        </p:nvSpPr>
        <p:spPr>
          <a:xfrm rot="3599511">
            <a:off x="8611144" y="443453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3"/>
          <p:cNvSpPr/>
          <p:nvPr/>
        </p:nvSpPr>
        <p:spPr>
          <a:xfrm>
            <a:off x="334375" y="836200"/>
            <a:ext cx="1520400" cy="5541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rgbClr val="D9EAD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Solution</a:t>
            </a:r>
            <a:endParaRPr b="1" i="0" sz="13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" name="Google Shape;153;p3"/>
          <p:cNvSpPr txBox="1"/>
          <p:nvPr/>
        </p:nvSpPr>
        <p:spPr>
          <a:xfrm>
            <a:off x="1906125" y="836200"/>
            <a:ext cx="6849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 </a:t>
            </a:r>
            <a:r>
              <a:rPr b="1" i="0" lang="en-GB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info retrieval analytics system</a:t>
            </a:r>
            <a:r>
              <a:rPr b="0" i="0" lang="en-GB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built on MongoDB/AWS, capable of ingesting, storing, analysing, and visualizing data at scale.</a:t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" name="Google Shape;154;p3"/>
          <p:cNvSpPr/>
          <p:nvPr/>
        </p:nvSpPr>
        <p:spPr>
          <a:xfrm>
            <a:off x="334375" y="1532700"/>
            <a:ext cx="1520400" cy="11442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Data Source</a:t>
            </a:r>
            <a:endParaRPr b="1" i="0" sz="13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5" name="Google Shape;155;p3"/>
          <p:cNvSpPr txBox="1"/>
          <p:nvPr/>
        </p:nvSpPr>
        <p:spPr>
          <a:xfrm>
            <a:off x="1906125" y="1446250"/>
            <a:ext cx="6849300" cy="129263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Source: </a:t>
            </a:r>
            <a:r>
              <a:rPr b="1" i="0" lang="en-GB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NYC Open Data</a:t>
            </a:r>
            <a:endParaRPr b="1" i="0" sz="1200" u="sng" cap="none" strike="noStrike">
              <a:solidFill>
                <a:srgbClr val="6AA84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Dataset Size:</a:t>
            </a:r>
            <a:r>
              <a:rPr b="0" i="0" lang="en-GB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3.03 GB</a:t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 Type:</a:t>
            </a:r>
            <a:r>
              <a:rPr b="0" i="0" lang="en-GB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Historical NYC crime data including crime type, location, time, suspect, and victim information</a:t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Content: </a:t>
            </a:r>
            <a:r>
              <a:rPr b="0" i="0" lang="en-GB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Dataset of 35 variables and 8.91 million rows are maintained and updated regularly. The data spans from November 16, 2016 to December 31, 2024.</a:t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6" name="Google Shape;156;p3"/>
          <p:cNvSpPr/>
          <p:nvPr/>
        </p:nvSpPr>
        <p:spPr>
          <a:xfrm>
            <a:off x="334375" y="2819300"/>
            <a:ext cx="1520400" cy="7389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-GB" sz="13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Procurement</a:t>
            </a:r>
            <a:endParaRPr b="1" i="0" sz="13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" name="Google Shape;157;p3"/>
          <p:cNvSpPr txBox="1"/>
          <p:nvPr/>
        </p:nvSpPr>
        <p:spPr>
          <a:xfrm>
            <a:off x="1906125" y="2819300"/>
            <a:ext cx="6849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Procurement: </a:t>
            </a:r>
            <a:r>
              <a:rPr b="0" i="0" lang="en-GB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Publicly available datasets provided by NYPD</a:t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Format: </a:t>
            </a:r>
            <a:r>
              <a:rPr b="0" i="0" lang="en-GB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CSV files</a:t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Storage: </a:t>
            </a:r>
            <a:r>
              <a:rPr b="0" i="0" lang="en-GB" sz="1200" u="none" cap="none" strike="noStrik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MongoDB, PostgreSQL for raw and processed data</a:t>
            </a:r>
            <a:endParaRPr b="0" i="0" sz="1200" u="none" cap="none" strike="noStrike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58" name="Google Shape;15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6125" y="3665384"/>
            <a:ext cx="3011530" cy="1261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7655" y="3665384"/>
            <a:ext cx="3045622" cy="12610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g356eb6f5ae0_7_86"/>
          <p:cNvGrpSpPr/>
          <p:nvPr/>
        </p:nvGrpSpPr>
        <p:grpSpPr>
          <a:xfrm>
            <a:off x="7121220" y="373022"/>
            <a:ext cx="223451" cy="223451"/>
            <a:chOff x="8892506" y="664914"/>
            <a:chExt cx="209400" cy="209400"/>
          </a:xfrm>
        </p:grpSpPr>
        <p:sp>
          <p:nvSpPr>
            <p:cNvPr id="165" name="Google Shape;165;g356eb6f5ae0_7_86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166" name="Google Shape;166;g356eb6f5ae0_7_86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7" name="Google Shape;167;g356eb6f5ae0_7_86"/>
          <p:cNvGrpSpPr/>
          <p:nvPr/>
        </p:nvGrpSpPr>
        <p:grpSpPr>
          <a:xfrm flipH="1">
            <a:off x="7427886" y="373022"/>
            <a:ext cx="223451" cy="223451"/>
            <a:chOff x="8892506" y="664914"/>
            <a:chExt cx="209400" cy="209400"/>
          </a:xfrm>
        </p:grpSpPr>
        <p:sp>
          <p:nvSpPr>
            <p:cNvPr id="168" name="Google Shape;168;g356eb6f5ae0_7_86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169" name="Google Shape;169;g356eb6f5ae0_7_86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0" name="Google Shape;170;g356eb6f5ae0_7_86"/>
          <p:cNvSpPr txBox="1"/>
          <p:nvPr/>
        </p:nvSpPr>
        <p:spPr>
          <a:xfrm>
            <a:off x="257685" y="265450"/>
            <a:ext cx="7016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GB" sz="2400" u="none" cap="none" strike="noStrike">
                <a:solidFill>
                  <a:srgbClr val="1ED760"/>
                </a:solidFill>
                <a:latin typeface="Poppins"/>
                <a:ea typeface="Poppins"/>
                <a:cs typeface="Poppins"/>
                <a:sym typeface="Poppins"/>
              </a:rPr>
              <a:t>3. </a:t>
            </a:r>
            <a:r>
              <a:rPr b="1" lang="en-GB" sz="2400">
                <a:solidFill>
                  <a:srgbClr val="1ED760"/>
                </a:solidFill>
                <a:latin typeface="Poppins"/>
                <a:ea typeface="Poppins"/>
                <a:cs typeface="Poppins"/>
                <a:sym typeface="Poppins"/>
              </a:rPr>
              <a:t>Rationale For Technologies</a:t>
            </a:r>
            <a:endParaRPr b="1" i="0" sz="2400" u="none" cap="none" strike="noStrike">
              <a:solidFill>
                <a:srgbClr val="1ED7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1" name="Google Shape;171;g356eb6f5ae0_7_86"/>
          <p:cNvSpPr/>
          <p:nvPr/>
        </p:nvSpPr>
        <p:spPr>
          <a:xfrm>
            <a:off x="7745130" y="3729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356eb6f5ae0_7_86"/>
          <p:cNvSpPr txBox="1"/>
          <p:nvPr/>
        </p:nvSpPr>
        <p:spPr>
          <a:xfrm>
            <a:off x="7924698" y="388592"/>
            <a:ext cx="681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APAN5400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356eb6f5ae0_7_86"/>
          <p:cNvSpPr/>
          <p:nvPr/>
        </p:nvSpPr>
        <p:spPr>
          <a:xfrm>
            <a:off x="7773246" y="3939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356eb6f5ae0_7_86"/>
          <p:cNvSpPr/>
          <p:nvPr/>
        </p:nvSpPr>
        <p:spPr>
          <a:xfrm>
            <a:off x="7819019" y="4351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356eb6f5ae0_7_86"/>
          <p:cNvSpPr/>
          <p:nvPr/>
        </p:nvSpPr>
        <p:spPr>
          <a:xfrm rot="3599511">
            <a:off x="8611108" y="443390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356eb6f5ae0_7_86"/>
          <p:cNvSpPr txBox="1"/>
          <p:nvPr/>
        </p:nvSpPr>
        <p:spPr>
          <a:xfrm>
            <a:off x="3752962" y="4860736"/>
            <a:ext cx="11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MongoDB</a:t>
            </a:r>
            <a:endParaRPr b="0" i="0" sz="1200" u="none" cap="none" strike="noStrike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7" name="Google Shape;177;g356eb6f5ae0_7_86"/>
          <p:cNvSpPr txBox="1"/>
          <p:nvPr/>
        </p:nvSpPr>
        <p:spPr>
          <a:xfrm>
            <a:off x="460577" y="4820986"/>
            <a:ext cx="11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Spark</a:t>
            </a:r>
            <a:endParaRPr b="0" i="0" sz="1200" u="none" cap="none" strike="noStrike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" name="Google Shape;178;g356eb6f5ae0_7_86"/>
          <p:cNvSpPr txBox="1"/>
          <p:nvPr/>
        </p:nvSpPr>
        <p:spPr>
          <a:xfrm>
            <a:off x="5419880" y="4864513"/>
            <a:ext cx="146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neo4j</a:t>
            </a:r>
            <a:endParaRPr b="0" i="0" sz="1200" u="none" cap="none" strike="noStrike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" name="Google Shape;179;g356eb6f5ae0_7_86"/>
          <p:cNvSpPr/>
          <p:nvPr/>
        </p:nvSpPr>
        <p:spPr>
          <a:xfrm>
            <a:off x="1607080" y="4420690"/>
            <a:ext cx="340800" cy="19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g356eb6f5ae0_7_86"/>
          <p:cNvSpPr/>
          <p:nvPr/>
        </p:nvSpPr>
        <p:spPr>
          <a:xfrm>
            <a:off x="6927896" y="4441323"/>
            <a:ext cx="340800" cy="19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356eb6f5ae0_7_86"/>
          <p:cNvSpPr/>
          <p:nvPr/>
        </p:nvSpPr>
        <p:spPr>
          <a:xfrm>
            <a:off x="3065190" y="4411702"/>
            <a:ext cx="340800" cy="19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g356eb6f5ae0_7_86"/>
          <p:cNvSpPr txBox="1"/>
          <p:nvPr/>
        </p:nvSpPr>
        <p:spPr>
          <a:xfrm>
            <a:off x="7364000" y="4860714"/>
            <a:ext cx="13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GB" sz="1200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Flask/HTML</a:t>
            </a:r>
            <a:endParaRPr b="0" i="0" sz="1200" u="none" cap="none" strike="noStrike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" name="Google Shape;183;g356eb6f5ae0_7_86"/>
          <p:cNvSpPr/>
          <p:nvPr/>
        </p:nvSpPr>
        <p:spPr>
          <a:xfrm>
            <a:off x="5193486" y="4428089"/>
            <a:ext cx="340800" cy="195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CC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356eb6f5ae0_7_86"/>
          <p:cNvSpPr txBox="1"/>
          <p:nvPr/>
        </p:nvSpPr>
        <p:spPr>
          <a:xfrm>
            <a:off x="1986955" y="4860736"/>
            <a:ext cx="118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GB" sz="1200" u="none" cap="none" strike="noStrike">
                <a:solidFill>
                  <a:srgbClr val="595959"/>
                </a:solidFill>
                <a:latin typeface="Poppins"/>
                <a:ea typeface="Poppins"/>
                <a:cs typeface="Poppins"/>
                <a:sym typeface="Poppins"/>
              </a:rPr>
              <a:t>PostgreSQL</a:t>
            </a:r>
            <a:endParaRPr b="0" i="0" sz="1200" u="none" cap="none" strike="noStrike">
              <a:solidFill>
                <a:srgbClr val="59595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85" name="Google Shape;185;g356eb6f5ae0_7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6553" y="4315768"/>
            <a:ext cx="1509795" cy="408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56eb6f5ae0_7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88662" y="4180580"/>
            <a:ext cx="635773" cy="8987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356eb6f5ae0_7_8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0463" y="4357386"/>
            <a:ext cx="1127647" cy="423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356eb6f5ae0_7_8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92900" y="4328025"/>
            <a:ext cx="739200" cy="36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g356eb6f5ae0_7_8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951750" y="4531400"/>
            <a:ext cx="434224" cy="2895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0" name="Google Shape;190;g356eb6f5ae0_7_86"/>
          <p:cNvGraphicFramePr/>
          <p:nvPr/>
        </p:nvGraphicFramePr>
        <p:xfrm>
          <a:off x="515250" y="8545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{A7F9BE97-39D8-41E7-A81C-143C7592AFC0}</a:tableStyleId>
              </a:tblPr>
              <a:tblGrid>
                <a:gridCol w="1342950"/>
                <a:gridCol w="2045375"/>
                <a:gridCol w="4725175"/>
              </a:tblGrid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Component</a:t>
                      </a:r>
                      <a:endParaRPr b="1" sz="12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 u="none" cap="none" strike="noStrike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Technology</a:t>
                      </a:r>
                      <a:endParaRPr b="1" sz="12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-GB" sz="1200"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Rationale</a:t>
                      </a:r>
                      <a:endParaRPr b="1" sz="1200" u="none" cap="none" strike="noStrike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solidFill>
                      <a:srgbClr val="D9EAD3"/>
                    </a:solidFill>
                  </a:tcPr>
                </a:tc>
              </a:tr>
              <a:tr h="749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Data Tidying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Python Spark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Spark’s distributed computing ensures fast, scalable processing, seamless technology integration, and flexibility for both batch and real-time analysis.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2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Database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MongoDB/PostgreSQL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NoSQL structure allows flexible schema design, ideal for heterogeneous or sparse crime records. Seamless integration with Python and Flask/HTML.</a:t>
                      </a:r>
                      <a:endParaRPr sz="120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Visualization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Neo4j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marR="5080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1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Uses a relationship based model with nodes and relationships. Perfect to visually explore various relationships in our data in an efficient manner.</a:t>
                      </a:r>
                      <a:endParaRPr sz="12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624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 u="none" cap="none" strike="noStrike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App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Flask/HTML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It allows seamless integration with our backend (PySpark and Neo4j), and provides a clean, user-friendly interface ideal for visualizing data and sharing insights.</a:t>
                      </a:r>
                      <a:endParaRPr sz="1600"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pic>
        <p:nvPicPr>
          <p:cNvPr id="191" name="Google Shape;191;g356eb6f5ae0_7_86"/>
          <p:cNvPicPr preferRelativeResize="0"/>
          <p:nvPr/>
        </p:nvPicPr>
        <p:blipFill rotWithShape="1">
          <a:blip r:embed="rId8">
            <a:alphaModFix/>
          </a:blip>
          <a:srcRect b="13962" l="0" r="0" t="14802"/>
          <a:stretch/>
        </p:blipFill>
        <p:spPr>
          <a:xfrm>
            <a:off x="414250" y="4338825"/>
            <a:ext cx="1127626" cy="5822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g356eb6f5ae0_2_2"/>
          <p:cNvGrpSpPr/>
          <p:nvPr/>
        </p:nvGrpSpPr>
        <p:grpSpPr>
          <a:xfrm>
            <a:off x="7121220" y="373022"/>
            <a:ext cx="223451" cy="223451"/>
            <a:chOff x="8892506" y="664914"/>
            <a:chExt cx="209400" cy="209400"/>
          </a:xfrm>
        </p:grpSpPr>
        <p:sp>
          <p:nvSpPr>
            <p:cNvPr id="197" name="Google Shape;197;g356eb6f5ae0_2_2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198" name="Google Shape;198;g356eb6f5ae0_2_2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g356eb6f5ae0_2_2"/>
          <p:cNvGrpSpPr/>
          <p:nvPr/>
        </p:nvGrpSpPr>
        <p:grpSpPr>
          <a:xfrm flipH="1">
            <a:off x="7427886" y="373022"/>
            <a:ext cx="223451" cy="223451"/>
            <a:chOff x="8892506" y="664914"/>
            <a:chExt cx="209400" cy="209400"/>
          </a:xfrm>
        </p:grpSpPr>
        <p:sp>
          <p:nvSpPr>
            <p:cNvPr id="200" name="Google Shape;200;g356eb6f5ae0_2_2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201" name="Google Shape;201;g356eb6f5ae0_2_2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g356eb6f5ae0_2_2"/>
          <p:cNvSpPr txBox="1"/>
          <p:nvPr/>
        </p:nvSpPr>
        <p:spPr>
          <a:xfrm>
            <a:off x="243485" y="92625"/>
            <a:ext cx="7016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rgbClr val="1ED760"/>
                </a:solidFill>
                <a:latin typeface="Poppins"/>
                <a:ea typeface="Poppins"/>
                <a:cs typeface="Poppins"/>
                <a:sym typeface="Poppins"/>
              </a:rPr>
              <a:t>Spark and Neo4j </a:t>
            </a:r>
            <a:endParaRPr b="1" i="0" sz="2400" u="none" cap="none" strike="noStrike">
              <a:solidFill>
                <a:srgbClr val="1ED7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3" name="Google Shape;203;g356eb6f5ae0_2_2"/>
          <p:cNvSpPr/>
          <p:nvPr/>
        </p:nvSpPr>
        <p:spPr>
          <a:xfrm>
            <a:off x="7745130" y="3729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356eb6f5ae0_2_2"/>
          <p:cNvSpPr txBox="1"/>
          <p:nvPr/>
        </p:nvSpPr>
        <p:spPr>
          <a:xfrm>
            <a:off x="7924698" y="388592"/>
            <a:ext cx="681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APAN5400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356eb6f5ae0_2_2"/>
          <p:cNvSpPr/>
          <p:nvPr/>
        </p:nvSpPr>
        <p:spPr>
          <a:xfrm>
            <a:off x="7773246" y="3939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g356eb6f5ae0_2_2"/>
          <p:cNvSpPr/>
          <p:nvPr/>
        </p:nvSpPr>
        <p:spPr>
          <a:xfrm>
            <a:off x="7819019" y="4351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g356eb6f5ae0_2_2"/>
          <p:cNvSpPr/>
          <p:nvPr/>
        </p:nvSpPr>
        <p:spPr>
          <a:xfrm rot="3599511">
            <a:off x="8611108" y="443390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g356eb6f5ae0_2_2"/>
          <p:cNvSpPr/>
          <p:nvPr/>
        </p:nvSpPr>
        <p:spPr>
          <a:xfrm>
            <a:off x="159225" y="596500"/>
            <a:ext cx="4087500" cy="402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Used </a:t>
            </a:r>
            <a:r>
              <a:rPr b="1" lang="en-GB" sz="1100">
                <a:solidFill>
                  <a:schemeClr val="dk1"/>
                </a:solidFill>
              </a:rPr>
              <a:t>PySpark</a:t>
            </a:r>
            <a:r>
              <a:rPr lang="en-GB" sz="1100">
                <a:solidFill>
                  <a:schemeClr val="dk1"/>
                </a:solidFill>
              </a:rPr>
              <a:t>, the Python interface for Apache Spark: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-GB" sz="1200">
                <a:solidFill>
                  <a:schemeClr val="dk1"/>
                </a:solidFill>
              </a:rPr>
              <a:t>Distributed processing</a:t>
            </a:r>
            <a:r>
              <a:rPr lang="en-GB" sz="1200">
                <a:solidFill>
                  <a:schemeClr val="dk1"/>
                </a:solidFill>
              </a:rPr>
              <a:t> of 8M+ crime records during ETL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GB" sz="1200">
                <a:solidFill>
                  <a:schemeClr val="dk1"/>
                </a:solidFill>
              </a:rPr>
              <a:t>Large-scale</a:t>
            </a:r>
            <a:r>
              <a:rPr b="1" lang="en-GB" sz="1200">
                <a:solidFill>
                  <a:schemeClr val="dk1"/>
                </a:solidFill>
              </a:rPr>
              <a:t> data cleaning</a:t>
            </a:r>
            <a:r>
              <a:rPr lang="en-GB" sz="1200">
                <a:solidFill>
                  <a:schemeClr val="dk1"/>
                </a:solidFill>
              </a:rPr>
              <a:t> (e.g., invalid dates like year 1015)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-GB" sz="1200">
                <a:solidFill>
                  <a:schemeClr val="dk1"/>
                </a:solidFill>
              </a:rPr>
              <a:t>Standardized fields</a:t>
            </a:r>
            <a:r>
              <a:rPr lang="en-GB" sz="1200">
                <a:solidFill>
                  <a:schemeClr val="dk1"/>
                </a:solidFill>
              </a:rPr>
              <a:t> (dates, nulls, categories) for analytics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b="1" lang="en-GB" sz="1200">
                <a:solidFill>
                  <a:schemeClr val="dk1"/>
                </a:solidFill>
              </a:rPr>
              <a:t>Significantly faster</a:t>
            </a:r>
            <a:r>
              <a:rPr lang="en-GB" sz="1200">
                <a:solidFill>
                  <a:schemeClr val="dk1"/>
                </a:solidFill>
              </a:rPr>
              <a:t> than Pandas due to parallel processing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-GB" sz="1200">
                <a:solidFill>
                  <a:schemeClr val="dk1"/>
                </a:solidFill>
              </a:rPr>
              <a:t>Output sent to </a:t>
            </a:r>
            <a:r>
              <a:rPr b="1" lang="en-GB" sz="1200">
                <a:solidFill>
                  <a:schemeClr val="dk1"/>
                </a:solidFill>
              </a:rPr>
              <a:t>PostgreSQL</a:t>
            </a:r>
            <a:r>
              <a:rPr lang="en-GB" sz="1200">
                <a:solidFill>
                  <a:schemeClr val="dk1"/>
                </a:solidFill>
              </a:rPr>
              <a:t> (cleaned) and </a:t>
            </a:r>
            <a:r>
              <a:rPr b="1" lang="en-GB" sz="1200">
                <a:solidFill>
                  <a:schemeClr val="dk1"/>
                </a:solidFill>
              </a:rPr>
              <a:t>MongoDB </a:t>
            </a:r>
            <a:r>
              <a:rPr lang="en-GB" sz="1200">
                <a:solidFill>
                  <a:schemeClr val="dk1"/>
                </a:solidFill>
              </a:rPr>
              <a:t>(raw)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356eb6f5ae0_2_2"/>
          <p:cNvSpPr/>
          <p:nvPr/>
        </p:nvSpPr>
        <p:spPr>
          <a:xfrm>
            <a:off x="4478850" y="580900"/>
            <a:ext cx="3991800" cy="4022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Used For</a:t>
            </a:r>
            <a:r>
              <a:rPr lang="en-GB" sz="1200">
                <a:solidFill>
                  <a:schemeClr val="dk1"/>
                </a:solidFill>
              </a:rPr>
              <a:t>: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b="1" lang="en-GB" sz="1200">
                <a:solidFill>
                  <a:schemeClr val="dk1"/>
                </a:solidFill>
              </a:rPr>
              <a:t>Model complex relationships</a:t>
            </a:r>
            <a:r>
              <a:rPr lang="en-GB" sz="1200">
                <a:solidFill>
                  <a:schemeClr val="dk1"/>
                </a:solidFill>
              </a:rPr>
              <a:t> in the crime dataset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b="1" lang="en-GB" sz="1200">
                <a:solidFill>
                  <a:schemeClr val="dk1"/>
                </a:solidFill>
              </a:rPr>
              <a:t>Build graphs </a:t>
            </a:r>
            <a:r>
              <a:rPr lang="en-GB" sz="1200">
                <a:solidFill>
                  <a:schemeClr val="dk1"/>
                </a:solidFill>
              </a:rPr>
              <a:t>with nodes like Crime, Time Period, LocationType, and Victim.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b="1" lang="en-GB" sz="1200">
                <a:solidFill>
                  <a:schemeClr val="dk1"/>
                </a:solidFill>
              </a:rPr>
              <a:t>Explore patterns</a:t>
            </a:r>
            <a:r>
              <a:rPr lang="en-GB" sz="1200">
                <a:solidFill>
                  <a:schemeClr val="dk1"/>
                </a:solidFill>
              </a:rPr>
              <a:t>, such as high-risk time periods and locations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</a:pPr>
            <a:r>
              <a:rPr b="1" lang="en-GB" sz="1200">
                <a:solidFill>
                  <a:schemeClr val="dk1"/>
                </a:solidFill>
              </a:rPr>
              <a:t>Reveal hidden structures</a:t>
            </a:r>
            <a:r>
              <a:rPr lang="en-GB" sz="1200">
                <a:solidFill>
                  <a:schemeClr val="dk1"/>
                </a:solidFill>
              </a:rPr>
              <a:t> not easily seen in tabular data. 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356eb6f5ae0_2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988" y="706611"/>
            <a:ext cx="1127647" cy="423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356eb6f5ae0_2_2"/>
          <p:cNvPicPr preferRelativeResize="0"/>
          <p:nvPr/>
        </p:nvPicPr>
        <p:blipFill rotWithShape="1">
          <a:blip r:embed="rId4">
            <a:alphaModFix/>
          </a:blip>
          <a:srcRect b="13962" l="0" r="0" t="14802"/>
          <a:stretch/>
        </p:blipFill>
        <p:spPr>
          <a:xfrm>
            <a:off x="243475" y="706600"/>
            <a:ext cx="1127626" cy="58225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g356eb6f5ae0_7_12"/>
          <p:cNvGrpSpPr/>
          <p:nvPr/>
        </p:nvGrpSpPr>
        <p:grpSpPr>
          <a:xfrm>
            <a:off x="7121220" y="373022"/>
            <a:ext cx="223451" cy="223451"/>
            <a:chOff x="8892506" y="664914"/>
            <a:chExt cx="209400" cy="209400"/>
          </a:xfrm>
        </p:grpSpPr>
        <p:sp>
          <p:nvSpPr>
            <p:cNvPr id="217" name="Google Shape;217;g356eb6f5ae0_7_12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218" name="Google Shape;218;g356eb6f5ae0_7_12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9" name="Google Shape;219;g356eb6f5ae0_7_12"/>
          <p:cNvGrpSpPr/>
          <p:nvPr/>
        </p:nvGrpSpPr>
        <p:grpSpPr>
          <a:xfrm flipH="1">
            <a:off x="7427886" y="373022"/>
            <a:ext cx="223451" cy="223451"/>
            <a:chOff x="8892506" y="664914"/>
            <a:chExt cx="209400" cy="209400"/>
          </a:xfrm>
        </p:grpSpPr>
        <p:sp>
          <p:nvSpPr>
            <p:cNvPr id="220" name="Google Shape;220;g356eb6f5ae0_7_12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221" name="Google Shape;221;g356eb6f5ae0_7_12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g356eb6f5ae0_7_12"/>
          <p:cNvSpPr txBox="1"/>
          <p:nvPr/>
        </p:nvSpPr>
        <p:spPr>
          <a:xfrm>
            <a:off x="257685" y="265450"/>
            <a:ext cx="7016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rgbClr val="1ED760"/>
                </a:solidFill>
                <a:latin typeface="Poppins"/>
                <a:ea typeface="Poppins"/>
                <a:cs typeface="Poppins"/>
                <a:sym typeface="Poppins"/>
              </a:rPr>
              <a:t>MongoDB/Postgre and Flask/HTML</a:t>
            </a:r>
            <a:endParaRPr b="1" i="0" sz="2400" u="none" cap="none" strike="noStrike">
              <a:solidFill>
                <a:srgbClr val="1ED7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g356eb6f5ae0_7_12"/>
          <p:cNvSpPr/>
          <p:nvPr/>
        </p:nvSpPr>
        <p:spPr>
          <a:xfrm>
            <a:off x="7745130" y="3729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g356eb6f5ae0_7_12"/>
          <p:cNvSpPr txBox="1"/>
          <p:nvPr/>
        </p:nvSpPr>
        <p:spPr>
          <a:xfrm>
            <a:off x="7924698" y="388592"/>
            <a:ext cx="681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APAN5400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356eb6f5ae0_7_12"/>
          <p:cNvSpPr/>
          <p:nvPr/>
        </p:nvSpPr>
        <p:spPr>
          <a:xfrm>
            <a:off x="7773246" y="3939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356eb6f5ae0_7_12"/>
          <p:cNvSpPr/>
          <p:nvPr/>
        </p:nvSpPr>
        <p:spPr>
          <a:xfrm>
            <a:off x="7819019" y="4351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g356eb6f5ae0_7_12"/>
          <p:cNvSpPr/>
          <p:nvPr/>
        </p:nvSpPr>
        <p:spPr>
          <a:xfrm rot="3599511">
            <a:off x="8611108" y="443390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g356eb6f5ae0_7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03" y="724793"/>
            <a:ext cx="1509795" cy="408116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356eb6f5ae0_7_12"/>
          <p:cNvSpPr txBox="1"/>
          <p:nvPr/>
        </p:nvSpPr>
        <p:spPr>
          <a:xfrm>
            <a:off x="201100" y="3155450"/>
            <a:ext cx="51189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0" name="Google Shape;230;g356eb6f5ae0_7_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1700" y="586042"/>
            <a:ext cx="1509802" cy="84926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356eb6f5ae0_7_12"/>
          <p:cNvSpPr txBox="1"/>
          <p:nvPr/>
        </p:nvSpPr>
        <p:spPr>
          <a:xfrm>
            <a:off x="5909675" y="1132900"/>
            <a:ext cx="3195000" cy="21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Used For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Analytical </a:t>
            </a:r>
            <a:r>
              <a:rPr b="1" lang="en-GB" sz="1100">
                <a:solidFill>
                  <a:schemeClr val="dk1"/>
                </a:solidFill>
              </a:rPr>
              <a:t>charts/graphs</a:t>
            </a:r>
            <a:r>
              <a:rPr lang="en-GB" sz="1100">
                <a:solidFill>
                  <a:schemeClr val="dk1"/>
                </a:solidFill>
              </a:rPr>
              <a:t> using: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Crime count by borough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Crime categories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Top 5 crime types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Crime trends by date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Visualized </a:t>
            </a:r>
            <a:r>
              <a:rPr b="1" lang="en-GB" sz="1100">
                <a:solidFill>
                  <a:schemeClr val="dk1"/>
                </a:solidFill>
              </a:rPr>
              <a:t>10,000 rows</a:t>
            </a:r>
            <a:r>
              <a:rPr lang="en-GB" sz="1100">
                <a:solidFill>
                  <a:schemeClr val="dk1"/>
                </a:solidFill>
              </a:rPr>
              <a:t> using </a:t>
            </a:r>
            <a:r>
              <a:rPr b="1" lang="en-GB" sz="1100">
                <a:solidFill>
                  <a:schemeClr val="dk1"/>
                </a:solidFill>
              </a:rPr>
              <a:t>Plotly</a:t>
            </a:r>
            <a:r>
              <a:rPr lang="en-GB" sz="1100">
                <a:solidFill>
                  <a:schemeClr val="dk1"/>
                </a:solidFill>
              </a:rPr>
              <a:t> (bar, pie, line charts)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2" name="Google Shape;232;g356eb6f5ae0_7_12"/>
          <p:cNvSpPr txBox="1"/>
          <p:nvPr/>
        </p:nvSpPr>
        <p:spPr>
          <a:xfrm>
            <a:off x="257675" y="1115125"/>
            <a:ext cx="3581700" cy="1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Used For</a:t>
            </a:r>
            <a:r>
              <a:rPr lang="en-GB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Interactive </a:t>
            </a:r>
            <a:r>
              <a:rPr b="1" lang="en-GB" sz="1100">
                <a:solidFill>
                  <a:schemeClr val="dk1"/>
                </a:solidFill>
              </a:rPr>
              <a:t>map</a:t>
            </a:r>
            <a:r>
              <a:rPr lang="en-GB" sz="1100">
                <a:solidFill>
                  <a:schemeClr val="dk1"/>
                </a:solidFill>
              </a:rPr>
              <a:t> using latitude and longitude filtering by </a:t>
            </a:r>
            <a:r>
              <a:rPr b="1" lang="en-GB" sz="1100">
                <a:solidFill>
                  <a:schemeClr val="dk1"/>
                </a:solidFill>
              </a:rPr>
              <a:t>borough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offense keyword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Filterable </a:t>
            </a:r>
            <a:r>
              <a:rPr b="1" lang="en-GB" sz="1100">
                <a:solidFill>
                  <a:schemeClr val="dk1"/>
                </a:solidFill>
              </a:rPr>
              <a:t>table of complaint records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Pie chart</a:t>
            </a:r>
            <a:r>
              <a:rPr lang="en-GB" sz="1100">
                <a:solidFill>
                  <a:schemeClr val="dk1"/>
                </a:solidFill>
              </a:rPr>
              <a:t> showing </a:t>
            </a:r>
            <a:r>
              <a:rPr b="1" lang="en-GB" sz="1100">
                <a:solidFill>
                  <a:schemeClr val="dk1"/>
                </a:solidFill>
              </a:rPr>
              <a:t>Top 5 Offense Types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Searchable frontend UI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-GB" sz="1100">
                <a:solidFill>
                  <a:schemeClr val="dk1"/>
                </a:solidFill>
              </a:rPr>
              <a:t>1000 rows</a:t>
            </a:r>
            <a:r>
              <a:rPr lang="en-GB" sz="1100">
                <a:solidFill>
                  <a:schemeClr val="dk1"/>
                </a:solidFill>
              </a:rPr>
              <a:t> were fetched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g356eb6f5ae0_7_12"/>
          <p:cNvSpPr txBox="1"/>
          <p:nvPr/>
        </p:nvSpPr>
        <p:spPr>
          <a:xfrm>
            <a:off x="104525" y="3352575"/>
            <a:ext cx="65460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chemeClr val="dk1"/>
                </a:solidFill>
              </a:rPr>
              <a:t>Used for:</a:t>
            </a:r>
            <a:r>
              <a:rPr lang="en-GB" sz="1100">
                <a:solidFill>
                  <a:schemeClr val="dk1"/>
                </a:solidFill>
              </a:rPr>
              <a:t>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We made a single route  at @app.route("/") that reads four URL parameters: </a:t>
            </a:r>
            <a:r>
              <a:rPr b="1" lang="en-GB" sz="1100">
                <a:solidFill>
                  <a:schemeClr val="dk1"/>
                </a:solidFill>
              </a:rPr>
              <a:t>borough,</a:t>
            </a:r>
            <a:r>
              <a:rPr lang="en-GB" sz="1100">
                <a:solidFill>
                  <a:schemeClr val="dk1"/>
                </a:solidFill>
              </a:rPr>
              <a:t> </a:t>
            </a:r>
            <a:r>
              <a:rPr b="1" lang="en-GB" sz="1100">
                <a:solidFill>
                  <a:schemeClr val="dk1"/>
                </a:solidFill>
              </a:rPr>
              <a:t>offense</a:t>
            </a:r>
            <a:r>
              <a:rPr lang="en-GB" sz="1100">
                <a:solidFill>
                  <a:schemeClr val="dk1"/>
                </a:solidFill>
              </a:rPr>
              <a:t>, </a:t>
            </a:r>
            <a:r>
              <a:rPr b="1" lang="en-GB" sz="1100">
                <a:solidFill>
                  <a:schemeClr val="dk1"/>
                </a:solidFill>
              </a:rPr>
              <a:t>chart</a:t>
            </a:r>
            <a:r>
              <a:rPr lang="en-GB" sz="1100">
                <a:solidFill>
                  <a:schemeClr val="dk1"/>
                </a:solidFill>
              </a:rPr>
              <a:t> and </a:t>
            </a:r>
            <a:r>
              <a:rPr b="1" lang="en-GB" sz="1100">
                <a:solidFill>
                  <a:schemeClr val="dk1"/>
                </a:solidFill>
              </a:rPr>
              <a:t>page(for our 10-row table pagination)</a:t>
            </a:r>
            <a:r>
              <a:rPr lang="en-GB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Querying MongoDB (crime points + paginated table rows) and PostgreSQL (analytics charts)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Building and embedding the Folium map and Pie‐chart data in Python and </a:t>
            </a:r>
            <a:r>
              <a:rPr lang="en-GB" sz="1200">
                <a:solidFill>
                  <a:schemeClr val="dk1"/>
                </a:solidFill>
              </a:rPr>
              <a:t>displaying a searchable, paginated table of crime records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Rendering all of that into one HTML template</a:t>
            </a:r>
            <a:endParaRPr sz="2100">
              <a:solidFill>
                <a:schemeClr val="dk1"/>
              </a:solidFill>
            </a:endParaRPr>
          </a:p>
        </p:txBody>
      </p:sp>
      <p:pic>
        <p:nvPicPr>
          <p:cNvPr id="234" name="Google Shape;234;g356eb6f5ae0_7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235750" y="2826325"/>
            <a:ext cx="1509800" cy="75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356eb6f5ae0_7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50675" y="2944475"/>
            <a:ext cx="611956" cy="40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5"/>
          <p:cNvGrpSpPr/>
          <p:nvPr/>
        </p:nvGrpSpPr>
        <p:grpSpPr>
          <a:xfrm>
            <a:off x="7121231" y="373023"/>
            <a:ext cx="223451" cy="223451"/>
            <a:chOff x="8892506" y="664914"/>
            <a:chExt cx="209400" cy="209400"/>
          </a:xfrm>
        </p:grpSpPr>
        <p:sp>
          <p:nvSpPr>
            <p:cNvPr id="241" name="Google Shape;241;p5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242" name="Google Shape;242;p5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3" name="Google Shape;243;p5"/>
          <p:cNvGrpSpPr/>
          <p:nvPr/>
        </p:nvGrpSpPr>
        <p:grpSpPr>
          <a:xfrm flipH="1">
            <a:off x="7427875" y="373023"/>
            <a:ext cx="223451" cy="223451"/>
            <a:chOff x="8892506" y="664914"/>
            <a:chExt cx="209400" cy="209400"/>
          </a:xfrm>
        </p:grpSpPr>
        <p:sp>
          <p:nvSpPr>
            <p:cNvPr id="244" name="Google Shape;244;p5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245" name="Google Shape;245;p5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6" name="Google Shape;246;p5"/>
          <p:cNvSpPr txBox="1"/>
          <p:nvPr/>
        </p:nvSpPr>
        <p:spPr>
          <a:xfrm>
            <a:off x="257685" y="265450"/>
            <a:ext cx="7016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rgbClr val="1ED760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r>
              <a:rPr b="1" i="0" lang="en-GB" sz="2400" u="none" cap="none" strike="noStrike">
                <a:solidFill>
                  <a:srgbClr val="1ED760"/>
                </a:solidFill>
                <a:latin typeface="Poppins"/>
                <a:ea typeface="Poppins"/>
                <a:cs typeface="Poppins"/>
                <a:sym typeface="Poppins"/>
              </a:rPr>
              <a:t>. Data Quality Dimensions</a:t>
            </a:r>
            <a:endParaRPr b="1" i="0" sz="2400" u="none" cap="none" strike="noStrike">
              <a:solidFill>
                <a:srgbClr val="1ED7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7" name="Google Shape;247;p5"/>
          <p:cNvSpPr/>
          <p:nvPr/>
        </p:nvSpPr>
        <p:spPr>
          <a:xfrm>
            <a:off x="7745130" y="3729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5"/>
          <p:cNvSpPr txBox="1"/>
          <p:nvPr/>
        </p:nvSpPr>
        <p:spPr>
          <a:xfrm>
            <a:off x="7924698" y="388592"/>
            <a:ext cx="681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APAN5400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"/>
          <p:cNvSpPr/>
          <p:nvPr/>
        </p:nvSpPr>
        <p:spPr>
          <a:xfrm>
            <a:off x="7773246" y="3939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5"/>
          <p:cNvSpPr/>
          <p:nvPr/>
        </p:nvSpPr>
        <p:spPr>
          <a:xfrm>
            <a:off x="7819019" y="4351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5"/>
          <p:cNvSpPr/>
          <p:nvPr/>
        </p:nvSpPr>
        <p:spPr>
          <a:xfrm rot="3599511">
            <a:off x="8611144" y="443453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5"/>
          <p:cNvSpPr/>
          <p:nvPr/>
        </p:nvSpPr>
        <p:spPr>
          <a:xfrm>
            <a:off x="322550" y="867600"/>
            <a:ext cx="4154400" cy="352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Accuracy</a:t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3" name="Google Shape;253;p5"/>
          <p:cNvSpPr/>
          <p:nvPr/>
        </p:nvSpPr>
        <p:spPr>
          <a:xfrm>
            <a:off x="4572000" y="867600"/>
            <a:ext cx="4154400" cy="352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Completeness/Consistency</a:t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4" name="Google Shape;254;p5"/>
          <p:cNvSpPr/>
          <p:nvPr/>
        </p:nvSpPr>
        <p:spPr>
          <a:xfrm>
            <a:off x="322550" y="2969725"/>
            <a:ext cx="4154400" cy="352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Timeliness</a:t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" name="Google Shape;255;p5"/>
          <p:cNvSpPr/>
          <p:nvPr/>
        </p:nvSpPr>
        <p:spPr>
          <a:xfrm>
            <a:off x="4572000" y="2969725"/>
            <a:ext cx="4154400" cy="3528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GB" sz="1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Validity</a:t>
            </a:r>
            <a:endParaRPr b="1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6" name="Google Shape;256;p5"/>
          <p:cNvSpPr/>
          <p:nvPr/>
        </p:nvSpPr>
        <p:spPr>
          <a:xfrm>
            <a:off x="322550" y="1220400"/>
            <a:ext cx="4154400" cy="157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6400" lvl="0" marL="172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"/>
              <a:buNone/>
            </a:pPr>
            <a:r>
              <a:rPr lang="en-GB" sz="1200">
                <a:latin typeface="Poppins"/>
                <a:ea typeface="Poppins"/>
                <a:cs typeface="Poppins"/>
                <a:sym typeface="Poppins"/>
              </a:rPr>
              <a:t>The dataset has no apparent formatting errors other than some minor issues such as years out of range (e.g. year 1015), which were corrected during cleaning.</a:t>
            </a:r>
            <a:endParaRPr b="0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7" name="Google Shape;257;p5"/>
          <p:cNvSpPr/>
          <p:nvPr/>
        </p:nvSpPr>
        <p:spPr>
          <a:xfrm>
            <a:off x="4572000" y="1220400"/>
            <a:ext cx="4154400" cy="157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6400" lvl="0" marL="172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"/>
              <a:buNone/>
            </a:pPr>
            <a:r>
              <a:rPr b="1" lang="en-GB" sz="1200">
                <a:latin typeface="Poppins"/>
                <a:ea typeface="Poppins"/>
                <a:cs typeface="Poppins"/>
                <a:sym typeface="Poppins"/>
              </a:rPr>
              <a:t>The dataset is structurally sound and complete.</a:t>
            </a:r>
            <a:endParaRPr b="1" sz="1200">
              <a:latin typeface="Poppins"/>
              <a:ea typeface="Poppins"/>
              <a:cs typeface="Poppins"/>
              <a:sym typeface="Poppins"/>
            </a:endParaRPr>
          </a:p>
          <a:p>
            <a:pPr indent="-86400" lvl="0" marL="172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"/>
              <a:buNone/>
            </a:pPr>
            <a:r>
              <a:rPr lang="en-GB" sz="1200">
                <a:latin typeface="Poppins"/>
                <a:ea typeface="Poppins"/>
                <a:cs typeface="Poppins"/>
                <a:sym typeface="Poppins"/>
              </a:rPr>
              <a:t>Core variables to be investigated (e.g. complaint info, location, time) are highly </a:t>
            </a:r>
            <a:r>
              <a:rPr lang="en-GB" sz="1200">
                <a:latin typeface="Poppins"/>
                <a:ea typeface="Poppins"/>
                <a:cs typeface="Poppins"/>
                <a:sym typeface="Poppins"/>
              </a:rPr>
              <a:t>complete. Columns with high missingness (e.g. CMPLNT_TO_DT, TRANSIT_DISTRICT) either have complementary information or are not taken into account.</a:t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8" name="Google Shape;258;p5"/>
          <p:cNvSpPr/>
          <p:nvPr/>
        </p:nvSpPr>
        <p:spPr>
          <a:xfrm>
            <a:off x="322550" y="3322525"/>
            <a:ext cx="4154400" cy="157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86400" lvl="0" marL="172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"/>
              <a:buNone/>
            </a:pPr>
            <a:r>
              <a:rPr lang="en-GB" sz="1200">
                <a:latin typeface="Poppins"/>
                <a:ea typeface="Poppins"/>
                <a:cs typeface="Poppins"/>
                <a:sym typeface="Poppins"/>
              </a:rPr>
              <a:t>The dataset includes historical data from 2006 to 2023 but does not include real-time updates, which is acceptable for our current goals.</a:t>
            </a:r>
            <a:endParaRPr b="0" i="0" sz="12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9" name="Google Shape;259;p5"/>
          <p:cNvSpPr/>
          <p:nvPr/>
        </p:nvSpPr>
        <p:spPr>
          <a:xfrm>
            <a:off x="4572000" y="3322525"/>
            <a:ext cx="4154400" cy="1575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standardized date/time fields to ensure format consistency. All other values conform to </a:t>
            </a: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expected</a:t>
            </a: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types.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86400" lvl="0" marL="172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Poppins"/>
              <a:buNone/>
            </a:pPr>
            <a:r>
              <a:t/>
            </a:r>
            <a:endParaRPr sz="1200"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60" name="Google Shape;26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350" y="2417575"/>
            <a:ext cx="438600" cy="4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7800" y="2417575"/>
            <a:ext cx="438600" cy="4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38350" y="4493500"/>
            <a:ext cx="438600" cy="43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287800" y="4493500"/>
            <a:ext cx="438600" cy="43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g356eb6f5ae0_7_118"/>
          <p:cNvGrpSpPr/>
          <p:nvPr/>
        </p:nvGrpSpPr>
        <p:grpSpPr>
          <a:xfrm>
            <a:off x="7121220" y="373022"/>
            <a:ext cx="223451" cy="223451"/>
            <a:chOff x="8892506" y="664914"/>
            <a:chExt cx="209400" cy="209400"/>
          </a:xfrm>
        </p:grpSpPr>
        <p:sp>
          <p:nvSpPr>
            <p:cNvPr id="269" name="Google Shape;269;g356eb6f5ae0_7_118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270" name="Google Shape;270;g356eb6f5ae0_7_118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1" name="Google Shape;271;g356eb6f5ae0_7_118"/>
          <p:cNvGrpSpPr/>
          <p:nvPr/>
        </p:nvGrpSpPr>
        <p:grpSpPr>
          <a:xfrm flipH="1">
            <a:off x="7427886" y="373022"/>
            <a:ext cx="223451" cy="223451"/>
            <a:chOff x="8892506" y="664914"/>
            <a:chExt cx="209400" cy="209400"/>
          </a:xfrm>
        </p:grpSpPr>
        <p:sp>
          <p:nvSpPr>
            <p:cNvPr id="272" name="Google Shape;272;g356eb6f5ae0_7_118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273" name="Google Shape;273;g356eb6f5ae0_7_118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4" name="Google Shape;274;g356eb6f5ae0_7_118"/>
          <p:cNvSpPr txBox="1"/>
          <p:nvPr/>
        </p:nvSpPr>
        <p:spPr>
          <a:xfrm>
            <a:off x="2564100" y="1798350"/>
            <a:ext cx="4015800" cy="15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9600">
                <a:solidFill>
                  <a:srgbClr val="1ED760"/>
                </a:solidFill>
                <a:latin typeface="Poppins"/>
                <a:ea typeface="Poppins"/>
                <a:cs typeface="Poppins"/>
                <a:sym typeface="Poppins"/>
              </a:rPr>
              <a:t>DEMO</a:t>
            </a:r>
            <a:endParaRPr b="1" i="0" sz="9600" u="none" cap="none" strike="noStrike">
              <a:solidFill>
                <a:srgbClr val="1ED7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5" name="Google Shape;275;g356eb6f5ae0_7_118"/>
          <p:cNvSpPr/>
          <p:nvPr/>
        </p:nvSpPr>
        <p:spPr>
          <a:xfrm>
            <a:off x="7745130" y="3729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g356eb6f5ae0_7_118"/>
          <p:cNvSpPr txBox="1"/>
          <p:nvPr/>
        </p:nvSpPr>
        <p:spPr>
          <a:xfrm>
            <a:off x="7924698" y="388592"/>
            <a:ext cx="681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APAN5400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g356eb6f5ae0_7_118"/>
          <p:cNvSpPr/>
          <p:nvPr/>
        </p:nvSpPr>
        <p:spPr>
          <a:xfrm>
            <a:off x="7773246" y="3939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g356eb6f5ae0_7_118"/>
          <p:cNvSpPr/>
          <p:nvPr/>
        </p:nvSpPr>
        <p:spPr>
          <a:xfrm>
            <a:off x="7819019" y="4351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g356eb6f5ae0_7_118"/>
          <p:cNvSpPr/>
          <p:nvPr/>
        </p:nvSpPr>
        <p:spPr>
          <a:xfrm rot="3599511">
            <a:off x="8611108" y="443390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6"/>
          <p:cNvGrpSpPr/>
          <p:nvPr/>
        </p:nvGrpSpPr>
        <p:grpSpPr>
          <a:xfrm>
            <a:off x="7121231" y="373023"/>
            <a:ext cx="223451" cy="223451"/>
            <a:chOff x="8892506" y="664914"/>
            <a:chExt cx="209400" cy="209400"/>
          </a:xfrm>
        </p:grpSpPr>
        <p:sp>
          <p:nvSpPr>
            <p:cNvPr id="285" name="Google Shape;285;p6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0A070E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286" name="Google Shape;286;p6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7" name="Google Shape;287;p6"/>
          <p:cNvGrpSpPr/>
          <p:nvPr/>
        </p:nvGrpSpPr>
        <p:grpSpPr>
          <a:xfrm flipH="1">
            <a:off x="7427875" y="373023"/>
            <a:ext cx="223451" cy="223451"/>
            <a:chOff x="8892506" y="664914"/>
            <a:chExt cx="209400" cy="209400"/>
          </a:xfrm>
        </p:grpSpPr>
        <p:sp>
          <p:nvSpPr>
            <p:cNvPr id="288" name="Google Shape;288;p6"/>
            <p:cNvSpPr/>
            <p:nvPr/>
          </p:nvSpPr>
          <p:spPr>
            <a:xfrm>
              <a:off x="8892506" y="664914"/>
              <a:ext cx="209400" cy="209400"/>
            </a:xfrm>
            <a:prstGeom prst="ellipse">
              <a:avLst/>
            </a:prstGeom>
            <a:solidFill>
              <a:srgbClr val="120D1A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descr="Caret Left with solid fill" id="289" name="Google Shape;289;p6"/>
            <p:cNvSpPr/>
            <p:nvPr/>
          </p:nvSpPr>
          <p:spPr>
            <a:xfrm>
              <a:off x="8960350" y="717942"/>
              <a:ext cx="59580" cy="103609"/>
            </a:xfrm>
            <a:custGeom>
              <a:rect b="b" l="l" r="r" t="t"/>
              <a:pathLst>
                <a:path extrusionOk="0" h="538229" w="309505">
                  <a:moveTo>
                    <a:pt x="269081" y="538229"/>
                  </a:moveTo>
                  <a:lnTo>
                    <a:pt x="0" y="269091"/>
                  </a:lnTo>
                  <a:lnTo>
                    <a:pt x="269081" y="0"/>
                  </a:lnTo>
                  <a:lnTo>
                    <a:pt x="309496" y="40405"/>
                  </a:lnTo>
                  <a:lnTo>
                    <a:pt x="80810" y="269091"/>
                  </a:lnTo>
                  <a:lnTo>
                    <a:pt x="309505" y="497824"/>
                  </a:lnTo>
                  <a:lnTo>
                    <a:pt x="269081" y="538229"/>
                  </a:lnTo>
                  <a:close/>
                </a:path>
              </a:pathLst>
            </a:custGeom>
            <a:solidFill>
              <a:srgbClr val="B4B5B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0" name="Google Shape;290;p6"/>
          <p:cNvSpPr txBox="1"/>
          <p:nvPr/>
        </p:nvSpPr>
        <p:spPr>
          <a:xfrm>
            <a:off x="257685" y="265450"/>
            <a:ext cx="70167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GB" sz="2400">
                <a:solidFill>
                  <a:srgbClr val="1ED760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  <a:r>
              <a:rPr b="1" i="0" lang="en-GB" sz="2400" u="none" cap="none" strike="noStrike">
                <a:solidFill>
                  <a:srgbClr val="1ED760"/>
                </a:solidFill>
                <a:latin typeface="Poppins"/>
                <a:ea typeface="Poppins"/>
                <a:cs typeface="Poppins"/>
                <a:sym typeface="Poppins"/>
              </a:rPr>
              <a:t>. Scalability, Justification, Benefits</a:t>
            </a:r>
            <a:endParaRPr b="1" i="0" sz="2400" u="none" cap="none" strike="noStrike">
              <a:solidFill>
                <a:srgbClr val="1ED7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1" name="Google Shape;291;p6"/>
          <p:cNvSpPr/>
          <p:nvPr/>
        </p:nvSpPr>
        <p:spPr>
          <a:xfrm>
            <a:off x="7745130" y="372991"/>
            <a:ext cx="1022700" cy="223500"/>
          </a:xfrm>
          <a:prstGeom prst="roundRect">
            <a:avLst>
              <a:gd fmla="val 50000" name="adj"/>
            </a:avLst>
          </a:prstGeom>
          <a:solidFill>
            <a:srgbClr val="0A080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6"/>
          <p:cNvSpPr txBox="1"/>
          <p:nvPr/>
        </p:nvSpPr>
        <p:spPr>
          <a:xfrm>
            <a:off x="7924698" y="388592"/>
            <a:ext cx="6819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GB" sz="800" u="none" cap="none" strike="noStrike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APAN5400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6"/>
          <p:cNvSpPr/>
          <p:nvPr/>
        </p:nvSpPr>
        <p:spPr>
          <a:xfrm>
            <a:off x="7773246" y="393906"/>
            <a:ext cx="178500" cy="178500"/>
          </a:xfrm>
          <a:prstGeom prst="ellipse">
            <a:avLst/>
          </a:prstGeom>
          <a:solidFill>
            <a:srgbClr val="55555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6"/>
          <p:cNvSpPr/>
          <p:nvPr/>
        </p:nvSpPr>
        <p:spPr>
          <a:xfrm>
            <a:off x="7819019" y="435186"/>
            <a:ext cx="87048" cy="96035"/>
          </a:xfrm>
          <a:custGeom>
            <a:rect b="b" l="l" r="r" t="t"/>
            <a:pathLst>
              <a:path extrusionOk="0" h="128047" w="116064">
                <a:moveTo>
                  <a:pt x="115527" y="108391"/>
                </a:moveTo>
                <a:cubicBezTo>
                  <a:pt x="113261" y="93389"/>
                  <a:pt x="106280" y="81019"/>
                  <a:pt x="94646" y="71344"/>
                </a:cubicBezTo>
                <a:cubicBezTo>
                  <a:pt x="90176" y="67609"/>
                  <a:pt x="85154" y="64731"/>
                  <a:pt x="79582" y="62465"/>
                </a:cubicBezTo>
                <a:cubicBezTo>
                  <a:pt x="95932" y="49177"/>
                  <a:pt x="96973" y="26153"/>
                  <a:pt x="84052" y="11702"/>
                </a:cubicBezTo>
                <a:cubicBezTo>
                  <a:pt x="71315" y="-2627"/>
                  <a:pt x="49516" y="-3974"/>
                  <a:pt x="35187" y="8640"/>
                </a:cubicBezTo>
                <a:cubicBezTo>
                  <a:pt x="27900" y="15070"/>
                  <a:pt x="23859" y="23214"/>
                  <a:pt x="23308" y="32889"/>
                </a:cubicBezTo>
                <a:cubicBezTo>
                  <a:pt x="22696" y="44891"/>
                  <a:pt x="27288" y="54689"/>
                  <a:pt x="36534" y="62404"/>
                </a:cubicBezTo>
                <a:cubicBezTo>
                  <a:pt x="36106" y="62588"/>
                  <a:pt x="35800" y="62771"/>
                  <a:pt x="35432" y="62894"/>
                </a:cubicBezTo>
                <a:cubicBezTo>
                  <a:pt x="20981" y="69201"/>
                  <a:pt x="10694" y="79611"/>
                  <a:pt x="4448" y="94123"/>
                </a:cubicBezTo>
                <a:cubicBezTo>
                  <a:pt x="529" y="103370"/>
                  <a:pt x="-329" y="112984"/>
                  <a:pt x="100" y="122842"/>
                </a:cubicBezTo>
                <a:cubicBezTo>
                  <a:pt x="100" y="124189"/>
                  <a:pt x="712" y="125292"/>
                  <a:pt x="1631" y="126210"/>
                </a:cubicBezTo>
                <a:cubicBezTo>
                  <a:pt x="2917" y="127557"/>
                  <a:pt x="4570" y="128047"/>
                  <a:pt x="6407" y="128047"/>
                </a:cubicBezTo>
                <a:cubicBezTo>
                  <a:pt x="40821" y="128047"/>
                  <a:pt x="75234" y="128047"/>
                  <a:pt x="109648" y="128047"/>
                </a:cubicBezTo>
                <a:cubicBezTo>
                  <a:pt x="110077" y="128047"/>
                  <a:pt x="110567" y="128047"/>
                  <a:pt x="110995" y="127986"/>
                </a:cubicBezTo>
                <a:cubicBezTo>
                  <a:pt x="113935" y="127557"/>
                  <a:pt x="116016" y="125414"/>
                  <a:pt x="116016" y="122475"/>
                </a:cubicBezTo>
                <a:cubicBezTo>
                  <a:pt x="116078" y="117760"/>
                  <a:pt x="116200" y="113045"/>
                  <a:pt x="115465" y="108330"/>
                </a:cubicBezTo>
                <a:close/>
                <a:moveTo>
                  <a:pt x="34881" y="35094"/>
                </a:moveTo>
                <a:cubicBezTo>
                  <a:pt x="34881" y="22234"/>
                  <a:pt x="45107" y="11763"/>
                  <a:pt x="57721" y="11702"/>
                </a:cubicBezTo>
                <a:cubicBezTo>
                  <a:pt x="70764" y="11641"/>
                  <a:pt x="81174" y="21928"/>
                  <a:pt x="81235" y="34971"/>
                </a:cubicBezTo>
                <a:cubicBezTo>
                  <a:pt x="81297" y="47769"/>
                  <a:pt x="70826" y="58240"/>
                  <a:pt x="57966" y="58240"/>
                </a:cubicBezTo>
                <a:cubicBezTo>
                  <a:pt x="45291" y="58240"/>
                  <a:pt x="34881" y="47769"/>
                  <a:pt x="34881" y="35094"/>
                </a:cubicBezTo>
                <a:close/>
                <a:moveTo>
                  <a:pt x="103280" y="116413"/>
                </a:moveTo>
                <a:cubicBezTo>
                  <a:pt x="88155" y="116413"/>
                  <a:pt x="73091" y="116413"/>
                  <a:pt x="57966" y="116413"/>
                </a:cubicBezTo>
                <a:cubicBezTo>
                  <a:pt x="42842" y="116413"/>
                  <a:pt x="28023" y="116413"/>
                  <a:pt x="13082" y="116413"/>
                </a:cubicBezTo>
                <a:cubicBezTo>
                  <a:pt x="11918" y="116413"/>
                  <a:pt x="11551" y="116229"/>
                  <a:pt x="11612" y="114943"/>
                </a:cubicBezTo>
                <a:cubicBezTo>
                  <a:pt x="13021" y="94797"/>
                  <a:pt x="22879" y="80529"/>
                  <a:pt x="41494" y="72936"/>
                </a:cubicBezTo>
                <a:cubicBezTo>
                  <a:pt x="67274" y="62465"/>
                  <a:pt x="97156" y="78509"/>
                  <a:pt x="103219" y="105697"/>
                </a:cubicBezTo>
                <a:cubicBezTo>
                  <a:pt x="103892" y="108820"/>
                  <a:pt x="104259" y="111943"/>
                  <a:pt x="104443" y="115127"/>
                </a:cubicBezTo>
                <a:cubicBezTo>
                  <a:pt x="104504" y="116229"/>
                  <a:pt x="104198" y="116351"/>
                  <a:pt x="103219" y="11635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6"/>
          <p:cNvSpPr/>
          <p:nvPr/>
        </p:nvSpPr>
        <p:spPr>
          <a:xfrm rot="3599511">
            <a:off x="8611144" y="443453"/>
            <a:ext cx="64784" cy="56039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6"/>
          <p:cNvSpPr/>
          <p:nvPr/>
        </p:nvSpPr>
        <p:spPr>
          <a:xfrm>
            <a:off x="4714628" y="2938140"/>
            <a:ext cx="3706066" cy="1755636"/>
          </a:xfrm>
          <a:custGeom>
            <a:rect b="b" l="l" r="r" t="t"/>
            <a:pathLst>
              <a:path extrusionOk="0" h="1592414" w="2294778">
                <a:moveTo>
                  <a:pt x="96977" y="0"/>
                </a:moveTo>
                <a:lnTo>
                  <a:pt x="2197801" y="0"/>
                </a:lnTo>
                <a:cubicBezTo>
                  <a:pt x="2223521" y="0"/>
                  <a:pt x="2248187" y="10217"/>
                  <a:pt x="2266374" y="28404"/>
                </a:cubicBezTo>
                <a:cubicBezTo>
                  <a:pt x="2284561" y="46590"/>
                  <a:pt x="2294778" y="71257"/>
                  <a:pt x="2294778" y="96977"/>
                </a:cubicBezTo>
                <a:lnTo>
                  <a:pt x="2294778" y="1495437"/>
                </a:lnTo>
                <a:cubicBezTo>
                  <a:pt x="2294778" y="1548996"/>
                  <a:pt x="2251360" y="1592414"/>
                  <a:pt x="2197801" y="1592414"/>
                </a:cubicBezTo>
                <a:lnTo>
                  <a:pt x="96977" y="1592414"/>
                </a:lnTo>
                <a:cubicBezTo>
                  <a:pt x="71257" y="1592414"/>
                  <a:pt x="46590" y="1582197"/>
                  <a:pt x="28404" y="1564010"/>
                </a:cubicBezTo>
                <a:cubicBezTo>
                  <a:pt x="10217" y="1545823"/>
                  <a:pt x="0" y="1521157"/>
                  <a:pt x="0" y="1495437"/>
                </a:cubicBezTo>
                <a:lnTo>
                  <a:pt x="0" y="96977"/>
                </a:lnTo>
                <a:cubicBezTo>
                  <a:pt x="0" y="71257"/>
                  <a:pt x="10217" y="46590"/>
                  <a:pt x="28404" y="28404"/>
                </a:cubicBezTo>
                <a:cubicBezTo>
                  <a:pt x="46590" y="10217"/>
                  <a:pt x="71257" y="0"/>
                  <a:pt x="96977" y="0"/>
                </a:cubicBez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1400" u="sng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Performance &amp; Privacy:</a:t>
            </a:r>
            <a:endParaRPr b="1" i="0" sz="1400" u="sng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Respond quickly and stably;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GB">
                <a:latin typeface="Poppins"/>
                <a:ea typeface="Poppins"/>
                <a:cs typeface="Poppins"/>
                <a:sym typeface="Poppins"/>
              </a:rPr>
              <a:t>No personal </a:t>
            </a:r>
            <a:r>
              <a:rPr lang="en-GB">
                <a:latin typeface="Poppins"/>
                <a:ea typeface="Poppins"/>
                <a:cs typeface="Poppins"/>
                <a:sym typeface="Poppins"/>
              </a:rPr>
              <a:t>data</a:t>
            </a:r>
            <a:r>
              <a:rPr lang="en-GB">
                <a:latin typeface="Poppins"/>
                <a:ea typeface="Poppins"/>
                <a:cs typeface="Poppins"/>
                <a:sym typeface="Poppins"/>
              </a:rPr>
              <a:t>, 100% </a:t>
            </a:r>
            <a:r>
              <a:rPr lang="en-GB">
                <a:latin typeface="Poppins"/>
                <a:ea typeface="Poppins"/>
                <a:cs typeface="Poppins"/>
                <a:sym typeface="Poppins"/>
              </a:rPr>
              <a:t>compliance</a:t>
            </a:r>
            <a:r>
              <a:rPr lang="en-GB">
                <a:latin typeface="Poppins"/>
                <a:ea typeface="Poppins"/>
                <a:cs typeface="Poppins"/>
                <a:sym typeface="Poppins"/>
              </a:rPr>
              <a:t> with relevant data management policies and adhere to local privacy laws (NYC’s Shield Law, CCPA as applicable)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u="sng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7" name="Google Shape;297;p6"/>
          <p:cNvSpPr/>
          <p:nvPr/>
        </p:nvSpPr>
        <p:spPr>
          <a:xfrm>
            <a:off x="4714628" y="898181"/>
            <a:ext cx="3706066" cy="1755636"/>
          </a:xfrm>
          <a:custGeom>
            <a:rect b="b" l="l" r="r" t="t"/>
            <a:pathLst>
              <a:path extrusionOk="0" h="1592414" w="2294778">
                <a:moveTo>
                  <a:pt x="96977" y="0"/>
                </a:moveTo>
                <a:lnTo>
                  <a:pt x="2197801" y="0"/>
                </a:lnTo>
                <a:cubicBezTo>
                  <a:pt x="2223521" y="0"/>
                  <a:pt x="2248187" y="10217"/>
                  <a:pt x="2266374" y="28404"/>
                </a:cubicBezTo>
                <a:cubicBezTo>
                  <a:pt x="2284561" y="46590"/>
                  <a:pt x="2294778" y="71257"/>
                  <a:pt x="2294778" y="96977"/>
                </a:cubicBezTo>
                <a:lnTo>
                  <a:pt x="2294778" y="1495437"/>
                </a:lnTo>
                <a:cubicBezTo>
                  <a:pt x="2294778" y="1548996"/>
                  <a:pt x="2251360" y="1592414"/>
                  <a:pt x="2197801" y="1592414"/>
                </a:cubicBezTo>
                <a:lnTo>
                  <a:pt x="96977" y="1592414"/>
                </a:lnTo>
                <a:cubicBezTo>
                  <a:pt x="71257" y="1592414"/>
                  <a:pt x="46590" y="1582197"/>
                  <a:pt x="28404" y="1564010"/>
                </a:cubicBezTo>
                <a:cubicBezTo>
                  <a:pt x="10217" y="1545823"/>
                  <a:pt x="0" y="1521157"/>
                  <a:pt x="0" y="1495437"/>
                </a:cubicBezTo>
                <a:lnTo>
                  <a:pt x="0" y="96977"/>
                </a:lnTo>
                <a:cubicBezTo>
                  <a:pt x="0" y="71257"/>
                  <a:pt x="10217" y="46590"/>
                  <a:pt x="28404" y="28404"/>
                </a:cubicBezTo>
                <a:cubicBezTo>
                  <a:pt x="46590" y="10217"/>
                  <a:pt x="71257" y="0"/>
                  <a:pt x="96977" y="0"/>
                </a:cubicBezTo>
                <a:close/>
              </a:path>
            </a:pathLst>
          </a:custGeom>
          <a:solidFill>
            <a:srgbClr val="93C47D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1400" u="sng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Licensing:</a:t>
            </a:r>
            <a:endParaRPr b="1" i="0" sz="1400" u="sng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u="sng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NYC Open Data: NYPD Complaint Data Historic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u="sng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8" name="Google Shape;298;p6"/>
          <p:cNvSpPr/>
          <p:nvPr/>
        </p:nvSpPr>
        <p:spPr>
          <a:xfrm>
            <a:off x="711950" y="907665"/>
            <a:ext cx="3706066" cy="3726249"/>
          </a:xfrm>
          <a:custGeom>
            <a:rect b="b" l="l" r="r" t="t"/>
            <a:pathLst>
              <a:path extrusionOk="0" h="1592414" w="2294778">
                <a:moveTo>
                  <a:pt x="96977" y="0"/>
                </a:moveTo>
                <a:lnTo>
                  <a:pt x="2197801" y="0"/>
                </a:lnTo>
                <a:cubicBezTo>
                  <a:pt x="2223521" y="0"/>
                  <a:pt x="2248187" y="10217"/>
                  <a:pt x="2266374" y="28404"/>
                </a:cubicBezTo>
                <a:cubicBezTo>
                  <a:pt x="2284561" y="46590"/>
                  <a:pt x="2294778" y="71257"/>
                  <a:pt x="2294778" y="96977"/>
                </a:cubicBezTo>
                <a:lnTo>
                  <a:pt x="2294778" y="1495437"/>
                </a:lnTo>
                <a:cubicBezTo>
                  <a:pt x="2294778" y="1548996"/>
                  <a:pt x="2251360" y="1592414"/>
                  <a:pt x="2197801" y="1592414"/>
                </a:cubicBezTo>
                <a:lnTo>
                  <a:pt x="96977" y="1592414"/>
                </a:lnTo>
                <a:cubicBezTo>
                  <a:pt x="71257" y="1592414"/>
                  <a:pt x="46590" y="1582197"/>
                  <a:pt x="28404" y="1564010"/>
                </a:cubicBezTo>
                <a:cubicBezTo>
                  <a:pt x="10217" y="1545823"/>
                  <a:pt x="0" y="1521157"/>
                  <a:pt x="0" y="1495437"/>
                </a:cubicBezTo>
                <a:lnTo>
                  <a:pt x="0" y="96977"/>
                </a:lnTo>
                <a:cubicBezTo>
                  <a:pt x="0" y="71257"/>
                  <a:pt x="10217" y="46590"/>
                  <a:pt x="28404" y="28404"/>
                </a:cubicBezTo>
                <a:cubicBezTo>
                  <a:pt x="46590" y="10217"/>
                  <a:pt x="71257" y="0"/>
                  <a:pt x="96977" y="0"/>
                </a:cubicBezTo>
                <a:close/>
              </a:path>
            </a:pathLst>
          </a:custGeom>
          <a:solidFill>
            <a:srgbClr val="D9EAD3"/>
          </a:solid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i="0" sz="1400" u="sng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en-GB" sz="1400" u="sng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Scalability</a:t>
            </a:r>
            <a:endParaRPr b="1" u="sng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sz="1200" u="sng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Python Spark:</a:t>
            </a: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supports distributed processing across large-scale data clusters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MongoDB/PostgreSQL:</a:t>
            </a: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supports horizontal scaling via sharding; supports vertical scaling and read replicas for load distribution.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Neo4j:</a:t>
            </a: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supports clustering for large graph datasets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Flask/HTML: </a:t>
            </a: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Flask can be horizontally scaled using containers and load balancers, making it suitable for cloud deployment. HTML interfaces are lightweight and cacheable.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GB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All technologies support scalable deployments as data volume increase.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1" u="sng"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9" name="Google Shape;29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98325" y="993974"/>
            <a:ext cx="392375" cy="39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06066" y="993963"/>
            <a:ext cx="392375" cy="39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06070" y="3038700"/>
            <a:ext cx="392375" cy="39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