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EC981-20A0-A741-6819-2D4AE78390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E0C0749-A395-4C09-BAB3-8D81FD8894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D8F0955-7632-B873-4D7F-7484F2C6B2A0}"/>
              </a:ext>
            </a:extLst>
          </p:cNvPr>
          <p:cNvSpPr>
            <a:spLocks noGrp="1"/>
          </p:cNvSpPr>
          <p:nvPr>
            <p:ph type="dt" sz="half" idx="10"/>
          </p:nvPr>
        </p:nvSpPr>
        <p:spPr/>
        <p:txBody>
          <a:bodyPr/>
          <a:lstStyle/>
          <a:p>
            <a:fld id="{13D7365B-7CA1-49E5-A98A-ADC894934F06}" type="datetimeFigureOut">
              <a:rPr lang="en-IN" smtClean="0"/>
              <a:t>03-11-2024</a:t>
            </a:fld>
            <a:endParaRPr lang="en-IN"/>
          </a:p>
        </p:txBody>
      </p:sp>
      <p:sp>
        <p:nvSpPr>
          <p:cNvPr id="5" name="Footer Placeholder 4">
            <a:extLst>
              <a:ext uri="{FF2B5EF4-FFF2-40B4-BE49-F238E27FC236}">
                <a16:creationId xmlns:a16="http://schemas.microsoft.com/office/drawing/2014/main" id="{9A7A8B90-5C8C-6CEC-6B6C-0AEDFAEA9F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CAED47-E435-02E5-F2E6-1932FCB58A78}"/>
              </a:ext>
            </a:extLst>
          </p:cNvPr>
          <p:cNvSpPr>
            <a:spLocks noGrp="1"/>
          </p:cNvSpPr>
          <p:nvPr>
            <p:ph type="sldNum" sz="quarter" idx="12"/>
          </p:nvPr>
        </p:nvSpPr>
        <p:spPr/>
        <p:txBody>
          <a:bodyPr/>
          <a:lstStyle/>
          <a:p>
            <a:fld id="{6B6B7E89-7FD8-49A1-9E2D-D36B7D477021}" type="slidenum">
              <a:rPr lang="en-IN" smtClean="0"/>
              <a:t>‹#›</a:t>
            </a:fld>
            <a:endParaRPr lang="en-IN"/>
          </a:p>
        </p:txBody>
      </p:sp>
    </p:spTree>
    <p:extLst>
      <p:ext uri="{BB962C8B-B14F-4D97-AF65-F5344CB8AC3E}">
        <p14:creationId xmlns:p14="http://schemas.microsoft.com/office/powerpoint/2010/main" val="251208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90495-BFDB-BD9F-587A-4C9470CE6AD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8CFFC3-8B9E-7BDE-06DD-C8127905BC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00B125-4C27-9A15-7254-B55023FC8AAE}"/>
              </a:ext>
            </a:extLst>
          </p:cNvPr>
          <p:cNvSpPr>
            <a:spLocks noGrp="1"/>
          </p:cNvSpPr>
          <p:nvPr>
            <p:ph type="dt" sz="half" idx="10"/>
          </p:nvPr>
        </p:nvSpPr>
        <p:spPr/>
        <p:txBody>
          <a:bodyPr/>
          <a:lstStyle/>
          <a:p>
            <a:fld id="{13D7365B-7CA1-49E5-A98A-ADC894934F06}" type="datetimeFigureOut">
              <a:rPr lang="en-IN" smtClean="0"/>
              <a:t>03-11-2024</a:t>
            </a:fld>
            <a:endParaRPr lang="en-IN"/>
          </a:p>
        </p:txBody>
      </p:sp>
      <p:sp>
        <p:nvSpPr>
          <p:cNvPr id="5" name="Footer Placeholder 4">
            <a:extLst>
              <a:ext uri="{FF2B5EF4-FFF2-40B4-BE49-F238E27FC236}">
                <a16:creationId xmlns:a16="http://schemas.microsoft.com/office/drawing/2014/main" id="{33123F73-0CB6-0F30-A180-86CF265081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FF4553-8A1F-F5E9-1446-2B92FA49837D}"/>
              </a:ext>
            </a:extLst>
          </p:cNvPr>
          <p:cNvSpPr>
            <a:spLocks noGrp="1"/>
          </p:cNvSpPr>
          <p:nvPr>
            <p:ph type="sldNum" sz="quarter" idx="12"/>
          </p:nvPr>
        </p:nvSpPr>
        <p:spPr/>
        <p:txBody>
          <a:bodyPr/>
          <a:lstStyle/>
          <a:p>
            <a:fld id="{6B6B7E89-7FD8-49A1-9E2D-D36B7D477021}" type="slidenum">
              <a:rPr lang="en-IN" smtClean="0"/>
              <a:t>‹#›</a:t>
            </a:fld>
            <a:endParaRPr lang="en-IN"/>
          </a:p>
        </p:txBody>
      </p:sp>
    </p:spTree>
    <p:extLst>
      <p:ext uri="{BB962C8B-B14F-4D97-AF65-F5344CB8AC3E}">
        <p14:creationId xmlns:p14="http://schemas.microsoft.com/office/powerpoint/2010/main" val="3151570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8871A1-D527-85F8-F003-BA3F36C415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B2DEE0-A51A-E855-7B3F-46B8E9821B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D5DFD-CE10-5B7F-61FB-B71AE22A2298}"/>
              </a:ext>
            </a:extLst>
          </p:cNvPr>
          <p:cNvSpPr>
            <a:spLocks noGrp="1"/>
          </p:cNvSpPr>
          <p:nvPr>
            <p:ph type="dt" sz="half" idx="10"/>
          </p:nvPr>
        </p:nvSpPr>
        <p:spPr/>
        <p:txBody>
          <a:bodyPr/>
          <a:lstStyle/>
          <a:p>
            <a:fld id="{13D7365B-7CA1-49E5-A98A-ADC894934F06}" type="datetimeFigureOut">
              <a:rPr lang="en-IN" smtClean="0"/>
              <a:t>03-11-2024</a:t>
            </a:fld>
            <a:endParaRPr lang="en-IN"/>
          </a:p>
        </p:txBody>
      </p:sp>
      <p:sp>
        <p:nvSpPr>
          <p:cNvPr id="5" name="Footer Placeholder 4">
            <a:extLst>
              <a:ext uri="{FF2B5EF4-FFF2-40B4-BE49-F238E27FC236}">
                <a16:creationId xmlns:a16="http://schemas.microsoft.com/office/drawing/2014/main" id="{93583B9C-8733-933A-883D-16F3119923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009D79-D06B-E2F8-1A23-0EB24437363F}"/>
              </a:ext>
            </a:extLst>
          </p:cNvPr>
          <p:cNvSpPr>
            <a:spLocks noGrp="1"/>
          </p:cNvSpPr>
          <p:nvPr>
            <p:ph type="sldNum" sz="quarter" idx="12"/>
          </p:nvPr>
        </p:nvSpPr>
        <p:spPr/>
        <p:txBody>
          <a:bodyPr/>
          <a:lstStyle/>
          <a:p>
            <a:fld id="{6B6B7E89-7FD8-49A1-9E2D-D36B7D477021}" type="slidenum">
              <a:rPr lang="en-IN" smtClean="0"/>
              <a:t>‹#›</a:t>
            </a:fld>
            <a:endParaRPr lang="en-IN"/>
          </a:p>
        </p:txBody>
      </p:sp>
    </p:spTree>
    <p:extLst>
      <p:ext uri="{BB962C8B-B14F-4D97-AF65-F5344CB8AC3E}">
        <p14:creationId xmlns:p14="http://schemas.microsoft.com/office/powerpoint/2010/main" val="856543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DAF04-8D58-8D7F-E322-4D951C65DD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50B4D2-2ABB-FFB5-1400-8BEF8C619F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118C2C-20C2-7719-0E69-5E548077348B}"/>
              </a:ext>
            </a:extLst>
          </p:cNvPr>
          <p:cNvSpPr>
            <a:spLocks noGrp="1"/>
          </p:cNvSpPr>
          <p:nvPr>
            <p:ph type="dt" sz="half" idx="10"/>
          </p:nvPr>
        </p:nvSpPr>
        <p:spPr/>
        <p:txBody>
          <a:bodyPr/>
          <a:lstStyle/>
          <a:p>
            <a:fld id="{13D7365B-7CA1-49E5-A98A-ADC894934F06}" type="datetimeFigureOut">
              <a:rPr lang="en-IN" smtClean="0"/>
              <a:t>03-11-2024</a:t>
            </a:fld>
            <a:endParaRPr lang="en-IN"/>
          </a:p>
        </p:txBody>
      </p:sp>
      <p:sp>
        <p:nvSpPr>
          <p:cNvPr id="5" name="Footer Placeholder 4">
            <a:extLst>
              <a:ext uri="{FF2B5EF4-FFF2-40B4-BE49-F238E27FC236}">
                <a16:creationId xmlns:a16="http://schemas.microsoft.com/office/drawing/2014/main" id="{2F42BF7F-12A1-0160-D140-8957831C93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AEFE0C-C001-DB71-7EAB-E3CC7CED08C4}"/>
              </a:ext>
            </a:extLst>
          </p:cNvPr>
          <p:cNvSpPr>
            <a:spLocks noGrp="1"/>
          </p:cNvSpPr>
          <p:nvPr>
            <p:ph type="sldNum" sz="quarter" idx="12"/>
          </p:nvPr>
        </p:nvSpPr>
        <p:spPr/>
        <p:txBody>
          <a:bodyPr/>
          <a:lstStyle/>
          <a:p>
            <a:fld id="{6B6B7E89-7FD8-49A1-9E2D-D36B7D477021}" type="slidenum">
              <a:rPr lang="en-IN" smtClean="0"/>
              <a:t>‹#›</a:t>
            </a:fld>
            <a:endParaRPr lang="en-IN"/>
          </a:p>
        </p:txBody>
      </p:sp>
    </p:spTree>
    <p:extLst>
      <p:ext uri="{BB962C8B-B14F-4D97-AF65-F5344CB8AC3E}">
        <p14:creationId xmlns:p14="http://schemas.microsoft.com/office/powerpoint/2010/main" val="1398931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6AB90-333E-4A1A-A8CA-60673C1A00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3C5CEA-AFF4-F590-0A98-F61D390F2A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F34A2D-966E-3503-D85A-E684010F4323}"/>
              </a:ext>
            </a:extLst>
          </p:cNvPr>
          <p:cNvSpPr>
            <a:spLocks noGrp="1"/>
          </p:cNvSpPr>
          <p:nvPr>
            <p:ph type="dt" sz="half" idx="10"/>
          </p:nvPr>
        </p:nvSpPr>
        <p:spPr/>
        <p:txBody>
          <a:bodyPr/>
          <a:lstStyle/>
          <a:p>
            <a:fld id="{13D7365B-7CA1-49E5-A98A-ADC894934F06}" type="datetimeFigureOut">
              <a:rPr lang="en-IN" smtClean="0"/>
              <a:t>03-11-2024</a:t>
            </a:fld>
            <a:endParaRPr lang="en-IN"/>
          </a:p>
        </p:txBody>
      </p:sp>
      <p:sp>
        <p:nvSpPr>
          <p:cNvPr id="5" name="Footer Placeholder 4">
            <a:extLst>
              <a:ext uri="{FF2B5EF4-FFF2-40B4-BE49-F238E27FC236}">
                <a16:creationId xmlns:a16="http://schemas.microsoft.com/office/drawing/2014/main" id="{6908DDB2-7DBC-0EDF-2F08-3E71B3962B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6373C0-2AA4-EF85-E8D5-57A3E9C49BB6}"/>
              </a:ext>
            </a:extLst>
          </p:cNvPr>
          <p:cNvSpPr>
            <a:spLocks noGrp="1"/>
          </p:cNvSpPr>
          <p:nvPr>
            <p:ph type="sldNum" sz="quarter" idx="12"/>
          </p:nvPr>
        </p:nvSpPr>
        <p:spPr/>
        <p:txBody>
          <a:bodyPr/>
          <a:lstStyle/>
          <a:p>
            <a:fld id="{6B6B7E89-7FD8-49A1-9E2D-D36B7D477021}" type="slidenum">
              <a:rPr lang="en-IN" smtClean="0"/>
              <a:t>‹#›</a:t>
            </a:fld>
            <a:endParaRPr lang="en-IN"/>
          </a:p>
        </p:txBody>
      </p:sp>
    </p:spTree>
    <p:extLst>
      <p:ext uri="{BB962C8B-B14F-4D97-AF65-F5344CB8AC3E}">
        <p14:creationId xmlns:p14="http://schemas.microsoft.com/office/powerpoint/2010/main" val="3099968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4BC0A-1130-F735-DC83-B2FD74C5E7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59DD63-8148-E5C1-F994-767F45883A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7FF9E1-B6F8-FDD4-F667-064DF35E49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9CEED9D-E271-B04C-B2EA-4B6F373B197E}"/>
              </a:ext>
            </a:extLst>
          </p:cNvPr>
          <p:cNvSpPr>
            <a:spLocks noGrp="1"/>
          </p:cNvSpPr>
          <p:nvPr>
            <p:ph type="dt" sz="half" idx="10"/>
          </p:nvPr>
        </p:nvSpPr>
        <p:spPr/>
        <p:txBody>
          <a:bodyPr/>
          <a:lstStyle/>
          <a:p>
            <a:fld id="{13D7365B-7CA1-49E5-A98A-ADC894934F06}" type="datetimeFigureOut">
              <a:rPr lang="en-IN" smtClean="0"/>
              <a:t>03-11-2024</a:t>
            </a:fld>
            <a:endParaRPr lang="en-IN"/>
          </a:p>
        </p:txBody>
      </p:sp>
      <p:sp>
        <p:nvSpPr>
          <p:cNvPr id="6" name="Footer Placeholder 5">
            <a:extLst>
              <a:ext uri="{FF2B5EF4-FFF2-40B4-BE49-F238E27FC236}">
                <a16:creationId xmlns:a16="http://schemas.microsoft.com/office/drawing/2014/main" id="{66AAE254-AA27-71EE-DA0C-1DD9C2FDFD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D1E316-F5D0-C0E6-482F-809F665C983C}"/>
              </a:ext>
            </a:extLst>
          </p:cNvPr>
          <p:cNvSpPr>
            <a:spLocks noGrp="1"/>
          </p:cNvSpPr>
          <p:nvPr>
            <p:ph type="sldNum" sz="quarter" idx="12"/>
          </p:nvPr>
        </p:nvSpPr>
        <p:spPr/>
        <p:txBody>
          <a:bodyPr/>
          <a:lstStyle/>
          <a:p>
            <a:fld id="{6B6B7E89-7FD8-49A1-9E2D-D36B7D477021}" type="slidenum">
              <a:rPr lang="en-IN" smtClean="0"/>
              <a:t>‹#›</a:t>
            </a:fld>
            <a:endParaRPr lang="en-IN"/>
          </a:p>
        </p:txBody>
      </p:sp>
    </p:spTree>
    <p:extLst>
      <p:ext uri="{BB962C8B-B14F-4D97-AF65-F5344CB8AC3E}">
        <p14:creationId xmlns:p14="http://schemas.microsoft.com/office/powerpoint/2010/main" val="1904382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4638E-AC3A-E4F4-EA17-CC665C8358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15B793-453F-CA7A-1E61-0EC7E020D1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6F711B-F09C-9588-8CD9-2617D9573B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C69EF5-7F6B-222A-2192-6FC98E4E4A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75F60-285C-7745-854F-F78A2E8C6B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0BEF836-31E6-36C4-E08C-A3BD01FAB8CF}"/>
              </a:ext>
            </a:extLst>
          </p:cNvPr>
          <p:cNvSpPr>
            <a:spLocks noGrp="1"/>
          </p:cNvSpPr>
          <p:nvPr>
            <p:ph type="dt" sz="half" idx="10"/>
          </p:nvPr>
        </p:nvSpPr>
        <p:spPr/>
        <p:txBody>
          <a:bodyPr/>
          <a:lstStyle/>
          <a:p>
            <a:fld id="{13D7365B-7CA1-49E5-A98A-ADC894934F06}" type="datetimeFigureOut">
              <a:rPr lang="en-IN" smtClean="0"/>
              <a:t>03-11-2024</a:t>
            </a:fld>
            <a:endParaRPr lang="en-IN"/>
          </a:p>
        </p:txBody>
      </p:sp>
      <p:sp>
        <p:nvSpPr>
          <p:cNvPr id="8" name="Footer Placeholder 7">
            <a:extLst>
              <a:ext uri="{FF2B5EF4-FFF2-40B4-BE49-F238E27FC236}">
                <a16:creationId xmlns:a16="http://schemas.microsoft.com/office/drawing/2014/main" id="{1A9B3915-AED0-BA29-B5AC-2E057D1A51E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EC70B5-F061-1214-578D-019C7CD9E9D1}"/>
              </a:ext>
            </a:extLst>
          </p:cNvPr>
          <p:cNvSpPr>
            <a:spLocks noGrp="1"/>
          </p:cNvSpPr>
          <p:nvPr>
            <p:ph type="sldNum" sz="quarter" idx="12"/>
          </p:nvPr>
        </p:nvSpPr>
        <p:spPr/>
        <p:txBody>
          <a:bodyPr/>
          <a:lstStyle/>
          <a:p>
            <a:fld id="{6B6B7E89-7FD8-49A1-9E2D-D36B7D477021}" type="slidenum">
              <a:rPr lang="en-IN" smtClean="0"/>
              <a:t>‹#›</a:t>
            </a:fld>
            <a:endParaRPr lang="en-IN"/>
          </a:p>
        </p:txBody>
      </p:sp>
    </p:spTree>
    <p:extLst>
      <p:ext uri="{BB962C8B-B14F-4D97-AF65-F5344CB8AC3E}">
        <p14:creationId xmlns:p14="http://schemas.microsoft.com/office/powerpoint/2010/main" val="1951540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22304-0D14-CA2B-4499-48F06B70400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CB8E2BE-5E74-4210-4139-05BCFD076767}"/>
              </a:ext>
            </a:extLst>
          </p:cNvPr>
          <p:cNvSpPr>
            <a:spLocks noGrp="1"/>
          </p:cNvSpPr>
          <p:nvPr>
            <p:ph type="dt" sz="half" idx="10"/>
          </p:nvPr>
        </p:nvSpPr>
        <p:spPr/>
        <p:txBody>
          <a:bodyPr/>
          <a:lstStyle/>
          <a:p>
            <a:fld id="{13D7365B-7CA1-49E5-A98A-ADC894934F06}" type="datetimeFigureOut">
              <a:rPr lang="en-IN" smtClean="0"/>
              <a:t>03-11-2024</a:t>
            </a:fld>
            <a:endParaRPr lang="en-IN"/>
          </a:p>
        </p:txBody>
      </p:sp>
      <p:sp>
        <p:nvSpPr>
          <p:cNvPr id="4" name="Footer Placeholder 3">
            <a:extLst>
              <a:ext uri="{FF2B5EF4-FFF2-40B4-BE49-F238E27FC236}">
                <a16:creationId xmlns:a16="http://schemas.microsoft.com/office/drawing/2014/main" id="{EDE18EA2-6287-6CA9-919C-19AE3E9352B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9651066-3F6F-444A-5DFC-1ABD021D5305}"/>
              </a:ext>
            </a:extLst>
          </p:cNvPr>
          <p:cNvSpPr>
            <a:spLocks noGrp="1"/>
          </p:cNvSpPr>
          <p:nvPr>
            <p:ph type="sldNum" sz="quarter" idx="12"/>
          </p:nvPr>
        </p:nvSpPr>
        <p:spPr/>
        <p:txBody>
          <a:bodyPr/>
          <a:lstStyle/>
          <a:p>
            <a:fld id="{6B6B7E89-7FD8-49A1-9E2D-D36B7D477021}" type="slidenum">
              <a:rPr lang="en-IN" smtClean="0"/>
              <a:t>‹#›</a:t>
            </a:fld>
            <a:endParaRPr lang="en-IN"/>
          </a:p>
        </p:txBody>
      </p:sp>
    </p:spTree>
    <p:extLst>
      <p:ext uri="{BB962C8B-B14F-4D97-AF65-F5344CB8AC3E}">
        <p14:creationId xmlns:p14="http://schemas.microsoft.com/office/powerpoint/2010/main" val="1831484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0CE97A-75A5-B97E-DC4B-3DAA6D32002C}"/>
              </a:ext>
            </a:extLst>
          </p:cNvPr>
          <p:cNvSpPr>
            <a:spLocks noGrp="1"/>
          </p:cNvSpPr>
          <p:nvPr>
            <p:ph type="dt" sz="half" idx="10"/>
          </p:nvPr>
        </p:nvSpPr>
        <p:spPr/>
        <p:txBody>
          <a:bodyPr/>
          <a:lstStyle/>
          <a:p>
            <a:fld id="{13D7365B-7CA1-49E5-A98A-ADC894934F06}" type="datetimeFigureOut">
              <a:rPr lang="en-IN" smtClean="0"/>
              <a:t>03-11-2024</a:t>
            </a:fld>
            <a:endParaRPr lang="en-IN"/>
          </a:p>
        </p:txBody>
      </p:sp>
      <p:sp>
        <p:nvSpPr>
          <p:cNvPr id="3" name="Footer Placeholder 2">
            <a:extLst>
              <a:ext uri="{FF2B5EF4-FFF2-40B4-BE49-F238E27FC236}">
                <a16:creationId xmlns:a16="http://schemas.microsoft.com/office/drawing/2014/main" id="{ADAF505B-C293-48AB-28EA-C896FE2208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52C8DF-8D09-0C31-7B76-B5869200AE00}"/>
              </a:ext>
            </a:extLst>
          </p:cNvPr>
          <p:cNvSpPr>
            <a:spLocks noGrp="1"/>
          </p:cNvSpPr>
          <p:nvPr>
            <p:ph type="sldNum" sz="quarter" idx="12"/>
          </p:nvPr>
        </p:nvSpPr>
        <p:spPr/>
        <p:txBody>
          <a:bodyPr/>
          <a:lstStyle/>
          <a:p>
            <a:fld id="{6B6B7E89-7FD8-49A1-9E2D-D36B7D477021}" type="slidenum">
              <a:rPr lang="en-IN" smtClean="0"/>
              <a:t>‹#›</a:t>
            </a:fld>
            <a:endParaRPr lang="en-IN"/>
          </a:p>
        </p:txBody>
      </p:sp>
    </p:spTree>
    <p:extLst>
      <p:ext uri="{BB962C8B-B14F-4D97-AF65-F5344CB8AC3E}">
        <p14:creationId xmlns:p14="http://schemas.microsoft.com/office/powerpoint/2010/main" val="3808638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89E28-C6D6-6869-6B65-5367467AF7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B7108D-D8E5-09E9-0EEB-F3227F21B3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A17BFF-3BB3-6117-DA12-8BDCF3FC16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FD4986-1641-176C-B91A-57A0942BE164}"/>
              </a:ext>
            </a:extLst>
          </p:cNvPr>
          <p:cNvSpPr>
            <a:spLocks noGrp="1"/>
          </p:cNvSpPr>
          <p:nvPr>
            <p:ph type="dt" sz="half" idx="10"/>
          </p:nvPr>
        </p:nvSpPr>
        <p:spPr/>
        <p:txBody>
          <a:bodyPr/>
          <a:lstStyle/>
          <a:p>
            <a:fld id="{13D7365B-7CA1-49E5-A98A-ADC894934F06}" type="datetimeFigureOut">
              <a:rPr lang="en-IN" smtClean="0"/>
              <a:t>03-11-2024</a:t>
            </a:fld>
            <a:endParaRPr lang="en-IN"/>
          </a:p>
        </p:txBody>
      </p:sp>
      <p:sp>
        <p:nvSpPr>
          <p:cNvPr id="6" name="Footer Placeholder 5">
            <a:extLst>
              <a:ext uri="{FF2B5EF4-FFF2-40B4-BE49-F238E27FC236}">
                <a16:creationId xmlns:a16="http://schemas.microsoft.com/office/drawing/2014/main" id="{EA34E130-509E-DC92-078D-6F78C0A693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A7EC06-50FC-B5B5-8306-B12FEDD58505}"/>
              </a:ext>
            </a:extLst>
          </p:cNvPr>
          <p:cNvSpPr>
            <a:spLocks noGrp="1"/>
          </p:cNvSpPr>
          <p:nvPr>
            <p:ph type="sldNum" sz="quarter" idx="12"/>
          </p:nvPr>
        </p:nvSpPr>
        <p:spPr/>
        <p:txBody>
          <a:bodyPr/>
          <a:lstStyle/>
          <a:p>
            <a:fld id="{6B6B7E89-7FD8-49A1-9E2D-D36B7D477021}" type="slidenum">
              <a:rPr lang="en-IN" smtClean="0"/>
              <a:t>‹#›</a:t>
            </a:fld>
            <a:endParaRPr lang="en-IN"/>
          </a:p>
        </p:txBody>
      </p:sp>
    </p:spTree>
    <p:extLst>
      <p:ext uri="{BB962C8B-B14F-4D97-AF65-F5344CB8AC3E}">
        <p14:creationId xmlns:p14="http://schemas.microsoft.com/office/powerpoint/2010/main" val="175989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801E8-44EC-AB66-F57A-CCE899CEB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69FA3B-0B9E-08D9-50CE-B95CF1B26F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AA760ED-E56D-0DB6-0267-41F92E37C5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05A35C-A983-B206-DA78-47F570B6511F}"/>
              </a:ext>
            </a:extLst>
          </p:cNvPr>
          <p:cNvSpPr>
            <a:spLocks noGrp="1"/>
          </p:cNvSpPr>
          <p:nvPr>
            <p:ph type="dt" sz="half" idx="10"/>
          </p:nvPr>
        </p:nvSpPr>
        <p:spPr/>
        <p:txBody>
          <a:bodyPr/>
          <a:lstStyle/>
          <a:p>
            <a:fld id="{13D7365B-7CA1-49E5-A98A-ADC894934F06}" type="datetimeFigureOut">
              <a:rPr lang="en-IN" smtClean="0"/>
              <a:t>03-11-2024</a:t>
            </a:fld>
            <a:endParaRPr lang="en-IN"/>
          </a:p>
        </p:txBody>
      </p:sp>
      <p:sp>
        <p:nvSpPr>
          <p:cNvPr id="6" name="Footer Placeholder 5">
            <a:extLst>
              <a:ext uri="{FF2B5EF4-FFF2-40B4-BE49-F238E27FC236}">
                <a16:creationId xmlns:a16="http://schemas.microsoft.com/office/drawing/2014/main" id="{E84B697A-D79A-C84F-3366-1FA19293EE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82AC33-4E5C-2B1C-7ADE-E39916F1ECFE}"/>
              </a:ext>
            </a:extLst>
          </p:cNvPr>
          <p:cNvSpPr>
            <a:spLocks noGrp="1"/>
          </p:cNvSpPr>
          <p:nvPr>
            <p:ph type="sldNum" sz="quarter" idx="12"/>
          </p:nvPr>
        </p:nvSpPr>
        <p:spPr/>
        <p:txBody>
          <a:bodyPr/>
          <a:lstStyle/>
          <a:p>
            <a:fld id="{6B6B7E89-7FD8-49A1-9E2D-D36B7D477021}" type="slidenum">
              <a:rPr lang="en-IN" smtClean="0"/>
              <a:t>‹#›</a:t>
            </a:fld>
            <a:endParaRPr lang="en-IN"/>
          </a:p>
        </p:txBody>
      </p:sp>
    </p:spTree>
    <p:extLst>
      <p:ext uri="{BB962C8B-B14F-4D97-AF65-F5344CB8AC3E}">
        <p14:creationId xmlns:p14="http://schemas.microsoft.com/office/powerpoint/2010/main" val="4626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63BA2B-55CD-F167-62C3-791136CC8B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7035B2-398F-D583-B83B-EE7944063B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ED7D8E-46DC-5EC5-FA03-BB8497D0AA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D7365B-7CA1-49E5-A98A-ADC894934F06}" type="datetimeFigureOut">
              <a:rPr lang="en-IN" smtClean="0"/>
              <a:t>03-11-2024</a:t>
            </a:fld>
            <a:endParaRPr lang="en-IN"/>
          </a:p>
        </p:txBody>
      </p:sp>
      <p:sp>
        <p:nvSpPr>
          <p:cNvPr id="5" name="Footer Placeholder 4">
            <a:extLst>
              <a:ext uri="{FF2B5EF4-FFF2-40B4-BE49-F238E27FC236}">
                <a16:creationId xmlns:a16="http://schemas.microsoft.com/office/drawing/2014/main" id="{09908762-903B-037E-62BE-B3C39C08E3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CF7DC40-3D53-4A42-FBD8-2EEBCD2ED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6B7E89-7FD8-49A1-9E2D-D36B7D477021}" type="slidenum">
              <a:rPr lang="en-IN" smtClean="0"/>
              <a:t>‹#›</a:t>
            </a:fld>
            <a:endParaRPr lang="en-IN"/>
          </a:p>
        </p:txBody>
      </p:sp>
    </p:spTree>
    <p:extLst>
      <p:ext uri="{BB962C8B-B14F-4D97-AF65-F5344CB8AC3E}">
        <p14:creationId xmlns:p14="http://schemas.microsoft.com/office/powerpoint/2010/main" val="2250969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29829-4D14-5921-C3D0-24E28D863675}"/>
              </a:ext>
            </a:extLst>
          </p:cNvPr>
          <p:cNvSpPr>
            <a:spLocks noGrp="1"/>
          </p:cNvSpPr>
          <p:nvPr>
            <p:ph type="ctrTitle"/>
          </p:nvPr>
        </p:nvSpPr>
        <p:spPr>
          <a:xfrm>
            <a:off x="1524000" y="809173"/>
            <a:ext cx="9144000" cy="1655762"/>
          </a:xfrm>
        </p:spPr>
        <p:txBody>
          <a:bodyPr>
            <a:normAutofit/>
          </a:bodyPr>
          <a:lstStyle/>
          <a:p>
            <a:r>
              <a:rPr lang="en-IN" sz="3600" dirty="0"/>
              <a:t>SHOPIFY CASE STUDY</a:t>
            </a:r>
            <a:br>
              <a:rPr lang="en-IN" sz="3600" dirty="0"/>
            </a:br>
            <a:r>
              <a:rPr lang="en-IN" sz="3600" dirty="0"/>
              <a:t>                   </a:t>
            </a:r>
            <a:r>
              <a:rPr lang="en-IN" sz="1600" dirty="0"/>
              <a:t>-SRUTHIKA GUDIPATI</a:t>
            </a:r>
            <a:br>
              <a:rPr lang="en-IN" sz="1600" dirty="0"/>
            </a:br>
            <a:r>
              <a:rPr lang="en-IN" sz="1600" dirty="0"/>
              <a:t>                                     </a:t>
            </a:r>
            <a:r>
              <a:rPr lang="en-IN" sz="1600"/>
              <a:t>-AP22110010207</a:t>
            </a:r>
            <a:br>
              <a:rPr lang="en-IN" sz="1600" dirty="0"/>
            </a:br>
            <a:endParaRPr lang="en-IN" sz="1600" dirty="0"/>
          </a:p>
        </p:txBody>
      </p:sp>
      <p:pic>
        <p:nvPicPr>
          <p:cNvPr id="1038" name="Picture 14" descr="Shopify E-commerce Logo Online shopping Sales, Business, text, service png  | PNGEgg">
            <a:extLst>
              <a:ext uri="{FF2B5EF4-FFF2-40B4-BE49-F238E27FC236}">
                <a16:creationId xmlns:a16="http://schemas.microsoft.com/office/drawing/2014/main" id="{51CFF41B-0D7A-849D-DDDE-28964EE56B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49" y="2340076"/>
            <a:ext cx="10373647" cy="422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959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55B484-0E1B-290E-4725-4C0AEECA2B08}"/>
              </a:ext>
            </a:extLst>
          </p:cNvPr>
          <p:cNvSpPr txBox="1"/>
          <p:nvPr/>
        </p:nvSpPr>
        <p:spPr>
          <a:xfrm>
            <a:off x="412955" y="151179"/>
            <a:ext cx="11238271" cy="7478970"/>
          </a:xfrm>
          <a:prstGeom prst="rect">
            <a:avLst/>
          </a:prstGeom>
          <a:noFill/>
        </p:spPr>
        <p:txBody>
          <a:bodyPr wrap="square">
            <a:spAutoFit/>
          </a:bodyPr>
          <a:lstStyle/>
          <a:p>
            <a:r>
              <a:rPr lang="en-US" sz="1600" b="1" dirty="0"/>
              <a:t>2. Item-Based Collaborative Filtering</a:t>
            </a:r>
          </a:p>
          <a:p>
            <a:pPr>
              <a:buFont typeface="Arial" panose="020B0604020202020204" pitchFamily="34" charset="0"/>
              <a:buChar char="•"/>
            </a:pPr>
            <a:r>
              <a:rPr lang="en-US" sz="1600" dirty="0"/>
              <a:t>Shopify can recommend items that are frequently viewed or purchased together. This approach is particularly useful for cross-selling or upselling by analyzing purchase patterns and suggesting complementary products.</a:t>
            </a:r>
          </a:p>
          <a:p>
            <a:pPr>
              <a:buFont typeface="Arial" panose="020B0604020202020204" pitchFamily="34" charset="0"/>
              <a:buChar char="•"/>
            </a:pPr>
            <a:r>
              <a:rPr lang="en-US" sz="1600" b="1" dirty="0"/>
              <a:t>Example</a:t>
            </a:r>
            <a:r>
              <a:rPr lang="en-US" sz="1600" dirty="0"/>
              <a:t>: If many customers who bought a specific yoga mat also purchased a matching water bottle and yoga blocks, then customers interested in that yoga mat will see recommendations for those accessories.</a:t>
            </a:r>
          </a:p>
          <a:p>
            <a:pPr>
              <a:buFont typeface="Arial" panose="020B0604020202020204" pitchFamily="34" charset="0"/>
              <a:buChar char="•"/>
            </a:pPr>
            <a:r>
              <a:rPr lang="en-US" sz="1600" b="1" dirty="0"/>
              <a:t>Implementation</a:t>
            </a:r>
            <a:r>
              <a:rPr lang="en-US" sz="1600" dirty="0"/>
              <a:t>: Shopify uses item similarity metrics (like cosine similarity) to create a matrix showing which products are frequently associated. When a user views a product, Shopify recommends items with high similarity scores based on past customer behavior.</a:t>
            </a:r>
          </a:p>
          <a:p>
            <a:r>
              <a:rPr lang="en-US" sz="1600" b="1" dirty="0"/>
              <a:t>3. “Customers Who Bought This Also Bought” Recommendations</a:t>
            </a:r>
          </a:p>
          <a:p>
            <a:pPr>
              <a:buFont typeface="Arial" panose="020B0604020202020204" pitchFamily="34" charset="0"/>
              <a:buChar char="•"/>
            </a:pPr>
            <a:r>
              <a:rPr lang="en-US" sz="1600" dirty="0"/>
              <a:t>This classic collaborative filtering technique highlights products that customers commonly purchase together, which can appear on product pages or checkout.</a:t>
            </a:r>
          </a:p>
          <a:p>
            <a:pPr>
              <a:buFont typeface="Arial" panose="020B0604020202020204" pitchFamily="34" charset="0"/>
              <a:buChar char="•"/>
            </a:pPr>
            <a:r>
              <a:rPr lang="en-US" sz="1600" b="1" dirty="0"/>
              <a:t>Example</a:t>
            </a:r>
            <a:r>
              <a:rPr lang="en-US" sz="1600" dirty="0"/>
              <a:t>: On the product page for a winter jacket, Shopify might show gloves, scarves, or hats that other customers have purchased alongside the jacket, encouraging the shopper to consider buying additional items for a complete look.</a:t>
            </a:r>
          </a:p>
          <a:p>
            <a:pPr>
              <a:buFont typeface="Arial" panose="020B0604020202020204" pitchFamily="34" charset="0"/>
              <a:buChar char="•"/>
            </a:pPr>
            <a:r>
              <a:rPr lang="en-US" sz="1600" b="1" dirty="0"/>
              <a:t>Implementation</a:t>
            </a:r>
            <a:r>
              <a:rPr lang="en-US" sz="1600" dirty="0"/>
              <a:t>: Shopify generates this recommendation by mining transaction data and identifying frequently co-purchased products. This information is displayed to drive sales and increase average order value.</a:t>
            </a:r>
          </a:p>
          <a:p>
            <a:r>
              <a:rPr lang="en-US" sz="1600" b="1" dirty="0"/>
              <a:t>4. “People Also Viewed” Recommendations</a:t>
            </a:r>
          </a:p>
          <a:p>
            <a:pPr>
              <a:buFont typeface="Arial" panose="020B0604020202020204" pitchFamily="34" charset="0"/>
              <a:buChar char="•"/>
            </a:pPr>
            <a:r>
              <a:rPr lang="en-US" sz="1600" dirty="0"/>
              <a:t>This form of collaborative filtering displays products that users viewed in the same session or within a specific timeframe. It’s beneficial for showing alternatives or related products without being tied to purchase behavior.</a:t>
            </a:r>
          </a:p>
          <a:p>
            <a:pPr>
              <a:buFont typeface="Arial" panose="020B0604020202020204" pitchFamily="34" charset="0"/>
              <a:buChar char="•"/>
            </a:pPr>
            <a:r>
              <a:rPr lang="en-US" sz="1600" b="1" dirty="0"/>
              <a:t>Example</a:t>
            </a:r>
            <a:r>
              <a:rPr lang="en-US" sz="1600" dirty="0"/>
              <a:t>: If many users who viewed a “stainless steel travel mug” also viewed other travel mugs or insulated bottles, Shopify can recommend these products under a “People Also Viewed” section.</a:t>
            </a:r>
          </a:p>
          <a:p>
            <a:pPr>
              <a:buFont typeface="Arial" panose="020B0604020202020204" pitchFamily="34" charset="0"/>
              <a:buChar char="•"/>
            </a:pPr>
            <a:r>
              <a:rPr lang="en-US" sz="1600" b="1" dirty="0"/>
              <a:t>Implementation</a:t>
            </a:r>
            <a:r>
              <a:rPr lang="en-US" sz="1600" dirty="0"/>
              <a:t>: Shopify tracks product views across users and creates associations based on frequently co-viewed products, surfacing these recommendations for users browsing specific items.</a:t>
            </a:r>
          </a:p>
          <a:p>
            <a:r>
              <a:rPr lang="en-US" sz="1600" b="1" dirty="0"/>
              <a:t>. Session-Based Collaborative Filtering for Real-Time Recommendations</a:t>
            </a:r>
          </a:p>
          <a:p>
            <a:pPr>
              <a:buFont typeface="Arial" panose="020B0604020202020204" pitchFamily="34" charset="0"/>
              <a:buChar char="•"/>
            </a:pPr>
            <a:r>
              <a:rPr lang="en-US" sz="1600" dirty="0"/>
              <a:t>In session-based collaborative filtering, Shopify analyzes user behavior in real-time to offer immediate recommendations. This is particularly useful for users with limited historical data, such as new visitors.</a:t>
            </a:r>
          </a:p>
          <a:p>
            <a:pPr>
              <a:buFont typeface="Arial" panose="020B0604020202020204" pitchFamily="34" charset="0"/>
              <a:buChar char="•"/>
            </a:pPr>
            <a:r>
              <a:rPr lang="en-US" sz="1600" b="1" dirty="0"/>
              <a:t>Example</a:t>
            </a:r>
            <a:r>
              <a:rPr lang="en-US" sz="1600" dirty="0"/>
              <a:t>: If a user is browsing a category like “minimalist home decor,” the system will prioritize recommendations of similar items within that category, reflecting trends seen in other users’ sessions.</a:t>
            </a:r>
          </a:p>
          <a:p>
            <a:pPr>
              <a:buFont typeface="Arial" panose="020B0604020202020204" pitchFamily="34" charset="0"/>
              <a:buChar char="•"/>
            </a:pPr>
            <a:endParaRPr lang="en-US" sz="1600" dirty="0"/>
          </a:p>
          <a:p>
            <a:pPr>
              <a:buFont typeface="Arial" panose="020B0604020202020204" pitchFamily="34" charset="0"/>
              <a:buChar char="•"/>
            </a:pPr>
            <a:endParaRPr lang="en-US" sz="1600" dirty="0"/>
          </a:p>
          <a:p>
            <a:pPr>
              <a:buFont typeface="Arial" panose="020B0604020202020204" pitchFamily="34" charset="0"/>
              <a:buChar char="•"/>
            </a:pPr>
            <a:endParaRPr lang="en-US" sz="1600" dirty="0"/>
          </a:p>
          <a:p>
            <a:pPr>
              <a:buFont typeface="Arial" panose="020B0604020202020204" pitchFamily="34" charset="0"/>
              <a:buChar char="•"/>
            </a:pPr>
            <a:endParaRPr lang="en-US" sz="1600" dirty="0"/>
          </a:p>
        </p:txBody>
      </p:sp>
    </p:spTree>
    <p:extLst>
      <p:ext uri="{BB962C8B-B14F-4D97-AF65-F5344CB8AC3E}">
        <p14:creationId xmlns:p14="http://schemas.microsoft.com/office/powerpoint/2010/main" val="525964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B838EA-AAD4-C25E-B8DD-E114B5AA1228}"/>
              </a:ext>
            </a:extLst>
          </p:cNvPr>
          <p:cNvSpPr txBox="1"/>
          <p:nvPr/>
        </p:nvSpPr>
        <p:spPr>
          <a:xfrm>
            <a:off x="560439" y="615303"/>
            <a:ext cx="11287432" cy="4708981"/>
          </a:xfrm>
          <a:prstGeom prst="rect">
            <a:avLst/>
          </a:prstGeom>
          <a:noFill/>
        </p:spPr>
        <p:txBody>
          <a:bodyPr wrap="square">
            <a:spAutoFit/>
          </a:bodyPr>
          <a:lstStyle/>
          <a:p>
            <a:r>
              <a:rPr lang="en-US" sz="2400" b="1" dirty="0"/>
              <a:t>                            HERE IS AN EXAMPLE OF COLLEBORATIVE BASED FILTERING</a:t>
            </a:r>
          </a:p>
          <a:p>
            <a:endParaRPr lang="en-US" sz="2400" b="1" dirty="0"/>
          </a:p>
          <a:p>
            <a:r>
              <a:rPr lang="en-US" b="1" dirty="0"/>
              <a:t>Example of Collaborative Filtering in Action on Shopify</a:t>
            </a:r>
          </a:p>
          <a:p>
            <a:endParaRPr lang="en-US" dirty="0"/>
          </a:p>
          <a:p>
            <a:r>
              <a:rPr lang="en-US" dirty="0"/>
              <a:t>Suppose a user, </a:t>
            </a:r>
            <a:r>
              <a:rPr lang="en-US" i="1" dirty="0"/>
              <a:t>John</a:t>
            </a:r>
            <a:r>
              <a:rPr lang="en-US" dirty="0"/>
              <a:t>, is shopping for electronics. Here’s how collaborative filtering would recommend items to him:</a:t>
            </a:r>
          </a:p>
          <a:p>
            <a:pPr>
              <a:buFont typeface="+mj-lt"/>
              <a:buAutoNum type="arabicPeriod"/>
            </a:pPr>
            <a:r>
              <a:rPr lang="en-US" b="1" dirty="0"/>
              <a:t>User-Based Recommendations</a:t>
            </a:r>
            <a:r>
              <a:rPr lang="en-US" dirty="0"/>
              <a:t>:</a:t>
            </a:r>
          </a:p>
          <a:p>
            <a:pPr marL="742950" lvl="1" indent="-285750">
              <a:buFont typeface="+mj-lt"/>
              <a:buAutoNum type="arabicPeriod"/>
            </a:pPr>
            <a:r>
              <a:rPr lang="en-US" dirty="0"/>
              <a:t>Shopify identifies that John’s browsing and purchasing patterns align with other customers interested in gadgets and accessories. Based on similar users’ behavior, it recommends items like </a:t>
            </a:r>
            <a:r>
              <a:rPr lang="en-US" i="1" dirty="0"/>
              <a:t>portable chargers</a:t>
            </a:r>
            <a:r>
              <a:rPr lang="en-US" dirty="0"/>
              <a:t>, </a:t>
            </a:r>
            <a:r>
              <a:rPr lang="en-US" i="1" dirty="0"/>
              <a:t>Bluetooth earphones</a:t>
            </a:r>
            <a:r>
              <a:rPr lang="en-US" dirty="0"/>
              <a:t>, and </a:t>
            </a:r>
            <a:r>
              <a:rPr lang="en-US" i="1" dirty="0"/>
              <a:t>smart home devices</a:t>
            </a:r>
            <a:r>
              <a:rPr lang="en-US" dirty="0"/>
              <a:t>.</a:t>
            </a:r>
          </a:p>
          <a:p>
            <a:pPr>
              <a:buFont typeface="+mj-lt"/>
              <a:buAutoNum type="arabicPeriod"/>
            </a:pPr>
            <a:r>
              <a:rPr lang="en-US" b="1" dirty="0"/>
              <a:t>Item-Based Recommendations</a:t>
            </a:r>
            <a:r>
              <a:rPr lang="en-US" dirty="0"/>
              <a:t>:</a:t>
            </a:r>
          </a:p>
          <a:p>
            <a:pPr marL="742950" lvl="1" indent="-285750">
              <a:buFont typeface="+mj-lt"/>
              <a:buAutoNum type="arabicPeriod"/>
            </a:pPr>
            <a:r>
              <a:rPr lang="en-US" dirty="0"/>
              <a:t>While browsing a </a:t>
            </a:r>
            <a:r>
              <a:rPr lang="en-US" i="1" dirty="0"/>
              <a:t>smartphone</a:t>
            </a:r>
            <a:r>
              <a:rPr lang="en-US" dirty="0"/>
              <a:t>, John sees a “Frequently Bought Together” section recommending </a:t>
            </a:r>
            <a:r>
              <a:rPr lang="en-US" i="1" dirty="0"/>
              <a:t>phone cases</a:t>
            </a:r>
            <a:r>
              <a:rPr lang="en-US" dirty="0"/>
              <a:t>, </a:t>
            </a:r>
            <a:r>
              <a:rPr lang="en-US" i="1" dirty="0"/>
              <a:t>screen protectors</a:t>
            </a:r>
            <a:r>
              <a:rPr lang="en-US" dirty="0"/>
              <a:t>, and </a:t>
            </a:r>
            <a:r>
              <a:rPr lang="en-US" i="1" dirty="0"/>
              <a:t>wireless chargers</a:t>
            </a:r>
            <a:r>
              <a:rPr lang="en-US" dirty="0"/>
              <a:t>. These are based on purchase data from other users who bought that smartphone.</a:t>
            </a:r>
          </a:p>
          <a:p>
            <a:pPr>
              <a:buFont typeface="+mj-lt"/>
              <a:buAutoNum type="arabicPeriod"/>
            </a:pPr>
            <a:r>
              <a:rPr lang="en-US" b="1" dirty="0"/>
              <a:t>Session-Based Recommendations</a:t>
            </a:r>
            <a:r>
              <a:rPr lang="en-US" dirty="0"/>
              <a:t>:</a:t>
            </a:r>
          </a:p>
          <a:p>
            <a:pPr marL="742950" lvl="1" indent="-285750">
              <a:buFont typeface="+mj-lt"/>
              <a:buAutoNum type="arabicPeriod"/>
            </a:pPr>
            <a:r>
              <a:rPr lang="en-US" dirty="0"/>
              <a:t>In the same session, John views multiple items within the “smart devices” category. Shopify dynamically shows other trending smart devices, ensuring he sees a variety of products within his area of interest.</a:t>
            </a:r>
          </a:p>
        </p:txBody>
      </p:sp>
    </p:spTree>
    <p:extLst>
      <p:ext uri="{BB962C8B-B14F-4D97-AF65-F5344CB8AC3E}">
        <p14:creationId xmlns:p14="http://schemas.microsoft.com/office/powerpoint/2010/main" val="1251261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58563F-A3DA-08CE-D5AC-6B2AF84E9EE3}"/>
              </a:ext>
            </a:extLst>
          </p:cNvPr>
          <p:cNvSpPr txBox="1"/>
          <p:nvPr/>
        </p:nvSpPr>
        <p:spPr>
          <a:xfrm>
            <a:off x="1671484" y="148784"/>
            <a:ext cx="9379974" cy="461665"/>
          </a:xfrm>
          <a:prstGeom prst="rect">
            <a:avLst/>
          </a:prstGeom>
          <a:noFill/>
        </p:spPr>
        <p:txBody>
          <a:bodyPr wrap="square">
            <a:spAutoFit/>
          </a:bodyPr>
          <a:lstStyle/>
          <a:p>
            <a:r>
              <a:rPr lang="en-US" sz="2400" b="1" dirty="0"/>
              <a:t>IMPLEMENTATION OF RECOMMENDER SYSTEM OF SHOPIFY APP</a:t>
            </a:r>
          </a:p>
        </p:txBody>
      </p:sp>
      <p:sp>
        <p:nvSpPr>
          <p:cNvPr id="5" name="TextBox 4">
            <a:extLst>
              <a:ext uri="{FF2B5EF4-FFF2-40B4-BE49-F238E27FC236}">
                <a16:creationId xmlns:a16="http://schemas.microsoft.com/office/drawing/2014/main" id="{D1CA7571-966C-8307-B905-D4E1E445A92E}"/>
              </a:ext>
            </a:extLst>
          </p:cNvPr>
          <p:cNvSpPr txBox="1"/>
          <p:nvPr/>
        </p:nvSpPr>
        <p:spPr>
          <a:xfrm>
            <a:off x="265471" y="930277"/>
            <a:ext cx="6784258" cy="1569660"/>
          </a:xfrm>
          <a:prstGeom prst="rect">
            <a:avLst/>
          </a:prstGeom>
          <a:noFill/>
        </p:spPr>
        <p:txBody>
          <a:bodyPr wrap="square">
            <a:spAutoFit/>
          </a:bodyPr>
          <a:lstStyle/>
          <a:p>
            <a:r>
              <a:rPr lang="en-US" sz="1600" b="1" dirty="0"/>
              <a:t>Implementing a recommender system on the Shopify app can significantly enhance personalization and customer experience by providing targeted product recommendations. The process involves defining recommendation goals, choosing the right algorithms, collecting and processing data, and implementing the system on Shopify’s platform. Here’s a step-by-step guide on how to implement a recommender system for a Shopify app:</a:t>
            </a:r>
            <a:endParaRPr lang="en-IN" sz="1600" b="1" dirty="0"/>
          </a:p>
        </p:txBody>
      </p:sp>
      <p:pic>
        <p:nvPicPr>
          <p:cNvPr id="8194" name="Picture 2" descr="4-Step Shopify App Development Guide for Beginners | DesignRush">
            <a:extLst>
              <a:ext uri="{FF2B5EF4-FFF2-40B4-BE49-F238E27FC236}">
                <a16:creationId xmlns:a16="http://schemas.microsoft.com/office/drawing/2014/main" id="{8B22A8D8-CFE8-82E0-CB7C-9D0894C1FA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0902" y="855406"/>
            <a:ext cx="4830097" cy="5788282"/>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25+ Must-Have Shopify Apps For Ecommerce Success in 2022">
            <a:extLst>
              <a:ext uri="{FF2B5EF4-FFF2-40B4-BE49-F238E27FC236}">
                <a16:creationId xmlns:a16="http://schemas.microsoft.com/office/drawing/2014/main" id="{A0CA00BD-1923-5006-3DFB-22EEEA3A61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103" y="2654710"/>
            <a:ext cx="5889523" cy="3988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806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Thank You Slide 01 PowerPoint Template">
            <a:extLst>
              <a:ext uri="{FF2B5EF4-FFF2-40B4-BE49-F238E27FC236}">
                <a16:creationId xmlns:a16="http://schemas.microsoft.com/office/drawing/2014/main" id="{C66356AD-50DF-3DE3-37FF-FF130662E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930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ros and Cons of using Shopify">
            <a:extLst>
              <a:ext uri="{FF2B5EF4-FFF2-40B4-BE49-F238E27FC236}">
                <a16:creationId xmlns:a16="http://schemas.microsoft.com/office/drawing/2014/main" id="{25F92A5A-64CA-7BB7-69BC-032EF65344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2898" y="438539"/>
            <a:ext cx="9358603" cy="586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549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20 Shopify Product Recommendation Strategies (With Real-Life Examples)">
            <a:extLst>
              <a:ext uri="{FF2B5EF4-FFF2-40B4-BE49-F238E27FC236}">
                <a16:creationId xmlns:a16="http://schemas.microsoft.com/office/drawing/2014/main" id="{B4FE4B2B-5E81-31CE-52BA-16C7D5CA173E}"/>
              </a:ext>
            </a:extLst>
          </p:cNvPr>
          <p:cNvSpPr>
            <a:spLocks noChangeAspect="1" noChangeArrowheads="1"/>
          </p:cNvSpPr>
          <p:nvPr/>
        </p:nvSpPr>
        <p:spPr bwMode="auto">
          <a:xfrm>
            <a:off x="2911151" y="3276600"/>
            <a:ext cx="3337249"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8" name="Picture 6" descr="Frequently Bought Together Shopify App - Product Recommendations | Wiser">
            <a:extLst>
              <a:ext uri="{FF2B5EF4-FFF2-40B4-BE49-F238E27FC236}">
                <a16:creationId xmlns:a16="http://schemas.microsoft.com/office/drawing/2014/main" id="{916A2223-28FA-98A2-263A-3447D9F8C3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0628"/>
            <a:ext cx="5417573" cy="655008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7">
            <a:extLst>
              <a:ext uri="{FF2B5EF4-FFF2-40B4-BE49-F238E27FC236}">
                <a16:creationId xmlns:a16="http://schemas.microsoft.com/office/drawing/2014/main" id="{B27C9BD4-D0C7-D740-E00A-D0C3222C546E}"/>
              </a:ext>
            </a:extLst>
          </p:cNvPr>
          <p:cNvSpPr>
            <a:spLocks noChangeArrowheads="1"/>
          </p:cNvSpPr>
          <p:nvPr/>
        </p:nvSpPr>
        <p:spPr bwMode="auto">
          <a:xfrm>
            <a:off x="6096000" y="776960"/>
            <a:ext cx="6095999"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737646A4-71DA-2560-8F7B-CFB9521B85AC}"/>
              </a:ext>
            </a:extLst>
          </p:cNvPr>
          <p:cNvSpPr txBox="1"/>
          <p:nvPr/>
        </p:nvSpPr>
        <p:spPr>
          <a:xfrm>
            <a:off x="5653548" y="-189212"/>
            <a:ext cx="6096000" cy="664797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WHAT ARE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RECOMMENDER SYSTEMS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OF SHOPIFY ?</a:t>
            </a:r>
          </a:p>
          <a:p>
            <a:endParaRPr lang="en-US" sz="1400" b="1" dirty="0"/>
          </a:p>
          <a:p>
            <a:r>
              <a:rPr lang="en-US" sz="1400" b="1" dirty="0"/>
              <a:t>. Product Recommendations for Customers</a:t>
            </a:r>
          </a:p>
          <a:p>
            <a:pPr>
              <a:buFont typeface="Arial" panose="020B0604020202020204" pitchFamily="34" charset="0"/>
              <a:buChar char="•"/>
            </a:pPr>
            <a:r>
              <a:rPr lang="en-US" sz="1400" b="1" dirty="0"/>
              <a:t>Collaborative Filtering</a:t>
            </a:r>
            <a:r>
              <a:rPr lang="en-US" sz="1400" dirty="0"/>
              <a:t>:</a:t>
            </a:r>
          </a:p>
          <a:p>
            <a:pPr marL="742950" lvl="1" indent="-285750">
              <a:buFont typeface="Arial" panose="020B0604020202020204" pitchFamily="34" charset="0"/>
              <a:buChar char="•"/>
            </a:pPr>
            <a:r>
              <a:rPr lang="en-US" sz="1400" dirty="0"/>
              <a:t>Shopify can recommend products based on the buying and browsing patterns of similar users. If a user frequently views products that other customers have also viewed or purchased together, the platform can suggest those items.</a:t>
            </a:r>
          </a:p>
          <a:p>
            <a:pPr marL="742950" lvl="1" indent="-285750">
              <a:buFont typeface="Arial" panose="020B0604020202020204" pitchFamily="34" charset="0"/>
              <a:buChar char="•"/>
            </a:pPr>
            <a:r>
              <a:rPr lang="en-US" sz="1400" dirty="0"/>
              <a:t>For example, if many customers who bought a particular smartphone case also bought a screen protector, the system could recommend the screen protector to future users purchasing that case.</a:t>
            </a:r>
          </a:p>
          <a:p>
            <a:pPr>
              <a:buFont typeface="Arial" panose="020B0604020202020204" pitchFamily="34" charset="0"/>
              <a:buChar char="•"/>
            </a:pPr>
            <a:r>
              <a:rPr lang="en-US" sz="1400" b="1" dirty="0"/>
              <a:t>Content-Based Filtering</a:t>
            </a:r>
            <a:r>
              <a:rPr lang="en-US" sz="1400" dirty="0"/>
              <a:t>:</a:t>
            </a:r>
          </a:p>
          <a:p>
            <a:pPr marL="742950" lvl="1" indent="-285750">
              <a:buFont typeface="Arial" panose="020B0604020202020204" pitchFamily="34" charset="0"/>
              <a:buChar char="•"/>
            </a:pPr>
            <a:r>
              <a:rPr lang="en-US" sz="1400" dirty="0"/>
              <a:t>Recommends products based on specific attributes (e.g., color, size, category, brand). Shopify can analyze product attributes and customer preferences to make recommendations, especially useful for new users without much historical data.</a:t>
            </a:r>
          </a:p>
          <a:p>
            <a:pPr marL="742950" lvl="1" indent="-285750">
              <a:buFont typeface="Arial" panose="020B0604020202020204" pitchFamily="34" charset="0"/>
              <a:buChar char="•"/>
            </a:pPr>
            <a:r>
              <a:rPr lang="en-US" sz="1400" dirty="0"/>
              <a:t>For instance, if a customer has shown interest in “organic skincare” products, the system can recommend other items tagged with "organic" and "skincare."</a:t>
            </a:r>
          </a:p>
          <a:p>
            <a:pPr>
              <a:buFont typeface="Arial" panose="020B0604020202020204" pitchFamily="34" charset="0"/>
              <a:buChar char="•"/>
            </a:pPr>
            <a:r>
              <a:rPr lang="en-US" sz="1400" b="1" dirty="0"/>
              <a:t>Hybrid Approach</a:t>
            </a:r>
            <a:r>
              <a:rPr lang="en-US" sz="1400" dirty="0"/>
              <a:t>:</a:t>
            </a:r>
          </a:p>
          <a:p>
            <a:pPr marL="742950" lvl="1" indent="-285750">
              <a:buFont typeface="Arial" panose="020B0604020202020204" pitchFamily="34" charset="0"/>
              <a:buChar char="•"/>
            </a:pPr>
            <a:r>
              <a:rPr lang="en-US" sz="1400" dirty="0"/>
              <a:t>A blend of collaborative and content-based filtering for more personalized recommendations. For instance, Shopify can suggest products based on both similar users’ behavior and the attributes of products a customer has previously viewed or bought.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800" b="1" dirty="0">
              <a:latin typeface="Arial" panose="020B0604020202020204" pitchFamily="34" charset="0"/>
            </a:endParaRPr>
          </a:p>
        </p:txBody>
      </p:sp>
    </p:spTree>
    <p:extLst>
      <p:ext uri="{BB962C8B-B14F-4D97-AF65-F5344CB8AC3E}">
        <p14:creationId xmlns:p14="http://schemas.microsoft.com/office/powerpoint/2010/main" val="3053558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5F360A-9238-6952-12AC-5CD99459D91C}"/>
              </a:ext>
            </a:extLst>
          </p:cNvPr>
          <p:cNvSpPr txBox="1"/>
          <p:nvPr/>
        </p:nvSpPr>
        <p:spPr>
          <a:xfrm>
            <a:off x="2644877" y="208624"/>
            <a:ext cx="7079226" cy="954107"/>
          </a:xfrm>
          <a:prstGeom prst="rect">
            <a:avLst/>
          </a:prstGeom>
          <a:noFill/>
        </p:spPr>
        <p:txBody>
          <a:bodyPr wrap="square">
            <a:spAutoFit/>
          </a:bodyPr>
          <a:lstStyle/>
          <a:p>
            <a:endParaRPr lang="en-IN" sz="2800" b="1" dirty="0"/>
          </a:p>
          <a:p>
            <a:r>
              <a:rPr lang="en-IN" sz="2800" b="1" dirty="0"/>
              <a:t>TYPES OF RECOMMENDER SYSTEMS:</a:t>
            </a:r>
          </a:p>
        </p:txBody>
      </p:sp>
      <p:sp>
        <p:nvSpPr>
          <p:cNvPr id="5" name="TextBox 4">
            <a:extLst>
              <a:ext uri="{FF2B5EF4-FFF2-40B4-BE49-F238E27FC236}">
                <a16:creationId xmlns:a16="http://schemas.microsoft.com/office/drawing/2014/main" id="{406E685D-F542-6D47-CA8F-DE475758CD92}"/>
              </a:ext>
            </a:extLst>
          </p:cNvPr>
          <p:cNvSpPr txBox="1"/>
          <p:nvPr/>
        </p:nvSpPr>
        <p:spPr>
          <a:xfrm>
            <a:off x="2566220" y="1467154"/>
            <a:ext cx="6096000" cy="954107"/>
          </a:xfrm>
          <a:prstGeom prst="rect">
            <a:avLst/>
          </a:prstGeom>
          <a:noFill/>
        </p:spPr>
        <p:txBody>
          <a:bodyPr wrap="square">
            <a:spAutoFit/>
          </a:bodyPr>
          <a:lstStyle/>
          <a:p>
            <a:endParaRPr lang="en-IN" sz="2800" dirty="0"/>
          </a:p>
          <a:p>
            <a:r>
              <a:rPr lang="en-IN" sz="2800" dirty="0"/>
              <a:t>-&gt; </a:t>
            </a:r>
            <a:r>
              <a:rPr lang="en-IN" sz="2800" b="1" dirty="0"/>
              <a:t>CONTENT BASED FILTERING</a:t>
            </a:r>
          </a:p>
        </p:txBody>
      </p:sp>
      <p:sp>
        <p:nvSpPr>
          <p:cNvPr id="7" name="TextBox 6">
            <a:extLst>
              <a:ext uri="{FF2B5EF4-FFF2-40B4-BE49-F238E27FC236}">
                <a16:creationId xmlns:a16="http://schemas.microsoft.com/office/drawing/2014/main" id="{283D1B2D-6D12-6797-5B46-770E7E4CEEAE}"/>
              </a:ext>
            </a:extLst>
          </p:cNvPr>
          <p:cNvSpPr txBox="1"/>
          <p:nvPr/>
        </p:nvSpPr>
        <p:spPr>
          <a:xfrm>
            <a:off x="2644877" y="2356352"/>
            <a:ext cx="6499123" cy="954107"/>
          </a:xfrm>
          <a:prstGeom prst="rect">
            <a:avLst/>
          </a:prstGeom>
          <a:noFill/>
        </p:spPr>
        <p:txBody>
          <a:bodyPr wrap="square">
            <a:spAutoFit/>
          </a:bodyPr>
          <a:lstStyle/>
          <a:p>
            <a:endParaRPr lang="en-IN" sz="2800" b="1" dirty="0"/>
          </a:p>
          <a:p>
            <a:r>
              <a:rPr lang="en-IN" sz="2800" b="1" dirty="0"/>
              <a:t>-&gt; COLLEBORATIVE BASED FILTERING</a:t>
            </a:r>
          </a:p>
        </p:txBody>
      </p:sp>
    </p:spTree>
    <p:extLst>
      <p:ext uri="{BB962C8B-B14F-4D97-AF65-F5344CB8AC3E}">
        <p14:creationId xmlns:p14="http://schemas.microsoft.com/office/powerpoint/2010/main" val="3149439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0DB747-EEF0-4982-BB24-BCF2BCE245C0}"/>
              </a:ext>
            </a:extLst>
          </p:cNvPr>
          <p:cNvSpPr txBox="1"/>
          <p:nvPr/>
        </p:nvSpPr>
        <p:spPr>
          <a:xfrm>
            <a:off x="3156155" y="149630"/>
            <a:ext cx="6096000" cy="523220"/>
          </a:xfrm>
          <a:prstGeom prst="rect">
            <a:avLst/>
          </a:prstGeom>
          <a:noFill/>
        </p:spPr>
        <p:txBody>
          <a:bodyPr wrap="square">
            <a:spAutoFit/>
          </a:bodyPr>
          <a:lstStyle/>
          <a:p>
            <a:r>
              <a:rPr lang="en-US" sz="2800" b="1" dirty="0"/>
              <a:t>      CONTENT- BASED FILTERING </a:t>
            </a:r>
          </a:p>
        </p:txBody>
      </p:sp>
      <p:pic>
        <p:nvPicPr>
          <p:cNvPr id="4102" name="Picture 6" descr="Shopify Private Apps Installation Procedure | by Jake | Rosetta.ai Taiwan  Blog">
            <a:extLst>
              <a:ext uri="{FF2B5EF4-FFF2-40B4-BE49-F238E27FC236}">
                <a16:creationId xmlns:a16="http://schemas.microsoft.com/office/drawing/2014/main" id="{877069FB-D1A9-D6C9-DD19-C1713FE35E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317" y="712179"/>
            <a:ext cx="5938684" cy="614582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B9F31E4-B202-7B72-EF23-A981201B1C0E}"/>
              </a:ext>
            </a:extLst>
          </p:cNvPr>
          <p:cNvSpPr txBox="1"/>
          <p:nvPr/>
        </p:nvSpPr>
        <p:spPr>
          <a:xfrm>
            <a:off x="6204155" y="712179"/>
            <a:ext cx="5938684" cy="9356408"/>
          </a:xfrm>
          <a:prstGeom prst="rect">
            <a:avLst/>
          </a:prstGeom>
          <a:noFill/>
        </p:spPr>
        <p:txBody>
          <a:bodyPr wrap="square">
            <a:spAutoFit/>
          </a:bodyPr>
          <a:lstStyle/>
          <a:p>
            <a:r>
              <a:rPr lang="en-US" sz="1400" dirty="0"/>
              <a:t>Content-based filtering on Shopify uses product attributes and user behavior to make personalized recommendations. This approach matches users with items based on their preferences, focusing on the specific characteristics of products a user has shown interest in (e.g., browsing, favoriting, or purchasing). Here’s an overview of how content-based filtering can be implemented and optimized on Shopify:</a:t>
            </a:r>
          </a:p>
          <a:p>
            <a:r>
              <a:rPr lang="en-US" sz="1400" b="1" dirty="0"/>
              <a:t>1. Utilizing Product Attributes for Recommendations</a:t>
            </a:r>
          </a:p>
          <a:p>
            <a:pPr>
              <a:buFont typeface="Arial" panose="020B0604020202020204" pitchFamily="34" charset="0"/>
              <a:buChar char="•"/>
            </a:pPr>
            <a:r>
              <a:rPr lang="en-US" sz="1400" b="1" dirty="0"/>
              <a:t>Product Descriptions and Tags</a:t>
            </a:r>
            <a:r>
              <a:rPr lang="en-US" sz="1400" dirty="0"/>
              <a:t>: Each product on Shopify includes attributes such as description, category, tags, brand, price, material, color, and style. Content-based filtering uses these attributes to suggest items similar to those a user has engaged with. For instance, if a user views "organic skincare" products, other items with the tags "organic" and "skincare" are more likely to be recommended</a:t>
            </a:r>
            <a:r>
              <a:rPr lang="en-US" dirty="0"/>
              <a:t>.</a:t>
            </a:r>
          </a:p>
          <a:p>
            <a:pPr>
              <a:buFont typeface="Arial" panose="020B0604020202020204" pitchFamily="34" charset="0"/>
              <a:buChar char="•"/>
            </a:pPr>
            <a:r>
              <a:rPr lang="en-US" sz="1400" b="1" dirty="0"/>
              <a:t>Keyword Extraction from Descriptions</a:t>
            </a:r>
            <a:r>
              <a:rPr lang="en-US" sz="1400" dirty="0"/>
              <a:t>: Shopify can analyze product descriptions to extract relevant keywords or phrases using natural language processing (NLP). This helps the system recommend products with similar keywords, even if they don't share exact tags or categories.</a:t>
            </a:r>
          </a:p>
          <a:p>
            <a:r>
              <a:rPr lang="en-US" sz="1400" b="1" dirty="0"/>
              <a:t>2. User Profiling Based on Interaction History</a:t>
            </a:r>
          </a:p>
          <a:p>
            <a:pPr>
              <a:buFont typeface="Arial" panose="020B0604020202020204" pitchFamily="34" charset="0"/>
              <a:buChar char="•"/>
            </a:pPr>
            <a:r>
              <a:rPr lang="en-US" sz="1400" b="1" dirty="0"/>
              <a:t>Browsing and Purchase History</a:t>
            </a:r>
            <a:r>
              <a:rPr lang="en-US" sz="1400" dirty="0"/>
              <a:t>: Shopify can build a profile based on a user’s interaction history, such as items they’ve viewed, added to their cart, or purchased. This profile reflects the user's preference for certain attributes (e.g., a preference for cotton material or specific brands).</a:t>
            </a:r>
          </a:p>
          <a:p>
            <a:pPr>
              <a:buFont typeface="Arial" panose="020B0604020202020204" pitchFamily="34" charset="0"/>
              <a:buChar char="•"/>
            </a:pPr>
            <a:r>
              <a:rPr lang="en-US" sz="1400" b="1" dirty="0"/>
              <a:t>Attribute-Based Preference Modeling</a:t>
            </a:r>
            <a:r>
              <a:rPr lang="en-US" sz="1400" dirty="0"/>
              <a:t>: For example, if a user frequently views products in "sportswear" or "athleisure" categories, Shopify can recommend new items that match these preferences, even if they are from different brands or styles.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938890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B52A8E-3801-41E1-A637-749578D0EF18}"/>
              </a:ext>
            </a:extLst>
          </p:cNvPr>
          <p:cNvSpPr txBox="1"/>
          <p:nvPr/>
        </p:nvSpPr>
        <p:spPr>
          <a:xfrm>
            <a:off x="275303" y="-77195"/>
            <a:ext cx="11307097" cy="10649069"/>
          </a:xfrm>
          <a:prstGeom prst="rect">
            <a:avLst/>
          </a:prstGeom>
          <a:noFill/>
        </p:spPr>
        <p:txBody>
          <a:bodyPr wrap="square">
            <a:spAutoFit/>
          </a:bodyPr>
          <a:lstStyle/>
          <a:p>
            <a:endParaRPr lang="en-US" sz="1600" b="1" dirty="0"/>
          </a:p>
          <a:p>
            <a:r>
              <a:rPr lang="en-US" sz="1600" b="1" dirty="0"/>
              <a:t>3. Text and Image Analysis for Detailed Product Features</a:t>
            </a:r>
          </a:p>
          <a:p>
            <a:pPr>
              <a:buFont typeface="Arial" panose="020B0604020202020204" pitchFamily="34" charset="0"/>
              <a:buChar char="•"/>
            </a:pPr>
            <a:r>
              <a:rPr lang="en-US" sz="1600" b="1" dirty="0"/>
              <a:t>Text-Based Filtering with NLP</a:t>
            </a:r>
            <a:r>
              <a:rPr lang="en-US" sz="1600" dirty="0"/>
              <a:t>: NLP techniques, such as TF-IDF or word embeddings (Word2Vec, BERT), can be used to analyze product titles and descriptions, helping the system identify products with similar themes or characteristics. This allows Shopify to recommend products based on nuanced descriptions (e.g., recommending “vegan leather” bags to users interested in "sustainable fashion").</a:t>
            </a:r>
          </a:p>
          <a:p>
            <a:pPr>
              <a:buFont typeface="Arial" panose="020B0604020202020204" pitchFamily="34" charset="0"/>
              <a:buChar char="•"/>
            </a:pPr>
            <a:r>
              <a:rPr lang="en-US" sz="1600" b="1" dirty="0"/>
              <a:t>Image Recognition for Visual Similarity</a:t>
            </a:r>
            <a:r>
              <a:rPr lang="en-US" sz="1600" dirty="0"/>
              <a:t>: Shopify can use computer vision to analyze product images and recommend visually similar items. For instance, if a user is looking at floral-patterned dresses, image recognition can suggest other products with similar patterns, colors, or shapes.</a:t>
            </a:r>
          </a:p>
          <a:p>
            <a:r>
              <a:rPr lang="en-US" sz="1600" b="1" dirty="0"/>
              <a:t>4. Real-Time Recommendations Based on Current Session Data</a:t>
            </a:r>
          </a:p>
          <a:p>
            <a:pPr>
              <a:buFont typeface="Arial" panose="020B0604020202020204" pitchFamily="34" charset="0"/>
              <a:buChar char="•"/>
            </a:pPr>
            <a:r>
              <a:rPr lang="en-US" sz="1600" b="1" dirty="0"/>
              <a:t>Session-Based Filtering</a:t>
            </a:r>
            <a:r>
              <a:rPr lang="en-US" sz="1600" dirty="0"/>
              <a:t>: Content-based filtering can be applied to a user’s current session to recommend products in real-time. If a user browses multiple products within a specific category, Shopify can dynamically adjust recommendations to reflect that category.</a:t>
            </a:r>
          </a:p>
          <a:p>
            <a:pPr>
              <a:buFont typeface="Arial" panose="020B0604020202020204" pitchFamily="34" charset="0"/>
              <a:buChar char="•"/>
            </a:pPr>
            <a:r>
              <a:rPr lang="en-US" sz="1600" b="1" dirty="0"/>
              <a:t>Feature Weighting in Real-Time</a:t>
            </a:r>
            <a:r>
              <a:rPr lang="en-US" sz="1600" dirty="0"/>
              <a:t>: Shopify can assign more weight to attributes that a user has shown immediate interest in. For example, if they’re currently looking at eco-friendly products, Shopify could prioritize attributes related to sustainability or ethical sourcing in real-time recommendations.</a:t>
            </a:r>
          </a:p>
          <a:p>
            <a:r>
              <a:rPr lang="en-US" sz="1600" b="1" dirty="0"/>
              <a:t>5. Custom Collections and Category Recommendations</a:t>
            </a:r>
          </a:p>
          <a:p>
            <a:pPr>
              <a:buFont typeface="Arial" panose="020B0604020202020204" pitchFamily="34" charset="0"/>
              <a:buChar char="•"/>
            </a:pPr>
            <a:r>
              <a:rPr lang="en-US" sz="1600" b="1" dirty="0"/>
              <a:t>Personalized Collections</a:t>
            </a:r>
            <a:r>
              <a:rPr lang="en-US" sz="1600" dirty="0"/>
              <a:t>: Shopify can use content-based filtering to create custom collections for users based on their previous interactions. For example, if a user regularly buys skincare products, they might see a recommended collection called "Curated Skincare for You" on their homepage.</a:t>
            </a:r>
          </a:p>
          <a:p>
            <a:pPr>
              <a:buFont typeface="Arial" panose="020B0604020202020204" pitchFamily="34" charset="0"/>
              <a:buChar char="•"/>
            </a:pPr>
            <a:r>
              <a:rPr lang="en-US" sz="1600" b="1" dirty="0"/>
              <a:t>Category-Level Recommendations</a:t>
            </a:r>
            <a:r>
              <a:rPr lang="en-US" sz="1600" dirty="0"/>
              <a:t>: For users frequently browsing specific categories (e.g., “Home Decor” or “Winter Wear”), Shopify can recommend popular or new items within those categories, even without relying on collaborative filtering from other users.</a:t>
            </a:r>
          </a:p>
          <a:p>
            <a:r>
              <a:rPr lang="en-US" sz="1600" b="1" dirty="0"/>
              <a:t>6. Cross-Attribute Recommendations</a:t>
            </a:r>
          </a:p>
          <a:p>
            <a:pPr>
              <a:buFont typeface="Arial" panose="020B0604020202020204" pitchFamily="34" charset="0"/>
              <a:buChar char="•"/>
            </a:pPr>
            <a:r>
              <a:rPr lang="en-US" sz="1600" dirty="0"/>
              <a:t>Content-based filtering allows Shopify to recommend products that combine attributes from multiple previously viewed items. For example, if a user has shown interest in both “denim jackets” and “oversized fits,” the system can recommend oversized denim jackets or other oversized clothing items.</a:t>
            </a:r>
          </a:p>
          <a:p>
            <a:pPr>
              <a:buFont typeface="Arial" panose="020B0604020202020204" pitchFamily="34" charset="0"/>
              <a:buChar char="•"/>
            </a:pPr>
            <a:r>
              <a:rPr lang="en-US" sz="1600" b="1" dirty="0"/>
              <a:t>Attribute Expansion for Variety</a:t>
            </a:r>
            <a:r>
              <a:rPr lang="en-US" sz="1600" dirty="0"/>
              <a:t>: Shopify can expand attribute matching to suggest related items (e.g., if a user likes a certain color, the system can recommend items in similar tones across different categories).</a:t>
            </a:r>
          </a:p>
          <a:p>
            <a:endParaRPr lang="en-US" sz="1600" dirty="0"/>
          </a:p>
          <a:p>
            <a:pPr>
              <a:buFont typeface="Arial" panose="020B0604020202020204" pitchFamily="34" charset="0"/>
              <a:buChar char="•"/>
            </a:pPr>
            <a:endParaRPr lang="en-US" sz="16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p:txBody>
      </p:sp>
    </p:spTree>
    <p:extLst>
      <p:ext uri="{BB962C8B-B14F-4D97-AF65-F5344CB8AC3E}">
        <p14:creationId xmlns:p14="http://schemas.microsoft.com/office/powerpoint/2010/main" val="2640211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3CB37C-69F7-D3D0-9853-425B9D2A7027}"/>
              </a:ext>
            </a:extLst>
          </p:cNvPr>
          <p:cNvSpPr>
            <a:spLocks noChangeArrowheads="1"/>
          </p:cNvSpPr>
          <p:nvPr/>
        </p:nvSpPr>
        <p:spPr bwMode="auto">
          <a:xfrm>
            <a:off x="3106994" y="314210"/>
            <a:ext cx="836725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HERE IS AN EXAMPLE OF CONTENT BASED FILTERING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A8BC8FF1-D48E-FF1A-70AB-B360DA3C800F}"/>
              </a:ext>
            </a:extLst>
          </p:cNvPr>
          <p:cNvSpPr txBox="1"/>
          <p:nvPr/>
        </p:nvSpPr>
        <p:spPr>
          <a:xfrm>
            <a:off x="147485" y="892302"/>
            <a:ext cx="11631560" cy="3323987"/>
          </a:xfrm>
          <a:prstGeom prst="rect">
            <a:avLst/>
          </a:prstGeom>
          <a:noFill/>
        </p:spPr>
        <p:txBody>
          <a:bodyPr wrap="square">
            <a:spAutoFit/>
          </a:bodyPr>
          <a:lstStyle/>
          <a:p>
            <a:r>
              <a:rPr lang="en-IN" sz="1600" b="1" dirty="0"/>
              <a:t>Scenario: Personalized Recommendations for an Organic Skincare Enthusiast</a:t>
            </a:r>
          </a:p>
          <a:p>
            <a:pPr>
              <a:buFont typeface="+mj-lt"/>
              <a:buAutoNum type="arabicPeriod"/>
            </a:pPr>
            <a:r>
              <a:rPr lang="en-IN" sz="1600" b="1" dirty="0"/>
              <a:t>User Interaction</a:t>
            </a:r>
            <a:r>
              <a:rPr lang="en-IN" sz="1600" dirty="0"/>
              <a:t>:</a:t>
            </a:r>
          </a:p>
          <a:p>
            <a:pPr marL="742950" lvl="1" indent="-285750">
              <a:buFont typeface="+mj-lt"/>
              <a:buAutoNum type="arabicPeriod"/>
            </a:pPr>
            <a:r>
              <a:rPr lang="en-IN" sz="1600" dirty="0"/>
              <a:t>A customer, let's call her </a:t>
            </a:r>
            <a:r>
              <a:rPr lang="en-IN" sz="1600" i="1" dirty="0"/>
              <a:t>Anna</a:t>
            </a:r>
            <a:r>
              <a:rPr lang="en-IN" sz="1600" dirty="0"/>
              <a:t>, is browsing a Shopify store for skincare products. She views and adds to her </a:t>
            </a:r>
            <a:r>
              <a:rPr lang="en-IN" sz="1600" dirty="0" err="1"/>
              <a:t>wishlist</a:t>
            </a:r>
            <a:r>
              <a:rPr lang="en-IN" sz="1600" dirty="0"/>
              <a:t> items with attributes like "organic," "natural ingredients," "cruelty-free," and "vegan." She specifically looks at products such as </a:t>
            </a:r>
            <a:r>
              <a:rPr lang="en-IN" sz="1600" i="1" dirty="0"/>
              <a:t>Organic Rose Facial Oil</a:t>
            </a:r>
            <a:r>
              <a:rPr lang="en-IN" sz="1600" dirty="0"/>
              <a:t>, </a:t>
            </a:r>
            <a:r>
              <a:rPr lang="en-IN" sz="1600" i="1" dirty="0"/>
              <a:t>Natural Aloe Vera Gel</a:t>
            </a:r>
            <a:r>
              <a:rPr lang="en-IN" sz="1600" dirty="0"/>
              <a:t>, and </a:t>
            </a:r>
            <a:r>
              <a:rPr lang="en-IN" sz="1600" i="1" dirty="0"/>
              <a:t>Vegan Vitamin C Serum</a:t>
            </a:r>
            <a:r>
              <a:rPr lang="en-IN" sz="1600" dirty="0"/>
              <a:t>.</a:t>
            </a:r>
          </a:p>
          <a:p>
            <a:pPr>
              <a:buFont typeface="+mj-lt"/>
              <a:buAutoNum type="arabicPeriod"/>
            </a:pPr>
            <a:r>
              <a:rPr lang="en-IN" sz="1600" b="1" dirty="0"/>
              <a:t>User Profile Creation</a:t>
            </a:r>
            <a:r>
              <a:rPr lang="en-IN" sz="1600" dirty="0"/>
              <a:t>:</a:t>
            </a:r>
          </a:p>
          <a:p>
            <a:pPr marL="742950" lvl="1" indent="-285750">
              <a:buFont typeface="+mj-lt"/>
              <a:buAutoNum type="arabicPeriod"/>
            </a:pPr>
            <a:r>
              <a:rPr lang="en-IN" sz="1600" dirty="0"/>
              <a:t>Based on her browsing and </a:t>
            </a:r>
            <a:r>
              <a:rPr lang="en-IN" sz="1600" dirty="0" err="1"/>
              <a:t>wishlist</a:t>
            </a:r>
            <a:r>
              <a:rPr lang="en-IN" sz="1600" dirty="0"/>
              <a:t> activity, Shopify’s content-based recommendation system identifies her interest in skincare products with specific attributes:</a:t>
            </a:r>
          </a:p>
          <a:p>
            <a:pPr marL="1143000" lvl="2" indent="-228600">
              <a:buFont typeface="+mj-lt"/>
              <a:buAutoNum type="arabicPeriod"/>
            </a:pPr>
            <a:r>
              <a:rPr lang="en-IN" sz="1600" b="1" dirty="0"/>
              <a:t>Categories</a:t>
            </a:r>
            <a:r>
              <a:rPr lang="en-IN" sz="1600" dirty="0"/>
              <a:t>: Skincare, facial treatments</a:t>
            </a:r>
          </a:p>
          <a:p>
            <a:pPr marL="1143000" lvl="2" indent="-228600">
              <a:buFont typeface="+mj-lt"/>
              <a:buAutoNum type="arabicPeriod"/>
            </a:pPr>
            <a:r>
              <a:rPr lang="en-IN" sz="1600" b="1" dirty="0"/>
              <a:t>Tags/Attributes</a:t>
            </a:r>
            <a:r>
              <a:rPr lang="en-IN" sz="1600" dirty="0"/>
              <a:t>: Organic, natural ingredients, cruelty-free, vegan</a:t>
            </a:r>
          </a:p>
          <a:p>
            <a:pPr marL="1143000" lvl="2" indent="-228600">
              <a:buFont typeface="+mj-lt"/>
              <a:buAutoNum type="arabicPeriod"/>
            </a:pPr>
            <a:r>
              <a:rPr lang="en-IN" sz="1600" b="1" dirty="0"/>
              <a:t>Product Types</a:t>
            </a:r>
            <a:r>
              <a:rPr lang="en-IN" sz="1600" dirty="0"/>
              <a:t>: Serums, oils, gels</a:t>
            </a:r>
          </a:p>
          <a:p>
            <a:pPr marL="1143000" lvl="2" indent="-228600">
              <a:buFont typeface="+mj-lt"/>
              <a:buAutoNum type="arabicPeriod"/>
            </a:pPr>
            <a:endParaRPr lang="en-IN" sz="1600" dirty="0"/>
          </a:p>
          <a:p>
            <a:pPr marL="1143000" lvl="2" indent="-228600">
              <a:buFont typeface="+mj-lt"/>
              <a:buAutoNum type="arabicPeriod"/>
            </a:pPr>
            <a:endParaRPr lang="en-IN" dirty="0"/>
          </a:p>
        </p:txBody>
      </p:sp>
      <p:sp>
        <p:nvSpPr>
          <p:cNvPr id="5" name="Rectangle 2">
            <a:extLst>
              <a:ext uri="{FF2B5EF4-FFF2-40B4-BE49-F238E27FC236}">
                <a16:creationId xmlns:a16="http://schemas.microsoft.com/office/drawing/2014/main" id="{37AE9BE5-3DA1-52FD-142E-9A428B0FD2E9}"/>
              </a:ext>
            </a:extLst>
          </p:cNvPr>
          <p:cNvSpPr>
            <a:spLocks noChangeArrowheads="1"/>
          </p:cNvSpPr>
          <p:nvPr/>
        </p:nvSpPr>
        <p:spPr bwMode="auto">
          <a:xfrm>
            <a:off x="147485" y="3628313"/>
            <a:ext cx="15141453"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Generating Recommendations</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Using these product attributes, Shopify recommends similar products with overlapping characteristics. Recommendations for Anna might include: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1" u="none" strike="noStrike" cap="none" normalizeH="0" baseline="0" dirty="0">
                <a:ln>
                  <a:noFill/>
                </a:ln>
                <a:solidFill>
                  <a:schemeClr val="tx1"/>
                </a:solidFill>
                <a:effectLst/>
                <a:latin typeface="Arial" panose="020B0604020202020204" pitchFamily="34" charset="0"/>
              </a:rPr>
              <a:t>Organic Avocado Night Cream</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1" u="none" strike="noStrike" cap="none" normalizeH="0" baseline="0" dirty="0">
                <a:ln>
                  <a:noFill/>
                </a:ln>
                <a:solidFill>
                  <a:schemeClr val="tx1"/>
                </a:solidFill>
                <a:effectLst/>
                <a:latin typeface="Arial" panose="020B0604020202020204" pitchFamily="34" charset="0"/>
              </a:rPr>
              <a:t>Natural Green Tea Face Mist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1" u="none" strike="noStrike" cap="none" normalizeH="0" baseline="0" dirty="0">
                <a:ln>
                  <a:noFill/>
                </a:ln>
                <a:solidFill>
                  <a:schemeClr val="tx1"/>
                </a:solidFill>
                <a:effectLst/>
                <a:latin typeface="Arial" panose="020B0604020202020204" pitchFamily="34" charset="0"/>
              </a:rPr>
              <a:t>Cruelty-Free Collagen Boost Serum</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Each recommended product is selected based on matching attributes (like "organic" and "cruelty-free") with the items Anna has shown interest 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Expanding Recommendations with Related Attributes</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Shopify’s system may also suggest items from broader or related categories to introduce some variety. For instance, since Anna is interested in organic skincare, Shopify might recommend: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1" u="none" strike="noStrike" cap="none" normalizeH="0" baseline="0" dirty="0">
                <a:ln>
                  <a:noFill/>
                </a:ln>
                <a:solidFill>
                  <a:schemeClr val="tx1"/>
                </a:solidFill>
                <a:effectLst/>
                <a:latin typeface="Arial" panose="020B0604020202020204" pitchFamily="34" charset="0"/>
              </a:rPr>
              <a:t>Organic Lip Balm</a:t>
            </a:r>
            <a:r>
              <a:rPr kumimoji="0" lang="en-US" altLang="en-US" sz="1400" b="0" i="0" u="none" strike="noStrike" cap="none" normalizeH="0" baseline="0" dirty="0">
                <a:ln>
                  <a:noFill/>
                </a:ln>
                <a:solidFill>
                  <a:schemeClr val="tx1"/>
                </a:solidFill>
                <a:effectLst/>
                <a:latin typeface="Arial" panose="020B0604020202020204" pitchFamily="34" charset="0"/>
              </a:rPr>
              <a:t> (related skincare item)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1" u="none" strike="noStrike" cap="none" normalizeH="0" baseline="0" dirty="0">
                <a:ln>
                  <a:noFill/>
                </a:ln>
                <a:solidFill>
                  <a:schemeClr val="tx1"/>
                </a:solidFill>
                <a:effectLst/>
                <a:latin typeface="Arial" panose="020B0604020202020204" pitchFamily="34" charset="0"/>
              </a:rPr>
              <a:t>Natural Hair Oil</a:t>
            </a:r>
            <a:r>
              <a:rPr kumimoji="0" lang="en-US" altLang="en-US" sz="1400" b="0" i="0" u="none" strike="noStrike" cap="none" normalizeH="0" baseline="0" dirty="0">
                <a:ln>
                  <a:noFill/>
                </a:ln>
                <a:solidFill>
                  <a:schemeClr val="tx1"/>
                </a:solidFill>
                <a:effectLst/>
                <a:latin typeface="Arial" panose="020B0604020202020204" pitchFamily="34" charset="0"/>
              </a:rPr>
              <a:t> (cross-category but matches her "organic" and "natural ingredients" preference)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3314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01D04C-4AFC-44E6-A4AE-2B4B877ABDA3}"/>
              </a:ext>
            </a:extLst>
          </p:cNvPr>
          <p:cNvSpPr>
            <a:spLocks noChangeArrowheads="1"/>
          </p:cNvSpPr>
          <p:nvPr/>
        </p:nvSpPr>
        <p:spPr bwMode="auto">
          <a:xfrm>
            <a:off x="127279" y="416512"/>
            <a:ext cx="11937441"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Product Descriptions and NLP</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To further refine recommendations, Shopify’s content-based filtering may use natural language processing (NLP) on product descriptions. If Anna previously viewed items described as “hydrating” and “antioxidant-rich,” then other products with similar keywords, such as </a:t>
            </a:r>
            <a:r>
              <a:rPr kumimoji="0" lang="en-US" altLang="en-US" sz="1400" b="0" i="1" u="none" strike="noStrike" cap="none" normalizeH="0" baseline="0" dirty="0">
                <a:ln>
                  <a:noFill/>
                </a:ln>
                <a:solidFill>
                  <a:schemeClr val="tx1"/>
                </a:solidFill>
                <a:effectLst/>
                <a:latin typeface="Arial" panose="020B0604020202020204" pitchFamily="34" charset="0"/>
              </a:rPr>
              <a:t>Hydrating Antioxidant Mask</a:t>
            </a:r>
            <a:r>
              <a:rPr kumimoji="0" lang="en-US" altLang="en-US" sz="1400" b="0" i="0" u="none" strike="noStrike" cap="none" normalizeH="0" baseline="0" dirty="0">
                <a:ln>
                  <a:noFill/>
                </a:ln>
                <a:solidFill>
                  <a:schemeClr val="tx1"/>
                </a:solidFill>
                <a:effectLst/>
                <a:latin typeface="Arial" panose="020B0604020202020204" pitchFamily="34" charset="0"/>
              </a:rPr>
              <a:t>, would also be recommended.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Session-Based Real-Time Recommendations</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While Anna is browsing, Shopify dynamically updates recommendations in real-time. For example, if she spends extra time on a “vegan moisturizer” page, the system might prioritize showing other vegan moisturizers or products with related attributes like “moisturizing” and “plant-based ingredients” in the “You May Also Like” section.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47" name="Picture 3" descr="Shopify Content Creation for your online store – TheGenieLab">
            <a:extLst>
              <a:ext uri="{FF2B5EF4-FFF2-40B4-BE49-F238E27FC236}">
                <a16:creationId xmlns:a16="http://schemas.microsoft.com/office/drawing/2014/main" id="{DA3EBBA7-B71F-5B81-B9B2-C92D26D5FA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 y="2812026"/>
            <a:ext cx="11715750" cy="358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85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Setting up Shopify Filters on collections | Searchanise Documentation">
            <a:extLst>
              <a:ext uri="{FF2B5EF4-FFF2-40B4-BE49-F238E27FC236}">
                <a16:creationId xmlns:a16="http://schemas.microsoft.com/office/drawing/2014/main" id="{5A768491-C920-64F7-CE4F-D51E80F7B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10" y="1041560"/>
            <a:ext cx="5791200" cy="530685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A9C69302-AB46-F14B-EE21-EAD8965EEE14}"/>
              </a:ext>
            </a:extLst>
          </p:cNvPr>
          <p:cNvSpPr>
            <a:spLocks noChangeArrowheads="1"/>
          </p:cNvSpPr>
          <p:nvPr/>
        </p:nvSpPr>
        <p:spPr bwMode="auto">
          <a:xfrm>
            <a:off x="2890685" y="364452"/>
            <a:ext cx="723654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COLLEBORATIVE BASED FILTERING ON SHOPIFY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3D2203B3-82FB-7690-675A-8409FCB0CD36}"/>
              </a:ext>
            </a:extLst>
          </p:cNvPr>
          <p:cNvSpPr txBox="1"/>
          <p:nvPr/>
        </p:nvSpPr>
        <p:spPr>
          <a:xfrm>
            <a:off x="6184492" y="1289953"/>
            <a:ext cx="6096000" cy="4708981"/>
          </a:xfrm>
          <a:prstGeom prst="rect">
            <a:avLst/>
          </a:prstGeom>
          <a:noFill/>
        </p:spPr>
        <p:txBody>
          <a:bodyPr wrap="square">
            <a:spAutoFit/>
          </a:bodyPr>
          <a:lstStyle/>
          <a:p>
            <a:r>
              <a:rPr lang="en-US" sz="1600" dirty="0"/>
              <a:t>-&gt; </a:t>
            </a:r>
            <a:r>
              <a:rPr lang="en-US" b="1" dirty="0"/>
              <a:t>Collaborative filtering on Shopify involves recommending products based on user behavior patterns, leveraging the activities and preferences of similar users to provide personalized suggestions. Here’s a breakdown of how collaborative filtering can be applied in Shopify to enhance the customer shopping experience</a:t>
            </a:r>
            <a:r>
              <a:rPr lang="en-US" sz="1600" dirty="0"/>
              <a:t>:</a:t>
            </a:r>
          </a:p>
          <a:p>
            <a:r>
              <a:rPr lang="en-US" sz="1600" b="1" dirty="0"/>
              <a:t>1. User-Based Collaborative Filtering</a:t>
            </a:r>
          </a:p>
          <a:p>
            <a:pPr>
              <a:buFont typeface="Arial" panose="020B0604020202020204" pitchFamily="34" charset="0"/>
              <a:buChar char="•"/>
            </a:pPr>
            <a:r>
              <a:rPr lang="en-US" sz="1600" dirty="0"/>
              <a:t>In this approach, Shopify recommends products based on what similar customers have viewed, added to their cart, or purchased.</a:t>
            </a:r>
          </a:p>
          <a:p>
            <a:pPr>
              <a:buFont typeface="Arial" panose="020B0604020202020204" pitchFamily="34" charset="0"/>
              <a:buChar char="•"/>
            </a:pPr>
            <a:r>
              <a:rPr lang="en-US" sz="1600" b="1" dirty="0"/>
              <a:t>Example</a:t>
            </a:r>
            <a:r>
              <a:rPr lang="en-US" sz="1600" dirty="0"/>
              <a:t>: If </a:t>
            </a:r>
            <a:r>
              <a:rPr lang="en-US" sz="1600" i="1" dirty="0"/>
              <a:t>User A</a:t>
            </a:r>
            <a:r>
              <a:rPr lang="en-US" sz="1600" dirty="0"/>
              <a:t> frequently browses eco-friendly and sustainable products and purchases organic skincare, then </a:t>
            </a:r>
            <a:r>
              <a:rPr lang="en-US" sz="1600" i="1" dirty="0"/>
              <a:t>User B</a:t>
            </a:r>
            <a:r>
              <a:rPr lang="en-US" sz="1600" dirty="0"/>
              <a:t>, who has a similar browsing history or product preferences, may receive recommendations of products that </a:t>
            </a:r>
            <a:r>
              <a:rPr lang="en-US" sz="1600" i="1" dirty="0"/>
              <a:t>User A</a:t>
            </a:r>
            <a:r>
              <a:rPr lang="en-US" sz="1600" dirty="0"/>
              <a:t> also viewed or purchased, such as organic lotions or sustainable accessories.</a:t>
            </a:r>
          </a:p>
          <a:p>
            <a:pPr>
              <a:buFont typeface="Arial" panose="020B0604020202020204" pitchFamily="34" charset="0"/>
              <a:buChar char="•"/>
            </a:pPr>
            <a:r>
              <a:rPr lang="en-US" sz="1600" b="1" dirty="0"/>
              <a:t>Implementation</a:t>
            </a:r>
            <a:r>
              <a:rPr lang="en-US" sz="1600" dirty="0"/>
              <a:t>: Shopify identifies clusters of users with similar behaviors using methods like K-Nearest Neighbors (KNN) or clustering algorithms. Products popular among users in one cluster are recommended to others within the same cluster.</a:t>
            </a:r>
          </a:p>
        </p:txBody>
      </p:sp>
    </p:spTree>
    <p:extLst>
      <p:ext uri="{BB962C8B-B14F-4D97-AF65-F5344CB8AC3E}">
        <p14:creationId xmlns:p14="http://schemas.microsoft.com/office/powerpoint/2010/main" val="2412693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2128</Words>
  <Application>Microsoft Office PowerPoint</Application>
  <PresentationFormat>Widescreen</PresentationFormat>
  <Paragraphs>138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SHOPIFY CASE STUDY                    -SRUTHIKA GUDIPATI                                      -AP22110010207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SHOPIFY CASE STUDY                    -SRUTHIKA GUDIPATI                                      -AP22110010204</dc:title>
  <dc:creator>Swathi V</dc:creator>
  <cp:lastModifiedBy>Swathi V</cp:lastModifiedBy>
  <cp:revision>2</cp:revision>
  <dcterms:created xsi:type="dcterms:W3CDTF">2024-11-03T14:35:56Z</dcterms:created>
  <dcterms:modified xsi:type="dcterms:W3CDTF">2024-11-03T14:50:43Z</dcterms:modified>
</cp:coreProperties>
</file>