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si Priya" userId="77e8c561c751b161" providerId="LiveId" clId="{BAF5A1C0-50FD-4DD1-81FD-D95AFEC6D3EA}"/>
    <pc:docChg chg="modSld">
      <pc:chgData name="Jhansi Priya" userId="77e8c561c751b161" providerId="LiveId" clId="{BAF5A1C0-50FD-4DD1-81FD-D95AFEC6D3EA}" dt="2022-04-14T10:11:29.094" v="28" actId="207"/>
      <pc:docMkLst>
        <pc:docMk/>
      </pc:docMkLst>
      <pc:sldChg chg="modSp mod">
        <pc:chgData name="Jhansi Priya" userId="77e8c561c751b161" providerId="LiveId" clId="{BAF5A1C0-50FD-4DD1-81FD-D95AFEC6D3EA}" dt="2022-04-14T10:11:29.094" v="28" actId="207"/>
        <pc:sldMkLst>
          <pc:docMk/>
          <pc:sldMk cId="0" sldId="267"/>
        </pc:sldMkLst>
        <pc:spChg chg="mod">
          <ac:chgData name="Jhansi Priya" userId="77e8c561c751b161" providerId="LiveId" clId="{BAF5A1C0-50FD-4DD1-81FD-D95AFEC6D3EA}" dt="2022-04-14T10:11:29.094" v="28" actId="207"/>
          <ac:spMkLst>
            <pc:docMk/>
            <pc:sldMk cId="0" sldId="267"/>
            <ac:spMk id="1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7a593b07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7a593b0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7a593b07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7a593b07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42e3e7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4400e73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b9a3abeb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7a52d5d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7a52d5d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7a593b07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7a593b0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7a52d5da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7a52d5da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7a593b07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7a593b07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7a593b07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7a593b0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7a593b07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7a593b07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descr="White cloud in front of dark blue star-filled sky"/>
          <p:cNvPicPr preferRelativeResize="0"/>
          <p:nvPr/>
        </p:nvPicPr>
        <p:blipFill rotWithShape="1">
          <a:blip r:embed="rId3">
            <a:alphaModFix/>
          </a:blip>
          <a:srcRect r="1719" b="17067"/>
          <a:stretch/>
        </p:blipFill>
        <p:spPr>
          <a:xfrm>
            <a:off x="0" y="0"/>
            <a:ext cx="9144001" cy="5143500"/>
          </a:xfrm>
          <a:prstGeom prst="rect">
            <a:avLst/>
          </a:prstGeom>
          <a:noFill/>
          <a:ln>
            <a:noFill/>
          </a:ln>
        </p:spPr>
      </p:pic>
      <p:sp>
        <p:nvSpPr>
          <p:cNvPr id="105" name="Google Shape;105;p25"/>
          <p:cNvSpPr txBox="1">
            <a:spLocks noGrp="1"/>
          </p:cNvSpPr>
          <p:nvPr>
            <p:ph type="ctrTitle"/>
          </p:nvPr>
        </p:nvSpPr>
        <p:spPr>
          <a:xfrm>
            <a:off x="510450" y="608475"/>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JUXTAPOSITION</a:t>
            </a:r>
            <a:endParaRPr sz="6000" dirty="0"/>
          </a:p>
        </p:txBody>
      </p:sp>
      <p:sp>
        <p:nvSpPr>
          <p:cNvPr id="106" name="Google Shape;106;p25"/>
          <p:cNvSpPr txBox="1">
            <a:spLocks noGrp="1"/>
          </p:cNvSpPr>
          <p:nvPr>
            <p:ph type="subTitle" idx="1"/>
          </p:nvPr>
        </p:nvSpPr>
        <p:spPr>
          <a:xfrm>
            <a:off x="510450" y="2420663"/>
            <a:ext cx="8123100" cy="63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100"/>
              <a:t>AN EDA OF FLIPKART MOBILE SALES DATA</a:t>
            </a:r>
            <a:endParaRPr sz="2100"/>
          </a:p>
        </p:txBody>
      </p:sp>
      <p:sp>
        <p:nvSpPr>
          <p:cNvPr id="107" name="Google Shape;107;p25"/>
          <p:cNvSpPr txBox="1">
            <a:spLocks noGrp="1"/>
          </p:cNvSpPr>
          <p:nvPr>
            <p:ph type="subTitle" idx="1"/>
          </p:nvPr>
        </p:nvSpPr>
        <p:spPr>
          <a:xfrm>
            <a:off x="510450" y="3274377"/>
            <a:ext cx="8123100" cy="9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MEMBERS:</a:t>
            </a:r>
            <a:endParaRPr sz="1800"/>
          </a:p>
          <a:p>
            <a:pPr marL="457200" lvl="0" indent="-342900" algn="l" rtl="0">
              <a:spcBef>
                <a:spcPts val="0"/>
              </a:spcBef>
              <a:spcAft>
                <a:spcPts val="0"/>
              </a:spcAft>
              <a:buSzPts val="1800"/>
              <a:buChar char="●"/>
            </a:pPr>
            <a:r>
              <a:rPr lang="en" sz="1800"/>
              <a:t>Srivatsava</a:t>
            </a:r>
            <a:endParaRPr sz="1800"/>
          </a:p>
          <a:p>
            <a:pPr marL="457200" lvl="0" indent="-342900" algn="l" rtl="0">
              <a:spcBef>
                <a:spcPts val="0"/>
              </a:spcBef>
              <a:spcAft>
                <a:spcPts val="0"/>
              </a:spcAft>
              <a:buSzPts val="1800"/>
              <a:buChar char="●"/>
            </a:pPr>
            <a:r>
              <a:rPr lang="en" sz="1800"/>
              <a:t>Jhansi Priya</a:t>
            </a:r>
            <a:endParaRPr sz="1800"/>
          </a:p>
          <a:p>
            <a:pPr marL="457200" lvl="0" indent="-342900" algn="l" rtl="0">
              <a:spcBef>
                <a:spcPts val="0"/>
              </a:spcBef>
              <a:spcAft>
                <a:spcPts val="0"/>
              </a:spcAft>
              <a:buSzPts val="1800"/>
              <a:buChar char="●"/>
            </a:pPr>
            <a:r>
              <a:rPr lang="en" sz="1800"/>
              <a:t>Kushi</a:t>
            </a:r>
            <a:endParaRPr sz="1800"/>
          </a:p>
          <a:p>
            <a:pPr marL="457200" lvl="0" indent="-342900" algn="l" rtl="0">
              <a:spcBef>
                <a:spcPts val="0"/>
              </a:spcBef>
              <a:spcAft>
                <a:spcPts val="0"/>
              </a:spcAft>
              <a:buSzPts val="1800"/>
              <a:buChar char="●"/>
            </a:pPr>
            <a:r>
              <a:rPr lang="en" sz="1800"/>
              <a:t>Hamsini</a:t>
            </a:r>
            <a:endParaRPr sz="1800"/>
          </a:p>
          <a:p>
            <a:pPr marL="457200" lvl="0" indent="-342900" algn="l" rtl="0">
              <a:spcBef>
                <a:spcPts val="0"/>
              </a:spcBef>
              <a:spcAft>
                <a:spcPts val="0"/>
              </a:spcAft>
              <a:buSzPts val="1800"/>
              <a:buChar char="●"/>
            </a:pPr>
            <a:r>
              <a:rPr lang="en" sz="1800"/>
              <a:t>Venu Gopal</a:t>
            </a:r>
            <a:endParaRPr sz="1800"/>
          </a:p>
          <a:p>
            <a:pPr marL="457200" lvl="0" indent="0" algn="l" rtl="0">
              <a:spcBef>
                <a:spcPts val="0"/>
              </a:spcBef>
              <a:spcAft>
                <a:spcPts val="0"/>
              </a:spcAft>
              <a:buNone/>
            </a:pPr>
            <a:endParaRPr sz="1800"/>
          </a:p>
        </p:txBody>
      </p:sp>
      <p:cxnSp>
        <p:nvCxnSpPr>
          <p:cNvPr id="108" name="Google Shape;108;p25"/>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265500" y="900000"/>
            <a:ext cx="4045200" cy="18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 SELECTION:</a:t>
            </a:r>
            <a:endParaRPr/>
          </a:p>
          <a:p>
            <a:pPr marL="0" lvl="0" indent="0" algn="l" rtl="0">
              <a:spcBef>
                <a:spcPts val="0"/>
              </a:spcBef>
              <a:spcAft>
                <a:spcPts val="0"/>
              </a:spcAft>
              <a:buNone/>
            </a:pPr>
            <a:r>
              <a:rPr lang="en" sz="2700"/>
              <a:t>Using train_test_split from sklearn.model_selection</a:t>
            </a:r>
            <a:endParaRPr sz="2700"/>
          </a:p>
        </p:txBody>
      </p:sp>
      <p:sp>
        <p:nvSpPr>
          <p:cNvPr id="162" name="Google Shape;162;p3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63" name="Google Shape;163;p34"/>
          <p:cNvSpPr txBox="1">
            <a:spLocks noGrp="1"/>
          </p:cNvSpPr>
          <p:nvPr>
            <p:ph type="body" idx="2"/>
          </p:nvPr>
        </p:nvSpPr>
        <p:spPr>
          <a:xfrm>
            <a:off x="4939500" y="1429275"/>
            <a:ext cx="3837000" cy="299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Training Model:</a:t>
            </a:r>
            <a:endParaRPr sz="4200"/>
          </a:p>
          <a:p>
            <a:pPr marL="0" lvl="0" indent="0" algn="l" rtl="0">
              <a:spcBef>
                <a:spcPts val="1600"/>
              </a:spcBef>
              <a:spcAft>
                <a:spcPts val="0"/>
              </a:spcAft>
              <a:buNone/>
            </a:pPr>
            <a:r>
              <a:rPr lang="en" sz="2300"/>
              <a:t>Using LinearRegression from sklearn.Linear_model</a:t>
            </a:r>
            <a:endParaRPr sz="2300"/>
          </a:p>
          <a:p>
            <a:pPr marL="0" lvl="0" indent="0" algn="l" rtl="0">
              <a:spcBef>
                <a:spcPts val="1600"/>
              </a:spcBef>
              <a:spcAft>
                <a:spcPts val="1600"/>
              </a:spcAft>
              <a:buNone/>
            </a:pPr>
            <a:r>
              <a:rPr lang="en" sz="2300"/>
              <a:t>to fit x_train and y_train (here, sales price) </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5"/>
          <p:cNvSpPr txBox="1">
            <a:spLocks noGrp="1"/>
          </p:cNvSpPr>
          <p:nvPr>
            <p:ph type="title"/>
          </p:nvPr>
        </p:nvSpPr>
        <p:spPr>
          <a:xfrm>
            <a:off x="265500" y="1205825"/>
            <a:ext cx="4045200" cy="175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TESTING MODEL</a:t>
            </a:r>
            <a:endParaRPr/>
          </a:p>
        </p:txBody>
      </p:sp>
      <p:sp>
        <p:nvSpPr>
          <p:cNvPr id="169" name="Google Shape;169;p3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70" name="Google Shape;170;p35"/>
          <p:cNvSpPr txBox="1">
            <a:spLocks noGrp="1"/>
          </p:cNvSpPr>
          <p:nvPr>
            <p:ph type="body" idx="2"/>
          </p:nvPr>
        </p:nvSpPr>
        <p:spPr>
          <a:xfrm>
            <a:off x="4826650" y="1118975"/>
            <a:ext cx="3837000" cy="33381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Calculating error: using mean_squared_error from sklearn.metrics.</a:t>
            </a:r>
            <a:endParaRPr sz="1700">
              <a:solidFill>
                <a:srgbClr val="FFFFFF"/>
              </a:solidFill>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Visualisation: </a:t>
            </a:r>
            <a:endParaRPr sz="1700">
              <a:solidFill>
                <a:srgbClr val="FFFFFF"/>
              </a:solidFill>
              <a:latin typeface="Arial"/>
              <a:ea typeface="Arial"/>
              <a:cs typeface="Arial"/>
              <a:sym typeface="Arial"/>
            </a:endParaRPr>
          </a:p>
          <a:p>
            <a:pPr marL="457200" lvl="0" indent="-336550" algn="l" rtl="0">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distplot: distribution of sales price against the density distribution.</a:t>
            </a:r>
            <a:endParaRPr sz="1700">
              <a:solidFill>
                <a:srgbClr val="FFFFFF"/>
              </a:solidFill>
              <a:latin typeface="Arial"/>
              <a:ea typeface="Arial"/>
              <a:cs typeface="Arial"/>
              <a:sym typeface="Arial"/>
            </a:endParaRPr>
          </a:p>
          <a:p>
            <a:pPr marL="457200" lvl="0" indent="-336550" algn="l" rtl="0">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Scatter plot.</a:t>
            </a:r>
            <a:endParaRPr sz="1700">
              <a:solidFill>
                <a:srgbClr val="FFFFFF"/>
              </a:solidFill>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Analysing prediction by checking the mean absolute error (MSA), mean squared error (MSE) and root mean squared error (RMSE) using metrics from sklearn</a:t>
            </a:r>
            <a:endParaRPr sz="1700">
              <a:solidFill>
                <a:srgbClr val="FFFFFF"/>
              </a:solidFill>
              <a:latin typeface="Arial"/>
              <a:ea typeface="Arial"/>
              <a:cs typeface="Arial"/>
              <a:sym typeface="Arial"/>
            </a:endParaRPr>
          </a:p>
          <a:p>
            <a:pPr marL="0" lvl="0" indent="0" algn="l" rtl="0">
              <a:spcBef>
                <a:spcPts val="1600"/>
              </a:spcBef>
              <a:spcAft>
                <a:spcPts val="0"/>
              </a:spcAft>
              <a:buNone/>
            </a:pPr>
            <a:endParaRPr sz="1200">
              <a:solidFill>
                <a:srgbClr val="FFFFFF"/>
              </a:solidFill>
              <a:latin typeface="Arial"/>
              <a:ea typeface="Arial"/>
              <a:cs typeface="Arial"/>
              <a:sym typeface="Arial"/>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Conclusion</a:t>
            </a:r>
            <a:endParaRPr sz="3600"/>
          </a:p>
        </p:txBody>
      </p:sp>
      <p:sp>
        <p:nvSpPr>
          <p:cNvPr id="176" name="Google Shape;176;p36"/>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solidFill>
                  <a:schemeClr val="tx1"/>
                </a:solidFill>
                <a:latin typeface="Times New Roman" panose="02020603050405020304" pitchFamily="18" charset="0"/>
                <a:cs typeface="Times New Roman" panose="02020603050405020304" pitchFamily="18" charset="0"/>
              </a:rPr>
              <a:t>The EDA on the considered data set shows that Samsung and Apple are the two major brands affecting the sales price on the bases of various other factors. The linear regression model is built to predict the sales price of the mobile products, giving a large error value where MAE, MSE, and RMSE are 9087.51, 142435754.33, and 11934.65 respectively, showing that this model is not a good fit. This concludes that various other machine learning models will be required to reduce the error and build a good fit model</a:t>
            </a: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490250" y="526350"/>
            <a:ext cx="8602500" cy="410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t>What is EDA?</a:t>
            </a:r>
            <a:endParaRPr sz="4400" b="1"/>
          </a:p>
          <a:p>
            <a:pPr marL="0" lvl="0" indent="0" algn="l" rtl="0">
              <a:spcBef>
                <a:spcPts val="0"/>
              </a:spcBef>
              <a:spcAft>
                <a:spcPts val="0"/>
              </a:spcAft>
              <a:buNone/>
            </a:pPr>
            <a:r>
              <a:rPr lang="en" sz="1700">
                <a:highlight>
                  <a:schemeClr val="lt1"/>
                </a:highlight>
                <a:latin typeface="Arial"/>
                <a:ea typeface="Arial"/>
                <a:cs typeface="Arial"/>
                <a:sym typeface="Arial"/>
              </a:rPr>
              <a:t>Analyze and investigating  data sets and summarizing their main characteristics.</a:t>
            </a:r>
            <a:endParaRPr sz="1700">
              <a:highlight>
                <a:schemeClr val="lt1"/>
              </a:highlight>
              <a:latin typeface="Arial"/>
              <a:ea typeface="Arial"/>
              <a:cs typeface="Arial"/>
              <a:sym typeface="Arial"/>
            </a:endParaRPr>
          </a:p>
          <a:p>
            <a:pPr marL="0" lvl="0" indent="0" algn="l" rtl="0">
              <a:spcBef>
                <a:spcPts val="0"/>
              </a:spcBef>
              <a:spcAft>
                <a:spcPts val="0"/>
              </a:spcAft>
              <a:buNone/>
            </a:pPr>
            <a:endParaRPr sz="1500">
              <a:solidFill>
                <a:srgbClr val="BDC1C6"/>
              </a:solidFill>
              <a:highlight>
                <a:srgbClr val="202124"/>
              </a:highlight>
              <a:latin typeface="Arial"/>
              <a:ea typeface="Arial"/>
              <a:cs typeface="Arial"/>
              <a:sym typeface="Arial"/>
            </a:endParaRPr>
          </a:p>
          <a:p>
            <a:pPr marL="0" lvl="0" indent="0" algn="r" rtl="0">
              <a:spcBef>
                <a:spcPts val="0"/>
              </a:spcBef>
              <a:spcAft>
                <a:spcPts val="0"/>
              </a:spcAft>
              <a:buNone/>
            </a:pPr>
            <a:r>
              <a:rPr lang="en" sz="2600" b="1">
                <a:latin typeface="Arial"/>
                <a:ea typeface="Arial"/>
                <a:cs typeface="Arial"/>
                <a:sym typeface="Arial"/>
              </a:rPr>
              <a:t>Predictive Models: Linear Regression</a:t>
            </a:r>
            <a:endParaRPr sz="2600" b="1">
              <a:latin typeface="Arial"/>
              <a:ea typeface="Arial"/>
              <a:cs typeface="Arial"/>
              <a:sym typeface="Arial"/>
            </a:endParaRPr>
          </a:p>
          <a:p>
            <a:pPr marL="0" lvl="0" indent="0" algn="r" rtl="0">
              <a:spcBef>
                <a:spcPts val="0"/>
              </a:spcBef>
              <a:spcAft>
                <a:spcPts val="0"/>
              </a:spcAft>
              <a:buNone/>
            </a:pPr>
            <a:r>
              <a:rPr lang="en" sz="1400">
                <a:solidFill>
                  <a:srgbClr val="525252"/>
                </a:solidFill>
                <a:highlight>
                  <a:srgbClr val="FFFFFF"/>
                </a:highlight>
                <a:latin typeface="Arial"/>
                <a:ea typeface="Arial"/>
                <a:cs typeface="Arial"/>
                <a:sym typeface="Arial"/>
              </a:rPr>
              <a:t>A EDA tool to perform specific statistical functions and techniques </a:t>
            </a:r>
            <a:endParaRPr sz="2500"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265500" y="1581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LIBRARIES and IMPORTING DATASET:</a:t>
            </a:r>
            <a:endParaRPr/>
          </a:p>
        </p:txBody>
      </p:sp>
      <p:sp>
        <p:nvSpPr>
          <p:cNvPr id="119" name="Google Shape;119;p27"/>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20" name="Google Shape;120;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Pandas</a:t>
            </a:r>
            <a:endParaRPr/>
          </a:p>
          <a:p>
            <a:pPr marL="457200" lvl="0" indent="-342900" algn="l" rtl="0">
              <a:spcBef>
                <a:spcPts val="1600"/>
              </a:spcBef>
              <a:spcAft>
                <a:spcPts val="0"/>
              </a:spcAft>
              <a:buSzPts val="1800"/>
              <a:buChar char="●"/>
            </a:pPr>
            <a:r>
              <a:rPr lang="en"/>
              <a:t>Matplotlib</a:t>
            </a:r>
            <a:endParaRPr/>
          </a:p>
          <a:p>
            <a:pPr marL="457200" lvl="0" indent="-342900" algn="l" rtl="0">
              <a:spcBef>
                <a:spcPts val="1600"/>
              </a:spcBef>
              <a:spcAft>
                <a:spcPts val="0"/>
              </a:spcAft>
              <a:buSzPts val="1800"/>
              <a:buChar char="●"/>
            </a:pPr>
            <a:r>
              <a:rPr lang="en"/>
              <a:t>Seaborn</a:t>
            </a:r>
            <a:endParaRPr/>
          </a:p>
          <a:p>
            <a:pPr marL="457200" lvl="0" indent="-342900" algn="l" rtl="0">
              <a:spcBef>
                <a:spcPts val="1600"/>
              </a:spcBef>
              <a:spcAft>
                <a:spcPts val="0"/>
              </a:spcAft>
              <a:buSzPts val="1800"/>
              <a:buChar char="●"/>
            </a:pPr>
            <a:r>
              <a:rPr lang="en"/>
              <a:t>Numpy</a:t>
            </a:r>
            <a:endParaRPr/>
          </a:p>
          <a:p>
            <a:pPr marL="457200" lvl="0" indent="-342900" algn="l" rtl="0">
              <a:spcBef>
                <a:spcPts val="1600"/>
              </a:spcBef>
              <a:spcAft>
                <a:spcPts val="0"/>
              </a:spcAft>
              <a:buSzPts val="1800"/>
              <a:buChar char="●"/>
            </a:pPr>
            <a:r>
              <a:rPr lang="en"/>
              <a:t>Sklearn</a:t>
            </a:r>
            <a:endParaRPr sz="900">
              <a:solidFill>
                <a:srgbClr val="D4D4D4"/>
              </a:solidFill>
              <a:highlight>
                <a:srgbClr val="1E1E1E"/>
              </a:highlight>
              <a:latin typeface="Courier New"/>
              <a:ea typeface="Courier New"/>
              <a:cs typeface="Courier New"/>
              <a:sym typeface="Courier New"/>
            </a:endParaRPr>
          </a:p>
          <a:p>
            <a:pPr marL="457200" lvl="0" indent="-342900" algn="l" rtl="0">
              <a:spcBef>
                <a:spcPts val="1600"/>
              </a:spcBef>
              <a:spcAft>
                <a:spcPts val="1600"/>
              </a:spcAft>
              <a:buSzPts val="1800"/>
              <a:buChar char="●"/>
            </a:pPr>
            <a:r>
              <a:rPr lang="en"/>
              <a:t>variance_inflation_factor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490250" y="526350"/>
            <a:ext cx="48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EXPLORATION DATA ANALYSIS [EDA]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265500" y="799275"/>
            <a:ext cx="4144500" cy="3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EXPLORATION AND </a:t>
            </a:r>
            <a:endParaRPr/>
          </a:p>
          <a:p>
            <a:pPr marL="0" lvl="0" indent="0" algn="ctr" rtl="0">
              <a:spcBef>
                <a:spcPts val="0"/>
              </a:spcBef>
              <a:spcAft>
                <a:spcPts val="0"/>
              </a:spcAft>
              <a:buNone/>
            </a:pPr>
            <a:r>
              <a:rPr lang="en"/>
              <a:t>DATA CLEANING</a:t>
            </a:r>
            <a:endParaRPr/>
          </a:p>
        </p:txBody>
      </p:sp>
      <p:sp>
        <p:nvSpPr>
          <p:cNvPr id="131" name="Google Shape;131;p29"/>
          <p:cNvSpPr txBox="1">
            <a:spLocks noGrp="1"/>
          </p:cNvSpPr>
          <p:nvPr>
            <p:ph type="subTitle" idx="1"/>
          </p:nvPr>
        </p:nvSpPr>
        <p:spPr>
          <a:xfrm>
            <a:off x="265500" y="3540076"/>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32" name="Google Shape;132;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 irrelevant processors, ‘Water’ and ‘Ceramic’ are replaced with Ios.</a:t>
            </a:r>
            <a:endParaRPr/>
          </a:p>
          <a:p>
            <a:pPr marL="457200" lvl="0" indent="-342900" algn="l" rtl="0">
              <a:spcBef>
                <a:spcPts val="0"/>
              </a:spcBef>
              <a:spcAft>
                <a:spcPts val="0"/>
              </a:spcAft>
              <a:buSzPts val="1800"/>
              <a:buChar char="●"/>
            </a:pPr>
            <a:r>
              <a:rPr lang="en"/>
              <a:t>After cleaning the data, it is better understood by visualising each relavent feature as point plots against the sales price for inference.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2773925" y="526350"/>
            <a:ext cx="5670000" cy="409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                  DATA PREPROCESSING AND FEATURE SCALING: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340725" y="15631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HANDLING NUMERICAL FEATURES</a:t>
            </a:r>
            <a:endParaRPr/>
          </a:p>
        </p:txBody>
      </p:sp>
      <p:sp>
        <p:nvSpPr>
          <p:cNvPr id="143" name="Google Shape;143;p31"/>
          <p:cNvSpPr txBox="1">
            <a:spLocks noGrp="1"/>
          </p:cNvSpPr>
          <p:nvPr>
            <p:ph type="subTitle" idx="1"/>
          </p:nvPr>
        </p:nvSpPr>
        <p:spPr>
          <a:xfrm rot="10800000" flipH="1">
            <a:off x="265500" y="4184427"/>
            <a:ext cx="40452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44" name="Google Shape;144;p31"/>
          <p:cNvSpPr txBox="1">
            <a:spLocks noGrp="1"/>
          </p:cNvSpPr>
          <p:nvPr>
            <p:ph type="body" idx="2"/>
          </p:nvPr>
        </p:nvSpPr>
        <p:spPr>
          <a:xfrm>
            <a:off x="4939500" y="188050"/>
            <a:ext cx="3837000" cy="48897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Customize and describe the dataset.</a:t>
            </a:r>
            <a:endParaRPr/>
          </a:p>
          <a:p>
            <a:pPr marL="457200" lvl="0" indent="-342900" algn="l" rtl="0">
              <a:spcBef>
                <a:spcPts val="0"/>
              </a:spcBef>
              <a:spcAft>
                <a:spcPts val="0"/>
              </a:spcAft>
              <a:buSzPts val="1800"/>
              <a:buChar char="●"/>
            </a:pPr>
            <a:r>
              <a:rPr lang="en"/>
              <a:t>Calculate the skewness and kurtosis. Determine left/right skewness and possibility to be considered as categorical feature.</a:t>
            </a:r>
            <a:endParaRPr/>
          </a:p>
          <a:p>
            <a:pPr marL="457200" lvl="0" indent="-342900" algn="l" rtl="0">
              <a:spcBef>
                <a:spcPts val="0"/>
              </a:spcBef>
              <a:spcAft>
                <a:spcPts val="0"/>
              </a:spcAft>
              <a:buSzPts val="1800"/>
              <a:buChar char="●"/>
            </a:pPr>
            <a:r>
              <a:rPr lang="en"/>
              <a:t>VISUALISATION:</a:t>
            </a:r>
            <a:endParaRPr/>
          </a:p>
          <a:p>
            <a:pPr marL="457200" lvl="0" indent="-323850" algn="l" rtl="0">
              <a:spcBef>
                <a:spcPts val="0"/>
              </a:spcBef>
              <a:spcAft>
                <a:spcPts val="0"/>
              </a:spcAft>
              <a:buSzPts val="1500"/>
              <a:buAutoNum type="arabicPeriod"/>
            </a:pPr>
            <a:r>
              <a:rPr lang="en" sz="1500"/>
              <a:t>Histogram</a:t>
            </a:r>
            <a:endParaRPr sz="1500"/>
          </a:p>
          <a:p>
            <a:pPr marL="457200" lvl="0" indent="-323850" algn="l" rtl="0">
              <a:spcBef>
                <a:spcPts val="0"/>
              </a:spcBef>
              <a:spcAft>
                <a:spcPts val="0"/>
              </a:spcAft>
              <a:buSzPts val="1500"/>
              <a:buAutoNum type="arabicPeriod"/>
            </a:pPr>
            <a:r>
              <a:rPr lang="en" sz="1500"/>
              <a:t>Boxplot: features against the sales price.</a:t>
            </a:r>
            <a:endParaRPr sz="1500"/>
          </a:p>
          <a:p>
            <a:pPr marL="457200" lvl="0" indent="-323850" algn="l" rtl="0">
              <a:spcBef>
                <a:spcPts val="0"/>
              </a:spcBef>
              <a:spcAft>
                <a:spcPts val="0"/>
              </a:spcAft>
              <a:buSzPts val="1500"/>
              <a:buAutoNum type="arabicPeriod"/>
            </a:pPr>
            <a:r>
              <a:rPr lang="en" sz="1500"/>
              <a:t>Heat Map Correlation</a:t>
            </a:r>
            <a:endParaRPr sz="1500"/>
          </a:p>
          <a:p>
            <a:pPr marL="457200" lvl="0" indent="-342900" algn="l" rtl="0">
              <a:spcBef>
                <a:spcPts val="0"/>
              </a:spcBef>
              <a:spcAft>
                <a:spcPts val="0"/>
              </a:spcAft>
              <a:buSzPts val="1800"/>
              <a:buChar char="●"/>
            </a:pPr>
            <a:r>
              <a:rPr lang="en"/>
              <a:t>Variance Inflation factor, interpret their multi correlation.         </a:t>
            </a:r>
            <a:endParaRPr/>
          </a:p>
          <a:p>
            <a:pPr marL="4572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title"/>
          </p:nvPr>
        </p:nvSpPr>
        <p:spPr>
          <a:xfrm>
            <a:off x="265500" y="20022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HANDLING CATEGORICAL FEATURES</a:t>
            </a:r>
            <a:endParaRPr/>
          </a:p>
        </p:txBody>
      </p:sp>
      <p:sp>
        <p:nvSpPr>
          <p:cNvPr id="150" name="Google Shape;150;p32"/>
          <p:cNvSpPr txBox="1">
            <a:spLocks noGrp="1"/>
          </p:cNvSpPr>
          <p:nvPr>
            <p:ph type="subTitle" idx="1"/>
          </p:nvPr>
        </p:nvSpPr>
        <p:spPr>
          <a:xfrm>
            <a:off x="265500" y="351185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51" name="Google Shape;151;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Understanding unique values and their count.</a:t>
            </a:r>
            <a:endParaRPr/>
          </a:p>
          <a:p>
            <a:pPr marL="457200" lvl="0" indent="-342900" algn="l" rtl="0">
              <a:spcBef>
                <a:spcPts val="0"/>
              </a:spcBef>
              <a:spcAft>
                <a:spcPts val="0"/>
              </a:spcAft>
              <a:buSzPts val="1800"/>
              <a:buChar char="●"/>
            </a:pPr>
            <a:r>
              <a:rPr lang="en"/>
              <a:t>Cleaning the data: Unwanted processors and using LableEncoder().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490250" y="526350"/>
            <a:ext cx="5950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REGRESSION MODELING AND PREDICTION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Times New Roman</vt:lpstr>
      <vt:lpstr>Proxima Nova</vt:lpstr>
      <vt:lpstr>Arial</vt:lpstr>
      <vt:lpstr>Courier New</vt:lpstr>
      <vt:lpstr>Simple Light</vt:lpstr>
      <vt:lpstr>Spearmint</vt:lpstr>
      <vt:lpstr>JUXTAPOSITION</vt:lpstr>
      <vt:lpstr>What is EDA? Analyze and investigating  data sets and summarizing their main characteristics.  Predictive Models: Linear Regression A EDA tool to perform specific statistical functions and techniques </vt:lpstr>
      <vt:lpstr> LIBRARIES and IMPORTING DATASET:</vt:lpstr>
      <vt:lpstr>EXPLORATION DATA ANALYSIS [EDA]</vt:lpstr>
      <vt:lpstr>DATA EXPLORATION AND  DATA CLEANING</vt:lpstr>
      <vt:lpstr>                  DATA PREPROCESSING AND FEATURE SCALING:</vt:lpstr>
      <vt:lpstr>HANDLING NUMERICAL FEATURES</vt:lpstr>
      <vt:lpstr>HANDLING CATEGORICAL FEATURES</vt:lpstr>
      <vt:lpstr>LINEAR REGRESSION MODELING AND PREDICTION </vt:lpstr>
      <vt:lpstr>FEATURE SELECTION: Using train_test_split from sklearn.model_selection</vt:lpstr>
      <vt:lpstr>TESTING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JUXTAPOSITION</dc:title>
  <cp:lastModifiedBy>Jhansi Priya</cp:lastModifiedBy>
  <cp:revision>1</cp:revision>
  <dcterms:modified xsi:type="dcterms:W3CDTF">2022-04-14T10:11:32Z</dcterms:modified>
</cp:coreProperties>
</file>