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72" r:id="rId5"/>
    <p:sldId id="273" r:id="rId6"/>
    <p:sldId id="283" r:id="rId7"/>
    <p:sldId id="259" r:id="rId8"/>
    <p:sldId id="263" r:id="rId9"/>
    <p:sldId id="286" r:id="rId10"/>
    <p:sldId id="266" r:id="rId11"/>
    <p:sldId id="284" r:id="rId12"/>
    <p:sldId id="288" r:id="rId13"/>
    <p:sldId id="287" r:id="rId14"/>
    <p:sldId id="285"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30"/>
  </p:normalViewPr>
  <p:slideViewPr>
    <p:cSldViewPr snapToGrid="0">
      <p:cViewPr varScale="1">
        <p:scale>
          <a:sx n="81" d="100"/>
          <a:sy n="81" d="100"/>
        </p:scale>
        <p:origin x="754" y="6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12/4/2023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12/4/2023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7</a:t>
            </a:fld>
            <a:endParaRPr lang="en-US" dirty="0"/>
          </a:p>
        </p:txBody>
      </p:sp>
    </p:spTree>
    <p:extLst>
      <p:ext uri="{BB962C8B-B14F-4D97-AF65-F5344CB8AC3E}">
        <p14:creationId xmlns:p14="http://schemas.microsoft.com/office/powerpoint/2010/main" val="140274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630017" y="2050015"/>
            <a:ext cx="9144000" cy="2387600"/>
          </a:xfrm>
        </p:spPr>
        <p:txBody>
          <a:bodyPr/>
          <a:lstStyle/>
          <a:p>
            <a:r>
              <a:rPr lang="en-US" b="1" dirty="0">
                <a:latin typeface="Times New Roman" panose="02020603050405020304" pitchFamily="18" charset="0"/>
                <a:cs typeface="Times New Roman" panose="02020603050405020304" pitchFamily="18" charset="0"/>
              </a:rPr>
              <a:t>TOOLS TO SUMMARIZE TEXTS</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DCB5285-8A0A-F827-1C91-6BC2D7900098}"/>
              </a:ext>
            </a:extLst>
          </p:cNvPr>
          <p:cNvPicPr>
            <a:picLocks noGrp="1" noChangeAspect="1"/>
          </p:cNvPicPr>
          <p:nvPr>
            <p:ph idx="1"/>
          </p:nvPr>
        </p:nvPicPr>
        <p:blipFill>
          <a:blip r:embed="rId2"/>
          <a:stretch>
            <a:fillRect/>
          </a:stretch>
        </p:blipFill>
        <p:spPr>
          <a:xfrm>
            <a:off x="2425148" y="710969"/>
            <a:ext cx="11118574" cy="5436061"/>
          </a:xfrm>
          <a:prstGeom prst="rect">
            <a:avLst/>
          </a:prstGeom>
        </p:spPr>
      </p:pic>
    </p:spTree>
    <p:extLst>
      <p:ext uri="{BB962C8B-B14F-4D97-AF65-F5344CB8AC3E}">
        <p14:creationId xmlns:p14="http://schemas.microsoft.com/office/powerpoint/2010/main" val="3271371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23648-D057-F603-A5F4-A6642F35E388}"/>
              </a:ext>
            </a:extLst>
          </p:cNvPr>
          <p:cNvSpPr>
            <a:spLocks noGrp="1"/>
          </p:cNvSpPr>
          <p:nvPr>
            <p:ph type="title"/>
          </p:nvPr>
        </p:nvSpPr>
        <p:spPr/>
        <p:txBody>
          <a:bodyPr/>
          <a:lstStyle/>
          <a:p>
            <a:pPr algn="ctr"/>
            <a:r>
              <a:rPr lang="en-IN" sz="40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9216D1FC-BA40-BA10-7D75-2F7A637ED017}"/>
              </a:ext>
            </a:extLst>
          </p:cNvPr>
          <p:cNvSpPr>
            <a:spLocks noGrp="1"/>
          </p:cNvSpPr>
          <p:nvPr>
            <p:ph idx="1"/>
          </p:nvPr>
        </p:nvSpPr>
        <p:spPr>
          <a:xfrm>
            <a:off x="576072" y="1616764"/>
            <a:ext cx="11439144" cy="4162243"/>
          </a:xfrm>
        </p:spPr>
        <p:txBody>
          <a:bodyPr>
            <a:normAutofit/>
          </a:bodyPr>
          <a:lstStyle/>
          <a:p>
            <a:pPr marL="0" indent="0">
              <a:buNone/>
            </a:pPr>
            <a:r>
              <a:rPr lang="en-IN" sz="2200" dirty="0">
                <a:latin typeface="Times New Roman" panose="02020603050405020304" pitchFamily="18" charset="0"/>
                <a:cs typeface="Times New Roman" panose="02020603050405020304" pitchFamily="18" charset="0"/>
              </a:rPr>
              <a:t>1. E. </a:t>
            </a:r>
            <a:r>
              <a:rPr lang="en-IN" sz="2200" dirty="0" err="1">
                <a:latin typeface="Times New Roman" panose="02020603050405020304" pitchFamily="18" charset="0"/>
                <a:cs typeface="Times New Roman" panose="02020603050405020304" pitchFamily="18" charset="0"/>
              </a:rPr>
              <a:t>Lloret</a:t>
            </a:r>
            <a:r>
              <a:rPr lang="en-IN" sz="2200" dirty="0">
                <a:latin typeface="Times New Roman" panose="02020603050405020304" pitchFamily="18" charset="0"/>
                <a:cs typeface="Times New Roman" panose="02020603050405020304" pitchFamily="18" charset="0"/>
              </a:rPr>
              <a:t> and M. Palomar, "Text summarisation in progress :a  literature</a:t>
            </a:r>
          </a:p>
          <a:p>
            <a:pPr marL="0" indent="0">
              <a:buNone/>
            </a:pPr>
            <a:r>
              <a:rPr lang="en-IN" sz="2200" dirty="0">
                <a:latin typeface="Times New Roman" panose="02020603050405020304" pitchFamily="18" charset="0"/>
                <a:cs typeface="Times New Roman" panose="02020603050405020304" pitchFamily="18" charset="0"/>
              </a:rPr>
              <a:t>review“ in Springer, Springer, pp.1-41,2012.</a:t>
            </a:r>
          </a:p>
          <a:p>
            <a:pPr marL="0" indent="0">
              <a:buNone/>
            </a:pPr>
            <a:r>
              <a:rPr lang="en-IN" sz="2200" dirty="0">
                <a:latin typeface="Times New Roman" panose="02020603050405020304" pitchFamily="18" charset="0"/>
                <a:cs typeface="Times New Roman" panose="02020603050405020304" pitchFamily="18" charset="0"/>
              </a:rPr>
              <a:t> 2. U. Hahn and I. Mani, "of Automatic Researchers are investigating summarization tools and methods that", IEEE  Computer33. 11, pp. 29-36, November2000.</a:t>
            </a:r>
          </a:p>
          <a:p>
            <a:pPr marL="0" indent="0">
              <a:buNone/>
            </a:pPr>
            <a:r>
              <a:rPr lang="en-IN" sz="2200" dirty="0">
                <a:latin typeface="Times New Roman" panose="02020603050405020304" pitchFamily="18" charset="0"/>
                <a:cs typeface="Times New Roman" panose="02020603050405020304" pitchFamily="18" charset="0"/>
              </a:rPr>
              <a:t> 3. K. </a:t>
            </a:r>
            <a:r>
              <a:rPr lang="en-IN" sz="2200" dirty="0" err="1">
                <a:latin typeface="Times New Roman" panose="02020603050405020304" pitchFamily="18" charset="0"/>
                <a:cs typeface="Times New Roman" panose="02020603050405020304" pitchFamily="18" charset="0"/>
              </a:rPr>
              <a:t>Spärck</a:t>
            </a:r>
            <a:r>
              <a:rPr lang="en-IN" sz="2200" dirty="0">
                <a:latin typeface="Times New Roman" panose="02020603050405020304" pitchFamily="18" charset="0"/>
                <a:cs typeface="Times New Roman" panose="02020603050405020304" pitchFamily="18" charset="0"/>
              </a:rPr>
              <a:t> Jones, "Automatic summarising : The state of the art", Information Processing &amp;Management, vol. 43, pp. 1449-1481, nov2007.</a:t>
            </a:r>
          </a:p>
          <a:p>
            <a:pPr marL="0" indent="0">
              <a:buNone/>
            </a:pPr>
            <a:r>
              <a:rPr lang="en-IN" sz="2200" dirty="0">
                <a:latin typeface="Times New Roman" panose="02020603050405020304" pitchFamily="18" charset="0"/>
                <a:cs typeface="Times New Roman" panose="02020603050405020304" pitchFamily="18" charset="0"/>
              </a:rPr>
              <a:t>4.  V. Gupta and G.S. </a:t>
            </a:r>
            <a:r>
              <a:rPr lang="en-IN" sz="2200" dirty="0" err="1">
                <a:latin typeface="Times New Roman" panose="02020603050405020304" pitchFamily="18" charset="0"/>
                <a:cs typeface="Times New Roman" panose="02020603050405020304" pitchFamily="18" charset="0"/>
              </a:rPr>
              <a:t>Lehal</a:t>
            </a:r>
            <a:r>
              <a:rPr lang="en-IN" sz="2200" dirty="0">
                <a:latin typeface="Times New Roman" panose="02020603050405020304" pitchFamily="18" charset="0"/>
                <a:cs typeface="Times New Roman" panose="02020603050405020304" pitchFamily="18" charset="0"/>
              </a:rPr>
              <a:t> ,"A Survey of Text Summarization Extractive techniques", Journal of Emerging Technologies in Web Intelligence, vol.2, no.3, pp. 258-268,  2010.</a:t>
            </a:r>
          </a:p>
          <a:p>
            <a:pPr marL="0" indent="0">
              <a:buNone/>
            </a:pPr>
            <a:r>
              <a:rPr lang="en-IN" sz="2200" dirty="0">
                <a:latin typeface="Times New Roman" panose="02020603050405020304" pitchFamily="18" charset="0"/>
                <a:cs typeface="Times New Roman" panose="02020603050405020304" pitchFamily="18" charset="0"/>
              </a:rPr>
              <a:t> 5. A. Khan and N. Salim, "A review on abstractive summarization  methods", Journal of Theoretical and Applied  Information Technology, vol. 59, no.1, pp. 64-72,2014.</a:t>
            </a:r>
          </a:p>
        </p:txBody>
      </p:sp>
    </p:spTree>
    <p:extLst>
      <p:ext uri="{BB962C8B-B14F-4D97-AF65-F5344CB8AC3E}">
        <p14:creationId xmlns:p14="http://schemas.microsoft.com/office/powerpoint/2010/main" val="1479469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sz="8800" dirty="0">
                <a:blipFill>
                  <a:blip r:embed="rId2"/>
                  <a:tile tx="0" ty="0" sx="100000" sy="100000" flip="none" algn="tl"/>
                </a:blipFill>
                <a:latin typeface="Algerian" panose="04020705040A02060702" pitchFamily="82" charset="0"/>
              </a:rPr>
              <a:t>THANK YOU</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CONTAIN</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415002251"/>
              </p:ext>
            </p:extLst>
          </p:nvPr>
        </p:nvGraphicFramePr>
        <p:xfrm>
          <a:off x="7791451" y="980661"/>
          <a:ext cx="4095750" cy="5835671"/>
        </p:xfrm>
        <a:graphic>
          <a:graphicData uri="http://schemas.openxmlformats.org/drawingml/2006/table">
            <a:tbl>
              <a:tblPr firstRow="1" bandRow="1"/>
              <a:tblGrid>
                <a:gridCol w="4095750">
                  <a:extLst>
                    <a:ext uri="{9D8B030D-6E8A-4147-A177-3AD203B41FA5}">
                      <a16:colId xmlns:a16="http://schemas.microsoft.com/office/drawing/2014/main" val="1563570424"/>
                    </a:ext>
                  </a:extLst>
                </a:gridCol>
              </a:tblGrid>
              <a:tr h="738254">
                <a:tc>
                  <a:txBody>
                    <a:bodyPr/>
                    <a:lstStyle/>
                    <a:p>
                      <a:pPr algn="ctr"/>
                      <a:r>
                        <a:rPr lang="en-US" sz="2400" b="1" dirty="0">
                          <a:latin typeface="Times New Roman" panose="02020603050405020304" pitchFamily="18" charset="0"/>
                          <a:cs typeface="Times New Roman" panose="02020603050405020304" pitchFamily="18" charset="0"/>
                        </a:rPr>
                        <a:t>ABSTRACT</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63955">
                <a:tc>
                  <a:txBody>
                    <a:bodyPr/>
                    <a:lstStyle/>
                    <a:p>
                      <a:pPr marL="0" algn="ctr" defTabSz="914400" rtl="0" eaLnBrk="1" latinLnBrk="0" hangingPunct="1"/>
                      <a:r>
                        <a:rPr lang="en-US" sz="2400" b="1" kern="1200" dirty="0">
                          <a:solidFill>
                            <a:schemeClr val="tx1"/>
                          </a:solidFill>
                          <a:latin typeface="Times New Roman" panose="02020603050405020304" pitchFamily="18" charset="0"/>
                          <a:ea typeface="+mn-ea"/>
                          <a:cs typeface="Times New Roman" panose="02020603050405020304" pitchFamily="18" charset="0"/>
                        </a:rPr>
                        <a:t>INTRODUCTION</a:t>
                      </a:r>
                    </a:p>
                    <a:p>
                      <a:pPr marL="0" algn="ctr" defTabSz="914400" rtl="0" eaLnBrk="1" latinLnBrk="0" hangingPunct="1"/>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3811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543E34"/>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543E34"/>
                          </a:solidFill>
                          <a:effectLst/>
                          <a:uLnTx/>
                          <a:uFillTx/>
                          <a:latin typeface="Times New Roman" panose="02020603050405020304" pitchFamily="18" charset="0"/>
                          <a:ea typeface="+mn-ea"/>
                          <a:cs typeface="Times New Roman" panose="02020603050405020304" pitchFamily="18" charset="0"/>
                        </a:rPr>
                        <a:t>LITERATURE</a:t>
                      </a:r>
                      <a:r>
                        <a:rPr kumimoji="0" lang="en-US" sz="2400" b="0" i="0" u="none" strike="noStrike" kern="1200" cap="none" spc="0" normalizeH="0" baseline="0" noProof="0" dirty="0">
                          <a:ln>
                            <a:noFill/>
                          </a:ln>
                          <a:solidFill>
                            <a:srgbClr val="543E34"/>
                          </a:solidFill>
                          <a:effectLst/>
                          <a:uLnTx/>
                          <a:uFillTx/>
                          <a:latin typeface="Times New Roman" panose="02020603050405020304" pitchFamily="18" charset="0"/>
                          <a:ea typeface="+mn-ea"/>
                          <a:cs typeface="Times New Roman" panose="02020603050405020304" pitchFamily="18" charset="0"/>
                        </a:rPr>
                        <a:t> </a:t>
                      </a:r>
                      <a:r>
                        <a:rPr kumimoji="0" lang="en-US" sz="2400" b="1" i="0" u="none" strike="noStrike" kern="1200" cap="none" spc="0" normalizeH="0" baseline="0" noProof="0" dirty="0">
                          <a:ln>
                            <a:noFill/>
                          </a:ln>
                          <a:solidFill>
                            <a:srgbClr val="543E34"/>
                          </a:solidFill>
                          <a:effectLst/>
                          <a:uLnTx/>
                          <a:uFillTx/>
                          <a:latin typeface="Times New Roman" panose="02020603050405020304" pitchFamily="18" charset="0"/>
                          <a:ea typeface="+mn-ea"/>
                          <a:cs typeface="Times New Roman" panose="02020603050405020304" pitchFamily="18" charset="0"/>
                        </a:rPr>
                        <a:t>REVIEW</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1" dirty="0">
                        <a:latin typeface="Times New Roman" panose="02020603050405020304" pitchFamily="18" charset="0"/>
                        <a:cs typeface="Times New Roman" panose="02020603050405020304" pitchFamily="18" charset="0"/>
                      </a:endParaRPr>
                    </a:p>
                    <a:p>
                      <a:pPr marL="0" algn="ctr" defTabSz="914400" rtl="0" eaLnBrk="1" latinLnBrk="0" hangingPunct="1"/>
                      <a:endParaRPr 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3811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1"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PROBLEM STATEMENT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1" dirty="0">
                        <a:latin typeface="Times New Roman" panose="02020603050405020304" pitchFamily="18" charset="0"/>
                        <a:cs typeface="Times New Roman" panose="02020603050405020304" pitchFamily="18" charset="0"/>
                      </a:endParaRPr>
                    </a:p>
                    <a:p>
                      <a:pPr marL="0" algn="ctr" defTabSz="914400" rtl="0" eaLnBrk="1" latinLnBrk="0" hangingPunct="1"/>
                      <a:endParaRPr 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11073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MODULES TO BE DEVELOPED</a:t>
                      </a:r>
                    </a:p>
                    <a:p>
                      <a:pPr marL="0" algn="ctr" defTabSz="914400" rtl="0" eaLnBrk="1" latinLnBrk="0" hangingPunct="1"/>
                      <a:endParaRPr 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A937E-B68F-FF93-1B6B-877109BE9F60}"/>
              </a:ext>
            </a:extLst>
          </p:cNvPr>
          <p:cNvSpPr>
            <a:spLocks noGrp="1"/>
          </p:cNvSpPr>
          <p:nvPr>
            <p:ph type="title"/>
          </p:nvPr>
        </p:nvSpPr>
        <p:spPr/>
        <p:txBody>
          <a:bodyPr/>
          <a:lstStyle/>
          <a:p>
            <a:pPr algn="ctr"/>
            <a:r>
              <a:rPr lang="en-US" sz="4000" b="1" dirty="0">
                <a:latin typeface="Times New Roman" panose="02020603050405020304" pitchFamily="18" charset="0"/>
                <a:cs typeface="Times New Roman" panose="02020603050405020304" pitchFamily="18" charset="0"/>
              </a:rPr>
              <a:t>ABSTRACT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540013-DF51-D515-5D1A-79A83B5606BA}"/>
              </a:ext>
            </a:extLst>
          </p:cNvPr>
          <p:cNvSpPr>
            <a:spLocks noGrp="1"/>
          </p:cNvSpPr>
          <p:nvPr>
            <p:ph idx="1"/>
          </p:nvPr>
        </p:nvSpPr>
        <p:spPr>
          <a:xfrm>
            <a:off x="1258956" y="1901952"/>
            <a:ext cx="9448801" cy="3877056"/>
          </a:xfrm>
        </p:spPr>
        <p:txBody>
          <a:bodyPr>
            <a:normAutofit/>
          </a:bodyPr>
          <a:lstStyle/>
          <a:p>
            <a:pPr marL="0" indent="0" algn="just">
              <a:lnSpc>
                <a:spcPct val="100000"/>
              </a:lnSpc>
              <a:buNone/>
            </a:pPr>
            <a:r>
              <a:rPr lang="en-US" sz="2000" dirty="0">
                <a:latin typeface="Times New Roman" panose="02020603050405020304" pitchFamily="18" charset="0"/>
                <a:cs typeface="Times New Roman" panose="02020603050405020304" pitchFamily="18" charset="0"/>
              </a:rPr>
              <a:t>Due to an exponential growth in the generation of textual data, the need for tools and mechanisms for automatic summarization of documents has become very critical. Text documents are vital to any organization's day-to-day working and as such, long documents often hamper trivial work. Therefore, an automatic summarizer is vital towards reducing human effort. Text summarization is an important activity in the analysis of a high volume text documents and is currently a major research topic in Natural Language Processing. It is the process of generation of the summary of input text by extracting the representative sentences from it. In this project, we present a novel technique for generating the summarization of domain specific text by using Semantic Analysis for text summarization, which is a subset of Natural Language Processing.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055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265043" y="563217"/>
            <a:ext cx="9713844" cy="817527"/>
          </a:xfrm>
        </p:spPr>
        <p:txBody>
          <a:bodyPr/>
          <a:lstStyle/>
          <a:p>
            <a:pPr algn="ctr"/>
            <a:r>
              <a:rPr lang="en-US" sz="4000" b="1" dirty="0">
                <a:latin typeface="Times New Roman" panose="02020603050405020304" pitchFamily="18" charset="0"/>
                <a:cs typeface="Times New Roman" panose="02020603050405020304" pitchFamily="18" charset="0"/>
              </a:rPr>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1" y="1696278"/>
            <a:ext cx="10184694" cy="4598505"/>
          </a:xfrm>
        </p:spPr>
        <p:txBody>
          <a:bodyPr>
            <a:noAutofit/>
          </a:bodyPr>
          <a:lstStyle/>
          <a:p>
            <a:pPr algn="just"/>
            <a:r>
              <a:rPr lang="en-US" sz="2000" dirty="0">
                <a:latin typeface="Times New Roman" panose="02020603050405020304" pitchFamily="18" charset="0"/>
                <a:cs typeface="Times New Roman" panose="02020603050405020304" pitchFamily="18" charset="0"/>
              </a:rPr>
              <a:t>Text summarization (or automatic summarization) is the creation of a shortened version of a text by a computer program. The product of this procedure still contains the most important points of the original text and is generally referred to as an abstract or a summary. Broadly, one distinguishes two approaches to text summarization: extraction and abstraction. Extraction techniques merely copy information deemed to be most important by the system to the summary, while abstraction involves paraphrasing sections of the source document. Both techniques exploit the use of natural language processing and/or statistical methods for generating summaries. And, the classical approaches to text summarization proposed by </a:t>
            </a:r>
            <a:r>
              <a:rPr lang="en-US" sz="2000" dirty="0" err="1">
                <a:latin typeface="Times New Roman" panose="02020603050405020304" pitchFamily="18" charset="0"/>
                <a:cs typeface="Times New Roman" panose="02020603050405020304" pitchFamily="18" charset="0"/>
              </a:rPr>
              <a:t>Luhn</a:t>
            </a:r>
            <a:r>
              <a:rPr lang="en-US" sz="2000" dirty="0">
                <a:latin typeface="Times New Roman" panose="02020603050405020304" pitchFamily="18" charset="0"/>
                <a:cs typeface="Times New Roman" panose="02020603050405020304" pitchFamily="18" charset="0"/>
              </a:rPr>
              <a:t> et al have established the basis for the discipline of text summarization techniques. The applicability of text summarization is increasingly being exploited in the commercial sector, in areas of telecommunications, data mining, information retrieval, and in word processing with high probability rates of success.</a:t>
            </a:r>
          </a:p>
        </p:txBody>
      </p:sp>
    </p:spTree>
    <p:extLst>
      <p:ext uri="{BB962C8B-B14F-4D97-AF65-F5344CB8AC3E}">
        <p14:creationId xmlns:p14="http://schemas.microsoft.com/office/powerpoint/2010/main" val="3435077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a:xfrm>
            <a:off x="636104" y="622852"/>
            <a:ext cx="10585174" cy="649357"/>
          </a:xfrm>
        </p:spPr>
        <p:txBody>
          <a:bodyPr/>
          <a:lstStyle/>
          <a:p>
            <a:br>
              <a:rPr lang="en-US" sz="24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LITERATURE</a:t>
            </a:r>
            <a:r>
              <a:rPr lang="en-US" sz="4000"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REVIEW</a:t>
            </a:r>
            <a:br>
              <a:rPr lang="en-US" sz="4000" b="1" dirty="0">
                <a:latin typeface="Times New Roman" panose="02020603050405020304" pitchFamily="18" charset="0"/>
                <a:cs typeface="Times New Roman" panose="02020603050405020304" pitchFamily="18" charset="0"/>
              </a:rPr>
            </a:br>
            <a:endParaRPr lang="en-US" sz="4000" dirty="0"/>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a:xfrm>
            <a:off x="636104" y="1656522"/>
            <a:ext cx="10585174" cy="4452729"/>
          </a:xfrm>
        </p:spPr>
        <p:txBody>
          <a:bodyPr>
            <a:normAutofit/>
          </a:bodyPr>
          <a:lstStyle/>
          <a:p>
            <a:pPr algn="l"/>
            <a:r>
              <a:rPr lang="en-IN" sz="1600" b="1" dirty="0">
                <a:latin typeface="Times New Roman" panose="02020603050405020304" pitchFamily="18" charset="0"/>
                <a:cs typeface="Times New Roman" panose="02020603050405020304" pitchFamily="18" charset="0"/>
              </a:rPr>
              <a:t>1 .</a:t>
            </a:r>
            <a:r>
              <a:rPr lang="en-IN" sz="1800" b="1" dirty="0">
                <a:latin typeface="Times New Roman" panose="02020603050405020304" pitchFamily="18" charset="0"/>
                <a:cs typeface="Times New Roman" panose="02020603050405020304" pitchFamily="18" charset="0"/>
              </a:rPr>
              <a:t>Automatic Text Summarization Using Natural Language Processing :</a:t>
            </a:r>
          </a:p>
          <a:p>
            <a:pPr algn="l"/>
            <a:r>
              <a:rPr lang="en-IN" sz="1600" dirty="0">
                <a:latin typeface="Times New Roman" panose="02020603050405020304" pitchFamily="18" charset="0"/>
                <a:cs typeface="Times New Roman" panose="02020603050405020304" pitchFamily="18" charset="0"/>
              </a:rPr>
              <a:t>                         Authors Pratibha </a:t>
            </a:r>
            <a:r>
              <a:rPr lang="en-IN" sz="1600" dirty="0" err="1">
                <a:latin typeface="Times New Roman" panose="02020603050405020304" pitchFamily="18" charset="0"/>
                <a:cs typeface="Times New Roman" panose="02020603050405020304" pitchFamily="18" charset="0"/>
              </a:rPr>
              <a:t>Devihosur</a:t>
            </a:r>
            <a:r>
              <a:rPr lang="en-IN" sz="1600" dirty="0">
                <a:latin typeface="Times New Roman" panose="02020603050405020304" pitchFamily="18" charset="0"/>
                <a:cs typeface="Times New Roman" panose="02020603050405020304" pitchFamily="18" charset="0"/>
              </a:rPr>
              <a:t> , Naseer R implemented an automatic text summarization mechanism based on an unsupervised learning system The significance of the generated summary was assessed with the assistance of Simplified </a:t>
            </a:r>
            <a:r>
              <a:rPr lang="en-IN" sz="1600" dirty="0" err="1">
                <a:latin typeface="Times New Roman" panose="02020603050405020304" pitchFamily="18" charset="0"/>
                <a:cs typeface="Times New Roman" panose="02020603050405020304" pitchFamily="18" charset="0"/>
              </a:rPr>
              <a:t>Lesk</a:t>
            </a:r>
            <a:r>
              <a:rPr lang="en-IN" sz="1600" dirty="0">
                <a:latin typeface="Times New Roman" panose="02020603050405020304" pitchFamily="18" charset="0"/>
                <a:cs typeface="Times New Roman" panose="02020603050405020304" pitchFamily="18" charset="0"/>
              </a:rPr>
              <a:t> calculation along with an online semantic lexicon Word Net. Based on their evaluation the algorithm provides best summarized outcome ranging from25-50percentwith respect to the source data. In this project they also focussed on ambiguous words because a specific word may have distinctive significance in various setting . Hence they tried to inculcate the principle of word sense disambiguation to decide the right feeling of a word utilized as part of a specific setting.</a:t>
            </a:r>
          </a:p>
          <a:p>
            <a:pPr algn="l"/>
            <a:endParaRPr lang="en-IN" sz="1600" dirty="0">
              <a:latin typeface="Times New Roman" panose="02020603050405020304" pitchFamily="18" charset="0"/>
              <a:cs typeface="Times New Roman" panose="02020603050405020304" pitchFamily="18" charset="0"/>
            </a:endParaRPr>
          </a:p>
          <a:p>
            <a:pPr algn="l"/>
            <a:r>
              <a:rPr lang="en-IN" sz="1600" b="1" dirty="0">
                <a:latin typeface="Times New Roman" panose="02020603050405020304" pitchFamily="18" charset="0"/>
                <a:cs typeface="Times New Roman" panose="02020603050405020304" pitchFamily="18" charset="0"/>
              </a:rPr>
              <a:t>2. </a:t>
            </a:r>
            <a:r>
              <a:rPr lang="en-IN" sz="1800" b="1" dirty="0">
                <a:latin typeface="Times New Roman" panose="02020603050405020304" pitchFamily="18" charset="0"/>
                <a:cs typeface="Times New Roman" panose="02020603050405020304" pitchFamily="18" charset="0"/>
              </a:rPr>
              <a:t>Text Summarization using Natural Language Processing: </a:t>
            </a:r>
          </a:p>
          <a:p>
            <a:pPr algn="l"/>
            <a:r>
              <a:rPr lang="en-IN" sz="1600" dirty="0">
                <a:latin typeface="Times New Roman" panose="02020603050405020304" pitchFamily="18" charset="0"/>
                <a:cs typeface="Times New Roman" panose="02020603050405020304" pitchFamily="18" charset="0"/>
              </a:rPr>
              <a:t>                     In this paper authors Ankit Kumar, Zixin Luo and Ming Xu created an end to end web application which can take an article as input and generate a summary. The model was trained using deep learning approach and trained on Juniper’s datasets. Juniper is a corporate organization that develops and markets networking devices. In order to provide abetter customer experience, Juniper Networks maintains large datasets of articles where  in each of these articles can be long and verbose. Hence these datasets were used to train the text summarization model . The model built used abstractive summarization technique and significantly generated excellent human readable sentences from given inputs.</a:t>
            </a:r>
            <a:r>
              <a:rPr lang="en-US" sz="1600" dirty="0">
                <a:latin typeface="Times New Roman" panose="02020603050405020304" pitchFamily="18" charset="0"/>
                <a:cs typeface="Times New Roman" panose="02020603050405020304" pitchFamily="18" charset="0"/>
              </a:rPr>
              <a:t> However, it did not always generate summaries capturing all the important information in the input documents.</a:t>
            </a:r>
            <a:r>
              <a:rPr lang="en-IN"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6717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F4C70D-E2D4-C6E6-4F06-F6E76AF91B1C}"/>
              </a:ext>
            </a:extLst>
          </p:cNvPr>
          <p:cNvSpPr>
            <a:spLocks noGrp="1"/>
          </p:cNvSpPr>
          <p:nvPr>
            <p:ph idx="1"/>
          </p:nvPr>
        </p:nvSpPr>
        <p:spPr>
          <a:xfrm>
            <a:off x="576072" y="755374"/>
            <a:ext cx="11072589" cy="5023634"/>
          </a:xfrm>
        </p:spPr>
        <p:txBody>
          <a:bodyPr>
            <a:normAutofit/>
          </a:bodyPr>
          <a:lstStyle/>
          <a:p>
            <a:pPr marL="0" indent="0">
              <a:buNone/>
            </a:pPr>
            <a:r>
              <a:rPr lang="en-IN" sz="1600" b="1" dirty="0">
                <a:latin typeface="Times New Roman" panose="02020603050405020304" pitchFamily="18" charset="0"/>
                <a:cs typeface="Times New Roman" panose="02020603050405020304" pitchFamily="18" charset="0"/>
              </a:rPr>
              <a:t>3. </a:t>
            </a:r>
            <a:r>
              <a:rPr lang="en-IN" sz="1800" b="1" dirty="0">
                <a:latin typeface="Times New Roman" panose="02020603050405020304" pitchFamily="18" charset="0"/>
                <a:cs typeface="Times New Roman" panose="02020603050405020304" pitchFamily="18" charset="0"/>
              </a:rPr>
              <a:t>Text Summarization Techniques : A Brief Survey: </a:t>
            </a:r>
          </a:p>
          <a:p>
            <a:pPr marL="0" indent="0">
              <a:buNone/>
            </a:pPr>
            <a:r>
              <a:rPr lang="en-IN" sz="1600" dirty="0">
                <a:latin typeface="Times New Roman" panose="02020603050405020304" pitchFamily="18" charset="0"/>
                <a:cs typeface="Times New Roman" panose="02020603050405020304" pitchFamily="18" charset="0"/>
              </a:rPr>
              <a:t>                           In this survey Mehdi </a:t>
            </a:r>
            <a:r>
              <a:rPr lang="en-IN" sz="1600" dirty="0" err="1">
                <a:latin typeface="Times New Roman" panose="02020603050405020304" pitchFamily="18" charset="0"/>
                <a:cs typeface="Times New Roman" panose="02020603050405020304" pitchFamily="18" charset="0"/>
              </a:rPr>
              <a:t>Allahyari</a:t>
            </a:r>
            <a:r>
              <a:rPr lang="en-IN" sz="1600" dirty="0">
                <a:latin typeface="Times New Roman" panose="02020603050405020304" pitchFamily="18" charset="0"/>
                <a:cs typeface="Times New Roman" panose="02020603050405020304" pitchFamily="18" charset="0"/>
              </a:rPr>
              <a:t> , Elizabeth D. </a:t>
            </a:r>
            <a:r>
              <a:rPr lang="en-IN" sz="1600" dirty="0" err="1">
                <a:latin typeface="Times New Roman" panose="02020603050405020304" pitchFamily="18" charset="0"/>
                <a:cs typeface="Times New Roman" panose="02020603050405020304" pitchFamily="18" charset="0"/>
              </a:rPr>
              <a:t>Trippe</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Saeid</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Safaei</a:t>
            </a:r>
            <a:r>
              <a:rPr lang="en-IN" sz="1600" dirty="0">
                <a:latin typeface="Times New Roman" panose="02020603050405020304" pitchFamily="18" charset="0"/>
                <a:cs typeface="Times New Roman" panose="02020603050405020304" pitchFamily="18" charset="0"/>
              </a:rPr>
              <a:t> and others study the main approaches to automatic text summarization and also review the different processes for summarization and describe the effectiveness and shortcomings of different methods . Topics like the impact of context in summarization and semantic analysis are also mentioned.</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cs typeface="Times New Roman" panose="02020603050405020304" pitchFamily="18" charset="0"/>
              </a:rPr>
              <a:t>4. NLP Based Text Summarization Using Semantic Analysis:</a:t>
            </a:r>
          </a:p>
          <a:p>
            <a:pPr marL="0" indent="0">
              <a:buNone/>
            </a:pPr>
            <a:r>
              <a:rPr lang="en-IN" sz="1800" dirty="0">
                <a:latin typeface="Times New Roman" panose="02020603050405020304" pitchFamily="18" charset="0"/>
                <a:cs typeface="Times New Roman" panose="02020603050405020304" pitchFamily="18" charset="0"/>
              </a:rPr>
              <a:t> In this project paper authors Harsh Desai, </a:t>
            </a:r>
            <a:r>
              <a:rPr lang="en-IN" sz="1800" dirty="0" err="1">
                <a:latin typeface="Times New Roman" panose="02020603050405020304" pitchFamily="18" charset="0"/>
                <a:cs typeface="Times New Roman" panose="02020603050405020304" pitchFamily="18" charset="0"/>
              </a:rPr>
              <a:t>Dhairya</a:t>
            </a:r>
            <a:r>
              <a:rPr lang="en-IN" sz="1800" dirty="0">
                <a:latin typeface="Times New Roman" panose="02020603050405020304" pitchFamily="18" charset="0"/>
                <a:cs typeface="Times New Roman" panose="02020603050405020304" pitchFamily="18" charset="0"/>
              </a:rPr>
              <a:t> Pawar, Geet Agrawal reviewed the different methods for text summarization and provided a novel technique generating the summarization of domain specific text by using Semantic Analysis for text summarization.</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5. Text Summarization: An Overview:  </a:t>
            </a:r>
          </a:p>
          <a:p>
            <a:pPr marL="0" indent="0">
              <a:buNone/>
            </a:pPr>
            <a:r>
              <a:rPr lang="en-IN" sz="1600" dirty="0">
                <a:latin typeface="Times New Roman" panose="02020603050405020304" pitchFamily="18" charset="0"/>
                <a:cs typeface="Times New Roman" panose="02020603050405020304" pitchFamily="18" charset="0"/>
              </a:rPr>
              <a:t>                         In this research paper author Samrat  Babar provides an </a:t>
            </a:r>
            <a:r>
              <a:rPr lang="en-IN" sz="1600" dirty="0" err="1">
                <a:latin typeface="Times New Roman" panose="02020603050405020304" pitchFamily="18" charset="0"/>
                <a:cs typeface="Times New Roman" panose="02020603050405020304" pitchFamily="18" charset="0"/>
              </a:rPr>
              <a:t>analys</a:t>
            </a:r>
            <a:r>
              <a:rPr lang="en-IN" sz="1600" dirty="0">
                <a:latin typeface="Times New Roman" panose="02020603050405020304" pitchFamily="18" charset="0"/>
                <a:cs typeface="Times New Roman" panose="02020603050405020304" pitchFamily="18" charset="0"/>
              </a:rPr>
              <a:t> is about the meaning of text summarization in natural language processing and their types along with the technical and mathematical analysis of text summarization in detail. This paper basically Is a documentation for all the information required to study as well refer through on the topic of automatic text summarization.</a:t>
            </a:r>
          </a:p>
        </p:txBody>
      </p:sp>
    </p:spTree>
    <p:extLst>
      <p:ext uri="{BB962C8B-B14F-4D97-AF65-F5344CB8AC3E}">
        <p14:creationId xmlns:p14="http://schemas.microsoft.com/office/powerpoint/2010/main" val="1309516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576263" y="741172"/>
            <a:ext cx="10515600" cy="676656"/>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br>
              <a:rPr lang="en-US" sz="4800" b="1" dirty="0">
                <a:latin typeface="Times New Roman" panose="02020603050405020304" pitchFamily="18" charset="0"/>
                <a:cs typeface="Times New Roman" panose="02020603050405020304" pitchFamily="18" charset="0"/>
              </a:rPr>
            </a:br>
            <a:r>
              <a:rPr kumimoji="0" lang="en-US" sz="4000" b="1" i="0" u="none" strike="noStrike" kern="1200" cap="none" spc="0" normalizeH="0" baseline="0" noProof="0" dirty="0">
                <a:ln>
                  <a:noFill/>
                </a:ln>
                <a:solidFill>
                  <a:schemeClr val="accent6">
                    <a:lumMod val="10000"/>
                  </a:schemeClr>
                </a:solidFill>
                <a:effectLst/>
                <a:uLnTx/>
                <a:uFillTx/>
                <a:latin typeface="Times New Roman" panose="02020603050405020304" pitchFamily="18" charset="0"/>
                <a:ea typeface="+mn-ea"/>
                <a:cs typeface="Times New Roman" panose="02020603050405020304" pitchFamily="18" charset="0"/>
              </a:rPr>
              <a:t>PROBLEM STATEMENT</a:t>
            </a:r>
            <a:br>
              <a:rPr kumimoji="0" lang="en-US" sz="2400" b="1" i="0" u="none" strike="noStrike" kern="1200" cap="none" spc="0" normalizeH="0" baseline="0" noProof="0" dirty="0">
                <a:ln>
                  <a:noFill/>
                </a:ln>
                <a:solidFill>
                  <a:srgbClr val="543E34"/>
                </a:solidFill>
                <a:effectLst/>
                <a:uLnTx/>
                <a:uFillTx/>
                <a:latin typeface="Times New Roman" panose="02020603050405020304" pitchFamily="18" charset="0"/>
                <a:ea typeface="+mn-ea"/>
                <a:cs typeface="Times New Roman" panose="02020603050405020304" pitchFamily="18" charset="0"/>
              </a:rPr>
            </a:br>
            <a:endParaRPr lang="en-US" dirty="0"/>
          </a:p>
        </p:txBody>
      </p:sp>
      <p:sp>
        <p:nvSpPr>
          <p:cNvPr id="5" name="Content Placeholder 4">
            <a:extLst>
              <a:ext uri="{FF2B5EF4-FFF2-40B4-BE49-F238E27FC236}">
                <a16:creationId xmlns:a16="http://schemas.microsoft.com/office/drawing/2014/main" id="{9193EF70-261E-200E-0399-09073E521A4F}"/>
              </a:ext>
            </a:extLst>
          </p:cNvPr>
          <p:cNvSpPr>
            <a:spLocks noGrp="1"/>
          </p:cNvSpPr>
          <p:nvPr>
            <p:ph idx="1"/>
          </p:nvPr>
        </p:nvSpPr>
        <p:spPr/>
        <p:txBody>
          <a:bodyPr>
            <a:normAutofit lnSpcReduction="10000"/>
          </a:bodyPr>
          <a:lstStyle/>
          <a:p>
            <a:pPr>
              <a:lnSpc>
                <a:spcPct val="100000"/>
              </a:lnSpc>
              <a:spcAft>
                <a:spcPts val="84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STEP-1: Import all necessary libraries  </a:t>
            </a:r>
          </a:p>
          <a:p>
            <a:pPr marL="0" indent="0">
              <a:lnSpc>
                <a:spcPct val="100000"/>
              </a:lnSpc>
              <a:spcAft>
                <a:spcPts val="84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NLTK (Natural Language toolkit) is a widely used library while we are working with text in python. Stop words contain a list of English stop words, which need to be removed during the pre-processing step.  </a:t>
            </a:r>
          </a:p>
          <a:p>
            <a:pPr>
              <a:lnSpc>
                <a:spcPct val="107000"/>
              </a:lnSpc>
              <a:spcAft>
                <a:spcPts val="805"/>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STEP-2: Generate clean sentences  </a:t>
            </a:r>
          </a:p>
          <a:p>
            <a:pPr marL="0" indent="0">
              <a:lnSpc>
                <a:spcPct val="107000"/>
              </a:lnSpc>
              <a:spcAft>
                <a:spcPts val="805"/>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Text processing is the most important step in achieving a constant and positive approach result. The processing steps removes special digits, word, and characters. </a:t>
            </a:r>
          </a:p>
          <a:p>
            <a:pPr>
              <a:lnSpc>
                <a:spcPct val="107000"/>
              </a:lnSpc>
              <a:spcAft>
                <a:spcPts val="845"/>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STEP-3: Calculate cosine similarity and generate a matrix  </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function takes two sentences, processes them by stemming, removing stop words, and vectorizing them, and then calculates their cosine similarity. The result is a measure of how similar the two sentences are in terms of their word usage.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Aft>
                <a:spcPts val="84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34133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B20B8E-FC93-E02F-550B-2D6443877E22}"/>
              </a:ext>
            </a:extLst>
          </p:cNvPr>
          <p:cNvSpPr>
            <a:spLocks noGrp="1"/>
          </p:cNvSpPr>
          <p:nvPr>
            <p:ph idx="1"/>
          </p:nvPr>
        </p:nvSpPr>
        <p:spPr>
          <a:xfrm>
            <a:off x="503583" y="821635"/>
            <a:ext cx="10893287" cy="5446643"/>
          </a:xfrm>
        </p:spPr>
        <p:txBody>
          <a:bodyPr>
            <a:normAutofit/>
          </a:bodyPr>
          <a:lstStyle/>
          <a:p>
            <a:pPr>
              <a:lnSpc>
                <a:spcPct val="149000"/>
              </a:lnSpc>
              <a:spcAft>
                <a:spcPts val="4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STEP-4: Score the sentences  </a:t>
            </a:r>
          </a:p>
          <a:p>
            <a:pPr marL="0" indent="0">
              <a:lnSpc>
                <a:spcPct val="149000"/>
              </a:lnSpc>
              <a:spcAft>
                <a:spcPts val="4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PageRank algorithm calculate important scores (PageRank scores) for each node (sentence) in the graph. graph generated from the sentence similarity matrix using </a:t>
            </a:r>
            <a:r>
              <a:rPr lang="en-IN" sz="1800" kern="100" dirty="0">
                <a:latin typeface="Calibri" panose="020F0502020204030204" pitchFamily="34" charset="0"/>
                <a:ea typeface="Calibri" panose="020F0502020204030204" pitchFamily="34" charset="0"/>
                <a:cs typeface="Times New Roman" panose="02020603050405020304" pitchFamily="18" charset="0"/>
              </a:rPr>
              <a:t>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hese scores will be used to rank the sentences for the purpose of selecting the most important ones for the summary.</a:t>
            </a:r>
          </a:p>
          <a:p>
            <a:pPr marL="0" indent="0">
              <a:lnSpc>
                <a:spcPct val="149000"/>
              </a:lnSpc>
              <a:spcAft>
                <a:spcPts val="4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4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STEP-5: Generate the summary  </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is the last stage of text summarization. Top sentences are calculated based on the score and retention rate given to the user are included in the summary and finally, a summary is created. </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5605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C14747-3EBD-3930-E7AB-7213510A2197}"/>
              </a:ext>
            </a:extLst>
          </p:cNvPr>
          <p:cNvSpPr>
            <a:spLocks noGrp="1"/>
          </p:cNvSpPr>
          <p:nvPr>
            <p:ph idx="1"/>
          </p:nvPr>
        </p:nvSpPr>
        <p:spPr>
          <a:xfrm>
            <a:off x="576071" y="1855304"/>
            <a:ext cx="10913563" cy="3923704"/>
          </a:xfrm>
        </p:spPr>
        <p:txBody>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800" b="0" i="0" u="none" strike="noStrike" kern="100" cap="none" spc="0" normalizeH="0" baseline="0" noProof="0" dirty="0">
                <a:ln>
                  <a:noFill/>
                </a:ln>
                <a:solidFill>
                  <a:srgbClr val="543E34"/>
                </a:solidFill>
                <a:effectLst/>
                <a:uLnTx/>
                <a:uFillTx/>
                <a:latin typeface="Times New Roman" panose="02020603050405020304" pitchFamily="18" charset="0"/>
                <a:ea typeface="Calibri" panose="020F0502020204030204" pitchFamily="34" charset="0"/>
                <a:cs typeface="Times New Roman" panose="02020603050405020304" pitchFamily="18" charset="0"/>
              </a:rPr>
              <a:t>system as shown in figure uses Latent Semantic Analysis to summarize documents from the user. The user inputs a document to the summarizer which has classes derived from the NLP libraries implemented on it. These classes are a collection of semantic rules (which allows the system to group the content using world knowledge) and dictionaries, which aid in the semantic analysis and SVD phases in the summarizer. The input document is first parsed or pre-processed, wherein there is a removal of unneeded words such as ‘stop words’ which are simply small function words, like “the”, “and”, “a”, which do not contribute meaning to the text summary. The next stage is the generation of a Singular Value Decomposition (SVD) matrix, which is a m x n matrix, where m is the total number of terms in the original text and n is the number of sentences in the original text. The SVD Analysis stage derives the latent semantic structure from the document represented by matrix A. Finally in the summarization process, the system arranges the sentences generated from the SVD Analysis stage by semantically placing them in a way that the summary encompasses all the concepts of the original text. The final summary is then given back to the user.</a:t>
            </a:r>
          </a:p>
          <a:p>
            <a:pPr marL="0" indent="0">
              <a:buNone/>
            </a:pPr>
            <a:endParaRPr lang="en-IN" dirty="0"/>
          </a:p>
        </p:txBody>
      </p:sp>
      <p:sp>
        <p:nvSpPr>
          <p:cNvPr id="10" name="Title 9">
            <a:extLst>
              <a:ext uri="{FF2B5EF4-FFF2-40B4-BE49-F238E27FC236}">
                <a16:creationId xmlns:a16="http://schemas.microsoft.com/office/drawing/2014/main" id="{896AEEEA-0F78-7377-3F93-13711503C9D9}"/>
              </a:ext>
            </a:extLst>
          </p:cNvPr>
          <p:cNvSpPr txBox="1">
            <a:spLocks noGrp="1"/>
          </p:cNvSpPr>
          <p:nvPr>
            <p:ph type="title"/>
          </p:nvPr>
        </p:nvSpPr>
        <p:spPr>
          <a:xfrm>
            <a:off x="576263" y="704850"/>
            <a:ext cx="10515600" cy="6762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543E34"/>
                </a:solidFill>
                <a:effectLst/>
                <a:uLnTx/>
                <a:uFillTx/>
                <a:latin typeface="Times New Roman" panose="02020603050405020304" pitchFamily="18" charset="0"/>
                <a:ea typeface="+mn-ea"/>
                <a:cs typeface="Times New Roman" panose="02020603050405020304" pitchFamily="18" charset="0"/>
              </a:rPr>
              <a:t>MODULES TO BE DEVELOPED</a:t>
            </a:r>
          </a:p>
        </p:txBody>
      </p:sp>
    </p:spTree>
    <p:extLst>
      <p:ext uri="{BB962C8B-B14F-4D97-AF65-F5344CB8AC3E}">
        <p14:creationId xmlns:p14="http://schemas.microsoft.com/office/powerpoint/2010/main" val="3224204290"/>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AE7813-FB42-416C-BEF8-5F3180DDB0F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E26AC2-BC04-45BA-BD7C-5CDF09AA942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{A40F5C57-168D-4270-844B-039A58DA0DCE}tf11964407_win32</Template>
  <TotalTime>172</TotalTime>
  <Words>1437</Words>
  <Application>Microsoft Office PowerPoint</Application>
  <PresentationFormat>Widescreen</PresentationFormat>
  <Paragraphs>51</Paragraphs>
  <Slides>12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Algerian</vt:lpstr>
      <vt:lpstr>Arial</vt:lpstr>
      <vt:lpstr>Calibri</vt:lpstr>
      <vt:lpstr>Courier New</vt:lpstr>
      <vt:lpstr>Gill Sans Nova</vt:lpstr>
      <vt:lpstr>Gill Sans Nova Light</vt:lpstr>
      <vt:lpstr>Sagona Book</vt:lpstr>
      <vt:lpstr>Times New Roman</vt:lpstr>
      <vt:lpstr>Office Theme</vt:lpstr>
      <vt:lpstr>TOOLS TO SUMMARIZE TEXTS</vt:lpstr>
      <vt:lpstr>CONTAIN</vt:lpstr>
      <vt:lpstr>ABSTRACT</vt:lpstr>
      <vt:lpstr>INTRODUCTION</vt:lpstr>
      <vt:lpstr> LITERATURE REVIEW </vt:lpstr>
      <vt:lpstr>PowerPoint Presentation</vt:lpstr>
      <vt:lpstr> PROBLEM STATEMENT </vt:lpstr>
      <vt:lpstr>PowerPoint Presentation</vt:lpstr>
      <vt:lpstr>MODULES TO BE DEVELOPED</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TOOLS TO SUMMARIZE TEXTS</dc:title>
  <dc:creator>ACHAL RAGIT</dc:creator>
  <cp:lastModifiedBy>Vishal Prasad</cp:lastModifiedBy>
  <cp:revision>12</cp:revision>
  <dcterms:created xsi:type="dcterms:W3CDTF">2023-11-26T14:15:55Z</dcterms:created>
  <dcterms:modified xsi:type="dcterms:W3CDTF">2023-12-04T01:01:37Z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