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3" r:id="rId7"/>
    <p:sldId id="262" r:id="rId8"/>
    <p:sldId id="264" r:id="rId9"/>
    <p:sldId id="260"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shith Gudladhana" initials="HG" lastIdx="1" clrIdx="0">
    <p:extLst>
      <p:ext uri="{19B8F6BF-5375-455C-9EA6-DF929625EA0E}">
        <p15:presenceInfo xmlns:p15="http://schemas.microsoft.com/office/powerpoint/2012/main" userId="0b8d49447a281f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5518A9-B687-4302-9395-2322403C6656}" type="datetimeFigureOut">
              <a:rPr lang="en-US" dirty="0"/>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9A684-0CB7-41E9-A4DF-5D1C2CA5BF6F}" type="datetimeFigureOut">
              <a:rPr lang="en-US" dirty="0"/>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DD7C35-9E19-4518-A4B2-3B09CD8CC756}" type="datetimeFigureOut">
              <a:rPr lang="en-US" dirty="0"/>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196DA8-8897-4DDF-BFB6-5D83863C837A}" type="datetimeFigureOut">
              <a:rPr lang="en-US" dirty="0"/>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BBA708-C5F0-412D-90E2-1919F0D196AE}" type="datetimeFigureOut">
              <a:rPr lang="en-US" dirty="0"/>
              <a:t>5/16/2023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C8F8FA-EF43-4642-9368-3F4E33039BD9}" type="datetimeFigureOut">
              <a:rPr lang="en-US" dirty="0"/>
              <a:t>5/16/2023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5/16/2023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9C5D3-0140-4E75-8D7F-C0623D06DFD7}" type="datetimeFigureOut">
              <a:rPr lang="en-US" dirty="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5/16/2023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5/16/2023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5/16/2023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AE0757-B101-4811-9189-10EB2F458E2D}" type="datetimeFigureOut">
              <a:rPr lang="en-US" dirty="0"/>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BDC078-589F-40E3-816C-EE21D62B5BBA}" type="datetimeFigureOut">
              <a:rPr lang="en-US" dirty="0"/>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5/16/2023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9CF56-65B8-11B9-F6B0-DF643C77586B}"/>
              </a:ext>
            </a:extLst>
          </p:cNvPr>
          <p:cNvSpPr>
            <a:spLocks noGrp="1"/>
          </p:cNvSpPr>
          <p:nvPr>
            <p:ph type="ctrTitle"/>
          </p:nvPr>
        </p:nvSpPr>
        <p:spPr>
          <a:xfrm>
            <a:off x="680322" y="3003176"/>
            <a:ext cx="8144134" cy="848220"/>
          </a:xfrm>
        </p:spPr>
        <p:txBody>
          <a:bodyPr/>
          <a:lstStyle/>
          <a:p>
            <a:pPr algn="ctr"/>
            <a:r>
              <a:rPr lang="en-US" sz="2000" dirty="0"/>
              <a:t>BRAILLE TRANSLATOR (BRAILLE TEXT TO SPEECH) USING PYTHON AND DEEP LEARNING</a:t>
            </a:r>
            <a:endParaRPr lang="en-IN" sz="2000" dirty="0"/>
          </a:p>
        </p:txBody>
      </p:sp>
      <p:sp>
        <p:nvSpPr>
          <p:cNvPr id="3" name="Subtitle 2">
            <a:extLst>
              <a:ext uri="{FF2B5EF4-FFF2-40B4-BE49-F238E27FC236}">
                <a16:creationId xmlns:a16="http://schemas.microsoft.com/office/drawing/2014/main" id="{8DC25BEA-D182-62F4-4C34-80F87264C00E}"/>
              </a:ext>
            </a:extLst>
          </p:cNvPr>
          <p:cNvSpPr>
            <a:spLocks noGrp="1"/>
          </p:cNvSpPr>
          <p:nvPr>
            <p:ph type="subTitle" idx="1"/>
          </p:nvPr>
        </p:nvSpPr>
        <p:spPr>
          <a:xfrm>
            <a:off x="680322" y="4394039"/>
            <a:ext cx="11153090" cy="2311561"/>
          </a:xfrm>
        </p:spPr>
        <p:txBody>
          <a:bodyPr/>
          <a:lstStyle/>
          <a:p>
            <a:r>
              <a:rPr lang="en-IN" dirty="0"/>
              <a:t>Submitted by:</a:t>
            </a:r>
          </a:p>
          <a:p>
            <a:r>
              <a:rPr lang="en-IN" dirty="0"/>
              <a:t>Gudladhana Harshith -11903248</a:t>
            </a:r>
          </a:p>
          <a:p>
            <a:r>
              <a:rPr lang="en-IN" dirty="0"/>
              <a:t>Bokam Kusuma-11905583</a:t>
            </a:r>
          </a:p>
          <a:p>
            <a:r>
              <a:rPr lang="en-IN" dirty="0"/>
              <a:t>Jeevnesh Krishan Vyas-11911089</a:t>
            </a:r>
          </a:p>
          <a:p>
            <a:r>
              <a:rPr lang="en-IN" dirty="0"/>
              <a:t>Saurav Kumar-11903912</a:t>
            </a:r>
          </a:p>
        </p:txBody>
      </p:sp>
      <p:pic>
        <p:nvPicPr>
          <p:cNvPr id="5" name="Picture 4">
            <a:extLst>
              <a:ext uri="{FF2B5EF4-FFF2-40B4-BE49-F238E27FC236}">
                <a16:creationId xmlns:a16="http://schemas.microsoft.com/office/drawing/2014/main" id="{F5EF8743-9684-AE38-3B42-2D0DA6E08D76}"/>
              </a:ext>
            </a:extLst>
          </p:cNvPr>
          <p:cNvPicPr>
            <a:picLocks noChangeAspect="1"/>
          </p:cNvPicPr>
          <p:nvPr/>
        </p:nvPicPr>
        <p:blipFill>
          <a:blip r:embed="rId2"/>
          <a:stretch>
            <a:fillRect/>
          </a:stretch>
        </p:blipFill>
        <p:spPr>
          <a:xfrm>
            <a:off x="8946776" y="2554941"/>
            <a:ext cx="3245224" cy="1839098"/>
          </a:xfrm>
          <a:prstGeom prst="rect">
            <a:avLst/>
          </a:prstGeom>
        </p:spPr>
      </p:pic>
    </p:spTree>
    <p:extLst>
      <p:ext uri="{BB962C8B-B14F-4D97-AF65-F5344CB8AC3E}">
        <p14:creationId xmlns:p14="http://schemas.microsoft.com/office/powerpoint/2010/main" val="1175597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B858B-B6D8-B41C-87C4-FC0904641D4F}"/>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C171FFE6-6869-665F-727D-65D5B872A8F7}"/>
              </a:ext>
            </a:extLst>
          </p:cNvPr>
          <p:cNvSpPr>
            <a:spLocks noGrp="1"/>
          </p:cNvSpPr>
          <p:nvPr>
            <p:ph idx="1"/>
          </p:nvPr>
        </p:nvSpPr>
        <p:spPr>
          <a:xfrm>
            <a:off x="680321" y="2336873"/>
            <a:ext cx="6912785" cy="4458374"/>
          </a:xfrm>
        </p:spPr>
        <p:txBody>
          <a:bodyPr>
            <a:normAutofit/>
          </a:bodyPr>
          <a:lstStyle/>
          <a:p>
            <a:r>
              <a:rPr lang="en-IN" kern="100" dirty="0">
                <a:effectLst/>
                <a:ea typeface="Calibri" panose="020F0502020204030204" pitchFamily="34" charset="0"/>
                <a:cs typeface="Times New Roman" panose="02020603050405020304" pitchFamily="18" charset="0"/>
              </a:rPr>
              <a:t>With this implementation that is developed is a web application that can speech out the braille characters using OpenCV, Optical Braille Recognition, Web Synthesizer that is able to detect and draw a detection box against all braille characters and convert it into English Language and convert it into speech, it will be played out into default speaker of the device. </a:t>
            </a:r>
          </a:p>
          <a:p>
            <a:r>
              <a:rPr lang="en-IN" kern="100" dirty="0">
                <a:effectLst/>
                <a:ea typeface="Calibri" panose="020F0502020204030204" pitchFamily="34" charset="0"/>
                <a:cs typeface="Times New Roman" panose="02020603050405020304" pitchFamily="18" charset="0"/>
              </a:rPr>
              <a:t>Overall, this implementation is to be aimed at improving accessibility for visually impaired individuals by providing them with a tool to easily convert Braille text into speech.</a:t>
            </a:r>
          </a:p>
          <a:p>
            <a:endParaRPr lang="en-IN" dirty="0"/>
          </a:p>
        </p:txBody>
      </p:sp>
      <p:pic>
        <p:nvPicPr>
          <p:cNvPr id="6" name="Picture 5">
            <a:extLst>
              <a:ext uri="{FF2B5EF4-FFF2-40B4-BE49-F238E27FC236}">
                <a16:creationId xmlns:a16="http://schemas.microsoft.com/office/drawing/2014/main" id="{6698EB52-05E1-B2F1-8E6A-1111A1616A8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3106" y="2626528"/>
            <a:ext cx="4265220" cy="3093085"/>
          </a:xfrm>
          <a:prstGeom prst="rect">
            <a:avLst/>
          </a:prstGeom>
          <a:noFill/>
          <a:ln>
            <a:noFill/>
          </a:ln>
        </p:spPr>
      </p:pic>
    </p:spTree>
    <p:extLst>
      <p:ext uri="{BB962C8B-B14F-4D97-AF65-F5344CB8AC3E}">
        <p14:creationId xmlns:p14="http://schemas.microsoft.com/office/powerpoint/2010/main" val="2899069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6F7D-07D8-6129-1750-62F7B4D751B2}"/>
              </a:ext>
            </a:extLst>
          </p:cNvPr>
          <p:cNvSpPr>
            <a:spLocks noGrp="1"/>
          </p:cNvSpPr>
          <p:nvPr>
            <p:ph type="title"/>
          </p:nvPr>
        </p:nvSpPr>
        <p:spPr/>
        <p:txBody>
          <a:bodyPr/>
          <a:lstStyle/>
          <a:p>
            <a:r>
              <a:rPr lang="en-IN" dirty="0"/>
              <a:t>Result Figures</a:t>
            </a:r>
          </a:p>
        </p:txBody>
      </p:sp>
      <p:sp>
        <p:nvSpPr>
          <p:cNvPr id="3" name="Content Placeholder 2">
            <a:extLst>
              <a:ext uri="{FF2B5EF4-FFF2-40B4-BE49-F238E27FC236}">
                <a16:creationId xmlns:a16="http://schemas.microsoft.com/office/drawing/2014/main" id="{730FA4BF-F539-3360-DC12-77DCC848948C}"/>
              </a:ext>
            </a:extLst>
          </p:cNvPr>
          <p:cNvSpPr>
            <a:spLocks noGrp="1"/>
          </p:cNvSpPr>
          <p:nvPr>
            <p:ph idx="1"/>
          </p:nvPr>
        </p:nvSpPr>
        <p:spPr>
          <a:xfrm>
            <a:off x="680321" y="2336873"/>
            <a:ext cx="11350314" cy="2602680"/>
          </a:xfrm>
        </p:spPr>
        <p:txBody>
          <a:bodyPr>
            <a:normAutofit fontScale="92500" lnSpcReduction="20000"/>
          </a:bodyPr>
          <a:lstStyle/>
          <a:p>
            <a:pPr algn="just">
              <a:lnSpc>
                <a:spcPct val="115000"/>
              </a:lnSpc>
              <a:spcAft>
                <a:spcPts val="800"/>
              </a:spcAft>
            </a:pPr>
            <a:r>
              <a:rPr lang="en-IN" sz="2600" kern="100" dirty="0">
                <a:effectLst/>
                <a:ea typeface="Calibri" panose="020F0502020204030204" pitchFamily="34" charset="0"/>
                <a:cs typeface="Times New Roman" panose="02020603050405020304" pitchFamily="18" charset="0"/>
              </a:rPr>
              <a:t>Figure 6(a), showing the scanned image in braille that indicating hello how are you.</a:t>
            </a:r>
          </a:p>
          <a:p>
            <a:pPr algn="just">
              <a:lnSpc>
                <a:spcPct val="115000"/>
              </a:lnSpc>
              <a:spcAft>
                <a:spcPts val="800"/>
              </a:spcAft>
            </a:pPr>
            <a:r>
              <a:rPr lang="en-IN" sz="2600" kern="100" dirty="0">
                <a:effectLst/>
                <a:ea typeface="Calibri" panose="020F0502020204030204" pitchFamily="34" charset="0"/>
                <a:cs typeface="Times New Roman" panose="02020603050405020304" pitchFamily="18" charset="0"/>
              </a:rPr>
              <a:t>Figure 6(b), Showing the output of the braille image that inserted, it will process it with the OpenCV and digest it with the Optical Braille Recognition and shows the output in the English and when play button is clicked then speech output will be played in default speaker.</a:t>
            </a:r>
          </a:p>
          <a:p>
            <a:endParaRPr lang="en-IN" dirty="0"/>
          </a:p>
        </p:txBody>
      </p:sp>
      <p:pic>
        <p:nvPicPr>
          <p:cNvPr id="9" name="Picture 8">
            <a:extLst>
              <a:ext uri="{FF2B5EF4-FFF2-40B4-BE49-F238E27FC236}">
                <a16:creationId xmlns:a16="http://schemas.microsoft.com/office/drawing/2014/main" id="{C7A5E83F-E53A-6A15-BAA2-A7C183BBB04D}"/>
              </a:ext>
            </a:extLst>
          </p:cNvPr>
          <p:cNvPicPr>
            <a:picLocks noChangeAspect="1"/>
          </p:cNvPicPr>
          <p:nvPr/>
        </p:nvPicPr>
        <p:blipFill>
          <a:blip r:embed="rId2"/>
          <a:stretch>
            <a:fillRect/>
          </a:stretch>
        </p:blipFill>
        <p:spPr>
          <a:xfrm>
            <a:off x="815787" y="4939553"/>
            <a:ext cx="10695891" cy="1646063"/>
          </a:xfrm>
          <a:prstGeom prst="rect">
            <a:avLst/>
          </a:prstGeom>
        </p:spPr>
      </p:pic>
    </p:spTree>
    <p:extLst>
      <p:ext uri="{BB962C8B-B14F-4D97-AF65-F5344CB8AC3E}">
        <p14:creationId xmlns:p14="http://schemas.microsoft.com/office/powerpoint/2010/main" val="3073765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EE220D-7AF5-E854-C62C-379EB3E95715}"/>
              </a:ext>
            </a:extLst>
          </p:cNvPr>
          <p:cNvSpPr txBox="1"/>
          <p:nvPr/>
        </p:nvSpPr>
        <p:spPr>
          <a:xfrm>
            <a:off x="3083858" y="3075057"/>
            <a:ext cx="5683624" cy="707886"/>
          </a:xfrm>
          <a:prstGeom prst="rect">
            <a:avLst/>
          </a:prstGeom>
          <a:noFill/>
        </p:spPr>
        <p:txBody>
          <a:bodyPr wrap="square" rtlCol="0">
            <a:spAutoFit/>
          </a:bodyPr>
          <a:lstStyle/>
          <a:p>
            <a:pPr algn="ctr"/>
            <a:r>
              <a:rPr lang="en-IN" sz="4000" dirty="0">
                <a:solidFill>
                  <a:schemeClr val="tx2">
                    <a:lumMod val="10000"/>
                  </a:schemeClr>
                </a:solidFill>
              </a:rPr>
              <a:t>THANK YOU</a:t>
            </a:r>
          </a:p>
        </p:txBody>
      </p:sp>
    </p:spTree>
    <p:extLst>
      <p:ext uri="{BB962C8B-B14F-4D97-AF65-F5344CB8AC3E}">
        <p14:creationId xmlns:p14="http://schemas.microsoft.com/office/powerpoint/2010/main" val="1365305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D15D6-1DCB-B926-206E-D519A883D6FC}"/>
              </a:ext>
            </a:extLst>
          </p:cNvPr>
          <p:cNvSpPr>
            <a:spLocks noGrp="1"/>
          </p:cNvSpPr>
          <p:nvPr>
            <p:ph type="title"/>
          </p:nvPr>
        </p:nvSpPr>
        <p:spPr/>
        <p:txBody>
          <a:bodyPr/>
          <a:lstStyle/>
          <a:p>
            <a:r>
              <a:rPr lang="en-IN" dirty="0"/>
              <a:t>Introduction to Braille </a:t>
            </a:r>
          </a:p>
        </p:txBody>
      </p:sp>
      <p:sp>
        <p:nvSpPr>
          <p:cNvPr id="3" name="Content Placeholder 2">
            <a:extLst>
              <a:ext uri="{FF2B5EF4-FFF2-40B4-BE49-F238E27FC236}">
                <a16:creationId xmlns:a16="http://schemas.microsoft.com/office/drawing/2014/main" id="{AE297F78-0D8E-69FA-9EA9-5768B03827A8}"/>
              </a:ext>
            </a:extLst>
          </p:cNvPr>
          <p:cNvSpPr>
            <a:spLocks noGrp="1"/>
          </p:cNvSpPr>
          <p:nvPr>
            <p:ph idx="1"/>
          </p:nvPr>
        </p:nvSpPr>
        <p:spPr>
          <a:xfrm>
            <a:off x="680321" y="2336872"/>
            <a:ext cx="6688667" cy="4521127"/>
          </a:xfrm>
        </p:spPr>
        <p:txBody>
          <a:bodyPr>
            <a:normAutofit fontScale="92500"/>
          </a:bodyPr>
          <a:lstStyle/>
          <a:p>
            <a:r>
              <a:rPr lang="en-US" b="0" i="0" dirty="0">
                <a:solidFill>
                  <a:srgbClr val="374151"/>
                </a:solidFill>
                <a:effectLst/>
                <a:latin typeface="Söhne"/>
              </a:rPr>
              <a:t>Braille is a system of raised dots that can be felt with the fingertips and used by blind and visually impaired people to read and write.</a:t>
            </a:r>
          </a:p>
          <a:p>
            <a:r>
              <a:rPr lang="en-US" b="0" i="0" dirty="0">
                <a:solidFill>
                  <a:srgbClr val="374151"/>
                </a:solidFill>
                <a:effectLst/>
                <a:latin typeface="Söhne"/>
              </a:rPr>
              <a:t>The Braille system is based on a grid of six dots, arranged in two columns of three dots each. By combining these dots in different ways, the system can represent letters, numbers, and punctuation marks.</a:t>
            </a:r>
            <a:endParaRPr lang="en-US" dirty="0">
              <a:solidFill>
                <a:srgbClr val="374151"/>
              </a:solidFill>
              <a:effectLst/>
              <a:latin typeface="Söhne"/>
            </a:endParaRPr>
          </a:p>
          <a:p>
            <a:r>
              <a:rPr lang="en-US" b="0" i="0" dirty="0">
                <a:solidFill>
                  <a:srgbClr val="374151"/>
                </a:solidFill>
                <a:effectLst/>
                <a:latin typeface="Söhne"/>
              </a:rPr>
              <a:t>Braille is an important tool for blind and visually impaired people, allowing them to access the same information as sighted people.</a:t>
            </a:r>
          </a:p>
          <a:p>
            <a:r>
              <a:rPr lang="en-US" b="0" i="0" dirty="0">
                <a:solidFill>
                  <a:srgbClr val="374151"/>
                </a:solidFill>
                <a:effectLst/>
                <a:latin typeface="Söhne"/>
              </a:rPr>
              <a:t>. It was invented in the early 19th century by a Frenchman named Louis Braille, who lost his sight at a young age.</a:t>
            </a:r>
            <a:endParaRPr lang="en-IN" dirty="0"/>
          </a:p>
        </p:txBody>
      </p:sp>
      <p:pic>
        <p:nvPicPr>
          <p:cNvPr id="7" name="Picture 6">
            <a:extLst>
              <a:ext uri="{FF2B5EF4-FFF2-40B4-BE49-F238E27FC236}">
                <a16:creationId xmlns:a16="http://schemas.microsoft.com/office/drawing/2014/main" id="{FCA0239B-200E-FE28-08E7-F15D9C982FEF}"/>
              </a:ext>
            </a:extLst>
          </p:cNvPr>
          <p:cNvPicPr>
            <a:picLocks noChangeAspect="1"/>
          </p:cNvPicPr>
          <p:nvPr/>
        </p:nvPicPr>
        <p:blipFill>
          <a:blip r:embed="rId2"/>
          <a:stretch>
            <a:fillRect/>
          </a:stretch>
        </p:blipFill>
        <p:spPr>
          <a:xfrm>
            <a:off x="7922297" y="4597435"/>
            <a:ext cx="3421677" cy="1862666"/>
          </a:xfrm>
          <a:prstGeom prst="rect">
            <a:avLst/>
          </a:prstGeom>
        </p:spPr>
      </p:pic>
      <p:pic>
        <p:nvPicPr>
          <p:cNvPr id="9" name="Picture 8">
            <a:extLst>
              <a:ext uri="{FF2B5EF4-FFF2-40B4-BE49-F238E27FC236}">
                <a16:creationId xmlns:a16="http://schemas.microsoft.com/office/drawing/2014/main" id="{74282B8E-DD15-22F6-4A53-7907211E3791}"/>
              </a:ext>
            </a:extLst>
          </p:cNvPr>
          <p:cNvPicPr>
            <a:picLocks noChangeAspect="1"/>
          </p:cNvPicPr>
          <p:nvPr/>
        </p:nvPicPr>
        <p:blipFill>
          <a:blip r:embed="rId3"/>
          <a:stretch>
            <a:fillRect/>
          </a:stretch>
        </p:blipFill>
        <p:spPr>
          <a:xfrm>
            <a:off x="7922296" y="2036308"/>
            <a:ext cx="3421677" cy="2358985"/>
          </a:xfrm>
          <a:prstGeom prst="rect">
            <a:avLst/>
          </a:prstGeom>
        </p:spPr>
      </p:pic>
    </p:spTree>
    <p:extLst>
      <p:ext uri="{BB962C8B-B14F-4D97-AF65-F5344CB8AC3E}">
        <p14:creationId xmlns:p14="http://schemas.microsoft.com/office/powerpoint/2010/main" val="3762553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D172A-63EC-C594-8DC4-774617296966}"/>
              </a:ext>
            </a:extLst>
          </p:cNvPr>
          <p:cNvSpPr>
            <a:spLocks noGrp="1"/>
          </p:cNvSpPr>
          <p:nvPr>
            <p:ph type="title"/>
          </p:nvPr>
        </p:nvSpPr>
        <p:spPr/>
        <p:txBody>
          <a:bodyPr/>
          <a:lstStyle/>
          <a:p>
            <a:r>
              <a:rPr lang="en-IN" dirty="0"/>
              <a:t>Grade 1 Braille</a:t>
            </a:r>
          </a:p>
        </p:txBody>
      </p:sp>
      <p:sp>
        <p:nvSpPr>
          <p:cNvPr id="3" name="Content Placeholder 2">
            <a:extLst>
              <a:ext uri="{FF2B5EF4-FFF2-40B4-BE49-F238E27FC236}">
                <a16:creationId xmlns:a16="http://schemas.microsoft.com/office/drawing/2014/main" id="{A9DF5D9E-3DC0-9BE2-034A-C55CE72EB3F1}"/>
              </a:ext>
            </a:extLst>
          </p:cNvPr>
          <p:cNvSpPr>
            <a:spLocks noGrp="1"/>
          </p:cNvSpPr>
          <p:nvPr>
            <p:ph idx="1"/>
          </p:nvPr>
        </p:nvSpPr>
        <p:spPr>
          <a:xfrm>
            <a:off x="680321" y="2336872"/>
            <a:ext cx="5612903" cy="4261151"/>
          </a:xfrm>
        </p:spPr>
        <p:txBody>
          <a:bodyPr>
            <a:normAutofit/>
          </a:bodyPr>
          <a:lstStyle/>
          <a:p>
            <a:r>
              <a:rPr lang="en-US" b="0" i="0" dirty="0">
                <a:solidFill>
                  <a:srgbClr val="374151"/>
                </a:solidFill>
                <a:effectLst/>
                <a:latin typeface="Söhne"/>
              </a:rPr>
              <a:t>Grade 1 Braille is the simplest form of Braille and is often the first step for beginners who are learning to read and write using this tactile system. </a:t>
            </a:r>
          </a:p>
          <a:p>
            <a:r>
              <a:rPr lang="en-US" b="0" i="0" dirty="0">
                <a:solidFill>
                  <a:srgbClr val="374151"/>
                </a:solidFill>
                <a:effectLst/>
                <a:latin typeface="Söhne"/>
              </a:rPr>
              <a:t>In Grade 1 Braille, each Braille character is represented by a single cell containing up to six raised dots arranged in two columns of three dots each. </a:t>
            </a:r>
          </a:p>
          <a:p>
            <a:r>
              <a:rPr lang="en-US" b="0" i="0" dirty="0">
                <a:solidFill>
                  <a:srgbClr val="374151"/>
                </a:solidFill>
                <a:effectLst/>
                <a:latin typeface="Söhne"/>
              </a:rPr>
              <a:t>The dots are numbered 1 to 6 from top to bottom, with dot 1 being the top-left dot.</a:t>
            </a:r>
            <a:endParaRPr lang="en-IN" dirty="0"/>
          </a:p>
        </p:txBody>
      </p:sp>
      <p:pic>
        <p:nvPicPr>
          <p:cNvPr id="4" name="Picture 3">
            <a:extLst>
              <a:ext uri="{FF2B5EF4-FFF2-40B4-BE49-F238E27FC236}">
                <a16:creationId xmlns:a16="http://schemas.microsoft.com/office/drawing/2014/main" id="{56FD2150-C7AE-8635-7D97-8352BF769F01}"/>
              </a:ext>
            </a:extLst>
          </p:cNvPr>
          <p:cNvPicPr>
            <a:picLocks noChangeAspect="1"/>
          </p:cNvPicPr>
          <p:nvPr/>
        </p:nvPicPr>
        <p:blipFill>
          <a:blip r:embed="rId2"/>
          <a:stretch>
            <a:fillRect/>
          </a:stretch>
        </p:blipFill>
        <p:spPr>
          <a:xfrm>
            <a:off x="7145991" y="2973355"/>
            <a:ext cx="4794997" cy="2306857"/>
          </a:xfrm>
          <a:prstGeom prst="rect">
            <a:avLst/>
          </a:prstGeom>
        </p:spPr>
      </p:pic>
    </p:spTree>
    <p:extLst>
      <p:ext uri="{BB962C8B-B14F-4D97-AF65-F5344CB8AC3E}">
        <p14:creationId xmlns:p14="http://schemas.microsoft.com/office/powerpoint/2010/main" val="115020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20E4A-243C-2856-3D97-5984922640E2}"/>
              </a:ext>
            </a:extLst>
          </p:cNvPr>
          <p:cNvSpPr>
            <a:spLocks noGrp="1"/>
          </p:cNvSpPr>
          <p:nvPr>
            <p:ph type="title"/>
          </p:nvPr>
        </p:nvSpPr>
        <p:spPr/>
        <p:txBody>
          <a:bodyPr/>
          <a:lstStyle/>
          <a:p>
            <a:r>
              <a:rPr lang="en-IN" dirty="0"/>
              <a:t>OpenCV</a:t>
            </a:r>
          </a:p>
        </p:txBody>
      </p:sp>
      <p:sp>
        <p:nvSpPr>
          <p:cNvPr id="3" name="Content Placeholder 2">
            <a:extLst>
              <a:ext uri="{FF2B5EF4-FFF2-40B4-BE49-F238E27FC236}">
                <a16:creationId xmlns:a16="http://schemas.microsoft.com/office/drawing/2014/main" id="{F1889671-67A0-6EC3-961A-A555FCDE9600}"/>
              </a:ext>
            </a:extLst>
          </p:cNvPr>
          <p:cNvSpPr>
            <a:spLocks noGrp="1"/>
          </p:cNvSpPr>
          <p:nvPr>
            <p:ph idx="1"/>
          </p:nvPr>
        </p:nvSpPr>
        <p:spPr>
          <a:xfrm>
            <a:off x="680320" y="2336872"/>
            <a:ext cx="9613861" cy="3599316"/>
          </a:xfrm>
        </p:spPr>
        <p:txBody>
          <a:bodyPr/>
          <a:lstStyle/>
          <a:p>
            <a:r>
              <a:rPr lang="en-IN" dirty="0"/>
              <a:t>Here we use OpenCV to capture the image uploaded and to  extract the characters for the image</a:t>
            </a:r>
          </a:p>
          <a:p>
            <a:r>
              <a:rPr lang="en-US" dirty="0"/>
              <a:t>The cv2.imread() function is used to read the image as the first step in image processing</a:t>
            </a:r>
          </a:p>
          <a:p>
            <a:r>
              <a:rPr lang="en-US" dirty="0"/>
              <a:t>OpenCV (Open-Source Computer Vision Library) library is extensively utilized in computer vision and machine learning applications.</a:t>
            </a:r>
          </a:p>
          <a:p>
            <a:endParaRPr lang="en-IN" dirty="0"/>
          </a:p>
        </p:txBody>
      </p:sp>
      <p:pic>
        <p:nvPicPr>
          <p:cNvPr id="7" name="Picture 6">
            <a:extLst>
              <a:ext uri="{FF2B5EF4-FFF2-40B4-BE49-F238E27FC236}">
                <a16:creationId xmlns:a16="http://schemas.microsoft.com/office/drawing/2014/main" id="{C113F6A9-15CC-E353-59C5-0CD0A8BF60F8}"/>
              </a:ext>
            </a:extLst>
          </p:cNvPr>
          <p:cNvPicPr>
            <a:picLocks noChangeAspect="1"/>
          </p:cNvPicPr>
          <p:nvPr/>
        </p:nvPicPr>
        <p:blipFill>
          <a:blip r:embed="rId2"/>
          <a:stretch>
            <a:fillRect/>
          </a:stretch>
        </p:blipFill>
        <p:spPr>
          <a:xfrm>
            <a:off x="2549065" y="5791232"/>
            <a:ext cx="6287045" cy="358171"/>
          </a:xfrm>
          <a:prstGeom prst="rect">
            <a:avLst/>
          </a:prstGeom>
        </p:spPr>
      </p:pic>
    </p:spTree>
    <p:extLst>
      <p:ext uri="{BB962C8B-B14F-4D97-AF65-F5344CB8AC3E}">
        <p14:creationId xmlns:p14="http://schemas.microsoft.com/office/powerpoint/2010/main" val="3542089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6577F-EC33-F877-DA18-3586F1E7E827}"/>
              </a:ext>
            </a:extLst>
          </p:cNvPr>
          <p:cNvSpPr>
            <a:spLocks noGrp="1"/>
          </p:cNvSpPr>
          <p:nvPr>
            <p:ph type="title"/>
          </p:nvPr>
        </p:nvSpPr>
        <p:spPr/>
        <p:txBody>
          <a:bodyPr/>
          <a:lstStyle/>
          <a:p>
            <a:r>
              <a:rPr lang="en-IN" dirty="0"/>
              <a:t>Optical Braille Recognition</a:t>
            </a:r>
            <a:br>
              <a:rPr lang="en-IN" dirty="0"/>
            </a:br>
            <a:endParaRPr lang="en-IN" dirty="0"/>
          </a:p>
        </p:txBody>
      </p:sp>
      <p:sp>
        <p:nvSpPr>
          <p:cNvPr id="3" name="Content Placeholder 2">
            <a:extLst>
              <a:ext uri="{FF2B5EF4-FFF2-40B4-BE49-F238E27FC236}">
                <a16:creationId xmlns:a16="http://schemas.microsoft.com/office/drawing/2014/main" id="{1526FA8A-0DA0-B2B1-9B82-005A9E3072FB}"/>
              </a:ext>
            </a:extLst>
          </p:cNvPr>
          <p:cNvSpPr>
            <a:spLocks noGrp="1"/>
          </p:cNvSpPr>
          <p:nvPr>
            <p:ph idx="1"/>
          </p:nvPr>
        </p:nvSpPr>
        <p:spPr>
          <a:xfrm>
            <a:off x="680322" y="2336873"/>
            <a:ext cx="7110008" cy="3599316"/>
          </a:xfrm>
        </p:spPr>
        <p:txBody>
          <a:bodyPr>
            <a:normAutofit lnSpcReduction="10000"/>
          </a:bodyPr>
          <a:lstStyle/>
          <a:p>
            <a:r>
              <a:rPr lang="en-IN" dirty="0"/>
              <a:t>After OpenCV, The text is sent to Optical Braille Recognition module.</a:t>
            </a:r>
          </a:p>
          <a:p>
            <a:r>
              <a:rPr lang="en-IN" dirty="0"/>
              <a:t>Here the OBR is an pretrained model that recognizes the braille characters and gives out the output.</a:t>
            </a:r>
          </a:p>
          <a:p>
            <a:r>
              <a:rPr lang="en-IN" dirty="0"/>
              <a:t>This model is able to recognize the most of the braille characters.</a:t>
            </a:r>
          </a:p>
          <a:p>
            <a:r>
              <a:rPr lang="en-US" kern="0" dirty="0">
                <a:effectLst/>
                <a:ea typeface="Calibri" panose="020F0502020204030204" pitchFamily="34" charset="0"/>
              </a:rPr>
              <a:t>After the characters are identified, they are combined into words and sentences that can be output as Braille text. </a:t>
            </a:r>
            <a:endParaRPr lang="en-IN" dirty="0"/>
          </a:p>
          <a:p>
            <a:endParaRPr lang="en-IN" dirty="0"/>
          </a:p>
          <a:p>
            <a:pPr marL="0" indent="0">
              <a:buNone/>
            </a:pPr>
            <a:endParaRPr lang="en-IN" dirty="0"/>
          </a:p>
          <a:p>
            <a:endParaRPr lang="en-IN" dirty="0"/>
          </a:p>
        </p:txBody>
      </p:sp>
      <p:pic>
        <p:nvPicPr>
          <p:cNvPr id="7" name="Picture 6">
            <a:extLst>
              <a:ext uri="{FF2B5EF4-FFF2-40B4-BE49-F238E27FC236}">
                <a16:creationId xmlns:a16="http://schemas.microsoft.com/office/drawing/2014/main" id="{328D8C6C-5D21-4A80-3A51-B76E3BF4E2F3}"/>
              </a:ext>
            </a:extLst>
          </p:cNvPr>
          <p:cNvPicPr>
            <a:picLocks noChangeAspect="1"/>
          </p:cNvPicPr>
          <p:nvPr/>
        </p:nvPicPr>
        <p:blipFill>
          <a:blip r:embed="rId2"/>
          <a:stretch>
            <a:fillRect/>
          </a:stretch>
        </p:blipFill>
        <p:spPr>
          <a:xfrm>
            <a:off x="7998555" y="2565581"/>
            <a:ext cx="3513124" cy="2712955"/>
          </a:xfrm>
          <a:prstGeom prst="rect">
            <a:avLst/>
          </a:prstGeom>
        </p:spPr>
      </p:pic>
    </p:spTree>
    <p:extLst>
      <p:ext uri="{BB962C8B-B14F-4D97-AF65-F5344CB8AC3E}">
        <p14:creationId xmlns:p14="http://schemas.microsoft.com/office/powerpoint/2010/main" val="1740938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6724-F89E-3609-4118-995F385DA0A1}"/>
              </a:ext>
            </a:extLst>
          </p:cNvPr>
          <p:cNvSpPr>
            <a:spLocks noGrp="1"/>
          </p:cNvSpPr>
          <p:nvPr>
            <p:ph type="title"/>
          </p:nvPr>
        </p:nvSpPr>
        <p:spPr/>
        <p:txBody>
          <a:bodyPr/>
          <a:lstStyle/>
          <a:p>
            <a:r>
              <a:rPr lang="en-IN" dirty="0"/>
              <a:t>Different types of Pre-processing Images</a:t>
            </a:r>
          </a:p>
        </p:txBody>
      </p:sp>
      <p:sp>
        <p:nvSpPr>
          <p:cNvPr id="9" name="Content Placeholder 8">
            <a:extLst>
              <a:ext uri="{FF2B5EF4-FFF2-40B4-BE49-F238E27FC236}">
                <a16:creationId xmlns:a16="http://schemas.microsoft.com/office/drawing/2014/main" id="{43FD8298-FBF0-1BDA-C54E-7FE1AD1C9EF6}"/>
              </a:ext>
            </a:extLst>
          </p:cNvPr>
          <p:cNvSpPr>
            <a:spLocks noGrp="1"/>
          </p:cNvSpPr>
          <p:nvPr>
            <p:ph idx="1"/>
          </p:nvPr>
        </p:nvSpPr>
        <p:spPr>
          <a:xfrm>
            <a:off x="680322" y="2336873"/>
            <a:ext cx="6572126" cy="3599316"/>
          </a:xfrm>
        </p:spPr>
        <p:txBody>
          <a:bodyPr/>
          <a:lstStyle/>
          <a:p>
            <a:r>
              <a:rPr lang="en-IN" dirty="0">
                <a:effectLst/>
                <a:ea typeface="Calibri" panose="020F0502020204030204" pitchFamily="34" charset="0"/>
              </a:rPr>
              <a:t>Image processing uses various techniques to enhance or modify an image for a specific purpose. </a:t>
            </a:r>
          </a:p>
          <a:p>
            <a:r>
              <a:rPr lang="en-IN" dirty="0">
                <a:effectLst/>
                <a:ea typeface="Calibri" panose="020F0502020204030204" pitchFamily="34" charset="0"/>
              </a:rPr>
              <a:t>Four important techniques used in image processing are binarization, contour detection, Gaussian smoothing, and grayscale transformation.</a:t>
            </a:r>
          </a:p>
          <a:p>
            <a:endParaRPr lang="en-IN" dirty="0"/>
          </a:p>
        </p:txBody>
      </p:sp>
      <p:pic>
        <p:nvPicPr>
          <p:cNvPr id="13" name="Picture 12">
            <a:extLst>
              <a:ext uri="{FF2B5EF4-FFF2-40B4-BE49-F238E27FC236}">
                <a16:creationId xmlns:a16="http://schemas.microsoft.com/office/drawing/2014/main" id="{52F13F40-8384-3743-2F52-258597D95B57}"/>
              </a:ext>
            </a:extLst>
          </p:cNvPr>
          <p:cNvPicPr>
            <a:picLocks noChangeAspect="1"/>
          </p:cNvPicPr>
          <p:nvPr/>
        </p:nvPicPr>
        <p:blipFill>
          <a:blip r:embed="rId2"/>
          <a:stretch>
            <a:fillRect/>
          </a:stretch>
        </p:blipFill>
        <p:spPr>
          <a:xfrm>
            <a:off x="7936294" y="2658373"/>
            <a:ext cx="3688400" cy="2545301"/>
          </a:xfrm>
          <a:prstGeom prst="rect">
            <a:avLst/>
          </a:prstGeom>
        </p:spPr>
      </p:pic>
    </p:spTree>
    <p:extLst>
      <p:ext uri="{BB962C8B-B14F-4D97-AF65-F5344CB8AC3E}">
        <p14:creationId xmlns:p14="http://schemas.microsoft.com/office/powerpoint/2010/main" val="172994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C4CC4-5B50-721D-B166-695CEF808BED}"/>
              </a:ext>
            </a:extLst>
          </p:cNvPr>
          <p:cNvSpPr>
            <a:spLocks noGrp="1"/>
          </p:cNvSpPr>
          <p:nvPr>
            <p:ph type="title"/>
          </p:nvPr>
        </p:nvSpPr>
        <p:spPr/>
        <p:txBody>
          <a:bodyPr/>
          <a:lstStyle/>
          <a:p>
            <a:r>
              <a:rPr lang="en-IN" dirty="0"/>
              <a:t>Translation Module</a:t>
            </a:r>
          </a:p>
        </p:txBody>
      </p:sp>
      <p:sp>
        <p:nvSpPr>
          <p:cNvPr id="3" name="Content Placeholder 2">
            <a:extLst>
              <a:ext uri="{FF2B5EF4-FFF2-40B4-BE49-F238E27FC236}">
                <a16:creationId xmlns:a16="http://schemas.microsoft.com/office/drawing/2014/main" id="{88C3E5C9-9160-BEB8-55BA-0895679F145E}"/>
              </a:ext>
            </a:extLst>
          </p:cNvPr>
          <p:cNvSpPr>
            <a:spLocks noGrp="1"/>
          </p:cNvSpPr>
          <p:nvPr>
            <p:ph idx="1"/>
          </p:nvPr>
        </p:nvSpPr>
        <p:spPr>
          <a:xfrm>
            <a:off x="680321" y="2336872"/>
            <a:ext cx="6867961" cy="3660515"/>
          </a:xfrm>
        </p:spPr>
        <p:txBody>
          <a:bodyPr>
            <a:normAutofit/>
          </a:bodyPr>
          <a:lstStyle/>
          <a:p>
            <a:r>
              <a:rPr lang="en-IN" dirty="0"/>
              <a:t>This is module in which we wrote the rules for the detection of the braille characters.</a:t>
            </a:r>
          </a:p>
          <a:p>
            <a:r>
              <a:rPr lang="en-IN" dirty="0"/>
              <a:t>We use rules to detect the braille characters.</a:t>
            </a:r>
          </a:p>
          <a:p>
            <a:r>
              <a:rPr lang="en-US" kern="0" dirty="0">
                <a:effectLst/>
                <a:ea typeface="MS Gothic" panose="020B0609070205080204" pitchFamily="49" charset="-128"/>
              </a:rPr>
              <a:t>The translation module of some Braille translators also includes additional features to boost accuracy and ease of use.</a:t>
            </a:r>
          </a:p>
          <a:p>
            <a:r>
              <a:rPr lang="en-US" kern="0" dirty="0">
                <a:effectLst/>
                <a:ea typeface="Calibri" panose="020F0502020204030204" pitchFamily="34" charset="0"/>
              </a:rPr>
              <a:t>A Braille translator's translation module typically converts the user's input text into Braille code according to predetermined rule.</a:t>
            </a:r>
            <a:endParaRPr lang="en-IN" kern="0" dirty="0">
              <a:effectLst/>
              <a:ea typeface="MS Gothic" panose="020B0609070205080204" pitchFamily="49" charset="-128"/>
            </a:endParaRPr>
          </a:p>
        </p:txBody>
      </p:sp>
      <p:pic>
        <p:nvPicPr>
          <p:cNvPr id="4" name="Picture 3">
            <a:extLst>
              <a:ext uri="{FF2B5EF4-FFF2-40B4-BE49-F238E27FC236}">
                <a16:creationId xmlns:a16="http://schemas.microsoft.com/office/drawing/2014/main" id="{703E6071-0EC2-C80B-D5AA-C56B737D8162}"/>
              </a:ext>
            </a:extLst>
          </p:cNvPr>
          <p:cNvPicPr>
            <a:picLocks noChangeAspect="1"/>
          </p:cNvPicPr>
          <p:nvPr/>
        </p:nvPicPr>
        <p:blipFill>
          <a:blip r:embed="rId2"/>
          <a:stretch>
            <a:fillRect/>
          </a:stretch>
        </p:blipFill>
        <p:spPr>
          <a:xfrm>
            <a:off x="7946129" y="2476762"/>
            <a:ext cx="4009390" cy="2729230"/>
          </a:xfrm>
          <a:prstGeom prst="rect">
            <a:avLst/>
          </a:prstGeom>
        </p:spPr>
      </p:pic>
    </p:spTree>
    <p:extLst>
      <p:ext uri="{BB962C8B-B14F-4D97-AF65-F5344CB8AC3E}">
        <p14:creationId xmlns:p14="http://schemas.microsoft.com/office/powerpoint/2010/main" val="3961386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0274-CA82-3013-A062-6F11E3CEF6E9}"/>
              </a:ext>
            </a:extLst>
          </p:cNvPr>
          <p:cNvSpPr>
            <a:spLocks noGrp="1"/>
          </p:cNvSpPr>
          <p:nvPr>
            <p:ph type="title"/>
          </p:nvPr>
        </p:nvSpPr>
        <p:spPr/>
        <p:txBody>
          <a:bodyPr/>
          <a:lstStyle/>
          <a:p>
            <a:r>
              <a:rPr lang="en-IN" dirty="0"/>
              <a:t>Web Synthesizer</a:t>
            </a:r>
          </a:p>
        </p:txBody>
      </p:sp>
      <p:sp>
        <p:nvSpPr>
          <p:cNvPr id="3" name="Content Placeholder 2">
            <a:extLst>
              <a:ext uri="{FF2B5EF4-FFF2-40B4-BE49-F238E27FC236}">
                <a16:creationId xmlns:a16="http://schemas.microsoft.com/office/drawing/2014/main" id="{DC0FD98E-EE62-0746-4905-1B5A0A8B7909}"/>
              </a:ext>
            </a:extLst>
          </p:cNvPr>
          <p:cNvSpPr>
            <a:spLocks noGrp="1"/>
          </p:cNvSpPr>
          <p:nvPr>
            <p:ph idx="1"/>
          </p:nvPr>
        </p:nvSpPr>
        <p:spPr>
          <a:xfrm>
            <a:off x="680322" y="2336873"/>
            <a:ext cx="7782360" cy="3599316"/>
          </a:xfrm>
        </p:spPr>
        <p:txBody>
          <a:bodyPr>
            <a:noAutofit/>
          </a:bodyPr>
          <a:lstStyle/>
          <a:p>
            <a:r>
              <a:rPr lang="en-US" dirty="0">
                <a:effectLst/>
                <a:ea typeface="Calibri" panose="020F0502020204030204" pitchFamily="34" charset="0"/>
              </a:rPr>
              <a:t>The fourth component is the web synthesizer, which transforms the translated text into vocal output that visually impaired people may access. </a:t>
            </a:r>
            <a:endParaRPr lang="en-IN" dirty="0">
              <a:effectLst/>
              <a:ea typeface="Calibri" panose="020F0502020204030204" pitchFamily="34" charset="0"/>
            </a:endParaRPr>
          </a:p>
          <a:p>
            <a:r>
              <a:rPr lang="en-US" kern="0" dirty="0">
                <a:effectLst/>
                <a:ea typeface="Calibri" panose="020F0502020204030204" pitchFamily="34" charset="0"/>
              </a:rPr>
              <a:t>Generally, web synthesizers are a flexible and open way for performers and makers to make and share music on the web. </a:t>
            </a:r>
            <a:endParaRPr lang="en-IN" kern="0" dirty="0">
              <a:effectLst/>
              <a:ea typeface="Calibri" panose="020F0502020204030204" pitchFamily="34" charset="0"/>
            </a:endParaRPr>
          </a:p>
          <a:p>
            <a:r>
              <a:rPr lang="en-US" kern="0" dirty="0">
                <a:effectLst/>
                <a:ea typeface="Calibri" panose="020F0502020204030204" pitchFamily="34" charset="0"/>
              </a:rPr>
              <a:t>A musical instrument that can be played and controlled through a web browser is called a web synthesizer. Using a browser-based virtual synthesizer, users can create music without requiring any additional hardware or software.</a:t>
            </a:r>
            <a:endParaRPr lang="en-IN" dirty="0"/>
          </a:p>
        </p:txBody>
      </p:sp>
      <p:pic>
        <p:nvPicPr>
          <p:cNvPr id="4" name="Picture 3">
            <a:extLst>
              <a:ext uri="{FF2B5EF4-FFF2-40B4-BE49-F238E27FC236}">
                <a16:creationId xmlns:a16="http://schemas.microsoft.com/office/drawing/2014/main" id="{61360C84-1507-F002-15A2-322A0A6036F6}"/>
              </a:ext>
            </a:extLst>
          </p:cNvPr>
          <p:cNvPicPr>
            <a:picLocks noChangeAspect="1"/>
          </p:cNvPicPr>
          <p:nvPr/>
        </p:nvPicPr>
        <p:blipFill>
          <a:blip r:embed="rId2"/>
          <a:stretch>
            <a:fillRect/>
          </a:stretch>
        </p:blipFill>
        <p:spPr>
          <a:xfrm>
            <a:off x="8785467" y="2684985"/>
            <a:ext cx="3227239" cy="2684874"/>
          </a:xfrm>
          <a:prstGeom prst="rect">
            <a:avLst/>
          </a:prstGeom>
        </p:spPr>
      </p:pic>
    </p:spTree>
    <p:extLst>
      <p:ext uri="{BB962C8B-B14F-4D97-AF65-F5344CB8AC3E}">
        <p14:creationId xmlns:p14="http://schemas.microsoft.com/office/powerpoint/2010/main" val="1700049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038AD-D482-1752-619B-C1AD592812D9}"/>
              </a:ext>
            </a:extLst>
          </p:cNvPr>
          <p:cNvSpPr>
            <a:spLocks noGrp="1"/>
          </p:cNvSpPr>
          <p:nvPr>
            <p:ph type="title"/>
          </p:nvPr>
        </p:nvSpPr>
        <p:spPr/>
        <p:txBody>
          <a:bodyPr/>
          <a:lstStyle/>
          <a:p>
            <a:r>
              <a:rPr lang="en-IN" dirty="0"/>
              <a:t>Working of the implementation</a:t>
            </a:r>
          </a:p>
        </p:txBody>
      </p:sp>
      <p:pic>
        <p:nvPicPr>
          <p:cNvPr id="5" name="Content Placeholder 4">
            <a:extLst>
              <a:ext uri="{FF2B5EF4-FFF2-40B4-BE49-F238E27FC236}">
                <a16:creationId xmlns:a16="http://schemas.microsoft.com/office/drawing/2014/main" id="{B9B502DC-4971-DF18-6422-BA208D2960B5}"/>
              </a:ext>
            </a:extLst>
          </p:cNvPr>
          <p:cNvPicPr>
            <a:picLocks noGrp="1" noChangeAspect="1"/>
          </p:cNvPicPr>
          <p:nvPr>
            <p:ph idx="1"/>
          </p:nvPr>
        </p:nvPicPr>
        <p:blipFill>
          <a:blip r:embed="rId2"/>
          <a:stretch>
            <a:fillRect/>
          </a:stretch>
        </p:blipFill>
        <p:spPr>
          <a:xfrm>
            <a:off x="2384356" y="2545924"/>
            <a:ext cx="6332769" cy="3558848"/>
          </a:xfrm>
        </p:spPr>
      </p:pic>
    </p:spTree>
    <p:extLst>
      <p:ext uri="{BB962C8B-B14F-4D97-AF65-F5344CB8AC3E}">
        <p14:creationId xmlns:p14="http://schemas.microsoft.com/office/powerpoint/2010/main" val="47539448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CAPSTONE_PPT</Template>
  <TotalTime>0</TotalTime>
  <Words>717</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Söhne</vt:lpstr>
      <vt:lpstr>Trebuchet MS</vt:lpstr>
      <vt:lpstr>Berlin</vt:lpstr>
      <vt:lpstr>BRAILLE TRANSLATOR (BRAILLE TEXT TO SPEECH) USING PYTHON AND DEEP LEARNING</vt:lpstr>
      <vt:lpstr>Introduction to Braille </vt:lpstr>
      <vt:lpstr>Grade 1 Braille</vt:lpstr>
      <vt:lpstr>OpenCV</vt:lpstr>
      <vt:lpstr>Optical Braille Recognition </vt:lpstr>
      <vt:lpstr>Different types of Pre-processing Images</vt:lpstr>
      <vt:lpstr>Translation Module</vt:lpstr>
      <vt:lpstr>Web Synthesizer</vt:lpstr>
      <vt:lpstr>Working of the implementation</vt:lpstr>
      <vt:lpstr>Results</vt:lpstr>
      <vt:lpstr>Result Figures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BRAILLE TRANSLATOR (BRAILLE TEXT TO SPEECH) USING PYTHON AND DEEP LEARNING</dc:title>
  <dc:creator>Harshith Gudladhana</dc:creator>
  <cp:lastModifiedBy>Harshith Gudladhana</cp:lastModifiedBy>
  <cp:revision>1</cp:revision>
  <dcterms:created xsi:type="dcterms:W3CDTF">2023-05-15T18:37:29Z</dcterms:created>
  <dcterms:modified xsi:type="dcterms:W3CDTF">2023-05-15T18:37:46Z</dcterms:modified>
</cp:coreProperties>
</file>