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maobi%20Uwakwe\Documents\2023%20General%20Elections%20-%20Lagos%20St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900" b="1" dirty="0">
                <a:latin typeface="Candara" panose="020E0502030303020204" pitchFamily="34" charset="0"/>
              </a:rPr>
              <a:t>Total</a:t>
            </a:r>
            <a:r>
              <a:rPr lang="en-US" sz="1900" b="1" baseline="0" dirty="0">
                <a:latin typeface="Candara" panose="020E0502030303020204" pitchFamily="34" charset="0"/>
              </a:rPr>
              <a:t> Votes cast by Local Government - Lagos State</a:t>
            </a:r>
            <a:endParaRPr lang="en-US" sz="1900" b="1" dirty="0">
              <a:latin typeface="Candara" panose="020E0502030303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Main1!$C$2</c:f>
              <c:strCache>
                <c:ptCount val="1"/>
                <c:pt idx="0">
                  <c:v>Presidential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Main1!$B$3:$B$22</c:f>
              <c:strCache>
                <c:ptCount val="20"/>
                <c:pt idx="0">
                  <c:v>Agege</c:v>
                </c:pt>
                <c:pt idx="1">
                  <c:v>Ajeromi/Ifelodun</c:v>
                </c:pt>
                <c:pt idx="2">
                  <c:v>Alimosho</c:v>
                </c:pt>
                <c:pt idx="3">
                  <c:v>Amuwo Odofin</c:v>
                </c:pt>
                <c:pt idx="4">
                  <c:v>Apapa</c:v>
                </c:pt>
                <c:pt idx="5">
                  <c:v>Badagry</c:v>
                </c:pt>
                <c:pt idx="6">
                  <c:v>Epe</c:v>
                </c:pt>
                <c:pt idx="7">
                  <c:v>Eti-Osa</c:v>
                </c:pt>
                <c:pt idx="8">
                  <c:v>Ibeju Lekki</c:v>
                </c:pt>
                <c:pt idx="9">
                  <c:v>Ifako-Jaiye</c:v>
                </c:pt>
                <c:pt idx="10">
                  <c:v>Ikeja</c:v>
                </c:pt>
                <c:pt idx="11">
                  <c:v>Ikorodu</c:v>
                </c:pt>
                <c:pt idx="12">
                  <c:v>Kosofe</c:v>
                </c:pt>
                <c:pt idx="13">
                  <c:v>Lagos Island</c:v>
                </c:pt>
                <c:pt idx="14">
                  <c:v>Lagos Mainland</c:v>
                </c:pt>
                <c:pt idx="15">
                  <c:v>Mushin</c:v>
                </c:pt>
                <c:pt idx="16">
                  <c:v>Ojo</c:v>
                </c:pt>
                <c:pt idx="17">
                  <c:v>Oshodi-Isolo</c:v>
                </c:pt>
                <c:pt idx="18">
                  <c:v>Somolu</c:v>
                </c:pt>
                <c:pt idx="19">
                  <c:v>Surulere</c:v>
                </c:pt>
              </c:strCache>
            </c:strRef>
          </c:cat>
          <c:val>
            <c:numRef>
              <c:f>Main1!$C$3:$C$22</c:f>
              <c:numCache>
                <c:formatCode>General</c:formatCode>
                <c:ptCount val="20"/>
                <c:pt idx="0">
                  <c:v>50241</c:v>
                </c:pt>
                <c:pt idx="1">
                  <c:v>68590</c:v>
                </c:pt>
                <c:pt idx="2">
                  <c:v>147870</c:v>
                </c:pt>
                <c:pt idx="3">
                  <c:v>72433</c:v>
                </c:pt>
                <c:pt idx="4">
                  <c:v>27212</c:v>
                </c:pt>
                <c:pt idx="5">
                  <c:v>50618</c:v>
                </c:pt>
                <c:pt idx="6">
                  <c:v>29222</c:v>
                </c:pt>
                <c:pt idx="7">
                  <c:v>62617</c:v>
                </c:pt>
                <c:pt idx="8">
                  <c:v>27964</c:v>
                </c:pt>
                <c:pt idx="9">
                  <c:v>61506</c:v>
                </c:pt>
                <c:pt idx="10">
                  <c:v>55062</c:v>
                </c:pt>
                <c:pt idx="11">
                  <c:v>86648</c:v>
                </c:pt>
                <c:pt idx="12">
                  <c:v>90374</c:v>
                </c:pt>
                <c:pt idx="13">
                  <c:v>33886</c:v>
                </c:pt>
                <c:pt idx="14">
                  <c:v>43143</c:v>
                </c:pt>
                <c:pt idx="15">
                  <c:v>71196</c:v>
                </c:pt>
                <c:pt idx="16">
                  <c:v>65061.000000000007</c:v>
                </c:pt>
                <c:pt idx="17">
                  <c:v>83376</c:v>
                </c:pt>
                <c:pt idx="18">
                  <c:v>61078</c:v>
                </c:pt>
                <c:pt idx="19">
                  <c:v>81009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A1-4F0D-BF88-4F8974DF3209}"/>
            </c:ext>
          </c:extLst>
        </c:ser>
        <c:ser>
          <c:idx val="1"/>
          <c:order val="1"/>
          <c:tx>
            <c:strRef>
              <c:f>Main1!$D$2</c:f>
              <c:strCache>
                <c:ptCount val="1"/>
                <c:pt idx="0">
                  <c:v>Governorship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Main1!$B$3:$B$22</c:f>
              <c:strCache>
                <c:ptCount val="20"/>
                <c:pt idx="0">
                  <c:v>Agege</c:v>
                </c:pt>
                <c:pt idx="1">
                  <c:v>Ajeromi/Ifelodun</c:v>
                </c:pt>
                <c:pt idx="2">
                  <c:v>Alimosho</c:v>
                </c:pt>
                <c:pt idx="3">
                  <c:v>Amuwo Odofin</c:v>
                </c:pt>
                <c:pt idx="4">
                  <c:v>Apapa</c:v>
                </c:pt>
                <c:pt idx="5">
                  <c:v>Badagry</c:v>
                </c:pt>
                <c:pt idx="6">
                  <c:v>Epe</c:v>
                </c:pt>
                <c:pt idx="7">
                  <c:v>Eti-Osa</c:v>
                </c:pt>
                <c:pt idx="8">
                  <c:v>Ibeju Lekki</c:v>
                </c:pt>
                <c:pt idx="9">
                  <c:v>Ifako-Jaiye</c:v>
                </c:pt>
                <c:pt idx="10">
                  <c:v>Ikeja</c:v>
                </c:pt>
                <c:pt idx="11">
                  <c:v>Ikorodu</c:v>
                </c:pt>
                <c:pt idx="12">
                  <c:v>Kosofe</c:v>
                </c:pt>
                <c:pt idx="13">
                  <c:v>Lagos Island</c:v>
                </c:pt>
                <c:pt idx="14">
                  <c:v>Lagos Mainland</c:v>
                </c:pt>
                <c:pt idx="15">
                  <c:v>Mushin</c:v>
                </c:pt>
                <c:pt idx="16">
                  <c:v>Ojo</c:v>
                </c:pt>
                <c:pt idx="17">
                  <c:v>Oshodi-Isolo</c:v>
                </c:pt>
                <c:pt idx="18">
                  <c:v>Somolu</c:v>
                </c:pt>
                <c:pt idx="19">
                  <c:v>Surulere</c:v>
                </c:pt>
              </c:strCache>
            </c:strRef>
          </c:cat>
          <c:val>
            <c:numRef>
              <c:f>Main1!$D$3:$D$22</c:f>
              <c:numCache>
                <c:formatCode>General</c:formatCode>
                <c:ptCount val="20"/>
                <c:pt idx="0">
                  <c:v>48284</c:v>
                </c:pt>
                <c:pt idx="1">
                  <c:v>63200</c:v>
                </c:pt>
                <c:pt idx="2">
                  <c:v>130524</c:v>
                </c:pt>
                <c:pt idx="3">
                  <c:v>54763</c:v>
                </c:pt>
                <c:pt idx="4">
                  <c:v>28322</c:v>
                </c:pt>
                <c:pt idx="5">
                  <c:v>52612</c:v>
                </c:pt>
                <c:pt idx="6">
                  <c:v>34790</c:v>
                </c:pt>
                <c:pt idx="7">
                  <c:v>48000</c:v>
                </c:pt>
                <c:pt idx="8">
                  <c:v>26580</c:v>
                </c:pt>
                <c:pt idx="9">
                  <c:v>54783</c:v>
                </c:pt>
                <c:pt idx="10">
                  <c:v>49899</c:v>
                </c:pt>
                <c:pt idx="11">
                  <c:v>82959</c:v>
                </c:pt>
                <c:pt idx="12">
                  <c:v>81809</c:v>
                </c:pt>
                <c:pt idx="13">
                  <c:v>41234</c:v>
                </c:pt>
                <c:pt idx="14">
                  <c:v>39084</c:v>
                </c:pt>
                <c:pt idx="15">
                  <c:v>68952</c:v>
                </c:pt>
                <c:pt idx="16">
                  <c:v>54450</c:v>
                </c:pt>
                <c:pt idx="17">
                  <c:v>65217</c:v>
                </c:pt>
                <c:pt idx="18">
                  <c:v>55785</c:v>
                </c:pt>
                <c:pt idx="19">
                  <c:v>74001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A1-4F0D-BF88-4F8974DF3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5931008"/>
        <c:axId val="665931360"/>
      </c:barChart>
      <c:catAx>
        <c:axId val="66593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931360"/>
        <c:crosses val="autoZero"/>
        <c:auto val="1"/>
        <c:lblAlgn val="ctr"/>
        <c:lblOffset val="100"/>
        <c:noMultiLvlLbl val="0"/>
      </c:catAx>
      <c:valAx>
        <c:axId val="665931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931008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7115-EB2B-3AA9-C7ED-52210828C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685C8-A40C-816D-4D16-5FEAA9B60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4A464-EAE0-BBB3-12CB-B704C5AD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57B-EFBA-4191-B3AD-55217985042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B5298-227A-93F0-FEFA-E84E06A8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B68C9-13AA-7501-7180-BD3D6613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9A1F-54B4-4596-9A7C-AAF8426A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0B56-2C56-9337-1F67-05C982D7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0B3D8-1713-B627-30E7-18F9F149F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482D-DBC9-38B1-CFA8-5C3B4039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57B-EFBA-4191-B3AD-55217985042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2B220-5633-0CD4-68A1-7EAA8536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017A-FB60-1CB2-A7C4-B05A82C6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9A1F-54B4-4596-9A7C-AAF8426A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48E57-6E22-37EA-B3D1-159AA629A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B1EEC-8E46-BC1D-5B94-BFF5F06CD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CC296-95DE-7FBA-D9CB-474D211E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57B-EFBA-4191-B3AD-55217985042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769E3-00BD-89F1-9B1F-15DF4C56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E3AD-3376-C144-352A-2F0FB37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9A1F-54B4-4596-9A7C-AAF8426A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7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D7DD-0131-1834-B637-06E63C27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87DE-F7D0-591A-5702-F34966773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4101-1DB5-90C3-A01A-8B2CCF42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57B-EFBA-4191-B3AD-55217985042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9906-0C98-3155-E8F3-3D9EEC98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A0AFB-6BE7-2843-D215-EB5C7C34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9A1F-54B4-4596-9A7C-AAF8426A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CE3E-6D53-592B-3991-21290D88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CF93-4991-8C91-FD4C-F07AA5FE2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D2DC0-A133-6E69-D797-76F336B0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57B-EFBA-4191-B3AD-55217985042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8D20-A92A-FB75-BBEB-94A4D39A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8A6B1-239E-7068-FBEE-FF721C1B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9A1F-54B4-4596-9A7C-AAF8426A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2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BD82-1F50-62CA-E6B9-E23978E1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375D-6417-412D-6DF0-E97DBA203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4B225-252E-976B-0D9C-FB1750F4E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A3D78-B736-E646-BF0B-63A70BB5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57B-EFBA-4191-B3AD-55217985042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81D1-3115-77D7-6929-8C0684BD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53762-F327-E682-4287-9FD7F591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9A1F-54B4-4596-9A7C-AAF8426A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187C-756D-FFFC-A7E7-4BC88EEF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1A0C-C798-2576-065E-28AA7D3D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FAF18-C4F0-B91F-0B49-0B45981F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87FD9-0E39-1842-01A1-CB79EBB4A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7BF19-84A7-25CF-5452-ED1A57428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593F9-8815-D6F5-C82F-314AACD3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57B-EFBA-4191-B3AD-55217985042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7F19D-244E-3A22-A823-5B123E89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E0008-DD86-73F4-23C0-7114C726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9A1F-54B4-4596-9A7C-AAF8426A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420C-6D94-10D5-5CC8-D622BC4B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A57F5-3636-98BB-D72C-9D1A4318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57B-EFBA-4191-B3AD-55217985042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D6400-5537-6351-44EF-C046EB0A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694A1-A73D-4156-C9A9-7E88E7D7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9A1F-54B4-4596-9A7C-AAF8426A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A7A72-3CAF-2C10-3999-FA3027E8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57B-EFBA-4191-B3AD-55217985042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141D9-658E-CE75-4157-7032FA61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5B41B-25ED-CF38-B987-4F62CAD2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9A1F-54B4-4596-9A7C-AAF8426A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A5BD-E7CD-DF4B-D2D6-9E7F063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F502-B9C9-CBD0-617D-B855BE11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F9525-1800-98BA-7D3C-227028770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D18CD-11CC-AFCA-F759-4CD12FB4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57B-EFBA-4191-B3AD-55217985042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A90E0-25C7-9AE8-E33B-35FDDD6E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917E6-DC22-A394-BA17-BBBB23B6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9A1F-54B4-4596-9A7C-AAF8426A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3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D0CA-696D-22F4-D219-8ECB6F9F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D2206-E0A0-F865-D7DA-DE64FB2E9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D9553-4B2E-8053-97B3-BD8AE46EC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A20BB-0397-B3A4-B86A-8C1AE06D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57B-EFBA-4191-B3AD-55217985042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F876A-0AE8-F34C-C2A9-FFAC4584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2AF88-19FC-A0D2-1ED0-D5D0AA26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9A1F-54B4-4596-9A7C-AAF8426A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5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FE38A-89FC-CF4C-8CC2-A7EB8CAA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196BF-70A5-ED38-3529-D6CB49C9D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85373-AB41-EEA2-E8C8-004CBCCB0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357B-EFBA-4191-B3AD-55217985042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C06D-6665-25C2-750E-8E80F0EB3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C86C-3BEA-6FF2-9520-96FD5C368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59A1F-54B4-4596-9A7C-AAF8426A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5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478B197-DAF7-5BF4-7A9E-F0370AF45A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259534"/>
              </p:ext>
            </p:extLst>
          </p:nvPr>
        </p:nvGraphicFramePr>
        <p:xfrm>
          <a:off x="1692304" y="864039"/>
          <a:ext cx="7762875" cy="4591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A6C10BF-540A-C76D-8923-1E8AE40EBD82}"/>
              </a:ext>
            </a:extLst>
          </p:cNvPr>
          <p:cNvSpPr/>
          <p:nvPr/>
        </p:nvSpPr>
        <p:spPr>
          <a:xfrm>
            <a:off x="95420" y="95416"/>
            <a:ext cx="11911054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The turnout for the Governorship Elections tanked by 9% from 1,269,106 recorded from the Presidential Election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9D8D7-2C7D-72D1-50FF-E866B9504542}"/>
              </a:ext>
            </a:extLst>
          </p:cNvPr>
          <p:cNvSpPr txBox="1"/>
          <p:nvPr/>
        </p:nvSpPr>
        <p:spPr>
          <a:xfrm>
            <a:off x="647700" y="5753100"/>
            <a:ext cx="10410825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</a:rPr>
              <a:t>Alimosho pooled the largest votes for the Presidential and Governorship Elections while Ibeju-Lekki recorded the least count of votes.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</a:rPr>
              <a:t>Apapa, Badagry, Epe, and Lagos Island churned out much more votes compared to the Presidential Elections</a:t>
            </a:r>
          </a:p>
        </p:txBody>
      </p:sp>
    </p:spTree>
    <p:extLst>
      <p:ext uri="{BB962C8B-B14F-4D97-AF65-F5344CB8AC3E}">
        <p14:creationId xmlns:p14="http://schemas.microsoft.com/office/powerpoint/2010/main" val="343760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97C5A4-0B4E-502F-E0E6-0D534904083B}"/>
              </a:ext>
            </a:extLst>
          </p:cNvPr>
          <p:cNvGrpSpPr/>
          <p:nvPr/>
        </p:nvGrpSpPr>
        <p:grpSpPr>
          <a:xfrm>
            <a:off x="315881" y="1409701"/>
            <a:ext cx="11575172" cy="4151142"/>
            <a:chOff x="315881" y="1409701"/>
            <a:chExt cx="11575172" cy="41511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4A4195-07AF-DA3C-7B06-AB70B12EF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881" y="1409701"/>
              <a:ext cx="10512513" cy="415114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F5CA12B-DF94-7437-5FE1-9DB5FCD3D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92746" y="5093956"/>
              <a:ext cx="998307" cy="327688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2B444-270D-B3B2-8C6B-DDF73AD8E5EE}"/>
              </a:ext>
            </a:extLst>
          </p:cNvPr>
          <p:cNvSpPr/>
          <p:nvPr/>
        </p:nvSpPr>
        <p:spPr>
          <a:xfrm>
            <a:off x="95420" y="95416"/>
            <a:ext cx="11911054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Breakdown of Results from the top 4 political Parties across the 20 Local Governments of Lagos State (1/2)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D6248-2E86-08EF-EF09-4DA4BCFAF541}"/>
              </a:ext>
            </a:extLst>
          </p:cNvPr>
          <p:cNvSpPr txBox="1"/>
          <p:nvPr/>
        </p:nvSpPr>
        <p:spPr>
          <a:xfrm>
            <a:off x="647700" y="5695950"/>
            <a:ext cx="10410825" cy="10772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</a:rPr>
              <a:t>APC had at least 9% more votes in the Governorship Elections compared to the outcome of the Presidential Elections across all the local Governments.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</a:rPr>
              <a:t>APC had the highest number of votes in 18 Local governments and LP secured the most votes in 2 Local governments.</a:t>
            </a:r>
          </a:p>
        </p:txBody>
      </p:sp>
    </p:spTree>
    <p:extLst>
      <p:ext uri="{BB962C8B-B14F-4D97-AF65-F5344CB8AC3E}">
        <p14:creationId xmlns:p14="http://schemas.microsoft.com/office/powerpoint/2010/main" val="77699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CC2C51-9504-8874-B5E0-0883A7860582}"/>
              </a:ext>
            </a:extLst>
          </p:cNvPr>
          <p:cNvGrpSpPr/>
          <p:nvPr/>
        </p:nvGrpSpPr>
        <p:grpSpPr>
          <a:xfrm>
            <a:off x="393514" y="1362076"/>
            <a:ext cx="11448259" cy="3932064"/>
            <a:chOff x="433269" y="1362076"/>
            <a:chExt cx="11448259" cy="39320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CCDB7F-DB69-B2D9-1A1B-9F7600094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269" y="1362076"/>
              <a:ext cx="10185575" cy="393206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9FEA700-02A4-0A38-D443-D3AC4BDE2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83221" y="4836781"/>
              <a:ext cx="998307" cy="327688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C3A9E03-25D6-4BEC-22CD-36150CB0A408}"/>
              </a:ext>
            </a:extLst>
          </p:cNvPr>
          <p:cNvSpPr/>
          <p:nvPr/>
        </p:nvSpPr>
        <p:spPr>
          <a:xfrm>
            <a:off x="95420" y="95416"/>
            <a:ext cx="11911054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Breakdown of Results from the top 4 political Parties across the 20 Local Governments of Lagos State (2/2)  </a:t>
            </a:r>
          </a:p>
        </p:txBody>
      </p:sp>
    </p:spTree>
    <p:extLst>
      <p:ext uri="{BB962C8B-B14F-4D97-AF65-F5344CB8AC3E}">
        <p14:creationId xmlns:p14="http://schemas.microsoft.com/office/powerpoint/2010/main" val="126814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153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Candara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Chimaobi N Uwakwe</dc:creator>
  <cp:lastModifiedBy>Chimaobi N Uwakwe</cp:lastModifiedBy>
  <cp:revision>11</cp:revision>
  <dcterms:created xsi:type="dcterms:W3CDTF">2023-03-19T20:52:35Z</dcterms:created>
  <dcterms:modified xsi:type="dcterms:W3CDTF">2023-03-20T03:11:53Z</dcterms:modified>
</cp:coreProperties>
</file>