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18"/>
  </p:notesMasterIdLst>
  <p:sldIdLst>
    <p:sldId id="281" r:id="rId2"/>
    <p:sldId id="260" r:id="rId3"/>
    <p:sldId id="263" r:id="rId4"/>
    <p:sldId id="295" r:id="rId5"/>
    <p:sldId id="297" r:id="rId6"/>
    <p:sldId id="296" r:id="rId7"/>
    <p:sldId id="256" r:id="rId8"/>
    <p:sldId id="298" r:id="rId9"/>
    <p:sldId id="299" r:id="rId10"/>
    <p:sldId id="300" r:id="rId11"/>
    <p:sldId id="301" r:id="rId12"/>
    <p:sldId id="302" r:id="rId13"/>
    <p:sldId id="303" r:id="rId14"/>
    <p:sldId id="304" r:id="rId15"/>
    <p:sldId id="305" r:id="rId16"/>
    <p:sldId id="30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80A88-0439-40A4-8FF8-592034F107EF}">
  <a:tblStyle styleId="{C4F80A88-0439-40A4-8FF8-592034F107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634121-AA58-40D7-B5DF-F7332D9DA69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0" d="100"/>
          <a:sy n="160" d="100"/>
        </p:scale>
        <p:origin x="514"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c858831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c858831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854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112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150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276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209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352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01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06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501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41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343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799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lvl1pPr marL="457200" lvl="0" indent="-431800" algn="ctr" rtl="0">
              <a:spcBef>
                <a:spcPts val="0"/>
              </a:spcBef>
              <a:spcAft>
                <a:spcPts val="0"/>
              </a:spcAft>
              <a:buClr>
                <a:schemeClr val="lt1"/>
              </a:buClr>
              <a:buSzPts val="3200"/>
              <a:buChar char="⬥"/>
              <a:defRPr sz="3200">
                <a:solidFill>
                  <a:schemeClr val="lt1"/>
                </a:solidFill>
              </a:defRPr>
            </a:lvl1pPr>
            <a:lvl2pPr marL="914400" lvl="1" indent="-431800" algn="ctr" rtl="0">
              <a:spcBef>
                <a:spcPts val="600"/>
              </a:spcBef>
              <a:spcAft>
                <a:spcPts val="0"/>
              </a:spcAft>
              <a:buClr>
                <a:schemeClr val="lt1"/>
              </a:buClr>
              <a:buSzPts val="3200"/>
              <a:buChar char="⬦"/>
              <a:defRPr sz="3200">
                <a:solidFill>
                  <a:schemeClr val="lt1"/>
                </a:solidFill>
              </a:defRPr>
            </a:lvl2pPr>
            <a:lvl3pPr marL="1371600" lvl="2" indent="-431800" algn="ctr" rtl="0">
              <a:spcBef>
                <a:spcPts val="600"/>
              </a:spcBef>
              <a:spcAft>
                <a:spcPts val="0"/>
              </a:spcAft>
              <a:buClr>
                <a:schemeClr val="lt1"/>
              </a:buClr>
              <a:buSzPts val="3200"/>
              <a:buChar char="⬩"/>
              <a:defRPr sz="3200">
                <a:solidFill>
                  <a:schemeClr val="lt1"/>
                </a:solidFill>
              </a:defRPr>
            </a:lvl3pPr>
            <a:lvl4pPr marL="1828800" lvl="3" indent="-431800" algn="ctr" rtl="0">
              <a:spcBef>
                <a:spcPts val="600"/>
              </a:spcBef>
              <a:spcAft>
                <a:spcPts val="0"/>
              </a:spcAft>
              <a:buClr>
                <a:schemeClr val="lt1"/>
              </a:buClr>
              <a:buSzPts val="3200"/>
              <a:buChar char="●"/>
              <a:defRPr sz="3200">
                <a:solidFill>
                  <a:schemeClr val="lt1"/>
                </a:solidFill>
              </a:defRPr>
            </a:lvl4pPr>
            <a:lvl5pPr marL="2286000" lvl="4" indent="-431800" algn="ctr" rtl="0">
              <a:spcBef>
                <a:spcPts val="600"/>
              </a:spcBef>
              <a:spcAft>
                <a:spcPts val="0"/>
              </a:spcAft>
              <a:buClr>
                <a:schemeClr val="lt1"/>
              </a:buClr>
              <a:buSzPts val="3200"/>
              <a:buChar char="○"/>
              <a:defRPr sz="3200">
                <a:solidFill>
                  <a:schemeClr val="lt1"/>
                </a:solidFill>
              </a:defRPr>
            </a:lvl5pPr>
            <a:lvl6pPr marL="2743200" lvl="5" indent="-431800" algn="ctr" rtl="0">
              <a:spcBef>
                <a:spcPts val="600"/>
              </a:spcBef>
              <a:spcAft>
                <a:spcPts val="0"/>
              </a:spcAft>
              <a:buClr>
                <a:schemeClr val="lt1"/>
              </a:buClr>
              <a:buSzPts val="3200"/>
              <a:buChar char="■"/>
              <a:defRPr sz="3200">
                <a:solidFill>
                  <a:schemeClr val="lt1"/>
                </a:solidFill>
              </a:defRPr>
            </a:lvl6pPr>
            <a:lvl7pPr marL="3200400" lvl="6" indent="-431800" algn="ctr" rtl="0">
              <a:spcBef>
                <a:spcPts val="600"/>
              </a:spcBef>
              <a:spcAft>
                <a:spcPts val="0"/>
              </a:spcAft>
              <a:buClr>
                <a:schemeClr val="lt1"/>
              </a:buClr>
              <a:buSzPts val="3200"/>
              <a:buChar char="●"/>
              <a:defRPr sz="3200">
                <a:solidFill>
                  <a:schemeClr val="lt1"/>
                </a:solidFill>
              </a:defRPr>
            </a:lvl7pPr>
            <a:lvl8pPr marL="3657600" lvl="7" indent="-431800" algn="ctr" rtl="0">
              <a:spcBef>
                <a:spcPts val="600"/>
              </a:spcBef>
              <a:spcAft>
                <a:spcPts val="0"/>
              </a:spcAft>
              <a:buClr>
                <a:schemeClr val="lt1"/>
              </a:buClr>
              <a:buSzPts val="3200"/>
              <a:buChar char="○"/>
              <a:defRPr sz="3200">
                <a:solidFill>
                  <a:schemeClr val="lt1"/>
                </a:solidFill>
              </a:defRPr>
            </a:lvl8pPr>
            <a:lvl9pPr marL="4114800" lvl="8" indent="-431800" algn="ctr" rtl="0">
              <a:spcBef>
                <a:spcPts val="600"/>
              </a:spcBef>
              <a:spcAft>
                <a:spcPts val="600"/>
              </a:spcAft>
              <a:buClr>
                <a:schemeClr val="lt1"/>
              </a:buClr>
              <a:buSzPts val="3200"/>
              <a:buChar char="■"/>
              <a:defRPr sz="3200">
                <a:solidFill>
                  <a:schemeClr val="lt1"/>
                </a:solidFill>
              </a:defRPr>
            </a:lvl9pPr>
          </a:lstStyle>
          <a:p>
            <a:endParaRPr/>
          </a:p>
        </p:txBody>
      </p:sp>
      <p:sp>
        <p:nvSpPr>
          <p:cNvPr id="63" name="Google Shape;63;p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txBox="1"/>
          <p:nvPr/>
        </p:nvSpPr>
        <p:spPr>
          <a:xfrm>
            <a:off x="3593400" y="476575"/>
            <a:ext cx="1957200" cy="653700"/>
          </a:xfrm>
          <a:prstGeom prst="rect">
            <a:avLst/>
          </a:prstGeom>
          <a:noFill/>
          <a:ln>
            <a:noFill/>
          </a:ln>
          <a:effectLst>
            <a:outerShdw blurRad="114300" dist="19050" dir="5400000" algn="bl" rotWithShape="0">
              <a:schemeClr val="lt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1pPr>
            <a:lvl2pPr lvl="1"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2pPr>
            <a:lvl3pPr lvl="2"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3pPr>
            <a:lvl4pPr lvl="3"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4pPr>
            <a:lvl5pPr lvl="4"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5pPr>
            <a:lvl6pPr lvl="5"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6pPr>
            <a:lvl7pPr lvl="6"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7pPr>
            <a:lvl8pPr lvl="7"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8pPr>
            <a:lvl9pPr lvl="8"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a:buChar char="⬥"/>
              <a:defRPr sz="2400">
                <a:solidFill>
                  <a:schemeClr val="dk1"/>
                </a:solidFill>
                <a:latin typeface="Inria Sans"/>
                <a:ea typeface="Inria Sans"/>
                <a:cs typeface="Inria Sans"/>
                <a:sym typeface="Inria Sans"/>
              </a:defRPr>
            </a:lvl1pPr>
            <a:lvl2pPr marL="914400" lvl="1" indent="-342900" rtl="0">
              <a:spcBef>
                <a:spcPts val="600"/>
              </a:spcBef>
              <a:spcAft>
                <a:spcPts val="0"/>
              </a:spcAft>
              <a:buClr>
                <a:schemeClr val="accent3"/>
              </a:buClr>
              <a:buSzPts val="1800"/>
              <a:buFont typeface="Inria Sans"/>
              <a:buChar char="⬦"/>
              <a:defRPr sz="2400">
                <a:solidFill>
                  <a:schemeClr val="dk1"/>
                </a:solidFill>
                <a:latin typeface="Inria Sans"/>
                <a:ea typeface="Inria Sans"/>
                <a:cs typeface="Inria Sans"/>
                <a:sym typeface="Inria Sans"/>
              </a:defRPr>
            </a:lvl2pPr>
            <a:lvl3pPr marL="1371600" lvl="2" indent="-381000" rtl="0">
              <a:spcBef>
                <a:spcPts val="600"/>
              </a:spcBef>
              <a:spcAft>
                <a:spcPts val="0"/>
              </a:spcAft>
              <a:buClr>
                <a:schemeClr val="accent2"/>
              </a:buClr>
              <a:buSzPts val="2400"/>
              <a:buFont typeface="Inria Sans"/>
              <a:buChar char="⬩"/>
              <a:defRPr sz="2400">
                <a:solidFill>
                  <a:schemeClr val="dk1"/>
                </a:solidFill>
                <a:latin typeface="Inria Sans"/>
                <a:ea typeface="Inria Sans"/>
                <a:cs typeface="Inria Sans"/>
                <a:sym typeface="Inria Sans"/>
              </a:defRPr>
            </a:lvl3pPr>
            <a:lvl4pPr marL="1828800" lvl="3"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4pPr>
            <a:lvl5pPr marL="2286000" lvl="4"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5pPr>
            <a:lvl6pPr marL="2743200" lvl="5"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6pPr>
            <a:lvl7pPr marL="3200400" lvl="6"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7pPr>
            <a:lvl8pPr marL="3657600" lvl="7"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8pPr>
            <a:lvl9pPr marL="4114800" lvl="8" indent="-381000" rtl="0">
              <a:spcBef>
                <a:spcPts val="600"/>
              </a:spcBef>
              <a:spcAft>
                <a:spcPts val="600"/>
              </a:spcAft>
              <a:buClr>
                <a:schemeClr val="dk1"/>
              </a:buClr>
              <a:buSzPts val="2400"/>
              <a:buFont typeface="Inria Sans"/>
              <a:buChar char="■"/>
              <a:defRPr sz="2400">
                <a:solidFill>
                  <a:schemeClr val="dk1"/>
                </a:solidFill>
                <a:latin typeface="Inria Sans"/>
                <a:ea typeface="Inria Sans"/>
                <a:cs typeface="Inria Sans"/>
                <a:sym typeface="Inria Sans"/>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7"/>
          <p:cNvSpPr txBox="1">
            <a:spLocks noGrp="1"/>
          </p:cNvSpPr>
          <p:nvPr>
            <p:ph type="ctrTitle"/>
          </p:nvPr>
        </p:nvSpPr>
        <p:spPr>
          <a:xfrm>
            <a:off x="1823925" y="2066369"/>
            <a:ext cx="6715238"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400" dirty="0" smtClean="0"/>
              <a:t>Programming paradigms</a:t>
            </a:r>
            <a:endParaRPr sz="4400" dirty="0"/>
          </a:p>
        </p:txBody>
      </p:sp>
      <p:sp>
        <p:nvSpPr>
          <p:cNvPr id="491" name="Google Shape;491;p37"/>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lvl="0" indent="0">
              <a:spcAft>
                <a:spcPts val="600"/>
              </a:spcAft>
            </a:pPr>
            <a:r>
              <a:rPr lang="az-Latn-AZ" dirty="0"/>
              <a:t>Proqramlaşdırma paradiqmaları nədir?</a:t>
            </a:r>
          </a:p>
        </p:txBody>
      </p:sp>
      <p:grpSp>
        <p:nvGrpSpPr>
          <p:cNvPr id="5" name="Google Shape;199;p12"/>
          <p:cNvGrpSpPr/>
          <p:nvPr/>
        </p:nvGrpSpPr>
        <p:grpSpPr>
          <a:xfrm>
            <a:off x="846463" y="2283985"/>
            <a:ext cx="635183" cy="564280"/>
            <a:chOff x="5292575" y="3681900"/>
            <a:chExt cx="420150" cy="373275"/>
          </a:xfrm>
        </p:grpSpPr>
        <p:sp>
          <p:nvSpPr>
            <p:cNvPr id="6"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1914525" y="1388450"/>
            <a:ext cx="5429249" cy="3042600"/>
          </a:xfrm>
          <a:prstGeom prst="rect">
            <a:avLst/>
          </a:prstGeom>
        </p:spPr>
        <p:txBody>
          <a:bodyPr spcFirstLastPara="1" wrap="square" lIns="0" tIns="0" rIns="0" bIns="0" anchor="t" anchorCtr="0">
            <a:noAutofit/>
          </a:bodyPr>
          <a:lstStyle/>
          <a:p>
            <a:pPr marL="0" lvl="0" indent="0">
              <a:spcAft>
                <a:spcPts val="600"/>
              </a:spcAft>
              <a:buNone/>
            </a:pPr>
            <a:r>
              <a:rPr lang="az-Latn-AZ" dirty="0" smtClean="0"/>
              <a:t>D</a:t>
            </a:r>
            <a:r>
              <a:rPr lang="en-US" dirty="0" err="1" smtClean="0"/>
              <a:t>iskret</a:t>
            </a:r>
            <a:r>
              <a:rPr lang="en-US" dirty="0" smtClean="0"/>
              <a:t> </a:t>
            </a:r>
            <a:r>
              <a:rPr lang="en-US" dirty="0" err="1"/>
              <a:t>riyaziyyatın</a:t>
            </a:r>
            <a:r>
              <a:rPr lang="en-US" dirty="0"/>
              <a:t> </a:t>
            </a:r>
            <a:r>
              <a:rPr lang="en-US" dirty="0" err="1"/>
              <a:t>bölməsi</a:t>
            </a:r>
            <a:r>
              <a:rPr lang="en-US" dirty="0"/>
              <a:t> </a:t>
            </a:r>
            <a:r>
              <a:rPr lang="en-US" dirty="0" err="1"/>
              <a:t>və</a:t>
            </a:r>
            <a:r>
              <a:rPr lang="en-US" dirty="0"/>
              <a:t> </a:t>
            </a:r>
            <a:r>
              <a:rPr lang="en-US" dirty="0" err="1"/>
              <a:t>proqramlaşdırmanın</a:t>
            </a:r>
            <a:r>
              <a:rPr lang="en-US" dirty="0"/>
              <a:t> </a:t>
            </a:r>
            <a:r>
              <a:rPr lang="en-US" dirty="0" err="1"/>
              <a:t>paradiqmasıdır</a:t>
            </a:r>
            <a:r>
              <a:rPr lang="en-US" dirty="0"/>
              <a:t>. </a:t>
            </a:r>
            <a:r>
              <a:rPr lang="en-US" dirty="0" err="1"/>
              <a:t>Məntiqi</a:t>
            </a:r>
            <a:r>
              <a:rPr lang="en-US" dirty="0"/>
              <a:t> </a:t>
            </a:r>
            <a:r>
              <a:rPr lang="en-US" dirty="0" err="1"/>
              <a:t>proqramlaşdırma</a:t>
            </a:r>
            <a:r>
              <a:rPr lang="en-US" dirty="0"/>
              <a:t> </a:t>
            </a:r>
            <a:r>
              <a:rPr lang="en-US" dirty="0" err="1"/>
              <a:t>riyazi</a:t>
            </a:r>
            <a:r>
              <a:rPr lang="en-US" dirty="0"/>
              <a:t> </a:t>
            </a:r>
            <a:r>
              <a:rPr lang="en-US" dirty="0" err="1"/>
              <a:t>məntiq</a:t>
            </a:r>
            <a:r>
              <a:rPr lang="en-US" dirty="0"/>
              <a:t> </a:t>
            </a:r>
            <a:r>
              <a:rPr lang="en-US" dirty="0" err="1"/>
              <a:t>nəzəriyyəsinə</a:t>
            </a:r>
            <a:r>
              <a:rPr lang="en-US" dirty="0"/>
              <a:t> </a:t>
            </a:r>
            <a:r>
              <a:rPr lang="en-US" dirty="0" err="1"/>
              <a:t>əsaslanmışdır</a:t>
            </a:r>
            <a:r>
              <a:rPr lang="en-US" dirty="0"/>
              <a:t>.</a:t>
            </a:r>
            <a:endParaRPr dirty="0"/>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837275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lvl="0"/>
            <a:r>
              <a:rPr lang="az-Latn-AZ" sz="4400" dirty="0" smtClean="0"/>
              <a:t>Objective oriented Programming (OOP)</a:t>
            </a:r>
            <a:endParaRPr sz="4400"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3167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p>
            <a:pPr marL="0" lvl="0" indent="0">
              <a:spcAft>
                <a:spcPts val="600"/>
              </a:spcAft>
              <a:buNone/>
            </a:pPr>
            <a:r>
              <a:rPr lang="az-Latn-AZ" dirty="0" smtClean="0"/>
              <a:t>Əsas </a:t>
            </a:r>
            <a:r>
              <a:rPr lang="az-Latn-AZ" dirty="0"/>
              <a:t>konsepsiya obyekt və sinif anlayışları olan proqramlaşdırma paradiqmasıdır. Sinif — bu obyektlərin quruluşunu təsvir edən tipdir.</a:t>
            </a:r>
            <a:r>
              <a:rPr lang="en-US" dirty="0" smtClean="0"/>
              <a:t> </a:t>
            </a:r>
            <a:endParaRPr dirty="0"/>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570581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lvl="0"/>
            <a:r>
              <a:rPr lang="az-Latn-AZ" sz="4000" dirty="0" smtClean="0"/>
              <a:t>Database Processing Approach</a:t>
            </a:r>
            <a:endParaRPr sz="4000"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23196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p>
            <a:pPr marL="0" lvl="0" indent="0">
              <a:spcAft>
                <a:spcPts val="600"/>
              </a:spcAft>
              <a:buNone/>
            </a:pPr>
            <a:r>
              <a:rPr lang="az-Latn-AZ" sz="2400" dirty="0"/>
              <a:t>Verilənlər bazası yanaşması paylaşılan fayl həllində təkmilləşdirmədir, çünki verilənlər bazası idarəetmə </a:t>
            </a:r>
            <a:r>
              <a:rPr lang="az-Latn-AZ" sz="2400" dirty="0" smtClean="0"/>
              <a:t>sisteminin </a:t>
            </a:r>
            <a:r>
              <a:rPr lang="az-Latn-AZ" sz="2400" dirty="0"/>
              <a:t>istifadəsi sorğular, məlumatların təhlükəsizliyi və bütövlüyü üçün imkanlar təmin edir və bir sıra müxtəlif istifadəçilər tərəfindən məlumatlara eyni vaxtda daxil olmağa imkan verir.</a:t>
            </a:r>
            <a:endParaRPr sz="2400" dirty="0"/>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894574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lvl="0"/>
            <a:r>
              <a:rPr lang="en-US" sz="4000" dirty="0" smtClean="0"/>
              <a:t>Parallel Processing Approach</a:t>
            </a:r>
            <a:endParaRPr sz="4000"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87812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p>
            <a:pPr marL="0" lvl="0" indent="0">
              <a:spcAft>
                <a:spcPts val="600"/>
              </a:spcAft>
              <a:buNone/>
            </a:pPr>
            <a:r>
              <a:rPr lang="az-Latn-AZ" sz="2400" dirty="0"/>
              <a:t>ümumi tapşırığın ayrı-ayrı hissələrini idarə etmək üçün iki və ya daha çox prosessorun (CPU) işləyən hesablama metodudur. Tapşırığın müxtəlif hissələrini çoxsaylı prosessorlar arasında bölmək proqramı icra etmək üçün vaxtın miqdarını azaltmağa kömək edəcək.</a:t>
            </a:r>
            <a:endParaRPr sz="2400" dirty="0"/>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73309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p>
            <a:pPr marL="0" lvl="0" indent="0">
              <a:spcAft>
                <a:spcPts val="600"/>
              </a:spcAft>
              <a:buNone/>
            </a:pPr>
            <a:r>
              <a:rPr lang="az-Latn-AZ" dirty="0"/>
              <a:t>Proqramlaşdırma paradiqmaları verilmiş proqramın və ya proqramlaşdırma dilinin təşkil oluna biləcəyi müxtəlif üsullar və ya üslublardır.	</a:t>
            </a:r>
            <a:endParaRPr dirty="0"/>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body" idx="1"/>
          </p:nvPr>
        </p:nvSpPr>
        <p:spPr>
          <a:xfrm>
            <a:off x="1207850" y="2233613"/>
            <a:ext cx="3143700" cy="2024062"/>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b="1" dirty="0" smtClean="0"/>
              <a:t>Imperative Paradigma</a:t>
            </a:r>
          </a:p>
        </p:txBody>
      </p:sp>
      <p:sp>
        <p:nvSpPr>
          <p:cNvPr id="268" name="Google Shape;268;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Paradiqmalar 2 </a:t>
            </a:r>
            <a:r>
              <a:rPr lang="az-Latn-AZ" dirty="0" smtClean="0"/>
              <a:t>əsas hissəyə bölünür</a:t>
            </a:r>
            <a:endParaRPr dirty="0"/>
          </a:p>
        </p:txBody>
      </p:sp>
      <p:sp>
        <p:nvSpPr>
          <p:cNvPr id="269" name="Google Shape;269;p19"/>
          <p:cNvSpPr txBox="1">
            <a:spLocks noGrp="1"/>
          </p:cNvSpPr>
          <p:nvPr>
            <p:ph type="body" idx="2"/>
          </p:nvPr>
        </p:nvSpPr>
        <p:spPr>
          <a:xfrm>
            <a:off x="4351474" y="2233613"/>
            <a:ext cx="3143700" cy="2024062"/>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b="1" dirty="0" smtClean="0"/>
              <a:t>Declerative paradigma</a:t>
            </a:r>
          </a:p>
        </p:txBody>
      </p:sp>
      <p:sp>
        <p:nvSpPr>
          <p:cNvPr id="270" name="Google Shape;270;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p>
            <a:pPr marL="0" lvl="0" indent="0">
              <a:spcAft>
                <a:spcPts val="600"/>
              </a:spcAft>
              <a:buNone/>
            </a:pPr>
            <a:r>
              <a:rPr lang="en-US" dirty="0" smtClean="0"/>
              <a:t>Imperative </a:t>
            </a:r>
            <a:r>
              <a:rPr lang="en-US" dirty="0" err="1" smtClean="0"/>
              <a:t>paradiqma</a:t>
            </a:r>
            <a:r>
              <a:rPr lang="en-US" dirty="0" smtClean="0"/>
              <a:t> </a:t>
            </a:r>
            <a:r>
              <a:rPr lang="en-US" dirty="0" err="1" smtClean="0"/>
              <a:t>bir</a:t>
            </a:r>
            <a:r>
              <a:rPr lang="en-US" dirty="0" smtClean="0"/>
              <a:t> </a:t>
            </a:r>
            <a:r>
              <a:rPr lang="az-Latn-AZ" dirty="0" smtClean="0"/>
              <a:t>əməliyyatı necə edəcəyini, Declerative isə nə edəcəyini müəyyən edir.</a:t>
            </a:r>
            <a:endParaRPr dirty="0"/>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1281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lvl="0"/>
            <a:r>
              <a:rPr lang="az-Latn-AZ" sz="4400" dirty="0" smtClean="0"/>
              <a:t>Functional Programming</a:t>
            </a:r>
            <a:endParaRPr sz="4400"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1875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1881187" y="1388450"/>
            <a:ext cx="5476875" cy="3042600"/>
          </a:xfrm>
          <a:prstGeom prst="rect">
            <a:avLst/>
          </a:prstGeom>
        </p:spPr>
        <p:txBody>
          <a:bodyPr spcFirstLastPara="1" wrap="square" lIns="0" tIns="0" rIns="0" bIns="0" anchor="t" anchorCtr="0">
            <a:noAutofit/>
          </a:bodyPr>
          <a:lstStyle/>
          <a:p>
            <a:pPr marL="0" lvl="0" indent="0">
              <a:spcAft>
                <a:spcPts val="600"/>
              </a:spcAft>
              <a:buNone/>
            </a:pPr>
            <a:r>
              <a:rPr lang="az-Latn-AZ" sz="2800" dirty="0" smtClean="0"/>
              <a:t>Diskret </a:t>
            </a:r>
            <a:r>
              <a:rPr lang="az-Latn-AZ" sz="2800" dirty="0"/>
              <a:t>riyaziyyatın bölməsi və proqramlaşdırma paradiqmasıdır. Bu dillərdə hesablama prosesi funksiyaların qiymətlərinin riyazi mənada anlaşdığı kimi hesablanması kimi izah edilir.</a:t>
            </a:r>
            <a:endParaRPr sz="2800" dirty="0"/>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93541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lvl="0"/>
            <a:r>
              <a:rPr lang="az-Latn-AZ" dirty="0" smtClean="0"/>
              <a:t>Procedural Paradigm</a:t>
            </a:r>
            <a:endParaRPr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p>
            <a:pPr marL="0" lvl="0" indent="0">
              <a:spcAft>
                <a:spcPts val="600"/>
              </a:spcAft>
              <a:buNone/>
            </a:pPr>
            <a:r>
              <a:rPr lang="en-US" dirty="0" err="1"/>
              <a:t>ən</a:t>
            </a:r>
            <a:r>
              <a:rPr lang="en-US" dirty="0"/>
              <a:t> “</a:t>
            </a:r>
            <a:r>
              <a:rPr lang="en-US" dirty="0" err="1"/>
              <a:t>qədim</a:t>
            </a:r>
            <a:r>
              <a:rPr lang="en-US" dirty="0"/>
              <a:t>” </a:t>
            </a:r>
            <a:r>
              <a:rPr lang="en-US" dirty="0" err="1"/>
              <a:t>paradiqmadır</a:t>
            </a:r>
            <a:r>
              <a:rPr lang="en-US" dirty="0"/>
              <a:t> </a:t>
            </a:r>
            <a:r>
              <a:rPr lang="en-US" dirty="0" err="1"/>
              <a:t>və</a:t>
            </a:r>
            <a:r>
              <a:rPr lang="en-US" dirty="0"/>
              <a:t> </a:t>
            </a:r>
            <a:r>
              <a:rPr lang="en-US" dirty="0" err="1"/>
              <a:t>eyni</a:t>
            </a:r>
            <a:r>
              <a:rPr lang="en-US" dirty="0"/>
              <a:t> </a:t>
            </a:r>
            <a:r>
              <a:rPr lang="en-US" dirty="0" err="1"/>
              <a:t>zamanda</a:t>
            </a:r>
            <a:r>
              <a:rPr lang="en-US" dirty="0"/>
              <a:t> </a:t>
            </a:r>
            <a:r>
              <a:rPr lang="en-US" dirty="0" err="1"/>
              <a:t>proqramlaşdırmanın</a:t>
            </a:r>
            <a:r>
              <a:rPr lang="en-US" dirty="0"/>
              <a:t> </a:t>
            </a:r>
            <a:r>
              <a:rPr lang="en-US" dirty="0" err="1"/>
              <a:t>çox</a:t>
            </a:r>
            <a:r>
              <a:rPr lang="en-US" dirty="0"/>
              <a:t> </a:t>
            </a:r>
            <a:r>
              <a:rPr lang="en-US" dirty="0" err="1"/>
              <a:t>sadə</a:t>
            </a:r>
            <a:r>
              <a:rPr lang="en-US" dirty="0"/>
              <a:t> </a:t>
            </a:r>
            <a:r>
              <a:rPr lang="en-US" dirty="0" err="1"/>
              <a:t>reallaşdırılması</a:t>
            </a:r>
            <a:r>
              <a:rPr lang="en-US" dirty="0"/>
              <a:t> </a:t>
            </a:r>
            <a:r>
              <a:rPr lang="en-US" dirty="0" err="1"/>
              <a:t>və</a:t>
            </a:r>
            <a:r>
              <a:rPr lang="en-US" dirty="0"/>
              <a:t> </a:t>
            </a:r>
            <a:r>
              <a:rPr lang="en-US" dirty="0" err="1"/>
              <a:t>öyrədilməsidir</a:t>
            </a:r>
            <a:r>
              <a:rPr lang="en-US" dirty="0"/>
              <a:t>.</a:t>
            </a:r>
            <a:endParaRPr dirty="0"/>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79316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lvl="0"/>
            <a:r>
              <a:rPr lang="az-Latn-AZ" dirty="0" smtClean="0"/>
              <a:t>Logic Programming</a:t>
            </a:r>
            <a:endParaRPr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34924460"/>
      </p:ext>
    </p:extLst>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219</Words>
  <Application>Microsoft Office PowerPoint</Application>
  <PresentationFormat>On-screen Show (16:9)</PresentationFormat>
  <Paragraphs>28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Inria Sans</vt:lpstr>
      <vt:lpstr>Saira Semi Condensed</vt:lpstr>
      <vt:lpstr>Titillium Web</vt:lpstr>
      <vt:lpstr>Gurney template</vt:lpstr>
      <vt:lpstr>Programming paradigms</vt:lpstr>
      <vt:lpstr>PowerPoint Presentation</vt:lpstr>
      <vt:lpstr>Paradiqmalar 2 əsas hissəyə bölünür</vt:lpstr>
      <vt:lpstr>PowerPoint Presentation</vt:lpstr>
      <vt:lpstr>Functional Programming</vt:lpstr>
      <vt:lpstr>PowerPoint Presentation</vt:lpstr>
      <vt:lpstr>Procedural Paradigm</vt:lpstr>
      <vt:lpstr>PowerPoint Presentation</vt:lpstr>
      <vt:lpstr>Logic Programming</vt:lpstr>
      <vt:lpstr>PowerPoint Presentation</vt:lpstr>
      <vt:lpstr>Objective oriented Programming (OOP)</vt:lpstr>
      <vt:lpstr>PowerPoint Presentation</vt:lpstr>
      <vt:lpstr>Database Processing Approach</vt:lpstr>
      <vt:lpstr>PowerPoint Presentation</vt:lpstr>
      <vt:lpstr>Parallel Processing Approach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paradigms</dc:title>
  <cp:lastModifiedBy>Admin</cp:lastModifiedBy>
  <cp:revision>16</cp:revision>
  <dcterms:modified xsi:type="dcterms:W3CDTF">2022-10-25T14:08:30Z</dcterms:modified>
</cp:coreProperties>
</file>