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9" r:id="rId4"/>
    <p:sldId id="260" r:id="rId5"/>
    <p:sldId id="261" r:id="rId6"/>
    <p:sldId id="263" r:id="rId7"/>
    <p:sldId id="265" r:id="rId8"/>
    <p:sldId id="266" r:id="rId9"/>
    <p:sldId id="264" r:id="rId10"/>
    <p:sldId id="267" r:id="rId11"/>
    <p:sldId id="262" r:id="rId12"/>
  </p:sldIdLst>
  <p:sldSz cx="12192000" cy="6858000"/>
  <p:notesSz cx="6858000" cy="9144000"/>
  <p:embeddedFontLst>
    <p:embeddedFont>
      <p:font typeface="Calibri" panose="020F050202020403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838088-1D52-4AEC-BE62-A6FE97F9F176}" v="403" dt="2023-08-20T14:51:42.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2.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etika G" userId="dd7ad209fc0773e8" providerId="LiveId" clId="{8990CFD4-4A60-4513-B688-57C40C1531CF}"/>
    <pc:docChg chg="modSld">
      <pc:chgData name="Geetika G" userId="dd7ad209fc0773e8" providerId="LiveId" clId="{8990CFD4-4A60-4513-B688-57C40C1531CF}" dt="2023-08-20T18:36:35.881" v="37" actId="20577"/>
      <pc:docMkLst>
        <pc:docMk/>
      </pc:docMkLst>
      <pc:sldChg chg="modSp mod">
        <pc:chgData name="Geetika G" userId="dd7ad209fc0773e8" providerId="LiveId" clId="{8990CFD4-4A60-4513-B688-57C40C1531CF}" dt="2023-08-20T18:36:25.260" v="19" actId="20577"/>
        <pc:sldMkLst>
          <pc:docMk/>
          <pc:sldMk cId="1566316353" sldId="264"/>
        </pc:sldMkLst>
        <pc:spChg chg="mod">
          <ac:chgData name="Geetika G" userId="dd7ad209fc0773e8" providerId="LiveId" clId="{8990CFD4-4A60-4513-B688-57C40C1531CF}" dt="2023-08-20T18:36:25.260" v="19" actId="20577"/>
          <ac:spMkLst>
            <pc:docMk/>
            <pc:sldMk cId="1566316353" sldId="264"/>
            <ac:spMk id="6" creationId="{D878F361-DC93-C791-E4F8-7D546F4D03A5}"/>
          </ac:spMkLst>
        </pc:spChg>
      </pc:sldChg>
      <pc:sldChg chg="modSp mod">
        <pc:chgData name="Geetika G" userId="dd7ad209fc0773e8" providerId="LiveId" clId="{8990CFD4-4A60-4513-B688-57C40C1531CF}" dt="2023-08-20T18:36:35.881" v="37" actId="20577"/>
        <pc:sldMkLst>
          <pc:docMk/>
          <pc:sldMk cId="1821271640" sldId="267"/>
        </pc:sldMkLst>
        <pc:spChg chg="mod">
          <ac:chgData name="Geetika G" userId="dd7ad209fc0773e8" providerId="LiveId" clId="{8990CFD4-4A60-4513-B688-57C40C1531CF}" dt="2023-08-20T18:36:35.881" v="37" actId="20577"/>
          <ac:spMkLst>
            <pc:docMk/>
            <pc:sldMk cId="1821271640" sldId="267"/>
            <ac:spMk id="6" creationId="{553B1476-F1A6-2C5B-6407-E33F0C1C39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969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app/profile/geetika.guduru/viz/Story1_16925537759520/CropProduction?publish=yes" TargetMode="External"/><Relationship Id="rId2" Type="http://schemas.openxmlformats.org/officeDocument/2006/relationships/hyperlink" Target="https://public.tableau.com/app/profile/geetika.guduru/viz/State_CropStory_16925537036820/StateCropStory?publish=yes" TargetMode="External"/><Relationship Id="rId1" Type="http://schemas.openxmlformats.org/officeDocument/2006/relationships/slideLayout" Target="../slideLayouts/slideLayout3.xml"/><Relationship Id="rId4" Type="http://schemas.openxmlformats.org/officeDocument/2006/relationships/hyperlink" Target="https://colab.research.google.com/drive/1mk5LWAFL_BV4dr784qPfOx9jUW0fs6gO?usp=sharin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public.tableau.com/app/profile/geetika.guduru/viz/StateV_SCrop_16925536132160/StatevsCrop?publish=yes" TargetMode="External"/><Relationship Id="rId3" Type="http://schemas.openxmlformats.org/officeDocument/2006/relationships/hyperlink" Target="https://public.tableau.com/app/profile/geetika.guduru/viz/CropV_SProductiondashboard_16925325407040/Dashboard2?publish=yes" TargetMode="External"/><Relationship Id="rId7" Type="http://schemas.openxmlformats.org/officeDocument/2006/relationships/hyperlink" Target="https://public.tableau.com/app/profile/geetika.guduru/viz/SeasonV_SProduction_16925535437170/SeasonvsProduction?publish=yes" TargetMode="External"/><Relationship Id="rId2" Type="http://schemas.openxmlformats.org/officeDocument/2006/relationships/hyperlink" Target="https://public.tableau.com/app/profile/geetika.guduru/viz/CropGrownineachstate_16925316599540/Cropgrownineachstate?publish=yes" TargetMode="External"/><Relationship Id="rId1" Type="http://schemas.openxmlformats.org/officeDocument/2006/relationships/slideLayout" Target="../slideLayouts/slideLayout3.xml"/><Relationship Id="rId6" Type="http://schemas.openxmlformats.org/officeDocument/2006/relationships/hyperlink" Target="https://public.tableau.com/app/profile/geetika.guduru/viz/Productionineachstate_16925355195200/Productionineachstate?publish=yes" TargetMode="External"/><Relationship Id="rId5" Type="http://schemas.openxmlformats.org/officeDocument/2006/relationships/hyperlink" Target="https://public.tableau.com/app/profile/geetika.guduru/viz/dashboard2_16925333398620/Dashboard3?publish=yes" TargetMode="External"/><Relationship Id="rId4" Type="http://schemas.openxmlformats.org/officeDocument/2006/relationships/hyperlink" Target="https://public.tableau.com/app/profile/geetika.guduru/viz/CropV_SProduction_16925329743760/CropvsProduction?publish=y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UpDiag">
          <a:fgClr>
            <a:schemeClr val="lt1"/>
          </a:fgClr>
          <a:bgClr>
            <a:schemeClr val="bg1"/>
          </a:bgClr>
        </a:pattFill>
        <a:effectLst/>
      </p:bgPr>
    </p:bg>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2097249" y="687897"/>
            <a:ext cx="6959070" cy="498306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IN" dirty="0"/>
              <a:t>Crop Production Analysis in India</a:t>
            </a:r>
            <a:br>
              <a:rPr lang="en-IN" dirty="0"/>
            </a:br>
            <a:br>
              <a:rPr lang="en-IN" dirty="0"/>
            </a:br>
            <a:r>
              <a:rPr lang="en-IN" sz="3500" b="0" dirty="0">
                <a:solidFill>
                  <a:schemeClr val="tx1"/>
                </a:solidFill>
              </a:rPr>
              <a:t>Guduru Geetika</a:t>
            </a:r>
            <a:br>
              <a:rPr lang="en-IN" sz="3500" b="0" dirty="0">
                <a:solidFill>
                  <a:schemeClr val="tx1"/>
                </a:solidFill>
              </a:rPr>
            </a:br>
            <a:r>
              <a:rPr lang="en-IN" sz="3500" b="0" dirty="0">
                <a:solidFill>
                  <a:schemeClr val="tx1"/>
                </a:solidFill>
              </a:rPr>
              <a:t>CRIN2301978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2E09-744A-259E-6B26-1A3EB9997D35}"/>
              </a:ext>
            </a:extLst>
          </p:cNvPr>
          <p:cNvSpPr>
            <a:spLocks noGrp="1"/>
          </p:cNvSpPr>
          <p:nvPr>
            <p:ph type="title"/>
          </p:nvPr>
        </p:nvSpPr>
        <p:spPr>
          <a:xfrm>
            <a:off x="1167492" y="381001"/>
            <a:ext cx="9779183" cy="522514"/>
          </a:xfrm>
        </p:spPr>
        <p:txBody>
          <a:bodyPr/>
          <a:lstStyle/>
          <a:p>
            <a:r>
              <a:rPr lang="en-IN" dirty="0"/>
              <a:t>References</a:t>
            </a:r>
          </a:p>
        </p:txBody>
      </p:sp>
      <p:sp>
        <p:nvSpPr>
          <p:cNvPr id="3" name="Text Placeholder 2">
            <a:extLst>
              <a:ext uri="{FF2B5EF4-FFF2-40B4-BE49-F238E27FC236}">
                <a16:creationId xmlns:a16="http://schemas.microsoft.com/office/drawing/2014/main" id="{757A21CB-52FB-82CF-EA60-E3962F04CA1C}"/>
              </a:ext>
            </a:extLst>
          </p:cNvPr>
          <p:cNvSpPr>
            <a:spLocks noGrp="1"/>
          </p:cNvSpPr>
          <p:nvPr>
            <p:ph type="body" idx="1"/>
          </p:nvPr>
        </p:nvSpPr>
        <p:spPr>
          <a:xfrm>
            <a:off x="1167493" y="5972961"/>
            <a:ext cx="10442870" cy="885039"/>
          </a:xfrm>
        </p:spPr>
        <p:txBody>
          <a:bodyPr/>
          <a:lstStyle/>
          <a:p>
            <a:r>
              <a:rPr lang="en-IN" dirty="0"/>
              <a:t> </a:t>
            </a:r>
          </a:p>
        </p:txBody>
      </p:sp>
      <p:sp>
        <p:nvSpPr>
          <p:cNvPr id="4" name="Slide Number Placeholder 3">
            <a:extLst>
              <a:ext uri="{FF2B5EF4-FFF2-40B4-BE49-F238E27FC236}">
                <a16:creationId xmlns:a16="http://schemas.microsoft.com/office/drawing/2014/main" id="{FE669B02-BD90-1D41-0E2E-F221D2D464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Text Placeholder 4">
            <a:extLst>
              <a:ext uri="{FF2B5EF4-FFF2-40B4-BE49-F238E27FC236}">
                <a16:creationId xmlns:a16="http://schemas.microsoft.com/office/drawing/2014/main" id="{501DD615-F496-576E-DB25-E788658A8E9C}"/>
              </a:ext>
            </a:extLst>
          </p:cNvPr>
          <p:cNvSpPr>
            <a:spLocks noGrp="1"/>
          </p:cNvSpPr>
          <p:nvPr>
            <p:ph type="body" idx="2"/>
          </p:nvPr>
        </p:nvSpPr>
        <p:spPr>
          <a:xfrm>
            <a:off x="6283235" y="4664279"/>
            <a:ext cx="4663440" cy="692537"/>
          </a:xfrm>
        </p:spPr>
        <p:txBody>
          <a:bodyPr/>
          <a:lstStyle/>
          <a:p>
            <a:r>
              <a:rPr lang="en-IN" dirty="0"/>
              <a:t> </a:t>
            </a:r>
          </a:p>
        </p:txBody>
      </p:sp>
      <p:sp>
        <p:nvSpPr>
          <p:cNvPr id="6" name="Text Placeholder 5">
            <a:extLst>
              <a:ext uri="{FF2B5EF4-FFF2-40B4-BE49-F238E27FC236}">
                <a16:creationId xmlns:a16="http://schemas.microsoft.com/office/drawing/2014/main" id="{553B1476-F1A6-2C5B-6407-E33F0C1C390B}"/>
              </a:ext>
            </a:extLst>
          </p:cNvPr>
          <p:cNvSpPr>
            <a:spLocks noGrp="1"/>
          </p:cNvSpPr>
          <p:nvPr>
            <p:ph type="body" idx="3"/>
          </p:nvPr>
        </p:nvSpPr>
        <p:spPr>
          <a:xfrm>
            <a:off x="0" y="776296"/>
            <a:ext cx="10838576" cy="1504746"/>
          </a:xfrm>
        </p:spPr>
        <p:txBody>
          <a:bodyPr/>
          <a:lstStyle/>
          <a:p>
            <a:pPr marL="571500" indent="-342900">
              <a:buFont typeface="Arial" panose="020B0604020202020204" pitchFamily="34" charset="0"/>
              <a:buChar char="•"/>
            </a:pPr>
            <a:r>
              <a:rPr lang="en-IN" dirty="0">
                <a:hlinkClick r:id="rId2"/>
              </a:rPr>
              <a:t>https://public.tableau.com/app/profile/geetika.guduru/viz/State_CropStory_16925537036820/StateCropStory?publish=yes</a:t>
            </a:r>
            <a:endParaRPr lang="en-IN" dirty="0"/>
          </a:p>
          <a:p>
            <a:pPr marL="571500" indent="-342900">
              <a:buFont typeface="Arial" panose="020B0604020202020204" pitchFamily="34" charset="0"/>
              <a:buChar char="•"/>
            </a:pPr>
            <a:r>
              <a:rPr lang="en-IN" dirty="0">
                <a:hlinkClick r:id="rId3"/>
              </a:rPr>
              <a:t>https://public.tableau.com/app/profile/geetika.guduru/viz/Story1_16925537759520/CropProduction?publish=yes</a:t>
            </a:r>
            <a:endParaRPr lang="en-IN" dirty="0"/>
          </a:p>
          <a:p>
            <a:pPr marL="571500" indent="-342900">
              <a:buFont typeface="Arial" panose="020B0604020202020204" pitchFamily="34" charset="0"/>
              <a:buChar char="•"/>
            </a:pPr>
            <a:r>
              <a:rPr lang="en-IN" dirty="0"/>
              <a:t>Python file link: </a:t>
            </a:r>
            <a:r>
              <a:rPr lang="en-IN" dirty="0">
                <a:hlinkClick r:id="rId4"/>
              </a:rPr>
              <a:t>https://colab.research.google.com/drive/1mk5LWAFL_BV4dr784qPfOx9jUW0fs6gO?usp=sharing</a:t>
            </a:r>
            <a:endParaRPr lang="en-IN" dirty="0"/>
          </a:p>
          <a:p>
            <a:endParaRPr lang="en-IN" dirty="0"/>
          </a:p>
        </p:txBody>
      </p:sp>
      <p:sp>
        <p:nvSpPr>
          <p:cNvPr id="7" name="Text Placeholder 6">
            <a:extLst>
              <a:ext uri="{FF2B5EF4-FFF2-40B4-BE49-F238E27FC236}">
                <a16:creationId xmlns:a16="http://schemas.microsoft.com/office/drawing/2014/main" id="{DD137E16-D259-4A49-E72A-AE57584DDD1D}"/>
              </a:ext>
            </a:extLst>
          </p:cNvPr>
          <p:cNvSpPr>
            <a:spLocks noGrp="1"/>
          </p:cNvSpPr>
          <p:nvPr>
            <p:ph type="body" idx="4"/>
          </p:nvPr>
        </p:nvSpPr>
        <p:spPr>
          <a:xfrm>
            <a:off x="6283235" y="4387441"/>
            <a:ext cx="4663440" cy="125835"/>
          </a:xfrm>
        </p:spPr>
        <p:txBody>
          <a:bodyPr/>
          <a:lstStyle/>
          <a:p>
            <a:r>
              <a:rPr lang="en-IN" dirty="0"/>
              <a:t> </a:t>
            </a:r>
          </a:p>
        </p:txBody>
      </p:sp>
    </p:spTree>
    <p:extLst>
      <p:ext uri="{BB962C8B-B14F-4D97-AF65-F5344CB8AC3E}">
        <p14:creationId xmlns:p14="http://schemas.microsoft.com/office/powerpoint/2010/main" val="1821271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Introduction</a:t>
            </a:r>
            <a:endParaRPr/>
          </a:p>
        </p:txBody>
      </p:sp>
      <p:sp>
        <p:nvSpPr>
          <p:cNvPr id="197" name="Google Shape;197;p2"/>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lt1"/>
              </a:buClr>
              <a:buSzPts val="1800"/>
              <a:buNone/>
            </a:pPr>
            <a:r>
              <a:rPr lang="en-US" sz="2000" b="0" i="0" dirty="0">
                <a:solidFill>
                  <a:schemeClr val="bg1"/>
                </a:solidFill>
                <a:effectLst/>
                <a:latin typeface="Söhne"/>
              </a:rPr>
              <a:t>Crop production analysis in India involves studying various aspects of agricultural practices, yields, and trends to understand the performance and challenges of crop cultivation in the country. This analysis provides valuable insights into factors affecting crop production, helps policymakers make informed decisions, and assists farmers in optimizing their agricultural practices.</a:t>
            </a:r>
            <a:endParaRPr sz="2000" dirty="0">
              <a:solidFill>
                <a:schemeClr val="bg1"/>
              </a:solidFill>
            </a:endParaRPr>
          </a:p>
        </p:txBody>
      </p:sp>
      <p:sp>
        <p:nvSpPr>
          <p:cNvPr id="19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 </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Main KPIs</a:t>
            </a:r>
            <a:endParaRPr/>
          </a:p>
        </p:txBody>
      </p:sp>
      <p:sp>
        <p:nvSpPr>
          <p:cNvPr id="225" name="Google Shape;225;p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 </a:t>
            </a:r>
            <a:endParaRPr dirty="0"/>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 </a:t>
            </a:r>
            <a:endParaRPr dirty="0"/>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30" name="Google Shape;230;p4"/>
          <p:cNvSpPr txBox="1">
            <a:spLocks noGrp="1"/>
          </p:cNvSpPr>
          <p:nvPr>
            <p:ph type="body" idx="4"/>
          </p:nvPr>
        </p:nvSpPr>
        <p:spPr>
          <a:xfrm flipH="1">
            <a:off x="830742" y="1753435"/>
            <a:ext cx="9207337" cy="26661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2400"/>
              <a:buNone/>
            </a:pPr>
            <a:r>
              <a:rPr lang="en-IN" dirty="0"/>
              <a:t>Seasons- Different Seasons of Crops</a:t>
            </a:r>
          </a:p>
          <a:p>
            <a:pPr marL="0" lvl="0" indent="0" algn="l" rtl="0">
              <a:lnSpc>
                <a:spcPct val="90000"/>
              </a:lnSpc>
              <a:spcBef>
                <a:spcPts val="1000"/>
              </a:spcBef>
              <a:spcAft>
                <a:spcPts val="0"/>
              </a:spcAft>
              <a:buClr>
                <a:schemeClr val="dk1"/>
              </a:buClr>
              <a:buSzPts val="2400"/>
              <a:buNone/>
            </a:pPr>
            <a:r>
              <a:rPr lang="en-IN" dirty="0"/>
              <a:t>States- States in India</a:t>
            </a:r>
          </a:p>
          <a:p>
            <a:pPr marL="0" lvl="0" indent="0" algn="l" rtl="0">
              <a:lnSpc>
                <a:spcPct val="90000"/>
              </a:lnSpc>
              <a:spcBef>
                <a:spcPts val="1000"/>
              </a:spcBef>
              <a:spcAft>
                <a:spcPts val="0"/>
              </a:spcAft>
              <a:buClr>
                <a:schemeClr val="dk1"/>
              </a:buClr>
              <a:buSzPts val="2400"/>
              <a:buNone/>
            </a:pPr>
            <a:r>
              <a:rPr lang="en-IN" dirty="0"/>
              <a:t>Crops- Different crops grown all over India</a:t>
            </a:r>
          </a:p>
          <a:p>
            <a:pPr marL="0" lvl="0" indent="0" algn="l" rtl="0">
              <a:lnSpc>
                <a:spcPct val="90000"/>
              </a:lnSpc>
              <a:spcBef>
                <a:spcPts val="1000"/>
              </a:spcBef>
              <a:spcAft>
                <a:spcPts val="0"/>
              </a:spcAft>
              <a:buClr>
                <a:schemeClr val="dk1"/>
              </a:buClr>
              <a:buSzPts val="2400"/>
              <a:buNone/>
            </a:pPr>
            <a:endParaRPr lang="en-IN" dirty="0"/>
          </a:p>
          <a:p>
            <a:pPr marL="0" lvl="0" indent="0" algn="l" rtl="0">
              <a:lnSpc>
                <a:spcPct val="90000"/>
              </a:lnSpc>
              <a:spcBef>
                <a:spcPts val="1000"/>
              </a:spcBef>
              <a:spcAft>
                <a:spcPts val="0"/>
              </a:spcAft>
              <a:buClr>
                <a:schemeClr val="dk1"/>
              </a:buClr>
              <a:buSzPts val="2400"/>
              <a:buNone/>
            </a:pPr>
            <a:r>
              <a:rPr lang="en-IN" dirty="0"/>
              <a:t>Insights drawn: </a:t>
            </a:r>
          </a:p>
          <a:p>
            <a:pPr marL="0" lvl="0" indent="0" algn="l" rtl="0">
              <a:lnSpc>
                <a:spcPct val="90000"/>
              </a:lnSpc>
              <a:spcBef>
                <a:spcPts val="1000"/>
              </a:spcBef>
              <a:spcAft>
                <a:spcPts val="0"/>
              </a:spcAft>
              <a:buClr>
                <a:schemeClr val="dk1"/>
              </a:buClr>
              <a:buSzPts val="2400"/>
              <a:buNone/>
            </a:pPr>
            <a:r>
              <a:rPr lang="en-IN" dirty="0"/>
              <a:t>Major crop grown in India are wheat, rice and jowar in the states Madhya Pradesh, Punjab, Maharashtra.</a:t>
            </a:r>
          </a:p>
          <a:p>
            <a:pPr marL="0" lvl="0" indent="0" algn="l" rtl="0">
              <a:lnSpc>
                <a:spcPct val="90000"/>
              </a:lnSpc>
              <a:spcBef>
                <a:spcPts val="1000"/>
              </a:spcBef>
              <a:spcAft>
                <a:spcPts val="0"/>
              </a:spcAft>
              <a:buClr>
                <a:schemeClr val="dk1"/>
              </a:buClr>
              <a:buSzPts val="2400"/>
              <a:buNone/>
            </a:pPr>
            <a:r>
              <a:rPr lang="en-IN" dirty="0"/>
              <a:t>Highest Crop Production of the country is from Uttar Pradesh.</a:t>
            </a:r>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Mock – up Dashboard</a:t>
            </a:r>
            <a:endParaRPr/>
          </a:p>
        </p:txBody>
      </p:sp>
      <p:sp>
        <p:nvSpPr>
          <p:cNvPr id="236" name="Google Shape;236;p5"/>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 </a:t>
            </a:r>
            <a:endParaRPr dirty="0"/>
          </a:p>
        </p:txBody>
      </p:sp>
      <p:sp>
        <p:nvSpPr>
          <p:cNvPr id="237" name="Google Shape;2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 </a:t>
            </a:r>
            <a:endParaRPr dirty="0"/>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3" name="Picture 2">
            <a:extLst>
              <a:ext uri="{FF2B5EF4-FFF2-40B4-BE49-F238E27FC236}">
                <a16:creationId xmlns:a16="http://schemas.microsoft.com/office/drawing/2014/main" id="{1886E0EA-6F46-B065-E87C-B76B8149A2DE}"/>
              </a:ext>
            </a:extLst>
          </p:cNvPr>
          <p:cNvPicPr>
            <a:picLocks noChangeAspect="1"/>
          </p:cNvPicPr>
          <p:nvPr/>
        </p:nvPicPr>
        <p:blipFill>
          <a:blip r:embed="rId3"/>
          <a:stretch>
            <a:fillRect/>
          </a:stretch>
        </p:blipFill>
        <p:spPr>
          <a:xfrm>
            <a:off x="1167492" y="1706563"/>
            <a:ext cx="5060118" cy="4595258"/>
          </a:xfrm>
          <a:prstGeom prst="rect">
            <a:avLst/>
          </a:prstGeom>
        </p:spPr>
      </p:pic>
      <p:pic>
        <p:nvPicPr>
          <p:cNvPr id="5" name="Picture 4">
            <a:extLst>
              <a:ext uri="{FF2B5EF4-FFF2-40B4-BE49-F238E27FC236}">
                <a16:creationId xmlns:a16="http://schemas.microsoft.com/office/drawing/2014/main" id="{6CF0A0A3-DC65-9405-C42E-D76B7D9093C1}"/>
              </a:ext>
            </a:extLst>
          </p:cNvPr>
          <p:cNvPicPr>
            <a:picLocks noChangeAspect="1"/>
          </p:cNvPicPr>
          <p:nvPr/>
        </p:nvPicPr>
        <p:blipFill>
          <a:blip r:embed="rId4"/>
          <a:stretch>
            <a:fillRect/>
          </a:stretch>
        </p:blipFill>
        <p:spPr>
          <a:xfrm>
            <a:off x="6514958" y="1601078"/>
            <a:ext cx="3276884" cy="45266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1025936" y="136525"/>
            <a:ext cx="4720524" cy="68847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sz="4000" dirty="0"/>
              <a:t>My Design</a:t>
            </a:r>
            <a:endParaRPr sz="4000" dirty="0"/>
          </a:p>
        </p:txBody>
      </p:sp>
      <p:sp>
        <p:nvSpPr>
          <p:cNvPr id="250" name="Google Shape;250;p6"/>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51" name="Google Shape;2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5" name="Picture 4">
            <a:extLst>
              <a:ext uri="{FF2B5EF4-FFF2-40B4-BE49-F238E27FC236}">
                <a16:creationId xmlns:a16="http://schemas.microsoft.com/office/drawing/2014/main" id="{D3BB1F9B-1478-F3AF-1923-0F0C15D9323A}"/>
              </a:ext>
            </a:extLst>
          </p:cNvPr>
          <p:cNvPicPr>
            <a:picLocks noChangeAspect="1"/>
          </p:cNvPicPr>
          <p:nvPr/>
        </p:nvPicPr>
        <p:blipFill>
          <a:blip r:embed="rId3"/>
          <a:stretch>
            <a:fillRect/>
          </a:stretch>
        </p:blipFill>
        <p:spPr>
          <a:xfrm>
            <a:off x="62217" y="1182822"/>
            <a:ext cx="12026319" cy="5448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1025936" y="136525"/>
            <a:ext cx="4720524" cy="68847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sz="4000" dirty="0"/>
              <a:t>My Design</a:t>
            </a:r>
            <a:endParaRPr sz="4000" dirty="0"/>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3" name="Picture 2">
            <a:extLst>
              <a:ext uri="{FF2B5EF4-FFF2-40B4-BE49-F238E27FC236}">
                <a16:creationId xmlns:a16="http://schemas.microsoft.com/office/drawing/2014/main" id="{F208A12B-B760-E930-D116-750A7D2DD168}"/>
              </a:ext>
            </a:extLst>
          </p:cNvPr>
          <p:cNvPicPr>
            <a:picLocks noChangeAspect="1"/>
          </p:cNvPicPr>
          <p:nvPr/>
        </p:nvPicPr>
        <p:blipFill>
          <a:blip r:embed="rId3"/>
          <a:stretch>
            <a:fillRect/>
          </a:stretch>
        </p:blipFill>
        <p:spPr>
          <a:xfrm>
            <a:off x="381000" y="998692"/>
            <a:ext cx="5860288" cy="5540220"/>
          </a:xfrm>
          <a:prstGeom prst="rect">
            <a:avLst/>
          </a:prstGeom>
        </p:spPr>
      </p:pic>
    </p:spTree>
    <p:extLst>
      <p:ext uri="{BB962C8B-B14F-4D97-AF65-F5344CB8AC3E}">
        <p14:creationId xmlns:p14="http://schemas.microsoft.com/office/powerpoint/2010/main" val="163001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8F4246-4F3C-F7F5-FBD8-A082026737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9" name="Picture 8">
            <a:extLst>
              <a:ext uri="{FF2B5EF4-FFF2-40B4-BE49-F238E27FC236}">
                <a16:creationId xmlns:a16="http://schemas.microsoft.com/office/drawing/2014/main" id="{31DD5E2E-FAC5-008B-C01A-1620C3A4A0A9}"/>
              </a:ext>
            </a:extLst>
          </p:cNvPr>
          <p:cNvPicPr>
            <a:picLocks noChangeAspect="1"/>
          </p:cNvPicPr>
          <p:nvPr/>
        </p:nvPicPr>
        <p:blipFill>
          <a:blip r:embed="rId2"/>
          <a:stretch>
            <a:fillRect/>
          </a:stretch>
        </p:blipFill>
        <p:spPr>
          <a:xfrm>
            <a:off x="1258041" y="492678"/>
            <a:ext cx="8702794" cy="5654530"/>
          </a:xfrm>
          <a:prstGeom prst="rect">
            <a:avLst/>
          </a:prstGeom>
        </p:spPr>
      </p:pic>
    </p:spTree>
    <p:extLst>
      <p:ext uri="{BB962C8B-B14F-4D97-AF65-F5344CB8AC3E}">
        <p14:creationId xmlns:p14="http://schemas.microsoft.com/office/powerpoint/2010/main" val="346596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A6324A-9AF8-AF36-7A47-6399AB45EB9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89B572D-A4DC-FB04-30F8-D0CE015421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Text Placeholder 5">
            <a:extLst>
              <a:ext uri="{FF2B5EF4-FFF2-40B4-BE49-F238E27FC236}">
                <a16:creationId xmlns:a16="http://schemas.microsoft.com/office/drawing/2014/main" id="{59388EF2-355B-BEA4-2FE8-8EB28EFCBCCD}"/>
              </a:ext>
            </a:extLst>
          </p:cNvPr>
          <p:cNvSpPr>
            <a:spLocks noGrp="1"/>
          </p:cNvSpPr>
          <p:nvPr>
            <p:ph type="body" idx="3"/>
          </p:nvPr>
        </p:nvSpPr>
        <p:spPr/>
        <p:txBody>
          <a:bodyPr/>
          <a:lstStyle/>
          <a:p>
            <a:endParaRPr lang="en-IN"/>
          </a:p>
        </p:txBody>
      </p:sp>
      <p:pic>
        <p:nvPicPr>
          <p:cNvPr id="9" name="Picture 8">
            <a:extLst>
              <a:ext uri="{FF2B5EF4-FFF2-40B4-BE49-F238E27FC236}">
                <a16:creationId xmlns:a16="http://schemas.microsoft.com/office/drawing/2014/main" id="{C258FB13-BEBD-8A61-804D-76DB3D3240AB}"/>
              </a:ext>
            </a:extLst>
          </p:cNvPr>
          <p:cNvPicPr>
            <a:picLocks noChangeAspect="1"/>
          </p:cNvPicPr>
          <p:nvPr/>
        </p:nvPicPr>
        <p:blipFill>
          <a:blip r:embed="rId2"/>
          <a:stretch>
            <a:fillRect/>
          </a:stretch>
        </p:blipFill>
        <p:spPr>
          <a:xfrm>
            <a:off x="1320983" y="475931"/>
            <a:ext cx="5707875" cy="5738357"/>
          </a:xfrm>
          <a:prstGeom prst="rect">
            <a:avLst/>
          </a:prstGeom>
        </p:spPr>
      </p:pic>
    </p:spTree>
    <p:extLst>
      <p:ext uri="{BB962C8B-B14F-4D97-AF65-F5344CB8AC3E}">
        <p14:creationId xmlns:p14="http://schemas.microsoft.com/office/powerpoint/2010/main" val="160951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BB238-32BD-FEE9-2DE9-CEF3A915484D}"/>
              </a:ext>
            </a:extLst>
          </p:cNvPr>
          <p:cNvSpPr>
            <a:spLocks noGrp="1"/>
          </p:cNvSpPr>
          <p:nvPr>
            <p:ph type="title"/>
          </p:nvPr>
        </p:nvSpPr>
        <p:spPr>
          <a:xfrm>
            <a:off x="1167492" y="0"/>
            <a:ext cx="9779183" cy="956345"/>
          </a:xfrm>
        </p:spPr>
        <p:txBody>
          <a:bodyPr/>
          <a:lstStyle/>
          <a:p>
            <a:r>
              <a:rPr lang="en-IN" dirty="0"/>
              <a:t>References</a:t>
            </a:r>
          </a:p>
        </p:txBody>
      </p:sp>
      <p:sp>
        <p:nvSpPr>
          <p:cNvPr id="4" name="Slide Number Placeholder 3">
            <a:extLst>
              <a:ext uri="{FF2B5EF4-FFF2-40B4-BE49-F238E27FC236}">
                <a16:creationId xmlns:a16="http://schemas.microsoft.com/office/drawing/2014/main" id="{9E762C0C-B2CC-5FAF-D849-11A5433FE8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Text Placeholder 5">
            <a:extLst>
              <a:ext uri="{FF2B5EF4-FFF2-40B4-BE49-F238E27FC236}">
                <a16:creationId xmlns:a16="http://schemas.microsoft.com/office/drawing/2014/main" id="{D878F361-DC93-C791-E4F8-7D546F4D03A5}"/>
              </a:ext>
            </a:extLst>
          </p:cNvPr>
          <p:cNvSpPr>
            <a:spLocks noGrp="1"/>
          </p:cNvSpPr>
          <p:nvPr>
            <p:ph type="body" idx="3"/>
          </p:nvPr>
        </p:nvSpPr>
        <p:spPr>
          <a:xfrm>
            <a:off x="0" y="755009"/>
            <a:ext cx="11601974" cy="1241571"/>
          </a:xfrm>
        </p:spPr>
        <p:txBody>
          <a:bodyPr/>
          <a:lstStyle/>
          <a:p>
            <a:pPr marL="571500" indent="-342900">
              <a:buFont typeface="Arial" panose="020B0604020202020204" pitchFamily="34" charset="0"/>
              <a:buChar char="•"/>
            </a:pPr>
            <a:r>
              <a:rPr lang="en-IN" dirty="0">
                <a:hlinkClick r:id="rId2"/>
              </a:rPr>
              <a:t>Tableau Dashboard Links: https://public.tableau.com/app/profile/geetika.guduru/viz/CropGrownineachstate_16925316599540/Cropgrownineachstate?publish=yes</a:t>
            </a:r>
            <a:endParaRPr lang="en-IN" dirty="0"/>
          </a:p>
          <a:p>
            <a:pPr marL="571500" indent="-342900">
              <a:buFont typeface="Arial" panose="020B0604020202020204" pitchFamily="34" charset="0"/>
              <a:buChar char="•"/>
            </a:pPr>
            <a:r>
              <a:rPr lang="en-IN" dirty="0">
                <a:hlinkClick r:id="rId3"/>
              </a:rPr>
              <a:t>https://public.tableau.com/app/profile/geetika.guduru/viz/CropV_SProductiondashboard_16925325407040/Dashboard2?publish=yes</a:t>
            </a:r>
            <a:endParaRPr lang="en-IN" dirty="0"/>
          </a:p>
          <a:p>
            <a:pPr marL="571500" indent="-342900">
              <a:buFont typeface="Arial" panose="020B0604020202020204" pitchFamily="34" charset="0"/>
              <a:buChar char="•"/>
            </a:pPr>
            <a:r>
              <a:rPr lang="en-IN" dirty="0">
                <a:hlinkClick r:id="rId4"/>
              </a:rPr>
              <a:t>https://public.tableau.com/app/profile/geetika.guduru/viz/CropV_SProduction_16925329743760/CropvsProduction?publish=yes</a:t>
            </a:r>
            <a:endParaRPr lang="en-IN" dirty="0"/>
          </a:p>
          <a:p>
            <a:pPr marL="571500" indent="-342900">
              <a:buFont typeface="Arial" panose="020B0604020202020204" pitchFamily="34" charset="0"/>
              <a:buChar char="•"/>
            </a:pPr>
            <a:r>
              <a:rPr lang="en-IN" dirty="0">
                <a:hlinkClick r:id="rId5"/>
              </a:rPr>
              <a:t>https://public.tableau.com/app/profile/geetika.guduru/viz/dashboard2_16925333398620/Dashboard3?publish=yes</a:t>
            </a:r>
            <a:endParaRPr lang="en-IN" dirty="0"/>
          </a:p>
          <a:p>
            <a:pPr marL="571500" indent="-342900">
              <a:buFont typeface="Arial" panose="020B0604020202020204" pitchFamily="34" charset="0"/>
              <a:buChar char="•"/>
            </a:pPr>
            <a:r>
              <a:rPr lang="en-IN" dirty="0">
                <a:hlinkClick r:id="rId6"/>
              </a:rPr>
              <a:t>https://public.tableau.com/app/profile/geetika.guduru/viz/Productionineachstate_16925355195200/Productionineachstate?publish=yes</a:t>
            </a:r>
            <a:endParaRPr lang="en-IN" dirty="0"/>
          </a:p>
          <a:p>
            <a:pPr marL="571500" indent="-342900">
              <a:buFont typeface="Arial" panose="020B0604020202020204" pitchFamily="34" charset="0"/>
              <a:buChar char="•"/>
            </a:pPr>
            <a:r>
              <a:rPr lang="en-IN" dirty="0">
                <a:hlinkClick r:id="rId7"/>
              </a:rPr>
              <a:t>https://public.tableau.com/app/profile/geetika.guduru/viz/SeasonV_SProduction_16925535437170/SeasonvsProduction?publish=yes</a:t>
            </a:r>
            <a:endParaRPr lang="en-IN" dirty="0"/>
          </a:p>
          <a:p>
            <a:pPr marL="571500" indent="-342900">
              <a:buFont typeface="Arial" panose="020B0604020202020204" pitchFamily="34" charset="0"/>
              <a:buChar char="•"/>
            </a:pPr>
            <a:r>
              <a:rPr lang="en-IN" dirty="0">
                <a:hlinkClick r:id="rId8"/>
              </a:rPr>
              <a:t>https://public.tableau.com/app/profile/geetika.guduru/viz/StateV_SCrop_16925536132160/StatevsCrop?publish=yes</a:t>
            </a:r>
            <a:endParaRPr lang="en-IN" dirty="0"/>
          </a:p>
        </p:txBody>
      </p:sp>
    </p:spTree>
    <p:extLst>
      <p:ext uri="{BB962C8B-B14F-4D97-AF65-F5344CB8AC3E}">
        <p14:creationId xmlns:p14="http://schemas.microsoft.com/office/powerpoint/2010/main" val="156631635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431</Words>
  <Application>Microsoft Office PowerPoint</Application>
  <PresentationFormat>Widescreen</PresentationFormat>
  <Paragraphs>48</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Söhne</vt:lpstr>
      <vt:lpstr>Arial</vt:lpstr>
      <vt:lpstr>Calibri</vt:lpstr>
      <vt:lpstr>Office Theme</vt:lpstr>
      <vt:lpstr>Crop Production Analysis in India  Guduru Geetika CRIN2301978</vt:lpstr>
      <vt:lpstr>Introduction</vt:lpstr>
      <vt:lpstr>Main KPIs</vt:lpstr>
      <vt:lpstr>Mock – up Dashboard</vt:lpstr>
      <vt:lpstr>My Design</vt:lpstr>
      <vt:lpstr>My Design</vt:lpstr>
      <vt:lpstr>PowerPoint Presentation</vt:lpstr>
      <vt:lpstr>PowerPoint Presentation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 in India</dc:title>
  <dc:creator>NAVEEN SRINIVASAN</dc:creator>
  <cp:lastModifiedBy>Geetika G</cp:lastModifiedBy>
  <cp:revision>2</cp:revision>
  <dcterms:created xsi:type="dcterms:W3CDTF">2022-12-29T06:36:15Z</dcterms:created>
  <dcterms:modified xsi:type="dcterms:W3CDTF">2023-08-20T18:36:45Z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