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8"/>
  </p:notesMasterIdLst>
  <p:sldIdLst>
    <p:sldId id="256" r:id="rId2"/>
    <p:sldId id="257" r:id="rId3"/>
    <p:sldId id="258" r:id="rId4"/>
    <p:sldId id="260" r:id="rId5"/>
    <p:sldId id="269" r:id="rId6"/>
    <p:sldId id="261" r:id="rId7"/>
    <p:sldId id="270" r:id="rId8"/>
    <p:sldId id="271" r:id="rId9"/>
    <p:sldId id="263" r:id="rId10"/>
    <p:sldId id="264" r:id="rId11"/>
    <p:sldId id="272" r:id="rId12"/>
    <p:sldId id="265" r:id="rId13"/>
    <p:sldId id="273" r:id="rId14"/>
    <p:sldId id="266" r:id="rId15"/>
    <p:sldId id="268"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15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C80C4-677A-4F54-AC67-C50708C2FC31}" type="datetimeFigureOut">
              <a:rPr lang="en-US" smtClean="0"/>
              <a:pPr/>
              <a:t>3/21/2024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7A0F62-844B-4132-81E1-2E689FBBFCC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7A0F62-844B-4132-81E1-2E689FBBFCC9}"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9E50DC-0CA8-4B17-AED4-5BE96EF64DE9}" type="datetime1">
              <a:rPr lang="en-US" smtClean="0"/>
              <a:pPr/>
              <a:t>3/21/2024</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33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B71F05-1047-48E0-8CCC-98FB124029A8}" type="datetime1">
              <a:rPr lang="en-US" smtClean="0"/>
              <a:pPr/>
              <a:t>3/21/2024</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299739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02F7F-1A74-4A20-B7F2-EC66702A597B}" type="datetime1">
              <a:rPr lang="en-US" smtClean="0"/>
              <a:pPr/>
              <a:t>3/21/2024</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4096879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259E7-CD74-4F49-A1C0-1C460F426EA6}" type="datetime1">
              <a:rPr lang="en-US" smtClean="0"/>
              <a:pPr/>
              <a:t>3/21/2024</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3260487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2C75A-85E4-4AF0-9F73-094BDF403026}" type="datetime1">
              <a:rPr lang="en-US" smtClean="0"/>
              <a:pPr/>
              <a:t>3/21/2024</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39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3B769E-DB72-43CE-BB64-DCC135C407C5}" type="datetime1">
              <a:rPr lang="en-US" smtClean="0"/>
              <a:pPr/>
              <a:t>3/21/2024</a:t>
            </a:fld>
            <a:endParaRPr lang="en-US"/>
          </a:p>
        </p:txBody>
      </p:sp>
      <p:sp>
        <p:nvSpPr>
          <p:cNvPr id="6" name="Footer Placeholder 5"/>
          <p:cNvSpPr>
            <a:spLocks noGrp="1"/>
          </p:cNvSpPr>
          <p:nvPr>
            <p:ph type="ftr" sz="quarter" idx="11"/>
          </p:nvPr>
        </p:nvSpPr>
        <p:spPr/>
        <p:txBody>
          <a:bodyPr/>
          <a:lstStyle/>
          <a:p>
            <a:r>
              <a:rPr lang="en-US"/>
              <a:t>Project Title</a:t>
            </a:r>
          </a:p>
        </p:txBody>
      </p:sp>
      <p:sp>
        <p:nvSpPr>
          <p:cNvPr id="7" name="Slide Number Placeholder 6"/>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24618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BCA003-32EA-46B7-9B72-DF506990628E}" type="datetime1">
              <a:rPr lang="en-US" smtClean="0"/>
              <a:pPr/>
              <a:t>3/21/2024</a:t>
            </a:fld>
            <a:endParaRPr lang="en-US"/>
          </a:p>
        </p:txBody>
      </p:sp>
      <p:sp>
        <p:nvSpPr>
          <p:cNvPr id="8" name="Footer Placeholder 7"/>
          <p:cNvSpPr>
            <a:spLocks noGrp="1"/>
          </p:cNvSpPr>
          <p:nvPr>
            <p:ph type="ftr" sz="quarter" idx="11"/>
          </p:nvPr>
        </p:nvSpPr>
        <p:spPr/>
        <p:txBody>
          <a:bodyPr/>
          <a:lstStyle/>
          <a:p>
            <a:r>
              <a:rPr lang="en-US"/>
              <a:t>Project Title</a:t>
            </a:r>
          </a:p>
        </p:txBody>
      </p:sp>
      <p:sp>
        <p:nvSpPr>
          <p:cNvPr id="9" name="Slide Number Placeholder 8"/>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121464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E56257-F15D-45F7-BB6A-FB75C78CDF53}" type="datetime1">
              <a:rPr lang="en-US" smtClean="0"/>
              <a:pPr/>
              <a:t>3/21/2024</a:t>
            </a:fld>
            <a:endParaRPr lang="en-US"/>
          </a:p>
        </p:txBody>
      </p:sp>
      <p:sp>
        <p:nvSpPr>
          <p:cNvPr id="4" name="Footer Placeholder 3"/>
          <p:cNvSpPr>
            <a:spLocks noGrp="1"/>
          </p:cNvSpPr>
          <p:nvPr>
            <p:ph type="ftr" sz="quarter" idx="11"/>
          </p:nvPr>
        </p:nvSpPr>
        <p:spPr/>
        <p:txBody>
          <a:bodyPr/>
          <a:lstStyle/>
          <a:p>
            <a:r>
              <a:rPr lang="en-US"/>
              <a:t>Project Title</a:t>
            </a:r>
          </a:p>
        </p:txBody>
      </p:sp>
      <p:sp>
        <p:nvSpPr>
          <p:cNvPr id="5" name="Slide Number Placeholder 4"/>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392330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553FA86-0B43-4FF4-8401-D568254BBC83}" type="datetime1">
              <a:rPr lang="en-US" smtClean="0"/>
              <a:pPr/>
              <a:t>3/21/2024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Project Title</a:t>
            </a:r>
          </a:p>
        </p:txBody>
      </p:sp>
      <p:sp>
        <p:nvSpPr>
          <p:cNvPr id="9" name="Slide Number Placeholder 8"/>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417799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2F42AB-458A-4ED0-9164-B8DDD515C73A}" type="datetime1">
              <a:rPr lang="en-US" smtClean="0"/>
              <a:pPr/>
              <a:t>3/21/2024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15D92F5-C6BD-4770-B93B-CCC7110BADD0}" type="slidenum">
              <a:rPr lang="en-US" smtClean="0"/>
              <a:pPr/>
              <a:t>‹#›</a:t>
            </a:fld>
            <a:endParaRPr lang="en-US"/>
          </a:p>
        </p:txBody>
      </p:sp>
    </p:spTree>
    <p:extLst>
      <p:ext uri="{BB962C8B-B14F-4D97-AF65-F5344CB8AC3E}">
        <p14:creationId xmlns:p14="http://schemas.microsoft.com/office/powerpoint/2010/main" val="2051872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A897CF-0FE6-42B4-9886-F080B30FE61B}" type="datetime1">
              <a:rPr lang="en-US" smtClean="0"/>
              <a:pPr/>
              <a:t>3/21/2024</a:t>
            </a:fld>
            <a:endParaRPr lang="en-US"/>
          </a:p>
        </p:txBody>
      </p:sp>
      <p:sp>
        <p:nvSpPr>
          <p:cNvPr id="6" name="Footer Placeholder 5"/>
          <p:cNvSpPr>
            <a:spLocks noGrp="1"/>
          </p:cNvSpPr>
          <p:nvPr>
            <p:ph type="ftr" sz="quarter" idx="11"/>
          </p:nvPr>
        </p:nvSpPr>
        <p:spPr/>
        <p:txBody>
          <a:bodyPr/>
          <a:lstStyle/>
          <a:p>
            <a:r>
              <a:rPr lang="en-US"/>
              <a:t>Project Title</a:t>
            </a:r>
          </a:p>
        </p:txBody>
      </p:sp>
      <p:sp>
        <p:nvSpPr>
          <p:cNvPr id="7" name="Slide Number Placeholder 6"/>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4008727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BA09CDE-73CD-4DAC-A912-1A1C549792AB}" type="datetime1">
              <a:rPr lang="en-US" smtClean="0"/>
              <a:pPr/>
              <a:t>3/21/2024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Project Title</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15D92F5-C6BD-4770-B93B-CCC7110BADD0}"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6557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828800" y="373224"/>
            <a:ext cx="5281127" cy="1086591"/>
          </a:xfrm>
        </p:spPr>
        <p:txBody>
          <a:bodyPr>
            <a:noAutofit/>
          </a:bodyPr>
          <a:lstStyle/>
          <a:p>
            <a:pPr algn="ctr"/>
            <a:r>
              <a:rPr lang="en-US" sz="3600" b="1" dirty="0">
                <a:solidFill>
                  <a:srgbClr val="0070C0"/>
                </a:solidFill>
                <a:latin typeface="Cambria" pitchFamily="18" charset="0"/>
                <a:cs typeface="BrowalliaUPC" pitchFamily="34" charset="-34"/>
              </a:rPr>
              <a:t>E-Tendering System </a:t>
            </a:r>
          </a:p>
        </p:txBody>
      </p:sp>
      <p:sp>
        <p:nvSpPr>
          <p:cNvPr id="9" name="Rectangle 5"/>
          <p:cNvSpPr>
            <a:spLocks noChangeArrowheads="1"/>
          </p:cNvSpPr>
          <p:nvPr/>
        </p:nvSpPr>
        <p:spPr bwMode="auto">
          <a:xfrm>
            <a:off x="2792749" y="1616031"/>
            <a:ext cx="3309472"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u="none" strike="noStrike" cap="none" normalizeH="0" baseline="0" dirty="0">
                <a:ln>
                  <a:noFill/>
                </a:ln>
                <a:solidFill>
                  <a:schemeClr val="tx1"/>
                </a:solidFill>
                <a:effectLst/>
                <a:latin typeface="Cambria" pitchFamily="18" charset="0"/>
                <a:ea typeface="Calibri" pitchFamily="34" charset="0"/>
                <a:cs typeface="Microsoft Sans Serif" pitchFamily="34" charset="0"/>
              </a:rPr>
              <a:t>Under The Guidance Of</a:t>
            </a:r>
          </a:p>
          <a:p>
            <a:pPr marL="0" marR="0" lvl="0" indent="0" algn="ctr" defTabSz="914400" rtl="0" eaLnBrk="1" fontAlgn="base" latinLnBrk="0" hangingPunct="1">
              <a:lnSpc>
                <a:spcPct val="100000"/>
              </a:lnSpc>
              <a:spcBef>
                <a:spcPct val="0"/>
              </a:spcBef>
              <a:spcAft>
                <a:spcPct val="0"/>
              </a:spcAft>
              <a:buClrTx/>
              <a:buSzTx/>
              <a:buFontTx/>
              <a:buNone/>
              <a:tabLst/>
            </a:pPr>
            <a:r>
              <a:rPr lang="en-US" sz="2200" b="1" dirty="0">
                <a:solidFill>
                  <a:srgbClr val="0070C0"/>
                </a:solidFill>
                <a:latin typeface="Cambria" pitchFamily="18" charset="0"/>
                <a:ea typeface="Calibri" pitchFamily="34" charset="0"/>
                <a:cs typeface="Microsoft Sans Serif" pitchFamily="34" charset="0"/>
              </a:rPr>
              <a:t>Prof. Vaishali shah</a:t>
            </a:r>
          </a:p>
        </p:txBody>
      </p:sp>
      <p:sp>
        <p:nvSpPr>
          <p:cNvPr id="10" name="TextBox 9"/>
          <p:cNvSpPr txBox="1"/>
          <p:nvPr/>
        </p:nvSpPr>
        <p:spPr>
          <a:xfrm>
            <a:off x="3281083" y="4635327"/>
            <a:ext cx="4598894" cy="1384995"/>
          </a:xfrm>
          <a:prstGeom prst="rect">
            <a:avLst/>
          </a:prstGeom>
          <a:noFill/>
        </p:spPr>
        <p:txBody>
          <a:bodyPr wrap="square" rtlCol="0">
            <a:spAutoFit/>
          </a:bodyPr>
          <a:lstStyle/>
          <a:p>
            <a:r>
              <a:rPr lang="en-US" b="1" dirty="0">
                <a:latin typeface="Cambria" pitchFamily="18" charset="0"/>
              </a:rPr>
              <a:t>Submitted To:</a:t>
            </a:r>
            <a:endParaRPr lang="en-US" dirty="0">
              <a:latin typeface="Cambria" pitchFamily="18" charset="0"/>
            </a:endParaRPr>
          </a:p>
          <a:p>
            <a:r>
              <a:rPr lang="en-US" sz="2200" b="1" dirty="0">
                <a:solidFill>
                  <a:schemeClr val="tx1">
                    <a:lumMod val="95000"/>
                    <a:lumOff val="5000"/>
                  </a:schemeClr>
                </a:solidFill>
                <a:latin typeface="Cambria" pitchFamily="18" charset="0"/>
              </a:rPr>
              <a:t>Department of MCA &amp; M. Sc. </a:t>
            </a:r>
            <a:r>
              <a:rPr lang="en-US" sz="2200" b="1">
                <a:solidFill>
                  <a:schemeClr val="tx1">
                    <a:lumMod val="95000"/>
                    <a:lumOff val="5000"/>
                  </a:schemeClr>
                </a:solidFill>
                <a:latin typeface="Cambria" pitchFamily="18" charset="0"/>
              </a:rPr>
              <a:t>(IT)</a:t>
            </a:r>
            <a:endParaRPr lang="en-US" sz="2200" b="1" dirty="0">
              <a:solidFill>
                <a:schemeClr val="tx1">
                  <a:lumMod val="95000"/>
                  <a:lumOff val="5000"/>
                </a:schemeClr>
              </a:solidFill>
              <a:latin typeface="Cambria" pitchFamily="18" charset="0"/>
            </a:endParaRPr>
          </a:p>
          <a:p>
            <a:r>
              <a:rPr lang="en-US" sz="2200" b="1" dirty="0">
                <a:solidFill>
                  <a:schemeClr val="tx1">
                    <a:lumMod val="95000"/>
                    <a:lumOff val="5000"/>
                  </a:schemeClr>
                </a:solidFill>
                <a:latin typeface="Cambria" pitchFamily="18" charset="0"/>
              </a:rPr>
              <a:t>Faculty of IT &amp; Computer Science,</a:t>
            </a:r>
          </a:p>
          <a:p>
            <a:r>
              <a:rPr lang="en-US" sz="2200" b="1" dirty="0">
                <a:solidFill>
                  <a:schemeClr val="tx1">
                    <a:lumMod val="95000"/>
                    <a:lumOff val="5000"/>
                  </a:schemeClr>
                </a:solidFill>
                <a:latin typeface="Cambria" pitchFamily="18" charset="0"/>
              </a:rPr>
              <a:t>PARUL University</a:t>
            </a:r>
            <a:endParaRPr lang="en-US" sz="2200" b="1" dirty="0">
              <a:solidFill>
                <a:schemeClr val="accent4">
                  <a:lumMod val="75000"/>
                </a:schemeClr>
              </a:solidFill>
              <a:latin typeface="Cambria" pitchFamily="18" charset="0"/>
            </a:endParaRPr>
          </a:p>
        </p:txBody>
      </p:sp>
      <p:pic>
        <p:nvPicPr>
          <p:cNvPr id="12" name="Picture 11" descr="C:\Users\HP\Desktop\pu.jpg"/>
          <p:cNvPicPr/>
          <p:nvPr/>
        </p:nvPicPr>
        <p:blipFill>
          <a:blip r:embed="rId2" cstate="print"/>
          <a:srcRect/>
          <a:stretch>
            <a:fillRect/>
          </a:stretch>
        </p:blipFill>
        <p:spPr bwMode="auto">
          <a:xfrm>
            <a:off x="895924" y="4554071"/>
            <a:ext cx="2447911" cy="1577788"/>
          </a:xfrm>
          <a:prstGeom prst="rect">
            <a:avLst/>
          </a:prstGeom>
          <a:noFill/>
          <a:ln w="9525">
            <a:noFill/>
            <a:miter lim="800000"/>
            <a:headEnd/>
            <a:tailEnd/>
          </a:ln>
        </p:spPr>
      </p:pic>
      <p:sp>
        <p:nvSpPr>
          <p:cNvPr id="13" name="Rectangle 1"/>
          <p:cNvSpPr>
            <a:spLocks noChangeArrowheads="1"/>
          </p:cNvSpPr>
          <p:nvPr/>
        </p:nvSpPr>
        <p:spPr bwMode="auto">
          <a:xfrm>
            <a:off x="1017037" y="2647840"/>
            <a:ext cx="6764694"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spcBef>
                <a:spcPct val="0"/>
              </a:spcBef>
              <a:spcAft>
                <a:spcPct val="0"/>
              </a:spcAft>
              <a:buClrTx/>
              <a:buSzTx/>
              <a:buFontTx/>
              <a:buNone/>
              <a:tabLst/>
            </a:pPr>
            <a:r>
              <a:rPr kumimoji="0" lang="en-US" b="1" u="none" strike="noStrike" cap="none" normalizeH="0" baseline="0" dirty="0">
                <a:ln>
                  <a:noFill/>
                </a:ln>
                <a:solidFill>
                  <a:schemeClr val="tx1"/>
                </a:solidFill>
                <a:effectLst/>
                <a:latin typeface="Cambria" pitchFamily="18" charset="0"/>
                <a:ea typeface="Calibri" pitchFamily="34" charset="0"/>
                <a:cs typeface="Microsoft Sans Serif" pitchFamily="34" charset="0"/>
              </a:rPr>
              <a:t>Developed By</a:t>
            </a:r>
          </a:p>
          <a:p>
            <a:pPr lvl="0" indent="457200" algn="ctr" fontAlgn="base">
              <a:spcBef>
                <a:spcPct val="0"/>
              </a:spcBef>
              <a:spcAft>
                <a:spcPct val="0"/>
              </a:spcAft>
            </a:pPr>
            <a:r>
              <a:rPr lang="en-US" sz="2000" b="1" dirty="0">
                <a:solidFill>
                  <a:srgbClr val="1F497D"/>
                </a:solidFill>
                <a:latin typeface="Cambria" pitchFamily="18" charset="0"/>
                <a:ea typeface="Calibri" pitchFamily="34" charset="0"/>
                <a:cs typeface="Microsoft Sans Serif" pitchFamily="34" charset="0"/>
              </a:rPr>
              <a:t> </a:t>
            </a:r>
            <a:r>
              <a:rPr lang="en-US" sz="1600" b="1" dirty="0">
                <a:solidFill>
                  <a:srgbClr val="0070C0"/>
                </a:solidFill>
                <a:latin typeface="Cambria" pitchFamily="18" charset="0"/>
                <a:ea typeface="Calibri" pitchFamily="34" charset="0"/>
                <a:cs typeface="Microsoft Sans Serif" pitchFamily="34" charset="0"/>
              </a:rPr>
              <a:t>Guduru Madhu Sudhan Reddy (2205112120008)</a:t>
            </a:r>
          </a:p>
          <a:p>
            <a:pPr lvl="0" indent="457200" algn="ctr" fontAlgn="base">
              <a:spcBef>
                <a:spcPct val="0"/>
              </a:spcBef>
              <a:spcAft>
                <a:spcPct val="0"/>
              </a:spcAft>
            </a:pPr>
            <a:r>
              <a:rPr lang="en-US" sz="1600" b="1" dirty="0">
                <a:solidFill>
                  <a:srgbClr val="0070C0"/>
                </a:solidFill>
                <a:latin typeface="Cambria" pitchFamily="18" charset="0"/>
                <a:ea typeface="Calibri" pitchFamily="34" charset="0"/>
                <a:cs typeface="Microsoft Sans Serif" pitchFamily="34" charset="0"/>
              </a:rPr>
              <a:t>Chekuri Snehith Sri Sai (2205112110162)</a:t>
            </a:r>
          </a:p>
          <a:p>
            <a:pPr lvl="0" indent="457200" algn="ctr" fontAlgn="base">
              <a:spcBef>
                <a:spcPct val="0"/>
              </a:spcBef>
              <a:spcAft>
                <a:spcPct val="0"/>
              </a:spcAft>
            </a:pPr>
            <a:r>
              <a:rPr lang="en-US" sz="1600" b="1" dirty="0">
                <a:solidFill>
                  <a:srgbClr val="0070C0"/>
                </a:solidFill>
                <a:latin typeface="Cambria" pitchFamily="18" charset="0"/>
                <a:ea typeface="Calibri" pitchFamily="34" charset="0"/>
                <a:cs typeface="Microsoft Sans Serif" pitchFamily="34" charset="0"/>
              </a:rPr>
              <a:t>Mukkala Yugandhar</a:t>
            </a:r>
            <a:r>
              <a:rPr kumimoji="0" lang="en-US" sz="1600" b="1" u="none" strike="noStrike" cap="none" normalizeH="0" baseline="0" dirty="0">
                <a:ln>
                  <a:noFill/>
                </a:ln>
                <a:solidFill>
                  <a:srgbClr val="0070C0"/>
                </a:solidFill>
                <a:effectLst/>
                <a:latin typeface="Cambria" pitchFamily="18" charset="0"/>
                <a:ea typeface="Calibri" pitchFamily="34" charset="0"/>
                <a:cs typeface="Microsoft Sans Serif" pitchFamily="34" charset="0"/>
              </a:rPr>
              <a:t>(2205112110167)</a:t>
            </a:r>
            <a:endParaRPr kumimoji="0" lang="en-US" sz="2200" b="0" u="none" strike="noStrike" cap="none" normalizeH="0" baseline="0" dirty="0">
              <a:ln>
                <a:noFill/>
              </a:ln>
              <a:solidFill>
                <a:schemeClr val="tx1"/>
              </a:solidFill>
              <a:effectLst/>
              <a:latin typeface="Cambria"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1F497D"/>
                </a:solidFill>
                <a:effectLst/>
                <a:latin typeface="Cambria" pitchFamily="18" charset="0"/>
                <a:ea typeface="Calibri" pitchFamily="34" charset="0"/>
                <a:cs typeface="Microsoft Sans Serif" pitchFamily="34" charset="0"/>
              </a:rPr>
              <a:t>    	</a:t>
            </a:r>
            <a:endParaRPr kumimoji="0" lang="en-US" sz="1900" b="1" i="0" u="none" strike="noStrike" cap="none" normalizeH="0" baseline="0" dirty="0">
              <a:ln>
                <a:noFill/>
              </a:ln>
              <a:solidFill>
                <a:schemeClr val="tx1"/>
              </a:solidFill>
              <a:effectLst/>
              <a:latin typeface="Cambria" pitchFamily="18" charset="0"/>
              <a:cs typeface="Arial" pitchFamily="34" charset="0"/>
            </a:endParaRPr>
          </a:p>
        </p:txBody>
      </p:sp>
    </p:spTree>
    <p:extLst>
      <p:ext uri="{BB962C8B-B14F-4D97-AF65-F5344CB8AC3E}">
        <p14:creationId xmlns:p14="http://schemas.microsoft.com/office/powerpoint/2010/main" val="3008495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62B9-9422-E911-72ED-9F3D15931D45}"/>
              </a:ext>
            </a:extLst>
          </p:cNvPr>
          <p:cNvSpPr>
            <a:spLocks noGrp="1"/>
          </p:cNvSpPr>
          <p:nvPr>
            <p:ph type="title"/>
          </p:nvPr>
        </p:nvSpPr>
        <p:spPr>
          <a:xfrm>
            <a:off x="291115" y="310783"/>
            <a:ext cx="7543800" cy="944259"/>
          </a:xfrm>
        </p:spPr>
        <p:txBody>
          <a:bodyPr>
            <a:normAutofit/>
          </a:bodyPr>
          <a:lstStyle/>
          <a:p>
            <a:r>
              <a:rPr lang="en-US" sz="4000" dirty="0">
                <a:solidFill>
                  <a:schemeClr val="tx1"/>
                </a:solidFill>
              </a:rPr>
              <a:t>Testing:</a:t>
            </a:r>
            <a:endParaRPr lang="en-IN" sz="4000" dirty="0">
              <a:solidFill>
                <a:schemeClr val="tx1"/>
              </a:solidFill>
            </a:endParaRPr>
          </a:p>
        </p:txBody>
      </p:sp>
      <p:sp>
        <p:nvSpPr>
          <p:cNvPr id="3" name="Content Placeholder 2">
            <a:extLst>
              <a:ext uri="{FF2B5EF4-FFF2-40B4-BE49-F238E27FC236}">
                <a16:creationId xmlns:a16="http://schemas.microsoft.com/office/drawing/2014/main" id="{DFEF0097-5F98-21F3-5B9E-DF190BD4D44F}"/>
              </a:ext>
            </a:extLst>
          </p:cNvPr>
          <p:cNvSpPr>
            <a:spLocks noGrp="1"/>
          </p:cNvSpPr>
          <p:nvPr>
            <p:ph idx="1"/>
          </p:nvPr>
        </p:nvSpPr>
        <p:spPr>
          <a:xfrm>
            <a:off x="645677" y="1255042"/>
            <a:ext cx="7543801" cy="4023360"/>
          </a:xfrm>
        </p:spPr>
        <p:txBody>
          <a:bodyPr>
            <a:noAutofit/>
          </a:bodyPr>
          <a:lstStyle/>
          <a:p>
            <a:pPr algn="l"/>
            <a:endParaRPr lang="en-US" sz="2400" b="1" i="0" dirty="0">
              <a:solidFill>
                <a:srgbClr val="374151"/>
              </a:solidFill>
              <a:effectLst/>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sz="2800" b="1" i="0" dirty="0">
                <a:solidFill>
                  <a:srgbClr val="374151"/>
                </a:solidFill>
                <a:effectLst/>
                <a:cs typeface="Times New Roman" panose="02020603050405020304" pitchFamily="18" charset="0"/>
              </a:rPr>
              <a:t>1. Unit Testing:</a:t>
            </a:r>
            <a:endParaRPr lang="en-US" sz="2800" b="0" i="0" dirty="0">
              <a:solidFill>
                <a:srgbClr val="374151"/>
              </a:solidFill>
              <a:effectLst/>
              <a:cs typeface="Times New Roman" panose="02020603050405020304" pitchFamily="18" charset="0"/>
            </a:endParaRPr>
          </a:p>
          <a:p>
            <a:pPr>
              <a:buClrTx/>
              <a:buFont typeface="Arial" panose="020B0604020202020204" pitchFamily="34" charset="0"/>
              <a:buChar char="•"/>
            </a:pPr>
            <a:r>
              <a:rPr lang="en-US" sz="2400" b="0" i="0" dirty="0">
                <a:solidFill>
                  <a:srgbClr val="374151"/>
                </a:solidFill>
                <a:effectLst/>
                <a:cs typeface="Times New Roman" panose="02020603050405020304" pitchFamily="18" charset="0"/>
              </a:rPr>
              <a:t>Test individual components, functions, and modules in isolation.</a:t>
            </a:r>
          </a:p>
          <a:p>
            <a:pPr>
              <a:buClrTx/>
              <a:buFont typeface="Arial" panose="020B0604020202020204" pitchFamily="34" charset="0"/>
              <a:buChar char="•"/>
            </a:pPr>
            <a:r>
              <a:rPr lang="en-US" sz="2400" b="0" i="0" dirty="0">
                <a:solidFill>
                  <a:srgbClr val="374151"/>
                </a:solidFill>
                <a:effectLst/>
                <a:cs typeface="Times New Roman" panose="02020603050405020304" pitchFamily="18" charset="0"/>
              </a:rPr>
              <a:t>Use testing frameworks to automate and streamline the process.</a:t>
            </a:r>
          </a:p>
          <a:p>
            <a:pPr>
              <a:buClrTx/>
              <a:buFont typeface="Arial" panose="020B0604020202020204" pitchFamily="34" charset="0"/>
              <a:buChar char="•"/>
            </a:pPr>
            <a:r>
              <a:rPr lang="en-US" sz="2400" b="0" i="0" dirty="0">
                <a:solidFill>
                  <a:srgbClr val="374151"/>
                </a:solidFill>
                <a:effectLst/>
                <a:cs typeface="Times New Roman" panose="02020603050405020304" pitchFamily="18" charset="0"/>
              </a:rPr>
              <a:t>Ensure that each unit works as expected and handles different scenarios.</a:t>
            </a:r>
          </a:p>
          <a:p>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EE277D2-6502-AB4F-3A86-B754CF63E918}"/>
              </a:ext>
            </a:extLst>
          </p:cNvPr>
          <p:cNvSpPr>
            <a:spLocks noGrp="1"/>
          </p:cNvSpPr>
          <p:nvPr>
            <p:ph type="dt" sz="half" idx="10"/>
          </p:nvPr>
        </p:nvSpPr>
        <p:spPr/>
        <p:txBody>
          <a:bodyPr/>
          <a:lstStyle/>
          <a:p>
            <a:fld id="{CC4259E7-CD74-4F49-A1C0-1C460F426EA6}" type="datetime1">
              <a:rPr lang="en-US" smtClean="0"/>
              <a:pPr/>
              <a:t>3/21/2024</a:t>
            </a:fld>
            <a:endParaRPr lang="en-US" dirty="0"/>
          </a:p>
        </p:txBody>
      </p:sp>
      <p:sp>
        <p:nvSpPr>
          <p:cNvPr id="5" name="Footer Placeholder 4">
            <a:extLst>
              <a:ext uri="{FF2B5EF4-FFF2-40B4-BE49-F238E27FC236}">
                <a16:creationId xmlns:a16="http://schemas.microsoft.com/office/drawing/2014/main" id="{7665CBBC-5C93-BBA9-65A6-0DA3246A0F33}"/>
              </a:ext>
            </a:extLst>
          </p:cNvPr>
          <p:cNvSpPr>
            <a:spLocks noGrp="1"/>
          </p:cNvSpPr>
          <p:nvPr>
            <p:ph type="ftr" sz="quarter" idx="11"/>
          </p:nvPr>
        </p:nvSpPr>
        <p:spPr/>
        <p:txBody>
          <a:bodyPr/>
          <a:lstStyle/>
          <a:p>
            <a:r>
              <a:rPr lang="en-US" dirty="0"/>
              <a:t>E-</a:t>
            </a:r>
            <a:r>
              <a:rPr lang="en-US" dirty="0" err="1"/>
              <a:t>TeNDERING</a:t>
            </a:r>
            <a:r>
              <a:rPr lang="en-US" dirty="0"/>
              <a:t> SYSTEM</a:t>
            </a:r>
          </a:p>
        </p:txBody>
      </p:sp>
      <p:sp>
        <p:nvSpPr>
          <p:cNvPr id="6" name="Slide Number Placeholder 5">
            <a:extLst>
              <a:ext uri="{FF2B5EF4-FFF2-40B4-BE49-F238E27FC236}">
                <a16:creationId xmlns:a16="http://schemas.microsoft.com/office/drawing/2014/main" id="{48F41330-0D2C-2A2E-6382-8B5C78D1F57B}"/>
              </a:ext>
            </a:extLst>
          </p:cNvPr>
          <p:cNvSpPr>
            <a:spLocks noGrp="1"/>
          </p:cNvSpPr>
          <p:nvPr>
            <p:ph type="sldNum" sz="quarter" idx="12"/>
          </p:nvPr>
        </p:nvSpPr>
        <p:spPr/>
        <p:txBody>
          <a:bodyPr/>
          <a:lstStyle/>
          <a:p>
            <a:fld id="{615D92F5-C6BD-4770-B93B-CCC7110BADD0}" type="slidenum">
              <a:rPr lang="en-US" smtClean="0"/>
              <a:pPr/>
              <a:t>10</a:t>
            </a:fld>
            <a:endParaRPr lang="en-US" dirty="0"/>
          </a:p>
        </p:txBody>
      </p:sp>
    </p:spTree>
    <p:extLst>
      <p:ext uri="{BB962C8B-B14F-4D97-AF65-F5344CB8AC3E}">
        <p14:creationId xmlns:p14="http://schemas.microsoft.com/office/powerpoint/2010/main" val="2085364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FE12BD-CC4A-8DC4-D67C-958552392F59}"/>
              </a:ext>
            </a:extLst>
          </p:cNvPr>
          <p:cNvSpPr>
            <a:spLocks noGrp="1"/>
          </p:cNvSpPr>
          <p:nvPr>
            <p:ph idx="1"/>
          </p:nvPr>
        </p:nvSpPr>
        <p:spPr/>
        <p:txBody>
          <a:bodyPr/>
          <a:lstStyle/>
          <a:p>
            <a:pPr>
              <a:buClrTx/>
              <a:buFont typeface="Arial" panose="020B0604020202020204" pitchFamily="34" charset="0"/>
              <a:buChar char="•"/>
            </a:pPr>
            <a:r>
              <a:rPr lang="en-US" sz="2400" b="1" i="0" dirty="0">
                <a:solidFill>
                  <a:srgbClr val="374151"/>
                </a:solidFill>
                <a:effectLst/>
                <a:cs typeface="Times New Roman" panose="02020603050405020304" pitchFamily="18" charset="0"/>
              </a:rPr>
              <a:t>Integration Testing:</a:t>
            </a:r>
          </a:p>
          <a:p>
            <a:pPr>
              <a:buClrTx/>
              <a:buFont typeface="Arial" panose="020B0604020202020204" pitchFamily="34" charset="0"/>
              <a:buChar char="•"/>
            </a:pPr>
            <a:r>
              <a:rPr lang="en-US" sz="2400" b="0" i="0" dirty="0">
                <a:solidFill>
                  <a:srgbClr val="374151"/>
                </a:solidFill>
                <a:effectLst/>
                <a:cs typeface="Times New Roman" panose="02020603050405020304" pitchFamily="18" charset="0"/>
              </a:rPr>
              <a:t>Test interactions between different modules and components.</a:t>
            </a:r>
          </a:p>
          <a:p>
            <a:pPr>
              <a:buClrTx/>
              <a:buFont typeface="Arial" panose="020B0604020202020204" pitchFamily="34" charset="0"/>
              <a:buChar char="•"/>
            </a:pPr>
            <a:r>
              <a:rPr lang="en-US" sz="2400" b="0" i="0" dirty="0">
                <a:solidFill>
                  <a:srgbClr val="374151"/>
                </a:solidFill>
                <a:effectLst/>
                <a:cs typeface="Times New Roman" panose="02020603050405020304" pitchFamily="18" charset="0"/>
              </a:rPr>
              <a:t>Verify that data is exchanged correctly and interfaces function properly.</a:t>
            </a:r>
          </a:p>
          <a:p>
            <a:pPr>
              <a:buClrTx/>
              <a:buFont typeface="Arial" panose="020B0604020202020204" pitchFamily="34" charset="0"/>
              <a:buChar char="•"/>
            </a:pPr>
            <a:r>
              <a:rPr lang="en-US" sz="2400" b="0" i="0" dirty="0">
                <a:solidFill>
                  <a:srgbClr val="374151"/>
                </a:solidFill>
                <a:effectLst/>
                <a:cs typeface="Times New Roman" panose="02020603050405020304" pitchFamily="18" charset="0"/>
              </a:rPr>
              <a:t>Detect and resolve integration issues, such as data inconsistencies or communication failures.</a:t>
            </a:r>
          </a:p>
          <a:p>
            <a:endParaRPr lang="en-IN" dirty="0"/>
          </a:p>
        </p:txBody>
      </p:sp>
      <p:sp>
        <p:nvSpPr>
          <p:cNvPr id="4" name="Date Placeholder 3">
            <a:extLst>
              <a:ext uri="{FF2B5EF4-FFF2-40B4-BE49-F238E27FC236}">
                <a16:creationId xmlns:a16="http://schemas.microsoft.com/office/drawing/2014/main" id="{1C36E51A-70FB-5D9F-AA42-4DCFD884018D}"/>
              </a:ext>
            </a:extLst>
          </p:cNvPr>
          <p:cNvSpPr>
            <a:spLocks noGrp="1"/>
          </p:cNvSpPr>
          <p:nvPr>
            <p:ph type="dt" sz="half" idx="10"/>
          </p:nvPr>
        </p:nvSpPr>
        <p:spPr/>
        <p:txBody>
          <a:bodyPr/>
          <a:lstStyle/>
          <a:p>
            <a:fld id="{CC4259E7-CD74-4F49-A1C0-1C460F426EA6}" type="datetime1">
              <a:rPr lang="en-US" smtClean="0"/>
              <a:pPr/>
              <a:t>3/21/2024</a:t>
            </a:fld>
            <a:endParaRPr lang="en-US"/>
          </a:p>
        </p:txBody>
      </p:sp>
      <p:sp>
        <p:nvSpPr>
          <p:cNvPr id="5" name="Footer Placeholder 4">
            <a:extLst>
              <a:ext uri="{FF2B5EF4-FFF2-40B4-BE49-F238E27FC236}">
                <a16:creationId xmlns:a16="http://schemas.microsoft.com/office/drawing/2014/main" id="{567BDF36-EC54-5622-B495-12862F442F8E}"/>
              </a:ext>
            </a:extLst>
          </p:cNvPr>
          <p:cNvSpPr>
            <a:spLocks noGrp="1"/>
          </p:cNvSpPr>
          <p:nvPr>
            <p:ph type="ftr" sz="quarter" idx="11"/>
          </p:nvPr>
        </p:nvSpPr>
        <p:spPr/>
        <p:txBody>
          <a:bodyPr/>
          <a:lstStyle/>
          <a:p>
            <a:r>
              <a:rPr lang="en-US" dirty="0"/>
              <a:t>E-TENDERING SYSTEM</a:t>
            </a:r>
          </a:p>
          <a:p>
            <a:endParaRPr lang="en-US" dirty="0"/>
          </a:p>
        </p:txBody>
      </p:sp>
      <p:sp>
        <p:nvSpPr>
          <p:cNvPr id="6" name="Slide Number Placeholder 5">
            <a:extLst>
              <a:ext uri="{FF2B5EF4-FFF2-40B4-BE49-F238E27FC236}">
                <a16:creationId xmlns:a16="http://schemas.microsoft.com/office/drawing/2014/main" id="{8AB83FC7-3CE1-BBEB-1B68-820C09D71522}"/>
              </a:ext>
            </a:extLst>
          </p:cNvPr>
          <p:cNvSpPr>
            <a:spLocks noGrp="1"/>
          </p:cNvSpPr>
          <p:nvPr>
            <p:ph type="sldNum" sz="quarter" idx="12"/>
          </p:nvPr>
        </p:nvSpPr>
        <p:spPr/>
        <p:txBody>
          <a:bodyPr/>
          <a:lstStyle/>
          <a:p>
            <a:fld id="{615D92F5-C6BD-4770-B93B-CCC7110BADD0}" type="slidenum">
              <a:rPr lang="en-US" smtClean="0"/>
              <a:pPr/>
              <a:t>11</a:t>
            </a:fld>
            <a:endParaRPr lang="en-US"/>
          </a:p>
        </p:txBody>
      </p:sp>
    </p:spTree>
    <p:extLst>
      <p:ext uri="{BB962C8B-B14F-4D97-AF65-F5344CB8AC3E}">
        <p14:creationId xmlns:p14="http://schemas.microsoft.com/office/powerpoint/2010/main" val="2683888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8AF4C7-F819-993D-F7E6-FDB7BD73E757}"/>
              </a:ext>
            </a:extLst>
          </p:cNvPr>
          <p:cNvSpPr>
            <a:spLocks noGrp="1"/>
          </p:cNvSpPr>
          <p:nvPr>
            <p:ph idx="1"/>
          </p:nvPr>
        </p:nvSpPr>
        <p:spPr>
          <a:xfrm>
            <a:off x="865562" y="1776524"/>
            <a:ext cx="7543801" cy="5206482"/>
          </a:xfrm>
        </p:spPr>
        <p:txBody>
          <a:bodyPr>
            <a:normAutofit/>
          </a:bodyPr>
          <a:lstStyle/>
          <a:p>
            <a:pPr algn="just">
              <a:buClrTx/>
              <a:buFont typeface="Arial" panose="020B0604020202020204" pitchFamily="34" charset="0"/>
              <a:buChar char="•"/>
            </a:pPr>
            <a:r>
              <a:rPr lang="en-US" sz="2400" b="1" i="0" dirty="0">
                <a:solidFill>
                  <a:srgbClr val="374151"/>
                </a:solidFill>
                <a:effectLst/>
                <a:cs typeface="Times New Roman" panose="02020603050405020304" pitchFamily="18" charset="0"/>
              </a:rPr>
              <a:t>3. Functional Testing:</a:t>
            </a:r>
            <a:endParaRPr lang="en-US" sz="2400" b="0" i="0" dirty="0">
              <a:solidFill>
                <a:srgbClr val="374151"/>
              </a:solidFill>
              <a:effectLst/>
              <a:cs typeface="Times New Roman" panose="02020603050405020304" pitchFamily="18" charset="0"/>
            </a:endParaRPr>
          </a:p>
          <a:p>
            <a:pPr algn="just">
              <a:buClrTx/>
              <a:buFont typeface="Arial" panose="020B0604020202020204" pitchFamily="34" charset="0"/>
              <a:buChar char="•"/>
            </a:pPr>
            <a:r>
              <a:rPr lang="en-US" sz="2400" b="0" i="0" dirty="0">
                <a:solidFill>
                  <a:srgbClr val="374151"/>
                </a:solidFill>
                <a:effectLst/>
                <a:cs typeface="Times New Roman" panose="02020603050405020304" pitchFamily="18" charset="0"/>
              </a:rPr>
              <a:t>Test the system's functionality against the defined requirements.</a:t>
            </a:r>
          </a:p>
          <a:p>
            <a:pPr algn="just">
              <a:buClrTx/>
              <a:buFont typeface="Arial" panose="020B0604020202020204" pitchFamily="34" charset="0"/>
              <a:buChar char="•"/>
            </a:pPr>
            <a:r>
              <a:rPr lang="en-US" sz="2400" b="0" i="0" dirty="0">
                <a:solidFill>
                  <a:srgbClr val="374151"/>
                </a:solidFill>
                <a:effectLst/>
                <a:cs typeface="Times New Roman" panose="02020603050405020304" pitchFamily="18" charset="0"/>
              </a:rPr>
              <a:t>Verify that tender creation, bid submission, evaluation, and notifications work as intended.</a:t>
            </a:r>
          </a:p>
          <a:p>
            <a:pPr algn="just">
              <a:buClrTx/>
              <a:buFont typeface="Arial" panose="020B0604020202020204" pitchFamily="34" charset="0"/>
              <a:buChar char="•"/>
            </a:pPr>
            <a:r>
              <a:rPr lang="en-US" sz="2400" b="0" i="0" dirty="0">
                <a:solidFill>
                  <a:srgbClr val="374151"/>
                </a:solidFill>
                <a:effectLst/>
                <a:cs typeface="Times New Roman" panose="02020603050405020304" pitchFamily="18" charset="0"/>
              </a:rPr>
              <a:t>Test various scenarios, including valid and invalid inputs, boundary cases, and error conditions.</a:t>
            </a:r>
          </a:p>
          <a:p>
            <a:endParaRPr lang="en-IN" dirty="0"/>
          </a:p>
        </p:txBody>
      </p:sp>
      <p:sp>
        <p:nvSpPr>
          <p:cNvPr id="4" name="Date Placeholder 3">
            <a:extLst>
              <a:ext uri="{FF2B5EF4-FFF2-40B4-BE49-F238E27FC236}">
                <a16:creationId xmlns:a16="http://schemas.microsoft.com/office/drawing/2014/main" id="{9FE0AD59-773E-E9E3-6C5D-BE68135144D8}"/>
              </a:ext>
            </a:extLst>
          </p:cNvPr>
          <p:cNvSpPr>
            <a:spLocks noGrp="1"/>
          </p:cNvSpPr>
          <p:nvPr>
            <p:ph type="dt" sz="half" idx="10"/>
          </p:nvPr>
        </p:nvSpPr>
        <p:spPr/>
        <p:txBody>
          <a:bodyPr/>
          <a:lstStyle/>
          <a:p>
            <a:fld id="{CC4259E7-CD74-4F49-A1C0-1C460F426EA6}" type="datetime1">
              <a:rPr lang="en-US" smtClean="0"/>
              <a:pPr/>
              <a:t>3/21/2024</a:t>
            </a:fld>
            <a:endParaRPr lang="en-US"/>
          </a:p>
        </p:txBody>
      </p:sp>
      <p:sp>
        <p:nvSpPr>
          <p:cNvPr id="5" name="Footer Placeholder 4">
            <a:extLst>
              <a:ext uri="{FF2B5EF4-FFF2-40B4-BE49-F238E27FC236}">
                <a16:creationId xmlns:a16="http://schemas.microsoft.com/office/drawing/2014/main" id="{6D4A6AAD-059A-1B83-921D-870745B03387}"/>
              </a:ext>
            </a:extLst>
          </p:cNvPr>
          <p:cNvSpPr>
            <a:spLocks noGrp="1"/>
          </p:cNvSpPr>
          <p:nvPr>
            <p:ph type="ftr" sz="quarter" idx="11"/>
          </p:nvPr>
        </p:nvSpPr>
        <p:spPr/>
        <p:txBody>
          <a:bodyPr/>
          <a:lstStyle/>
          <a:p>
            <a:r>
              <a:rPr lang="en-US" dirty="0"/>
              <a:t>E-TENDERING SYSTEM</a:t>
            </a:r>
          </a:p>
          <a:p>
            <a:endParaRPr lang="en-US" dirty="0"/>
          </a:p>
        </p:txBody>
      </p:sp>
      <p:sp>
        <p:nvSpPr>
          <p:cNvPr id="6" name="Slide Number Placeholder 5">
            <a:extLst>
              <a:ext uri="{FF2B5EF4-FFF2-40B4-BE49-F238E27FC236}">
                <a16:creationId xmlns:a16="http://schemas.microsoft.com/office/drawing/2014/main" id="{841D7486-3116-8C72-7BFD-34518ED881C3}"/>
              </a:ext>
            </a:extLst>
          </p:cNvPr>
          <p:cNvSpPr>
            <a:spLocks noGrp="1"/>
          </p:cNvSpPr>
          <p:nvPr>
            <p:ph type="sldNum" sz="quarter" idx="12"/>
          </p:nvPr>
        </p:nvSpPr>
        <p:spPr/>
        <p:txBody>
          <a:bodyPr/>
          <a:lstStyle/>
          <a:p>
            <a:fld id="{615D92F5-C6BD-4770-B93B-CCC7110BADD0}" type="slidenum">
              <a:rPr lang="en-US" smtClean="0"/>
              <a:pPr/>
              <a:t>12</a:t>
            </a:fld>
            <a:endParaRPr lang="en-US"/>
          </a:p>
        </p:txBody>
      </p:sp>
    </p:spTree>
    <p:extLst>
      <p:ext uri="{BB962C8B-B14F-4D97-AF65-F5344CB8AC3E}">
        <p14:creationId xmlns:p14="http://schemas.microsoft.com/office/powerpoint/2010/main" val="1198697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6DC0C6-8B17-7610-DE09-89E4610E6E20}"/>
              </a:ext>
            </a:extLst>
          </p:cNvPr>
          <p:cNvSpPr>
            <a:spLocks noGrp="1"/>
          </p:cNvSpPr>
          <p:nvPr>
            <p:ph idx="1"/>
          </p:nvPr>
        </p:nvSpPr>
        <p:spPr/>
        <p:txBody>
          <a:bodyPr/>
          <a:lstStyle/>
          <a:p>
            <a:pPr algn="just">
              <a:buClrTx/>
              <a:buFont typeface="Arial" panose="020B0604020202020204" pitchFamily="34" charset="0"/>
              <a:buChar char="•"/>
            </a:pPr>
            <a:r>
              <a:rPr lang="en-US" sz="2400" b="1" i="0" dirty="0">
                <a:solidFill>
                  <a:srgbClr val="374151"/>
                </a:solidFill>
                <a:effectLst/>
                <a:cs typeface="Times New Roman" panose="02020603050405020304" pitchFamily="18" charset="0"/>
              </a:rPr>
              <a:t>4. User Interface (UI) Testing:</a:t>
            </a:r>
            <a:endParaRPr lang="en-US" sz="2400" b="0" i="0" dirty="0">
              <a:solidFill>
                <a:srgbClr val="374151"/>
              </a:solidFill>
              <a:effectLst/>
              <a:cs typeface="Times New Roman" panose="02020603050405020304" pitchFamily="18" charset="0"/>
            </a:endParaRPr>
          </a:p>
          <a:p>
            <a:pPr algn="just">
              <a:buClrTx/>
              <a:buFont typeface="Arial" panose="020B0604020202020204" pitchFamily="34" charset="0"/>
              <a:buChar char="•"/>
            </a:pPr>
            <a:r>
              <a:rPr lang="en-US" sz="2400" b="0" i="0" dirty="0">
                <a:solidFill>
                  <a:srgbClr val="374151"/>
                </a:solidFill>
                <a:effectLst/>
                <a:cs typeface="Times New Roman" panose="02020603050405020304" pitchFamily="18" charset="0"/>
              </a:rPr>
              <a:t>Test the user interface for usability, consistency, and responsiveness.</a:t>
            </a:r>
          </a:p>
          <a:p>
            <a:pPr algn="just">
              <a:buClrTx/>
              <a:buFont typeface="Arial" panose="020B0604020202020204" pitchFamily="34" charset="0"/>
              <a:buChar char="•"/>
            </a:pPr>
            <a:r>
              <a:rPr lang="en-US" sz="2400" b="0" i="0" dirty="0">
                <a:solidFill>
                  <a:srgbClr val="374151"/>
                </a:solidFill>
                <a:effectLst/>
                <a:cs typeface="Times New Roman" panose="02020603050405020304" pitchFamily="18" charset="0"/>
              </a:rPr>
              <a:t>Verify that UI elements, layouts, and interactions work across different devices and browsers.</a:t>
            </a:r>
          </a:p>
          <a:p>
            <a:pPr algn="just">
              <a:buClrTx/>
              <a:buFont typeface="Arial" panose="020B0604020202020204" pitchFamily="34" charset="0"/>
              <a:buChar char="•"/>
            </a:pPr>
            <a:r>
              <a:rPr lang="en-US" sz="2400" b="0" i="0" dirty="0">
                <a:solidFill>
                  <a:srgbClr val="374151"/>
                </a:solidFill>
                <a:effectLst/>
                <a:cs typeface="Times New Roman" panose="02020603050405020304" pitchFamily="18" charset="0"/>
              </a:rPr>
              <a:t>Check for accessibility compliance to ensure users with disabilities can use the system.</a:t>
            </a:r>
          </a:p>
          <a:p>
            <a:endParaRPr lang="en-IN" dirty="0"/>
          </a:p>
        </p:txBody>
      </p:sp>
      <p:sp>
        <p:nvSpPr>
          <p:cNvPr id="4" name="Date Placeholder 3">
            <a:extLst>
              <a:ext uri="{FF2B5EF4-FFF2-40B4-BE49-F238E27FC236}">
                <a16:creationId xmlns:a16="http://schemas.microsoft.com/office/drawing/2014/main" id="{82C3CF43-495A-A022-7259-F4ACE11ED986}"/>
              </a:ext>
            </a:extLst>
          </p:cNvPr>
          <p:cNvSpPr>
            <a:spLocks noGrp="1"/>
          </p:cNvSpPr>
          <p:nvPr>
            <p:ph type="dt" sz="half" idx="10"/>
          </p:nvPr>
        </p:nvSpPr>
        <p:spPr/>
        <p:txBody>
          <a:bodyPr/>
          <a:lstStyle/>
          <a:p>
            <a:fld id="{CC4259E7-CD74-4F49-A1C0-1C460F426EA6}" type="datetime1">
              <a:rPr lang="en-US" smtClean="0"/>
              <a:pPr/>
              <a:t>3/21/2024</a:t>
            </a:fld>
            <a:endParaRPr lang="en-US"/>
          </a:p>
        </p:txBody>
      </p:sp>
      <p:sp>
        <p:nvSpPr>
          <p:cNvPr id="5" name="Footer Placeholder 4">
            <a:extLst>
              <a:ext uri="{FF2B5EF4-FFF2-40B4-BE49-F238E27FC236}">
                <a16:creationId xmlns:a16="http://schemas.microsoft.com/office/drawing/2014/main" id="{EDB53A88-85C8-32E0-C07A-ADB66E9EE08E}"/>
              </a:ext>
            </a:extLst>
          </p:cNvPr>
          <p:cNvSpPr>
            <a:spLocks noGrp="1"/>
          </p:cNvSpPr>
          <p:nvPr>
            <p:ph type="ftr" sz="quarter" idx="11"/>
          </p:nvPr>
        </p:nvSpPr>
        <p:spPr/>
        <p:txBody>
          <a:bodyPr/>
          <a:lstStyle/>
          <a:p>
            <a:r>
              <a:rPr lang="en-US" dirty="0"/>
              <a:t>E-TENDERING SYSTEM</a:t>
            </a:r>
          </a:p>
          <a:p>
            <a:endParaRPr lang="en-US" dirty="0"/>
          </a:p>
        </p:txBody>
      </p:sp>
      <p:sp>
        <p:nvSpPr>
          <p:cNvPr id="6" name="Slide Number Placeholder 5">
            <a:extLst>
              <a:ext uri="{FF2B5EF4-FFF2-40B4-BE49-F238E27FC236}">
                <a16:creationId xmlns:a16="http://schemas.microsoft.com/office/drawing/2014/main" id="{97B6CEF3-953D-CB0E-DD5C-D22686AB8991}"/>
              </a:ext>
            </a:extLst>
          </p:cNvPr>
          <p:cNvSpPr>
            <a:spLocks noGrp="1"/>
          </p:cNvSpPr>
          <p:nvPr>
            <p:ph type="sldNum" sz="quarter" idx="12"/>
          </p:nvPr>
        </p:nvSpPr>
        <p:spPr/>
        <p:txBody>
          <a:bodyPr/>
          <a:lstStyle/>
          <a:p>
            <a:fld id="{615D92F5-C6BD-4770-B93B-CCC7110BADD0}" type="slidenum">
              <a:rPr lang="en-US" smtClean="0"/>
              <a:pPr/>
              <a:t>13</a:t>
            </a:fld>
            <a:endParaRPr lang="en-US"/>
          </a:p>
        </p:txBody>
      </p:sp>
    </p:spTree>
    <p:extLst>
      <p:ext uri="{BB962C8B-B14F-4D97-AF65-F5344CB8AC3E}">
        <p14:creationId xmlns:p14="http://schemas.microsoft.com/office/powerpoint/2010/main" val="1439627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29AA-6EAE-2B9A-5E5B-1A48CA8B6289}"/>
              </a:ext>
            </a:extLst>
          </p:cNvPr>
          <p:cNvSpPr>
            <a:spLocks noGrp="1"/>
          </p:cNvSpPr>
          <p:nvPr>
            <p:ph type="title"/>
          </p:nvPr>
        </p:nvSpPr>
        <p:spPr/>
        <p:txBody>
          <a:bodyPr>
            <a:normAutofit/>
          </a:bodyPr>
          <a:lstStyle/>
          <a:p>
            <a:r>
              <a:rPr lang="en-US" sz="4000" dirty="0">
                <a:solidFill>
                  <a:schemeClr val="tx1"/>
                </a:solidFill>
                <a:cs typeface="Times New Roman" panose="02020603050405020304" pitchFamily="18" charset="0"/>
              </a:rPr>
              <a:t>Future Enhancement:</a:t>
            </a:r>
            <a:endParaRPr lang="en-IN" sz="4000" dirty="0">
              <a:solidFill>
                <a:schemeClr val="tx1"/>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4CA0F522-CBF8-DAB2-F5BD-D1A1ED4017B5}"/>
              </a:ext>
            </a:extLst>
          </p:cNvPr>
          <p:cNvSpPr>
            <a:spLocks noGrp="1"/>
          </p:cNvSpPr>
          <p:nvPr>
            <p:ph idx="1"/>
          </p:nvPr>
        </p:nvSpPr>
        <p:spPr/>
        <p:txBody>
          <a:bodyPr>
            <a:normAutofit lnSpcReduction="10000"/>
          </a:bodyPr>
          <a:lstStyle/>
          <a:p>
            <a:pPr algn="just">
              <a:buClr>
                <a:schemeClr val="tx1"/>
              </a:buClr>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Mangal" panose="02040503050203030202" pitchFamily="18" charset="0"/>
              </a:rPr>
              <a:t> </a:t>
            </a:r>
            <a:r>
              <a:rPr lang="en-US" sz="2400" dirty="0">
                <a:solidFill>
                  <a:schemeClr val="tx1"/>
                </a:solidFill>
                <a:effectLst/>
                <a:ea typeface="Calibri" panose="020F0502020204030204" pitchFamily="34" charset="0"/>
                <a:cs typeface="Mangal" panose="02040503050203030202" pitchFamily="18" charset="0"/>
              </a:rPr>
              <a:t>Our project tender management system    has successfully created a  user   friendly  environment   in   tender Management   process. our project is   flexible  and changes can be incorporated  easily. </a:t>
            </a:r>
          </a:p>
          <a:p>
            <a:pPr algn="just">
              <a:buClr>
                <a:schemeClr val="tx1"/>
              </a:buClr>
              <a:buFont typeface="Arial" panose="020B0604020202020204" pitchFamily="34" charset="0"/>
              <a:buChar char="•"/>
            </a:pPr>
            <a:r>
              <a:rPr lang="en-US" sz="2400" dirty="0">
                <a:solidFill>
                  <a:schemeClr val="tx1"/>
                </a:solidFill>
                <a:effectLst/>
                <a:ea typeface="Calibri" panose="020F0502020204030204" pitchFamily="34" charset="0"/>
                <a:cs typeface="Mangal" panose="02040503050203030202" pitchFamily="18" charset="0"/>
              </a:rPr>
              <a:t>It is so designed  that  the  further modifications to the system can  be easily done. When  it comes to applications such as tender  portals are flexible.</a:t>
            </a:r>
            <a:endParaRPr lang="en-IN" sz="2400" dirty="0">
              <a:solidFill>
                <a:schemeClr val="tx1"/>
              </a:solidFill>
              <a:effectLst/>
              <a:ea typeface="Calibri" panose="020F0502020204030204" pitchFamily="34" charset="0"/>
              <a:cs typeface="Mangal" panose="02040503050203030202" pitchFamily="18" charset="0"/>
            </a:endParaRPr>
          </a:p>
          <a:p>
            <a:pPr algn="just">
              <a:buClr>
                <a:schemeClr val="tx1"/>
              </a:buClr>
              <a:buFont typeface="Arial" panose="020B0604020202020204" pitchFamily="34" charset="0"/>
              <a:buChar char="•"/>
            </a:pPr>
            <a:endParaRPr lang="en-IN" sz="4400" dirty="0">
              <a:solidFill>
                <a:schemeClr val="tx1"/>
              </a:solidFill>
            </a:endParaRPr>
          </a:p>
          <a:p>
            <a:pPr marL="0" indent="0" algn="just">
              <a:lnSpc>
                <a:spcPct val="150000"/>
              </a:lnSpc>
              <a:buNone/>
            </a:pPr>
            <a:r>
              <a:rPr lang="en-IN"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dirty="0"/>
          </a:p>
        </p:txBody>
      </p:sp>
      <p:sp>
        <p:nvSpPr>
          <p:cNvPr id="4" name="Date Placeholder 3">
            <a:extLst>
              <a:ext uri="{FF2B5EF4-FFF2-40B4-BE49-F238E27FC236}">
                <a16:creationId xmlns:a16="http://schemas.microsoft.com/office/drawing/2014/main" id="{57EBCB04-210B-FB92-51C5-21340513FAD6}"/>
              </a:ext>
            </a:extLst>
          </p:cNvPr>
          <p:cNvSpPr>
            <a:spLocks noGrp="1"/>
          </p:cNvSpPr>
          <p:nvPr>
            <p:ph type="dt" sz="half" idx="10"/>
          </p:nvPr>
        </p:nvSpPr>
        <p:spPr/>
        <p:txBody>
          <a:bodyPr/>
          <a:lstStyle/>
          <a:p>
            <a:fld id="{CC4259E7-CD74-4F49-A1C0-1C460F426EA6}" type="datetime1">
              <a:rPr lang="en-US" smtClean="0"/>
              <a:pPr/>
              <a:t>3/21/2024</a:t>
            </a:fld>
            <a:endParaRPr lang="en-US"/>
          </a:p>
        </p:txBody>
      </p:sp>
      <p:sp>
        <p:nvSpPr>
          <p:cNvPr id="5" name="Footer Placeholder 4">
            <a:extLst>
              <a:ext uri="{FF2B5EF4-FFF2-40B4-BE49-F238E27FC236}">
                <a16:creationId xmlns:a16="http://schemas.microsoft.com/office/drawing/2014/main" id="{AFAED847-2116-C461-A8F7-8E4F58B29FC5}"/>
              </a:ext>
            </a:extLst>
          </p:cNvPr>
          <p:cNvSpPr>
            <a:spLocks noGrp="1"/>
          </p:cNvSpPr>
          <p:nvPr>
            <p:ph type="ftr" sz="quarter" idx="11"/>
          </p:nvPr>
        </p:nvSpPr>
        <p:spPr/>
        <p:txBody>
          <a:bodyPr/>
          <a:lstStyle/>
          <a:p>
            <a:r>
              <a:rPr lang="en-US" dirty="0"/>
              <a:t>E-TENDERING SYSTEM</a:t>
            </a:r>
          </a:p>
          <a:p>
            <a:endParaRPr lang="en-US" dirty="0"/>
          </a:p>
        </p:txBody>
      </p:sp>
      <p:sp>
        <p:nvSpPr>
          <p:cNvPr id="6" name="Slide Number Placeholder 5">
            <a:extLst>
              <a:ext uri="{FF2B5EF4-FFF2-40B4-BE49-F238E27FC236}">
                <a16:creationId xmlns:a16="http://schemas.microsoft.com/office/drawing/2014/main" id="{3793CA53-2B61-EE8C-A1F8-BB4AB0C716D1}"/>
              </a:ext>
            </a:extLst>
          </p:cNvPr>
          <p:cNvSpPr>
            <a:spLocks noGrp="1"/>
          </p:cNvSpPr>
          <p:nvPr>
            <p:ph type="sldNum" sz="quarter" idx="12"/>
          </p:nvPr>
        </p:nvSpPr>
        <p:spPr/>
        <p:txBody>
          <a:bodyPr/>
          <a:lstStyle/>
          <a:p>
            <a:fld id="{615D92F5-C6BD-4770-B93B-CCC7110BADD0}" type="slidenum">
              <a:rPr lang="en-US" smtClean="0"/>
              <a:pPr/>
              <a:t>14</a:t>
            </a:fld>
            <a:endParaRPr lang="en-US"/>
          </a:p>
        </p:txBody>
      </p:sp>
    </p:spTree>
    <p:extLst>
      <p:ext uri="{BB962C8B-B14F-4D97-AF65-F5344CB8AC3E}">
        <p14:creationId xmlns:p14="http://schemas.microsoft.com/office/powerpoint/2010/main" val="2134859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9E85-50CA-2E83-95CD-787F91104876}"/>
              </a:ext>
            </a:extLst>
          </p:cNvPr>
          <p:cNvSpPr>
            <a:spLocks noGrp="1"/>
          </p:cNvSpPr>
          <p:nvPr>
            <p:ph type="title"/>
          </p:nvPr>
        </p:nvSpPr>
        <p:spPr>
          <a:xfrm>
            <a:off x="800100" y="663202"/>
            <a:ext cx="7543800" cy="1037565"/>
          </a:xfrm>
        </p:spPr>
        <p:txBody>
          <a:bodyPr>
            <a:normAutofit/>
          </a:bodyPr>
          <a:lstStyle/>
          <a:p>
            <a:r>
              <a:rPr lang="en-US" sz="4000" dirty="0">
                <a:solidFill>
                  <a:schemeClr val="tx1"/>
                </a:solidFill>
                <a:latin typeface="+mn-lt"/>
                <a:cs typeface="Times New Roman" panose="02020603050405020304" pitchFamily="18" charset="0"/>
              </a:rPr>
              <a:t>Bibliography:</a:t>
            </a:r>
            <a:endParaRPr lang="en-IN" sz="4000" dirty="0">
              <a:solidFill>
                <a:schemeClr val="tx1"/>
              </a:solidFill>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A07E45DB-F5E0-65FF-EA82-88D779FA9834}"/>
              </a:ext>
            </a:extLst>
          </p:cNvPr>
          <p:cNvSpPr>
            <a:spLocks noGrp="1"/>
          </p:cNvSpPr>
          <p:nvPr>
            <p:ph idx="1"/>
          </p:nvPr>
        </p:nvSpPr>
        <p:spPr>
          <a:xfrm>
            <a:off x="822959" y="1772816"/>
            <a:ext cx="7543801" cy="4421982"/>
          </a:xfrm>
        </p:spPr>
        <p:txBody>
          <a:bodyPr>
            <a:normAutofit fontScale="25000" lnSpcReduction="20000"/>
          </a:bodyPr>
          <a:lstStyle/>
          <a:p>
            <a:pPr marL="285750" marR="485775" lvl="0" indent="-285750" algn="just" fontAlgn="base">
              <a:lnSpc>
                <a:spcPct val="150000"/>
              </a:lnSpc>
              <a:spcAft>
                <a:spcPts val="1130"/>
              </a:spcAft>
              <a:buClr>
                <a:srgbClr val="000000"/>
              </a:buClr>
              <a:buSzPts val="900"/>
              <a:buFont typeface="Wingdings" panose="05000000000000000000" pitchFamily="2" charset="2"/>
              <a:buChar char="Ø"/>
            </a:pPr>
            <a:r>
              <a:rPr lang="en-IN" sz="9600" dirty="0">
                <a:solidFill>
                  <a:srgbClr val="000000"/>
                </a:solidFill>
                <a:effectLst/>
                <a:ea typeface="Times New Roman" panose="02020603050405020304" pitchFamily="18" charset="0"/>
                <a:cs typeface="Times New Roman" panose="02020603050405020304" pitchFamily="18" charset="0"/>
              </a:rPr>
              <a:t>Pavithra, S, C P </a:t>
            </a:r>
            <a:r>
              <a:rPr lang="en-IN" sz="9600" dirty="0" err="1">
                <a:solidFill>
                  <a:srgbClr val="000000"/>
                </a:solidFill>
                <a:effectLst/>
                <a:ea typeface="Times New Roman" panose="02020603050405020304" pitchFamily="18" charset="0"/>
                <a:cs typeface="Times New Roman" panose="02020603050405020304" pitchFamily="18" charset="0"/>
              </a:rPr>
              <a:t>Gracy</a:t>
            </a:r>
            <a:r>
              <a:rPr lang="en-IN" sz="9600" dirty="0">
                <a:solidFill>
                  <a:srgbClr val="000000"/>
                </a:solidFill>
                <a:effectLst/>
                <a:ea typeface="Times New Roman" panose="02020603050405020304" pitchFamily="18" charset="0"/>
                <a:cs typeface="Times New Roman" panose="02020603050405020304" pitchFamily="18" charset="0"/>
              </a:rPr>
              <a:t>, Raka Saxena, and Ganesh Gowda Patil. “Innovations in Agricultural Marketing: a Case Study of </a:t>
            </a:r>
            <a:r>
              <a:rPr lang="en-IN" sz="9600" dirty="0" err="1">
                <a:solidFill>
                  <a:srgbClr val="000000"/>
                </a:solidFill>
                <a:effectLst/>
                <a:ea typeface="Times New Roman" panose="02020603050405020304" pitchFamily="18" charset="0"/>
                <a:cs typeface="Times New Roman" panose="02020603050405020304" pitchFamily="18" charset="0"/>
              </a:rPr>
              <a:t>eTendering</a:t>
            </a:r>
            <a:r>
              <a:rPr lang="en-IN" sz="9600" dirty="0">
                <a:solidFill>
                  <a:srgbClr val="000000"/>
                </a:solidFill>
                <a:effectLst/>
                <a:ea typeface="Times New Roman" panose="02020603050405020304" pitchFamily="18" charset="0"/>
                <a:cs typeface="Times New Roman" panose="02020603050405020304" pitchFamily="18" charset="0"/>
              </a:rPr>
              <a:t> System in Karnataka, India.” Agricultural Economics Research Review 31, no. 1 (2018)</a:t>
            </a:r>
          </a:p>
          <a:p>
            <a:pPr marL="285750" marR="485775" lvl="0" indent="-285750" algn="just" fontAlgn="base">
              <a:lnSpc>
                <a:spcPct val="150000"/>
              </a:lnSpc>
              <a:spcAft>
                <a:spcPts val="1130"/>
              </a:spcAft>
              <a:buClr>
                <a:srgbClr val="000000"/>
              </a:buClr>
              <a:buSzPts val="900"/>
              <a:buFont typeface="Wingdings" panose="05000000000000000000" pitchFamily="2" charset="2"/>
              <a:buChar char="Ø"/>
            </a:pPr>
            <a:r>
              <a:rPr lang="en-IN" sz="9600" dirty="0" err="1">
                <a:solidFill>
                  <a:srgbClr val="000000"/>
                </a:solidFill>
                <a:effectLst/>
                <a:ea typeface="Times New Roman" panose="02020603050405020304" pitchFamily="18" charset="0"/>
                <a:cs typeface="Times New Roman" panose="02020603050405020304" pitchFamily="18" charset="0"/>
              </a:rPr>
              <a:t>Oyediran</a:t>
            </a:r>
            <a:r>
              <a:rPr lang="en-IN" sz="9600" dirty="0">
                <a:solidFill>
                  <a:srgbClr val="000000"/>
                </a:solidFill>
                <a:effectLst/>
                <a:ea typeface="Times New Roman" panose="02020603050405020304" pitchFamily="18" charset="0"/>
                <a:cs typeface="Times New Roman" panose="02020603050405020304" pitchFamily="18" charset="0"/>
              </a:rPr>
              <a:t>, </a:t>
            </a:r>
            <a:r>
              <a:rPr lang="en-IN" sz="9600" dirty="0" err="1">
                <a:solidFill>
                  <a:srgbClr val="000000"/>
                </a:solidFill>
                <a:effectLst/>
                <a:ea typeface="Times New Roman" panose="02020603050405020304" pitchFamily="18" charset="0"/>
                <a:cs typeface="Times New Roman" panose="02020603050405020304" pitchFamily="18" charset="0"/>
              </a:rPr>
              <a:t>Olukayode</a:t>
            </a:r>
            <a:r>
              <a:rPr lang="en-IN" sz="9600" dirty="0">
                <a:solidFill>
                  <a:srgbClr val="000000"/>
                </a:solidFill>
                <a:effectLst/>
                <a:ea typeface="Times New Roman" panose="02020603050405020304" pitchFamily="18" charset="0"/>
                <a:cs typeface="Times New Roman" panose="02020603050405020304" pitchFamily="18" charset="0"/>
              </a:rPr>
              <a:t> S., and Adeyemi A. Akintola. "A Survey of the State of the Art of E-Tendering in Nigeria." Journal of Information Technology in Construction (</a:t>
            </a:r>
            <a:r>
              <a:rPr lang="en-IN" sz="9600" dirty="0" err="1">
                <a:solidFill>
                  <a:srgbClr val="000000"/>
                </a:solidFill>
                <a:effectLst/>
                <a:ea typeface="Times New Roman" panose="02020603050405020304" pitchFamily="18" charset="0"/>
                <a:cs typeface="Times New Roman" panose="02020603050405020304" pitchFamily="18" charset="0"/>
              </a:rPr>
              <a:t>ITcon</a:t>
            </a:r>
            <a:r>
              <a:rPr lang="en-IN" sz="9600" dirty="0">
                <a:solidFill>
                  <a:srgbClr val="000000"/>
                </a:solidFill>
                <a:effectLst/>
                <a:ea typeface="Times New Roman" panose="02020603050405020304" pitchFamily="18" charset="0"/>
                <a:cs typeface="Times New Roman" panose="02020603050405020304" pitchFamily="18" charset="0"/>
              </a:rPr>
              <a:t>) 16, no. 32 (2011).</a:t>
            </a:r>
          </a:p>
          <a:p>
            <a:endParaRPr lang="en-IN" dirty="0"/>
          </a:p>
        </p:txBody>
      </p:sp>
      <p:sp>
        <p:nvSpPr>
          <p:cNvPr id="4" name="Date Placeholder 3">
            <a:extLst>
              <a:ext uri="{FF2B5EF4-FFF2-40B4-BE49-F238E27FC236}">
                <a16:creationId xmlns:a16="http://schemas.microsoft.com/office/drawing/2014/main" id="{61A327FF-BCDA-B18E-AB14-FB7E7C3EB46E}"/>
              </a:ext>
            </a:extLst>
          </p:cNvPr>
          <p:cNvSpPr>
            <a:spLocks noGrp="1"/>
          </p:cNvSpPr>
          <p:nvPr>
            <p:ph type="dt" sz="half" idx="10"/>
          </p:nvPr>
        </p:nvSpPr>
        <p:spPr/>
        <p:txBody>
          <a:bodyPr/>
          <a:lstStyle/>
          <a:p>
            <a:fld id="{CC4259E7-CD74-4F49-A1C0-1C460F426EA6}" type="datetime1">
              <a:rPr lang="en-US" smtClean="0"/>
              <a:pPr/>
              <a:t>3/21/2024</a:t>
            </a:fld>
            <a:endParaRPr lang="en-US"/>
          </a:p>
        </p:txBody>
      </p:sp>
      <p:sp>
        <p:nvSpPr>
          <p:cNvPr id="5" name="Footer Placeholder 4">
            <a:extLst>
              <a:ext uri="{FF2B5EF4-FFF2-40B4-BE49-F238E27FC236}">
                <a16:creationId xmlns:a16="http://schemas.microsoft.com/office/drawing/2014/main" id="{B8C2FE2A-C087-1845-79E7-18437B3A69D0}"/>
              </a:ext>
            </a:extLst>
          </p:cNvPr>
          <p:cNvSpPr>
            <a:spLocks noGrp="1"/>
          </p:cNvSpPr>
          <p:nvPr>
            <p:ph type="ftr" sz="quarter" idx="11"/>
          </p:nvPr>
        </p:nvSpPr>
        <p:spPr/>
        <p:txBody>
          <a:bodyPr/>
          <a:lstStyle/>
          <a:p>
            <a:r>
              <a:rPr lang="en-US" dirty="0"/>
              <a:t>E  Tendering   system</a:t>
            </a:r>
          </a:p>
        </p:txBody>
      </p:sp>
      <p:sp>
        <p:nvSpPr>
          <p:cNvPr id="6" name="Slide Number Placeholder 5">
            <a:extLst>
              <a:ext uri="{FF2B5EF4-FFF2-40B4-BE49-F238E27FC236}">
                <a16:creationId xmlns:a16="http://schemas.microsoft.com/office/drawing/2014/main" id="{90BE3664-5564-D036-84BF-0337CB8527F5}"/>
              </a:ext>
            </a:extLst>
          </p:cNvPr>
          <p:cNvSpPr>
            <a:spLocks noGrp="1"/>
          </p:cNvSpPr>
          <p:nvPr>
            <p:ph type="sldNum" sz="quarter" idx="12"/>
          </p:nvPr>
        </p:nvSpPr>
        <p:spPr/>
        <p:txBody>
          <a:bodyPr/>
          <a:lstStyle/>
          <a:p>
            <a:fld id="{615D92F5-C6BD-4770-B93B-CCC7110BADD0}" type="slidenum">
              <a:rPr lang="en-US" smtClean="0"/>
              <a:pPr/>
              <a:t>15</a:t>
            </a:fld>
            <a:endParaRPr lang="en-US"/>
          </a:p>
        </p:txBody>
      </p:sp>
    </p:spTree>
    <p:extLst>
      <p:ext uri="{BB962C8B-B14F-4D97-AF65-F5344CB8AC3E}">
        <p14:creationId xmlns:p14="http://schemas.microsoft.com/office/powerpoint/2010/main" val="3344915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1CE4A5-8A20-A2C5-0E88-BC87293C688C}"/>
              </a:ext>
            </a:extLst>
          </p:cNvPr>
          <p:cNvSpPr>
            <a:spLocks noGrp="1"/>
          </p:cNvSpPr>
          <p:nvPr>
            <p:ph type="dt" sz="half" idx="10"/>
          </p:nvPr>
        </p:nvSpPr>
        <p:spPr/>
        <p:txBody>
          <a:bodyPr/>
          <a:lstStyle/>
          <a:p>
            <a:fld id="{7553FA86-0B43-4FF4-8401-D568254BBC83}" type="datetime1">
              <a:rPr lang="en-US" smtClean="0"/>
              <a:pPr/>
              <a:t>3/21/2024</a:t>
            </a:fld>
            <a:endParaRPr lang="en-US" dirty="0"/>
          </a:p>
        </p:txBody>
      </p:sp>
      <p:sp>
        <p:nvSpPr>
          <p:cNvPr id="3" name="Footer Placeholder 2">
            <a:extLst>
              <a:ext uri="{FF2B5EF4-FFF2-40B4-BE49-F238E27FC236}">
                <a16:creationId xmlns:a16="http://schemas.microsoft.com/office/drawing/2014/main" id="{A8701375-DB57-A1AB-0A00-C05045766C88}"/>
              </a:ext>
            </a:extLst>
          </p:cNvPr>
          <p:cNvSpPr>
            <a:spLocks noGrp="1"/>
          </p:cNvSpPr>
          <p:nvPr>
            <p:ph type="ftr" sz="quarter" idx="11"/>
          </p:nvPr>
        </p:nvSpPr>
        <p:spPr/>
        <p:txBody>
          <a:bodyPr/>
          <a:lstStyle/>
          <a:p>
            <a:r>
              <a:rPr lang="en-US" dirty="0"/>
              <a:t>E-TENDERING SYSTEM</a:t>
            </a:r>
          </a:p>
          <a:p>
            <a:endParaRPr lang="en-US" dirty="0"/>
          </a:p>
          <a:p>
            <a:endParaRPr lang="en-US" dirty="0"/>
          </a:p>
        </p:txBody>
      </p:sp>
      <p:sp>
        <p:nvSpPr>
          <p:cNvPr id="4" name="Slide Number Placeholder 3">
            <a:extLst>
              <a:ext uri="{FF2B5EF4-FFF2-40B4-BE49-F238E27FC236}">
                <a16:creationId xmlns:a16="http://schemas.microsoft.com/office/drawing/2014/main" id="{C9233B21-DEC1-D664-0CB7-86DEB4B773E1}"/>
              </a:ext>
            </a:extLst>
          </p:cNvPr>
          <p:cNvSpPr>
            <a:spLocks noGrp="1"/>
          </p:cNvSpPr>
          <p:nvPr>
            <p:ph type="sldNum" sz="quarter" idx="12"/>
          </p:nvPr>
        </p:nvSpPr>
        <p:spPr/>
        <p:txBody>
          <a:bodyPr/>
          <a:lstStyle/>
          <a:p>
            <a:fld id="{615D92F5-C6BD-4770-B93B-CCC7110BADD0}" type="slidenum">
              <a:rPr lang="en-US" smtClean="0"/>
              <a:pPr/>
              <a:t>16</a:t>
            </a:fld>
            <a:endParaRPr lang="en-US"/>
          </a:p>
        </p:txBody>
      </p:sp>
      <p:sp>
        <p:nvSpPr>
          <p:cNvPr id="5" name="TextBox 4">
            <a:extLst>
              <a:ext uri="{FF2B5EF4-FFF2-40B4-BE49-F238E27FC236}">
                <a16:creationId xmlns:a16="http://schemas.microsoft.com/office/drawing/2014/main" id="{3352CDB4-4511-E4B2-294A-0F81543B0929}"/>
              </a:ext>
            </a:extLst>
          </p:cNvPr>
          <p:cNvSpPr txBox="1"/>
          <p:nvPr/>
        </p:nvSpPr>
        <p:spPr>
          <a:xfrm>
            <a:off x="2906814" y="2155373"/>
            <a:ext cx="5010539" cy="1015663"/>
          </a:xfrm>
          <a:prstGeom prst="rect">
            <a:avLst/>
          </a:prstGeom>
          <a:noFill/>
        </p:spPr>
        <p:txBody>
          <a:bodyPr wrap="square" rtlCol="0">
            <a:spAutoFit/>
          </a:bodyPr>
          <a:lstStyle/>
          <a:p>
            <a:r>
              <a:rPr lang="en-US" sz="6000" dirty="0">
                <a:solidFill>
                  <a:schemeClr val="accent1"/>
                </a:solidFill>
              </a:rPr>
              <a:t>Thank You </a:t>
            </a:r>
            <a:endParaRPr lang="en-IN" sz="6000" dirty="0">
              <a:solidFill>
                <a:schemeClr val="accent1"/>
              </a:solidFill>
            </a:endParaRPr>
          </a:p>
        </p:txBody>
      </p:sp>
    </p:spTree>
    <p:extLst>
      <p:ext uri="{BB962C8B-B14F-4D97-AF65-F5344CB8AC3E}">
        <p14:creationId xmlns:p14="http://schemas.microsoft.com/office/powerpoint/2010/main" val="412809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5D92F5-C6BD-4770-B93B-CCC7110BADD0}" type="slidenum">
              <a:rPr lang="en-US" smtClean="0"/>
              <a:pPr/>
              <a:t>2</a:t>
            </a:fld>
            <a:endParaRPr lang="en-US" dirty="0"/>
          </a:p>
        </p:txBody>
      </p:sp>
      <p:sp>
        <p:nvSpPr>
          <p:cNvPr id="9" name="Footer Placeholder 8"/>
          <p:cNvSpPr>
            <a:spLocks noGrp="1"/>
          </p:cNvSpPr>
          <p:nvPr>
            <p:ph type="ftr" sz="quarter" idx="11"/>
          </p:nvPr>
        </p:nvSpPr>
        <p:spPr>
          <a:xfrm>
            <a:off x="-29" y="6459786"/>
            <a:ext cx="1818585" cy="365125"/>
          </a:xfrm>
        </p:spPr>
        <p:txBody>
          <a:bodyPr/>
          <a:lstStyle/>
          <a:p>
            <a:r>
              <a:rPr lang="en-US" dirty="0"/>
              <a:t>E-TENDERING SYSTEM</a:t>
            </a:r>
          </a:p>
        </p:txBody>
      </p:sp>
      <p:sp>
        <p:nvSpPr>
          <p:cNvPr id="3" name="TextBox 2">
            <a:extLst>
              <a:ext uri="{FF2B5EF4-FFF2-40B4-BE49-F238E27FC236}">
                <a16:creationId xmlns:a16="http://schemas.microsoft.com/office/drawing/2014/main" id="{CB443ED1-2582-B710-6116-B7DCCA6AA68B}"/>
              </a:ext>
            </a:extLst>
          </p:cNvPr>
          <p:cNvSpPr txBox="1"/>
          <p:nvPr/>
        </p:nvSpPr>
        <p:spPr>
          <a:xfrm>
            <a:off x="429208" y="447869"/>
            <a:ext cx="8360229" cy="4031873"/>
          </a:xfrm>
          <a:prstGeom prst="rect">
            <a:avLst/>
          </a:prstGeom>
          <a:noFill/>
        </p:spPr>
        <p:txBody>
          <a:bodyPr wrap="square" rtlCol="0">
            <a:spAutoFit/>
          </a:bodyPr>
          <a:lstStyle/>
          <a:p>
            <a:r>
              <a:rPr lang="en-US" sz="4000" b="1" dirty="0">
                <a:solidFill>
                  <a:schemeClr val="accent1"/>
                </a:solidFill>
                <a:latin typeface="Times New Roman" panose="02020603050405020304" pitchFamily="18" charset="0"/>
                <a:cs typeface="Times New Roman" panose="02020603050405020304" pitchFamily="18" charset="0"/>
              </a:rPr>
              <a:t>Index</a:t>
            </a:r>
          </a:p>
          <a:p>
            <a:endParaRPr lang="en-US" sz="2400" dirty="0">
              <a:latin typeface="Times New Roman" panose="02020603050405020304" pitchFamily="18" charset="0"/>
              <a:cs typeface="Times New Roman" panose="02020603050405020304" pitchFamily="18" charset="0"/>
            </a:endParaRPr>
          </a:p>
          <a:p>
            <a:pPr marL="342900" indent="-342900" algn="just">
              <a:buAutoNum type="arabicPeriod"/>
            </a:pPr>
            <a:r>
              <a:rPr lang="en-US" sz="2400" dirty="0">
                <a:latin typeface="+mj-lt"/>
                <a:cs typeface="Times New Roman" panose="02020603050405020304" pitchFamily="18" charset="0"/>
              </a:rPr>
              <a:t>Project Profile</a:t>
            </a:r>
          </a:p>
          <a:p>
            <a:pPr marL="342900" indent="-342900" algn="just">
              <a:buAutoNum type="arabicPeriod"/>
            </a:pPr>
            <a:r>
              <a:rPr lang="en-US" sz="2400" dirty="0">
                <a:latin typeface="+mj-lt"/>
                <a:cs typeface="Times New Roman" panose="02020603050405020304" pitchFamily="18" charset="0"/>
              </a:rPr>
              <a:t>Requirement Analysis</a:t>
            </a:r>
          </a:p>
          <a:p>
            <a:pPr marL="342900" indent="-342900" algn="just">
              <a:buAutoNum type="arabicPeriod"/>
            </a:pPr>
            <a:r>
              <a:rPr lang="en-US" sz="2400" dirty="0">
                <a:latin typeface="+mj-lt"/>
                <a:cs typeface="Times New Roman" panose="02020603050405020304" pitchFamily="18" charset="0"/>
              </a:rPr>
              <a:t>Design</a:t>
            </a:r>
          </a:p>
          <a:p>
            <a:pPr marL="342900" indent="-342900" algn="just">
              <a:buAutoNum type="arabicPeriod"/>
            </a:pPr>
            <a:r>
              <a:rPr lang="en-US" sz="2400" dirty="0">
                <a:latin typeface="+mj-lt"/>
                <a:cs typeface="Times New Roman" panose="02020603050405020304" pitchFamily="18" charset="0"/>
              </a:rPr>
              <a:t>Implementation</a:t>
            </a:r>
          </a:p>
          <a:p>
            <a:pPr marL="342900" indent="-342900" algn="just">
              <a:buAutoNum type="arabicPeriod"/>
            </a:pPr>
            <a:r>
              <a:rPr lang="en-US" sz="2400" dirty="0">
                <a:latin typeface="+mj-lt"/>
                <a:cs typeface="Times New Roman" panose="02020603050405020304" pitchFamily="18" charset="0"/>
              </a:rPr>
              <a:t>Testing</a:t>
            </a:r>
          </a:p>
          <a:p>
            <a:pPr marL="342900" indent="-342900" algn="just">
              <a:buAutoNum type="arabicPeriod"/>
            </a:pPr>
            <a:r>
              <a:rPr lang="en-US" sz="2400" dirty="0">
                <a:latin typeface="+mj-lt"/>
                <a:cs typeface="Times New Roman" panose="02020603050405020304" pitchFamily="18" charset="0"/>
              </a:rPr>
              <a:t>Future Enhancement</a:t>
            </a:r>
          </a:p>
          <a:p>
            <a:pPr marL="342900" indent="-342900" algn="just">
              <a:buAutoNum type="arabicPeriod"/>
            </a:pPr>
            <a:r>
              <a:rPr lang="en-US" sz="2400" dirty="0">
                <a:latin typeface="+mj-lt"/>
                <a:cs typeface="Times New Roman" panose="02020603050405020304" pitchFamily="18" charset="0"/>
              </a:rPr>
              <a:t>Bibliography</a:t>
            </a:r>
          </a:p>
          <a:p>
            <a:pPr marL="342900" indent="-342900" algn="just">
              <a:buAutoNum type="arabicPeriod"/>
            </a:pPr>
            <a:r>
              <a:rPr lang="en-US" sz="2400" dirty="0">
                <a:latin typeface="+mj-lt"/>
                <a:cs typeface="Times New Roman" panose="02020603050405020304" pitchFamily="18" charset="0"/>
              </a:rPr>
              <a:t>Thank you slide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1B5C53-2103-4690-995F-3582E24CCF16}"/>
              </a:ext>
            </a:extLst>
          </p:cNvPr>
          <p:cNvSpPr>
            <a:spLocks noGrp="1"/>
          </p:cNvSpPr>
          <p:nvPr>
            <p:ph idx="1"/>
          </p:nvPr>
        </p:nvSpPr>
        <p:spPr>
          <a:xfrm>
            <a:off x="655008" y="1219199"/>
            <a:ext cx="7543801" cy="5065059"/>
          </a:xfrm>
        </p:spPr>
        <p:txBody>
          <a:bodyPr>
            <a:normAutofit fontScale="92500"/>
          </a:bodyPr>
          <a:lstStyle/>
          <a:p>
            <a:r>
              <a:rPr lang="en-US" sz="4000" b="1" dirty="0">
                <a:latin typeface="+mj-lt"/>
                <a:cs typeface="Times New Roman" panose="02020603050405020304" pitchFamily="18" charset="0"/>
              </a:rPr>
              <a:t>Project profile:</a:t>
            </a:r>
          </a:p>
          <a:p>
            <a:pPr marL="0" indent="0" algn="just">
              <a:buNone/>
            </a:pPr>
            <a:r>
              <a:rPr lang="en-IN" sz="2400" dirty="0">
                <a:solidFill>
                  <a:srgbClr val="000000"/>
                </a:solidFill>
                <a:effectLst/>
                <a:ea typeface="Calibri" panose="020F0502020204030204" pitchFamily="34" charset="0"/>
                <a:cs typeface="Times New Roman" panose="02020603050405020304" pitchFamily="18" charset="0"/>
              </a:rPr>
              <a:t>The tender management system is developed to enable the vendors to get all the tender details online and provide facility to submit the tender. Once tender is closed then the report will be generated automatically with granted tender details.</a:t>
            </a:r>
          </a:p>
          <a:p>
            <a:pPr marL="0" indent="0" algn="just">
              <a:buNone/>
            </a:pPr>
            <a:r>
              <a:rPr lang="en-IN" sz="2400" dirty="0">
                <a:solidFill>
                  <a:srgbClr val="000000"/>
                </a:solidFill>
                <a:effectLst/>
                <a:ea typeface="Calibri" panose="020F0502020204030204" pitchFamily="34" charset="0"/>
                <a:cs typeface="Times New Roman" panose="02020603050405020304" pitchFamily="18" charset="0"/>
              </a:rPr>
              <a:t> As all the work is happening from the system the information will be secure as no other person will have access to the system. Initially to sign in into the site the customer has to get his user id and password and if he is a registered user he can directly login or if he is a new user he has to undergo the registration process. </a:t>
            </a:r>
          </a:p>
          <a:p>
            <a:pPr marL="0" indent="0" algn="just">
              <a:buNone/>
            </a:pPr>
            <a:r>
              <a:rPr lang="en-IN" sz="2400" dirty="0">
                <a:solidFill>
                  <a:srgbClr val="000000"/>
                </a:solidFill>
                <a:effectLst/>
                <a:ea typeface="Calibri" panose="020F0502020204030204" pitchFamily="34" charset="0"/>
                <a:cs typeface="Times New Roman" panose="02020603050405020304" pitchFamily="18" charset="0"/>
              </a:rPr>
              <a:t>The administrator software stores the tender details. The system makes the overall project management much easier and flexible. </a:t>
            </a:r>
            <a:endParaRPr lang="en-US" sz="2400" b="1" dirty="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D7A54B0-6665-B9A1-0EF2-B2C4903F05FB}"/>
              </a:ext>
            </a:extLst>
          </p:cNvPr>
          <p:cNvSpPr>
            <a:spLocks noGrp="1"/>
          </p:cNvSpPr>
          <p:nvPr>
            <p:ph type="dt" sz="half" idx="10"/>
          </p:nvPr>
        </p:nvSpPr>
        <p:spPr/>
        <p:txBody>
          <a:bodyPr/>
          <a:lstStyle/>
          <a:p>
            <a:fld id="{CC4259E7-CD74-4F49-A1C0-1C460F426EA6}" type="datetime1">
              <a:rPr lang="en-US" smtClean="0"/>
              <a:pPr/>
              <a:t>3/21/2024</a:t>
            </a:fld>
            <a:endParaRPr lang="en-US"/>
          </a:p>
        </p:txBody>
      </p:sp>
      <p:sp>
        <p:nvSpPr>
          <p:cNvPr id="5" name="Footer Placeholder 4">
            <a:extLst>
              <a:ext uri="{FF2B5EF4-FFF2-40B4-BE49-F238E27FC236}">
                <a16:creationId xmlns:a16="http://schemas.microsoft.com/office/drawing/2014/main" id="{5220EDFF-8007-05FE-1A09-265FBE519F07}"/>
              </a:ext>
            </a:extLst>
          </p:cNvPr>
          <p:cNvSpPr>
            <a:spLocks noGrp="1"/>
          </p:cNvSpPr>
          <p:nvPr>
            <p:ph type="ftr" sz="quarter" idx="11"/>
          </p:nvPr>
        </p:nvSpPr>
        <p:spPr/>
        <p:txBody>
          <a:bodyPr/>
          <a:lstStyle/>
          <a:p>
            <a:r>
              <a:rPr lang="en-US" dirty="0"/>
              <a:t>E-TENDERING SYSTEM</a:t>
            </a:r>
          </a:p>
          <a:p>
            <a:endParaRPr lang="en-US" dirty="0"/>
          </a:p>
        </p:txBody>
      </p:sp>
      <p:sp>
        <p:nvSpPr>
          <p:cNvPr id="6" name="Slide Number Placeholder 5">
            <a:extLst>
              <a:ext uri="{FF2B5EF4-FFF2-40B4-BE49-F238E27FC236}">
                <a16:creationId xmlns:a16="http://schemas.microsoft.com/office/drawing/2014/main" id="{182EDC87-199D-27C2-81FD-1CD71F0B3091}"/>
              </a:ext>
            </a:extLst>
          </p:cNvPr>
          <p:cNvSpPr>
            <a:spLocks noGrp="1"/>
          </p:cNvSpPr>
          <p:nvPr>
            <p:ph type="sldNum" sz="quarter" idx="12"/>
          </p:nvPr>
        </p:nvSpPr>
        <p:spPr/>
        <p:txBody>
          <a:bodyPr/>
          <a:lstStyle/>
          <a:p>
            <a:fld id="{615D92F5-C6BD-4770-B93B-CCC7110BADD0}" type="slidenum">
              <a:rPr lang="en-US" smtClean="0"/>
              <a:pPr/>
              <a:t>3</a:t>
            </a:fld>
            <a:endParaRPr lang="en-US"/>
          </a:p>
        </p:txBody>
      </p:sp>
    </p:spTree>
    <p:extLst>
      <p:ext uri="{BB962C8B-B14F-4D97-AF65-F5344CB8AC3E}">
        <p14:creationId xmlns:p14="http://schemas.microsoft.com/office/powerpoint/2010/main" val="714422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CFFA-F0F0-3F64-36E8-07FFDCC36458}"/>
              </a:ext>
            </a:extLst>
          </p:cNvPr>
          <p:cNvSpPr>
            <a:spLocks noGrp="1"/>
          </p:cNvSpPr>
          <p:nvPr>
            <p:ph type="title"/>
          </p:nvPr>
        </p:nvSpPr>
        <p:spPr>
          <a:xfrm>
            <a:off x="777240" y="373748"/>
            <a:ext cx="7543800" cy="1467551"/>
          </a:xfrm>
        </p:spPr>
        <p:txBody>
          <a:bodyPr>
            <a:normAutofit/>
          </a:bodyPr>
          <a:lstStyle/>
          <a:p>
            <a:r>
              <a:rPr lang="en-US" sz="4000" dirty="0"/>
              <a:t>Requirement Analysis</a:t>
            </a:r>
            <a:endParaRPr lang="en-IN" sz="4000" dirty="0"/>
          </a:p>
        </p:txBody>
      </p:sp>
      <p:sp>
        <p:nvSpPr>
          <p:cNvPr id="3" name="Content Placeholder 2">
            <a:extLst>
              <a:ext uri="{FF2B5EF4-FFF2-40B4-BE49-F238E27FC236}">
                <a16:creationId xmlns:a16="http://schemas.microsoft.com/office/drawing/2014/main" id="{0A9F9311-BCEE-852C-B6AC-D95CE3094C8C}"/>
              </a:ext>
            </a:extLst>
          </p:cNvPr>
          <p:cNvSpPr>
            <a:spLocks noGrp="1"/>
          </p:cNvSpPr>
          <p:nvPr>
            <p:ph idx="1"/>
          </p:nvPr>
        </p:nvSpPr>
        <p:spPr>
          <a:xfrm>
            <a:off x="667754" y="1841299"/>
            <a:ext cx="7741609" cy="4236237"/>
          </a:xfrm>
        </p:spPr>
        <p:txBody>
          <a:bodyPr>
            <a:normAutofit/>
          </a:bodyPr>
          <a:lstStyle/>
          <a:p>
            <a:pPr marL="88900" marR="89535" indent="0" algn="just">
              <a:lnSpc>
                <a:spcPct val="150000"/>
              </a:lnSpc>
              <a:spcAft>
                <a:spcPts val="0"/>
              </a:spcAft>
              <a:buNone/>
            </a:pPr>
            <a:r>
              <a:rPr lang="en-IN" sz="2800" b="1" spc="25" dirty="0">
                <a:solidFill>
                  <a:srgbClr val="002060"/>
                </a:solidFill>
                <a:cs typeface="Times New Roman" panose="02020603050405020304" pitchFamily="18" charset="0"/>
              </a:rPr>
              <a:t>Hardware Requirements:</a:t>
            </a:r>
          </a:p>
          <a:p>
            <a:pPr marL="0" indent="0" algn="just">
              <a:buNone/>
            </a:pPr>
            <a:r>
              <a:rPr lang="en-IN" sz="2800" dirty="0">
                <a:cs typeface="Times New Roman" panose="02020603050405020304" pitchFamily="18" charset="0"/>
              </a:rPr>
              <a:t>	Ram		           :	8GB</a:t>
            </a:r>
          </a:p>
          <a:p>
            <a:pPr marL="0" indent="0" algn="just">
              <a:buNone/>
            </a:pPr>
            <a:r>
              <a:rPr lang="en-IN" sz="2800" dirty="0">
                <a:cs typeface="Times New Roman" panose="02020603050405020304" pitchFamily="18" charset="0"/>
              </a:rPr>
              <a:t>	Processor 		:	2.4GHz</a:t>
            </a:r>
          </a:p>
          <a:p>
            <a:pPr marL="0" indent="0" algn="just">
              <a:buNone/>
            </a:pPr>
            <a:r>
              <a:rPr lang="en-IN" sz="2800" dirty="0">
                <a:cs typeface="Times New Roman" panose="02020603050405020304" pitchFamily="18" charset="0"/>
              </a:rPr>
              <a:t>	Main Memory	:	8GB RAM</a:t>
            </a:r>
          </a:p>
          <a:p>
            <a:pPr marL="0" indent="0" algn="just">
              <a:buNone/>
            </a:pPr>
            <a:r>
              <a:rPr lang="en-IN" sz="2800" dirty="0">
                <a:cs typeface="Times New Roman" panose="02020603050405020304" pitchFamily="18" charset="0"/>
              </a:rPr>
              <a:t>	Hard Disk Drive	:	1TB</a:t>
            </a:r>
          </a:p>
          <a:p>
            <a:pPr marL="0" indent="0" algn="just">
              <a:buNone/>
            </a:pPr>
            <a:r>
              <a:rPr lang="en-IN" sz="2800" b="1" spc="25" dirty="0">
                <a:solidFill>
                  <a:srgbClr val="002060"/>
                </a:solidFill>
                <a:cs typeface="Times New Roman" panose="02020603050405020304" pitchFamily="18" charset="0"/>
              </a:rPr>
              <a:t> </a:t>
            </a:r>
          </a:p>
          <a:p>
            <a:pPr marL="0" indent="0" algn="just">
              <a:buNone/>
            </a:pPr>
            <a:r>
              <a:rPr lang="en-IN" sz="2800" b="1" spc="25" dirty="0">
                <a:solidFill>
                  <a:srgbClr val="002060"/>
                </a:solidFill>
                <a:cs typeface="Times New Roman" panose="02020603050405020304" pitchFamily="18" charset="0"/>
              </a:rPr>
              <a:t>	</a:t>
            </a:r>
          </a:p>
          <a:p>
            <a:pPr marL="0" indent="0" algn="just">
              <a:buNone/>
            </a:pPr>
            <a:endParaRPr lang="en-IN" dirty="0"/>
          </a:p>
        </p:txBody>
      </p:sp>
      <p:sp>
        <p:nvSpPr>
          <p:cNvPr id="4" name="Date Placeholder 3">
            <a:extLst>
              <a:ext uri="{FF2B5EF4-FFF2-40B4-BE49-F238E27FC236}">
                <a16:creationId xmlns:a16="http://schemas.microsoft.com/office/drawing/2014/main" id="{E95468F3-7D06-D8AC-5ACD-8CDF0D2EB073}"/>
              </a:ext>
            </a:extLst>
          </p:cNvPr>
          <p:cNvSpPr>
            <a:spLocks noGrp="1"/>
          </p:cNvSpPr>
          <p:nvPr>
            <p:ph type="dt" sz="half" idx="10"/>
          </p:nvPr>
        </p:nvSpPr>
        <p:spPr/>
        <p:txBody>
          <a:bodyPr/>
          <a:lstStyle/>
          <a:p>
            <a:fld id="{CC4259E7-CD74-4F49-A1C0-1C460F426EA6}" type="datetime1">
              <a:rPr lang="en-US" smtClean="0"/>
              <a:pPr/>
              <a:t>3/21/2024</a:t>
            </a:fld>
            <a:endParaRPr lang="en-US"/>
          </a:p>
        </p:txBody>
      </p:sp>
      <p:sp>
        <p:nvSpPr>
          <p:cNvPr id="5" name="Footer Placeholder 4">
            <a:extLst>
              <a:ext uri="{FF2B5EF4-FFF2-40B4-BE49-F238E27FC236}">
                <a16:creationId xmlns:a16="http://schemas.microsoft.com/office/drawing/2014/main" id="{BDF96200-E513-8032-9C02-032CF3E35E49}"/>
              </a:ext>
            </a:extLst>
          </p:cNvPr>
          <p:cNvSpPr>
            <a:spLocks noGrp="1"/>
          </p:cNvSpPr>
          <p:nvPr>
            <p:ph type="ftr" sz="quarter" idx="11"/>
          </p:nvPr>
        </p:nvSpPr>
        <p:spPr/>
        <p:txBody>
          <a:bodyPr/>
          <a:lstStyle/>
          <a:p>
            <a:r>
              <a:rPr lang="en-US" dirty="0"/>
              <a:t>E-TENDERING SYSTEM</a:t>
            </a:r>
          </a:p>
          <a:p>
            <a:endParaRPr lang="en-US" dirty="0"/>
          </a:p>
        </p:txBody>
      </p:sp>
      <p:sp>
        <p:nvSpPr>
          <p:cNvPr id="6" name="Slide Number Placeholder 5">
            <a:extLst>
              <a:ext uri="{FF2B5EF4-FFF2-40B4-BE49-F238E27FC236}">
                <a16:creationId xmlns:a16="http://schemas.microsoft.com/office/drawing/2014/main" id="{03B80C98-34EC-E02F-41D2-32FDC2DD1F58}"/>
              </a:ext>
            </a:extLst>
          </p:cNvPr>
          <p:cNvSpPr>
            <a:spLocks noGrp="1"/>
          </p:cNvSpPr>
          <p:nvPr>
            <p:ph type="sldNum" sz="quarter" idx="12"/>
          </p:nvPr>
        </p:nvSpPr>
        <p:spPr/>
        <p:txBody>
          <a:bodyPr/>
          <a:lstStyle/>
          <a:p>
            <a:fld id="{615D92F5-C6BD-4770-B93B-CCC7110BADD0}" type="slidenum">
              <a:rPr lang="en-US" smtClean="0"/>
              <a:pPr/>
              <a:t>4</a:t>
            </a:fld>
            <a:endParaRPr lang="en-US"/>
          </a:p>
        </p:txBody>
      </p:sp>
    </p:spTree>
    <p:extLst>
      <p:ext uri="{BB962C8B-B14F-4D97-AF65-F5344CB8AC3E}">
        <p14:creationId xmlns:p14="http://schemas.microsoft.com/office/powerpoint/2010/main" val="2644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2945F0-FD01-DF71-84C7-426D5D687FF5}"/>
              </a:ext>
            </a:extLst>
          </p:cNvPr>
          <p:cNvSpPr>
            <a:spLocks noGrp="1"/>
          </p:cNvSpPr>
          <p:nvPr>
            <p:ph idx="1"/>
          </p:nvPr>
        </p:nvSpPr>
        <p:spPr>
          <a:xfrm>
            <a:off x="845840" y="1836770"/>
            <a:ext cx="7543801" cy="4023360"/>
          </a:xfrm>
        </p:spPr>
        <p:txBody>
          <a:bodyPr/>
          <a:lstStyle/>
          <a:p>
            <a:pPr marL="0" indent="0" algn="just">
              <a:buNone/>
            </a:pPr>
            <a:r>
              <a:rPr lang="en-IN" sz="2400" b="1" spc="25" dirty="0">
                <a:solidFill>
                  <a:srgbClr val="002060"/>
                </a:solidFill>
                <a:cs typeface="Times New Roman" panose="02020603050405020304" pitchFamily="18" charset="0"/>
              </a:rPr>
              <a:t>Software Requirements:</a:t>
            </a:r>
          </a:p>
          <a:p>
            <a:pPr marL="0" indent="0" algn="just">
              <a:buNone/>
            </a:pPr>
            <a:r>
              <a:rPr lang="en-IN" sz="2400" b="1" spc="25" dirty="0">
                <a:solidFill>
                  <a:srgbClr val="002060"/>
                </a:solidFill>
                <a:cs typeface="Times New Roman" panose="02020603050405020304" pitchFamily="18" charset="0"/>
              </a:rPr>
              <a:t>	</a:t>
            </a:r>
            <a:r>
              <a:rPr lang="en-IN" sz="2400" spc="25" dirty="0">
                <a:solidFill>
                  <a:schemeClr val="tx1"/>
                </a:solidFill>
                <a:cs typeface="Times New Roman" panose="02020603050405020304" pitchFamily="18" charset="0"/>
              </a:rPr>
              <a:t>Operating System	      :	Window 7 or above</a:t>
            </a:r>
          </a:p>
          <a:p>
            <a:pPr marL="0" indent="0" algn="just">
              <a:buNone/>
            </a:pPr>
            <a:r>
              <a:rPr lang="en-IN" sz="2400" spc="25" dirty="0">
                <a:solidFill>
                  <a:schemeClr val="tx1"/>
                </a:solidFill>
                <a:cs typeface="Times New Roman" panose="02020603050405020304" pitchFamily="18" charset="0"/>
              </a:rPr>
              <a:t>	Programming Language   :	Java</a:t>
            </a:r>
          </a:p>
          <a:p>
            <a:pPr marL="0" indent="0" algn="just">
              <a:buNone/>
            </a:pPr>
            <a:r>
              <a:rPr lang="en-IN" sz="2400" spc="25" dirty="0">
                <a:solidFill>
                  <a:schemeClr val="tx1"/>
                </a:solidFill>
                <a:cs typeface="Times New Roman" panose="02020603050405020304" pitchFamily="18" charset="0"/>
              </a:rPr>
              <a:t>	Front End		      :	HTML,CSS</a:t>
            </a:r>
          </a:p>
          <a:p>
            <a:pPr marL="0" indent="0" algn="just">
              <a:buNone/>
            </a:pPr>
            <a:r>
              <a:rPr lang="en-IN" sz="2400" spc="25" dirty="0">
                <a:solidFill>
                  <a:schemeClr val="tx1"/>
                </a:solidFill>
                <a:cs typeface="Times New Roman" panose="02020603050405020304" pitchFamily="18" charset="0"/>
              </a:rPr>
              <a:t>	Back End		      :	</a:t>
            </a:r>
            <a:r>
              <a:rPr lang="en-IN" sz="2400" spc="25" dirty="0" err="1">
                <a:solidFill>
                  <a:schemeClr val="tx1"/>
                </a:solidFill>
                <a:cs typeface="Times New Roman" panose="02020603050405020304" pitchFamily="18" charset="0"/>
              </a:rPr>
              <a:t>JSP,Servlets,JDBC</a:t>
            </a:r>
            <a:endParaRPr lang="en-IN" sz="2400" spc="25" dirty="0">
              <a:solidFill>
                <a:schemeClr val="tx1"/>
              </a:solidFill>
              <a:cs typeface="Times New Roman" panose="02020603050405020304" pitchFamily="18" charset="0"/>
            </a:endParaRPr>
          </a:p>
          <a:p>
            <a:pPr marL="0" indent="0" algn="just">
              <a:buNone/>
            </a:pPr>
            <a:r>
              <a:rPr lang="en-IN" sz="2400" spc="25" dirty="0">
                <a:solidFill>
                  <a:schemeClr val="tx1"/>
                </a:solidFill>
                <a:cs typeface="Times New Roman" panose="02020603050405020304" pitchFamily="18" charset="0"/>
              </a:rPr>
              <a:t>	Data Base		      :	MY SQL </a:t>
            </a:r>
          </a:p>
          <a:p>
            <a:endParaRPr lang="en-IN" dirty="0"/>
          </a:p>
        </p:txBody>
      </p:sp>
      <p:sp>
        <p:nvSpPr>
          <p:cNvPr id="4" name="Date Placeholder 3">
            <a:extLst>
              <a:ext uri="{FF2B5EF4-FFF2-40B4-BE49-F238E27FC236}">
                <a16:creationId xmlns:a16="http://schemas.microsoft.com/office/drawing/2014/main" id="{ED1E1354-2F2E-DA89-54DF-3C161D67C5BC}"/>
              </a:ext>
            </a:extLst>
          </p:cNvPr>
          <p:cNvSpPr>
            <a:spLocks noGrp="1"/>
          </p:cNvSpPr>
          <p:nvPr>
            <p:ph type="dt" sz="half" idx="10"/>
          </p:nvPr>
        </p:nvSpPr>
        <p:spPr/>
        <p:txBody>
          <a:bodyPr/>
          <a:lstStyle/>
          <a:p>
            <a:fld id="{CC4259E7-CD74-4F49-A1C0-1C460F426EA6}" type="datetime1">
              <a:rPr lang="en-US" smtClean="0"/>
              <a:pPr/>
              <a:t>3/21/2024</a:t>
            </a:fld>
            <a:endParaRPr lang="en-US"/>
          </a:p>
        </p:txBody>
      </p:sp>
      <p:sp>
        <p:nvSpPr>
          <p:cNvPr id="5" name="Footer Placeholder 4">
            <a:extLst>
              <a:ext uri="{FF2B5EF4-FFF2-40B4-BE49-F238E27FC236}">
                <a16:creationId xmlns:a16="http://schemas.microsoft.com/office/drawing/2014/main" id="{0C671CDC-91A4-9F74-9A5E-70358A42734D}"/>
              </a:ext>
            </a:extLst>
          </p:cNvPr>
          <p:cNvSpPr>
            <a:spLocks noGrp="1"/>
          </p:cNvSpPr>
          <p:nvPr>
            <p:ph type="ftr" sz="quarter" idx="11"/>
          </p:nvPr>
        </p:nvSpPr>
        <p:spPr/>
        <p:txBody>
          <a:bodyPr/>
          <a:lstStyle/>
          <a:p>
            <a:r>
              <a:rPr lang="en-US" dirty="0"/>
              <a:t>E-TENDERING SYSTEM</a:t>
            </a:r>
          </a:p>
          <a:p>
            <a:endParaRPr lang="en-US" dirty="0"/>
          </a:p>
        </p:txBody>
      </p:sp>
      <p:sp>
        <p:nvSpPr>
          <p:cNvPr id="6" name="Slide Number Placeholder 5">
            <a:extLst>
              <a:ext uri="{FF2B5EF4-FFF2-40B4-BE49-F238E27FC236}">
                <a16:creationId xmlns:a16="http://schemas.microsoft.com/office/drawing/2014/main" id="{ABC42B02-6AD5-AE49-C161-786E509D92F5}"/>
              </a:ext>
            </a:extLst>
          </p:cNvPr>
          <p:cNvSpPr>
            <a:spLocks noGrp="1"/>
          </p:cNvSpPr>
          <p:nvPr>
            <p:ph type="sldNum" sz="quarter" idx="12"/>
          </p:nvPr>
        </p:nvSpPr>
        <p:spPr/>
        <p:txBody>
          <a:bodyPr/>
          <a:lstStyle/>
          <a:p>
            <a:fld id="{615D92F5-C6BD-4770-B93B-CCC7110BADD0}" type="slidenum">
              <a:rPr lang="en-US" smtClean="0"/>
              <a:pPr/>
              <a:t>5</a:t>
            </a:fld>
            <a:endParaRPr lang="en-US"/>
          </a:p>
        </p:txBody>
      </p:sp>
    </p:spTree>
    <p:extLst>
      <p:ext uri="{BB962C8B-B14F-4D97-AF65-F5344CB8AC3E}">
        <p14:creationId xmlns:p14="http://schemas.microsoft.com/office/powerpoint/2010/main" val="253372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B0D0F-BCA0-3618-97A9-55539192C02B}"/>
              </a:ext>
            </a:extLst>
          </p:cNvPr>
          <p:cNvSpPr>
            <a:spLocks noGrp="1"/>
          </p:cNvSpPr>
          <p:nvPr>
            <p:ph type="title"/>
          </p:nvPr>
        </p:nvSpPr>
        <p:spPr>
          <a:xfrm>
            <a:off x="930538" y="994767"/>
            <a:ext cx="7543800" cy="748455"/>
          </a:xfrm>
        </p:spPr>
        <p:txBody>
          <a:bodyPr>
            <a:normAutofit/>
          </a:bodyPr>
          <a:lstStyle/>
          <a:p>
            <a:r>
              <a:rPr lang="en-US" sz="2400" b="1" dirty="0">
                <a:solidFill>
                  <a:schemeClr val="accent1"/>
                </a:solidFill>
                <a:latin typeface="Times New Roman" panose="02020603050405020304" pitchFamily="18" charset="0"/>
                <a:cs typeface="Times New Roman" panose="02020603050405020304" pitchFamily="18" charset="0"/>
              </a:rPr>
              <a:t> </a:t>
            </a:r>
            <a:r>
              <a:rPr lang="en-US" sz="4000" b="1" dirty="0">
                <a:solidFill>
                  <a:schemeClr val="tx1"/>
                </a:solidFill>
                <a:cs typeface="Times New Roman" panose="02020603050405020304" pitchFamily="18" charset="0"/>
              </a:rPr>
              <a:t>Design:</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049EFF-31C6-FD9A-FB9F-A039DE68C9EE}"/>
              </a:ext>
            </a:extLst>
          </p:cNvPr>
          <p:cNvSpPr>
            <a:spLocks noGrp="1"/>
          </p:cNvSpPr>
          <p:nvPr>
            <p:ph idx="1"/>
          </p:nvPr>
        </p:nvSpPr>
        <p:spPr>
          <a:xfrm>
            <a:off x="930537" y="1803488"/>
            <a:ext cx="7543801" cy="4693437"/>
          </a:xfrm>
        </p:spPr>
        <p:txBody>
          <a:bodyPr>
            <a:normAutofit/>
          </a:bodyPr>
          <a:lstStyle/>
          <a:p>
            <a:pPr algn="l">
              <a:buClrTx/>
              <a:buFont typeface="Arial" panose="020B0604020202020204" pitchFamily="34" charset="0"/>
              <a:buChar char="•"/>
            </a:pPr>
            <a:r>
              <a:rPr lang="en-US" sz="2400" b="1" i="0" dirty="0">
                <a:solidFill>
                  <a:srgbClr val="374151"/>
                </a:solidFill>
                <a:effectLst/>
                <a:cs typeface="Times New Roman" panose="02020603050405020304" pitchFamily="18" charset="0"/>
              </a:rPr>
              <a:t>1. System Architecture:</a:t>
            </a:r>
            <a:endParaRPr lang="en-US" sz="2400" b="0" i="0" dirty="0">
              <a:solidFill>
                <a:srgbClr val="374151"/>
              </a:solidFill>
              <a:effectLst/>
              <a:cs typeface="Times New Roman" panose="02020603050405020304" pitchFamily="18" charset="0"/>
            </a:endParaRPr>
          </a:p>
          <a:p>
            <a:pPr algn="l">
              <a:buClrTx/>
              <a:buFont typeface="Arial" panose="020B0604020202020204" pitchFamily="34" charset="0"/>
              <a:buChar char="•"/>
            </a:pPr>
            <a:r>
              <a:rPr lang="en-US" sz="2400" b="0" i="0" dirty="0">
                <a:solidFill>
                  <a:srgbClr val="374151"/>
                </a:solidFill>
                <a:effectLst/>
                <a:cs typeface="Times New Roman" panose="02020603050405020304" pitchFamily="18" charset="0"/>
              </a:rPr>
              <a:t>Choose a suitable architecture (e.g., client-server, microservices).</a:t>
            </a:r>
          </a:p>
          <a:p>
            <a:pPr algn="l">
              <a:buClrTx/>
              <a:buFont typeface="Arial" panose="020B0604020202020204" pitchFamily="34" charset="0"/>
              <a:buChar char="•"/>
            </a:pPr>
            <a:r>
              <a:rPr lang="en-US" sz="2400" b="0" i="0" dirty="0">
                <a:solidFill>
                  <a:srgbClr val="374151"/>
                </a:solidFill>
                <a:effectLst/>
                <a:cs typeface="Times New Roman" panose="02020603050405020304" pitchFamily="18" charset="0"/>
              </a:rPr>
              <a:t>Define the main components: User Interface, Application Logic, Database.</a:t>
            </a:r>
          </a:p>
          <a:p>
            <a:pPr algn="l">
              <a:buClrTx/>
              <a:buFont typeface="Arial" panose="020B0604020202020204" pitchFamily="34" charset="0"/>
              <a:buChar char="•"/>
            </a:pPr>
            <a:r>
              <a:rPr lang="en-US" sz="2400" b="0" i="0" dirty="0">
                <a:solidFill>
                  <a:srgbClr val="374151"/>
                </a:solidFill>
                <a:effectLst/>
                <a:cs typeface="Times New Roman" panose="02020603050405020304" pitchFamily="18" charset="0"/>
              </a:rPr>
              <a:t>Ensure scalability and high availability</a:t>
            </a:r>
            <a:r>
              <a:rPr lang="en-US" sz="1700" b="0" i="0" dirty="0">
                <a:solidFill>
                  <a:srgbClr val="374151"/>
                </a:solidFill>
                <a:effectLst/>
                <a:latin typeface="Times New Roman" panose="02020603050405020304" pitchFamily="18" charset="0"/>
                <a:cs typeface="Times New Roman" panose="02020603050405020304" pitchFamily="18" charset="0"/>
              </a:rPr>
              <a:t>.</a:t>
            </a:r>
          </a:p>
          <a:p>
            <a:endParaRPr lang="en-IN" dirty="0"/>
          </a:p>
        </p:txBody>
      </p:sp>
      <p:sp>
        <p:nvSpPr>
          <p:cNvPr id="4" name="Date Placeholder 3">
            <a:extLst>
              <a:ext uri="{FF2B5EF4-FFF2-40B4-BE49-F238E27FC236}">
                <a16:creationId xmlns:a16="http://schemas.microsoft.com/office/drawing/2014/main" id="{98839AA6-1AF5-84CA-138A-8B7CD97BE274}"/>
              </a:ext>
            </a:extLst>
          </p:cNvPr>
          <p:cNvSpPr>
            <a:spLocks noGrp="1"/>
          </p:cNvSpPr>
          <p:nvPr>
            <p:ph type="dt" sz="half" idx="10"/>
          </p:nvPr>
        </p:nvSpPr>
        <p:spPr/>
        <p:txBody>
          <a:bodyPr/>
          <a:lstStyle/>
          <a:p>
            <a:fld id="{CC4259E7-CD74-4F49-A1C0-1C460F426EA6}" type="datetime1">
              <a:rPr lang="en-US" smtClean="0"/>
              <a:pPr/>
              <a:t>3/21/2024</a:t>
            </a:fld>
            <a:endParaRPr lang="en-US"/>
          </a:p>
        </p:txBody>
      </p:sp>
      <p:sp>
        <p:nvSpPr>
          <p:cNvPr id="5" name="Footer Placeholder 4">
            <a:extLst>
              <a:ext uri="{FF2B5EF4-FFF2-40B4-BE49-F238E27FC236}">
                <a16:creationId xmlns:a16="http://schemas.microsoft.com/office/drawing/2014/main" id="{49556174-074C-66F6-38AF-466B85A738F2}"/>
              </a:ext>
            </a:extLst>
          </p:cNvPr>
          <p:cNvSpPr>
            <a:spLocks noGrp="1"/>
          </p:cNvSpPr>
          <p:nvPr>
            <p:ph type="ftr" sz="quarter" idx="11"/>
          </p:nvPr>
        </p:nvSpPr>
        <p:spPr/>
        <p:txBody>
          <a:bodyPr/>
          <a:lstStyle/>
          <a:p>
            <a:r>
              <a:rPr lang="en-US" dirty="0"/>
              <a:t>E-TENDERING SYSTEM</a:t>
            </a:r>
          </a:p>
          <a:p>
            <a:endParaRPr lang="en-US" dirty="0"/>
          </a:p>
        </p:txBody>
      </p:sp>
      <p:sp>
        <p:nvSpPr>
          <p:cNvPr id="6" name="Slide Number Placeholder 5">
            <a:extLst>
              <a:ext uri="{FF2B5EF4-FFF2-40B4-BE49-F238E27FC236}">
                <a16:creationId xmlns:a16="http://schemas.microsoft.com/office/drawing/2014/main" id="{F6286C37-2A0E-02CE-AF2A-9926218E3A4C}"/>
              </a:ext>
            </a:extLst>
          </p:cNvPr>
          <p:cNvSpPr>
            <a:spLocks noGrp="1"/>
          </p:cNvSpPr>
          <p:nvPr>
            <p:ph type="sldNum" sz="quarter" idx="12"/>
          </p:nvPr>
        </p:nvSpPr>
        <p:spPr/>
        <p:txBody>
          <a:bodyPr/>
          <a:lstStyle/>
          <a:p>
            <a:fld id="{615D92F5-C6BD-4770-B93B-CCC7110BADD0}" type="slidenum">
              <a:rPr lang="en-US" smtClean="0"/>
              <a:pPr/>
              <a:t>6</a:t>
            </a:fld>
            <a:endParaRPr lang="en-US"/>
          </a:p>
        </p:txBody>
      </p:sp>
    </p:spTree>
    <p:extLst>
      <p:ext uri="{BB962C8B-B14F-4D97-AF65-F5344CB8AC3E}">
        <p14:creationId xmlns:p14="http://schemas.microsoft.com/office/powerpoint/2010/main" val="3404010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60A897-C2F2-A6B3-F372-5FFFF950F9D5}"/>
              </a:ext>
            </a:extLst>
          </p:cNvPr>
          <p:cNvSpPr>
            <a:spLocks noGrp="1"/>
          </p:cNvSpPr>
          <p:nvPr>
            <p:ph idx="1"/>
          </p:nvPr>
        </p:nvSpPr>
        <p:spPr/>
        <p:txBody>
          <a:bodyPr>
            <a:normAutofit fontScale="25000" lnSpcReduction="20000"/>
          </a:bodyPr>
          <a:lstStyle/>
          <a:p>
            <a:pPr marL="0" indent="0" algn="l">
              <a:buClrTx/>
              <a:buNone/>
            </a:pPr>
            <a:r>
              <a:rPr lang="en-US" sz="9600" b="1" i="0" dirty="0">
                <a:solidFill>
                  <a:srgbClr val="374151"/>
                </a:solidFill>
                <a:effectLst/>
                <a:cs typeface="Times New Roman" panose="02020603050405020304" pitchFamily="18" charset="0"/>
              </a:rPr>
              <a:t>2. User Interface (UI) Design:</a:t>
            </a:r>
            <a:endParaRPr lang="en-US" sz="9600" b="0" i="0" dirty="0">
              <a:solidFill>
                <a:srgbClr val="374151"/>
              </a:solidFill>
              <a:effectLst/>
              <a:cs typeface="Times New Roman" panose="02020603050405020304" pitchFamily="18" charset="0"/>
            </a:endParaRPr>
          </a:p>
          <a:p>
            <a:pPr algn="l">
              <a:buClrTx/>
              <a:buFont typeface="Arial" panose="020B0604020202020204" pitchFamily="34" charset="0"/>
              <a:buChar char="•"/>
            </a:pPr>
            <a:r>
              <a:rPr lang="en-US" sz="9600" b="0" i="0" dirty="0">
                <a:solidFill>
                  <a:srgbClr val="374151"/>
                </a:solidFill>
                <a:effectLst/>
                <a:cs typeface="Times New Roman" panose="02020603050405020304" pitchFamily="18" charset="0"/>
              </a:rPr>
              <a:t>Develop an intuitive and user-friendly interface for different user roles.</a:t>
            </a:r>
          </a:p>
          <a:p>
            <a:pPr algn="l">
              <a:buClrTx/>
              <a:buFont typeface="Arial" panose="020B0604020202020204" pitchFamily="34" charset="0"/>
              <a:buChar char="•"/>
            </a:pPr>
            <a:r>
              <a:rPr lang="en-US" sz="9600" b="0" i="0" dirty="0">
                <a:solidFill>
                  <a:srgbClr val="374151"/>
                </a:solidFill>
                <a:effectLst/>
                <a:cs typeface="Times New Roman" panose="02020603050405020304" pitchFamily="18" charset="0"/>
              </a:rPr>
              <a:t>Create mockups and wireframes for key pages (login, dashboard, tender creation, bid submission, evaluation).</a:t>
            </a:r>
          </a:p>
          <a:p>
            <a:pPr algn="l">
              <a:buClrTx/>
              <a:buFont typeface="Arial" panose="020B0604020202020204" pitchFamily="34" charset="0"/>
              <a:buChar char="•"/>
            </a:pPr>
            <a:r>
              <a:rPr lang="en-US" sz="9600" b="0" i="0" dirty="0">
                <a:solidFill>
                  <a:srgbClr val="374151"/>
                </a:solidFill>
                <a:effectLst/>
                <a:cs typeface="Times New Roman" panose="02020603050405020304" pitchFamily="18" charset="0"/>
              </a:rPr>
              <a:t>Ensure responsiveness for various devices (desktop, tablet, mobile).</a:t>
            </a:r>
          </a:p>
          <a:p>
            <a:pPr algn="l"/>
            <a:endParaRPr lang="en-US" sz="9600" b="1" i="0" dirty="0">
              <a:solidFill>
                <a:srgbClr val="374151"/>
              </a:solidFill>
              <a:effectLst/>
              <a:cs typeface="Times New Roman" panose="02020603050405020304" pitchFamily="18" charset="0"/>
            </a:endParaRPr>
          </a:p>
          <a:p>
            <a:pPr algn="l"/>
            <a:endParaRPr lang="en-US" b="1" dirty="0">
              <a:solidFill>
                <a:srgbClr val="374151"/>
              </a:solidFill>
              <a:latin typeface="Times New Roman" panose="02020603050405020304" pitchFamily="18" charset="0"/>
              <a:cs typeface="Times New Roman" panose="02020603050405020304" pitchFamily="18" charset="0"/>
            </a:endParaRPr>
          </a:p>
          <a:p>
            <a:pPr algn="l"/>
            <a:endParaRPr lang="en-US" sz="2000" b="1" i="0" dirty="0">
              <a:solidFill>
                <a:srgbClr val="374151"/>
              </a:solidFill>
              <a:effectLst/>
              <a:latin typeface="Times New Roman" panose="02020603050405020304" pitchFamily="18" charset="0"/>
              <a:cs typeface="Times New Roman" panose="02020603050405020304" pitchFamily="18" charset="0"/>
            </a:endParaRPr>
          </a:p>
          <a:p>
            <a:pPr algn="l"/>
            <a:endParaRPr lang="en-US" b="1" dirty="0">
              <a:solidFill>
                <a:srgbClr val="374151"/>
              </a:solidFill>
              <a:latin typeface="Times New Roman" panose="02020603050405020304" pitchFamily="18" charset="0"/>
              <a:cs typeface="Times New Roman" panose="02020603050405020304" pitchFamily="18" charset="0"/>
            </a:endParaRPr>
          </a:p>
          <a:p>
            <a:pPr algn="l"/>
            <a:endParaRPr lang="en-US" sz="2000" b="1" i="0" dirty="0">
              <a:solidFill>
                <a:srgbClr val="374151"/>
              </a:solidFill>
              <a:effectLst/>
              <a:latin typeface="Times New Roman" panose="02020603050405020304" pitchFamily="18" charset="0"/>
              <a:cs typeface="Times New Roman" panose="02020603050405020304" pitchFamily="18" charset="0"/>
            </a:endParaRPr>
          </a:p>
          <a:p>
            <a:pPr algn="l"/>
            <a:endParaRPr lang="en-US" b="1" dirty="0">
              <a:solidFill>
                <a:srgbClr val="374151"/>
              </a:solidFill>
              <a:latin typeface="Times New Roman" panose="02020603050405020304" pitchFamily="18" charset="0"/>
              <a:cs typeface="Times New Roman" panose="02020603050405020304" pitchFamily="18" charset="0"/>
            </a:endParaRPr>
          </a:p>
          <a:p>
            <a:pPr algn="l"/>
            <a:r>
              <a:rPr lang="en-US" sz="2000" b="1" i="0" dirty="0">
                <a:solidFill>
                  <a:srgbClr val="374151"/>
                </a:solidFill>
                <a:effectLst/>
                <a:latin typeface="Times New Roman" panose="02020603050405020304" pitchFamily="18" charset="0"/>
                <a:cs typeface="Times New Roman" panose="02020603050405020304" pitchFamily="18" charset="0"/>
              </a:rPr>
              <a:t>3</a:t>
            </a:r>
            <a:endParaRPr lang="en-IN" sz="2400" dirty="0"/>
          </a:p>
        </p:txBody>
      </p:sp>
      <p:sp>
        <p:nvSpPr>
          <p:cNvPr id="4" name="Date Placeholder 3">
            <a:extLst>
              <a:ext uri="{FF2B5EF4-FFF2-40B4-BE49-F238E27FC236}">
                <a16:creationId xmlns:a16="http://schemas.microsoft.com/office/drawing/2014/main" id="{7EB42856-4351-DC01-B4EC-ABE504385DB8}"/>
              </a:ext>
            </a:extLst>
          </p:cNvPr>
          <p:cNvSpPr>
            <a:spLocks noGrp="1"/>
          </p:cNvSpPr>
          <p:nvPr>
            <p:ph type="dt" sz="half" idx="10"/>
          </p:nvPr>
        </p:nvSpPr>
        <p:spPr/>
        <p:txBody>
          <a:bodyPr/>
          <a:lstStyle/>
          <a:p>
            <a:fld id="{CC4259E7-CD74-4F49-A1C0-1C460F426EA6}" type="datetime1">
              <a:rPr lang="en-US" smtClean="0"/>
              <a:pPr/>
              <a:t>3/21/2024</a:t>
            </a:fld>
            <a:endParaRPr lang="en-US"/>
          </a:p>
        </p:txBody>
      </p:sp>
      <p:sp>
        <p:nvSpPr>
          <p:cNvPr id="5" name="Footer Placeholder 4">
            <a:extLst>
              <a:ext uri="{FF2B5EF4-FFF2-40B4-BE49-F238E27FC236}">
                <a16:creationId xmlns:a16="http://schemas.microsoft.com/office/drawing/2014/main" id="{54342153-A055-A81A-1780-E6BEDA681FE4}"/>
              </a:ext>
            </a:extLst>
          </p:cNvPr>
          <p:cNvSpPr>
            <a:spLocks noGrp="1"/>
          </p:cNvSpPr>
          <p:nvPr>
            <p:ph type="ftr" sz="quarter" idx="11"/>
          </p:nvPr>
        </p:nvSpPr>
        <p:spPr/>
        <p:txBody>
          <a:bodyPr/>
          <a:lstStyle/>
          <a:p>
            <a:r>
              <a:rPr lang="en-US" dirty="0"/>
              <a:t>E-TENDERING SYSTEM</a:t>
            </a:r>
          </a:p>
          <a:p>
            <a:endParaRPr lang="en-US" dirty="0"/>
          </a:p>
        </p:txBody>
      </p:sp>
      <p:sp>
        <p:nvSpPr>
          <p:cNvPr id="6" name="Slide Number Placeholder 5">
            <a:extLst>
              <a:ext uri="{FF2B5EF4-FFF2-40B4-BE49-F238E27FC236}">
                <a16:creationId xmlns:a16="http://schemas.microsoft.com/office/drawing/2014/main" id="{14C2B894-E696-96E6-A7DD-A640E3AFDB71}"/>
              </a:ext>
            </a:extLst>
          </p:cNvPr>
          <p:cNvSpPr>
            <a:spLocks noGrp="1"/>
          </p:cNvSpPr>
          <p:nvPr>
            <p:ph type="sldNum" sz="quarter" idx="12"/>
          </p:nvPr>
        </p:nvSpPr>
        <p:spPr/>
        <p:txBody>
          <a:bodyPr/>
          <a:lstStyle/>
          <a:p>
            <a:fld id="{615D92F5-C6BD-4770-B93B-CCC7110BADD0}" type="slidenum">
              <a:rPr lang="en-US" smtClean="0"/>
              <a:pPr/>
              <a:t>7</a:t>
            </a:fld>
            <a:endParaRPr lang="en-US"/>
          </a:p>
        </p:txBody>
      </p:sp>
    </p:spTree>
    <p:extLst>
      <p:ext uri="{BB962C8B-B14F-4D97-AF65-F5344CB8AC3E}">
        <p14:creationId xmlns:p14="http://schemas.microsoft.com/office/powerpoint/2010/main" val="318071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876F3B-16F7-D406-BC59-9576A955564D}"/>
              </a:ext>
            </a:extLst>
          </p:cNvPr>
          <p:cNvSpPr>
            <a:spLocks noGrp="1"/>
          </p:cNvSpPr>
          <p:nvPr>
            <p:ph idx="1"/>
          </p:nvPr>
        </p:nvSpPr>
        <p:spPr/>
        <p:txBody>
          <a:bodyPr/>
          <a:lstStyle/>
          <a:p>
            <a:pPr algn="l"/>
            <a:r>
              <a:rPr lang="en-US" sz="2400" b="1" i="0" dirty="0">
                <a:solidFill>
                  <a:srgbClr val="374151"/>
                </a:solidFill>
                <a:effectLst/>
                <a:cs typeface="Times New Roman" panose="02020603050405020304" pitchFamily="18" charset="0"/>
              </a:rPr>
              <a:t>3. User Authentication and Authorization:</a:t>
            </a:r>
            <a:endParaRPr lang="en-US" sz="2400" b="0" i="0" dirty="0">
              <a:solidFill>
                <a:srgbClr val="374151"/>
              </a:solidFill>
              <a:effectLst/>
              <a:cs typeface="Times New Roman" panose="02020603050405020304" pitchFamily="18" charset="0"/>
            </a:endParaRPr>
          </a:p>
          <a:p>
            <a:pPr algn="l">
              <a:buFont typeface="Arial" panose="020B0604020202020204" pitchFamily="34" charset="0"/>
              <a:buChar char="•"/>
            </a:pPr>
            <a:r>
              <a:rPr lang="en-US" sz="2400" b="0" i="0" dirty="0">
                <a:solidFill>
                  <a:srgbClr val="374151"/>
                </a:solidFill>
                <a:effectLst/>
                <a:cs typeface="Times New Roman" panose="02020603050405020304" pitchFamily="18" charset="0"/>
              </a:rPr>
              <a:t>Implement a secure authentication mechanism (e.g., OAuth, JWT).</a:t>
            </a:r>
          </a:p>
          <a:p>
            <a:pPr algn="l">
              <a:buFont typeface="Arial" panose="020B0604020202020204" pitchFamily="34" charset="0"/>
              <a:buChar char="•"/>
            </a:pPr>
            <a:r>
              <a:rPr lang="en-US" sz="2400" b="0" i="0" dirty="0">
                <a:solidFill>
                  <a:srgbClr val="374151"/>
                </a:solidFill>
                <a:effectLst/>
                <a:cs typeface="Times New Roman" panose="02020603050405020304" pitchFamily="18" charset="0"/>
              </a:rPr>
              <a:t>Set up role-based access control to manage user permissions.</a:t>
            </a:r>
          </a:p>
          <a:p>
            <a:endParaRPr lang="en-IN" dirty="0"/>
          </a:p>
        </p:txBody>
      </p:sp>
      <p:sp>
        <p:nvSpPr>
          <p:cNvPr id="4" name="Date Placeholder 3">
            <a:extLst>
              <a:ext uri="{FF2B5EF4-FFF2-40B4-BE49-F238E27FC236}">
                <a16:creationId xmlns:a16="http://schemas.microsoft.com/office/drawing/2014/main" id="{2AC47240-EFD2-51D7-0960-4D2C16A3F047}"/>
              </a:ext>
            </a:extLst>
          </p:cNvPr>
          <p:cNvSpPr>
            <a:spLocks noGrp="1"/>
          </p:cNvSpPr>
          <p:nvPr>
            <p:ph type="dt" sz="half" idx="10"/>
          </p:nvPr>
        </p:nvSpPr>
        <p:spPr/>
        <p:txBody>
          <a:bodyPr/>
          <a:lstStyle/>
          <a:p>
            <a:fld id="{CC4259E7-CD74-4F49-A1C0-1C460F426EA6}" type="datetime1">
              <a:rPr lang="en-US" smtClean="0"/>
              <a:pPr/>
              <a:t>3/21/2024</a:t>
            </a:fld>
            <a:endParaRPr lang="en-US"/>
          </a:p>
        </p:txBody>
      </p:sp>
      <p:sp>
        <p:nvSpPr>
          <p:cNvPr id="5" name="Footer Placeholder 4">
            <a:extLst>
              <a:ext uri="{FF2B5EF4-FFF2-40B4-BE49-F238E27FC236}">
                <a16:creationId xmlns:a16="http://schemas.microsoft.com/office/drawing/2014/main" id="{052AE408-A43C-B55B-FC0D-F5881221A79D}"/>
              </a:ext>
            </a:extLst>
          </p:cNvPr>
          <p:cNvSpPr>
            <a:spLocks noGrp="1"/>
          </p:cNvSpPr>
          <p:nvPr>
            <p:ph type="ftr" sz="quarter" idx="11"/>
          </p:nvPr>
        </p:nvSpPr>
        <p:spPr/>
        <p:txBody>
          <a:bodyPr/>
          <a:lstStyle/>
          <a:p>
            <a:r>
              <a:rPr lang="en-US" dirty="0"/>
              <a:t>E-TENDERING SYSTEM</a:t>
            </a:r>
          </a:p>
          <a:p>
            <a:endParaRPr lang="en-US" dirty="0"/>
          </a:p>
        </p:txBody>
      </p:sp>
      <p:sp>
        <p:nvSpPr>
          <p:cNvPr id="6" name="Slide Number Placeholder 5">
            <a:extLst>
              <a:ext uri="{FF2B5EF4-FFF2-40B4-BE49-F238E27FC236}">
                <a16:creationId xmlns:a16="http://schemas.microsoft.com/office/drawing/2014/main" id="{21E80B09-B634-E5C1-617B-6C117EB85FEA}"/>
              </a:ext>
            </a:extLst>
          </p:cNvPr>
          <p:cNvSpPr>
            <a:spLocks noGrp="1"/>
          </p:cNvSpPr>
          <p:nvPr>
            <p:ph type="sldNum" sz="quarter" idx="12"/>
          </p:nvPr>
        </p:nvSpPr>
        <p:spPr/>
        <p:txBody>
          <a:bodyPr/>
          <a:lstStyle/>
          <a:p>
            <a:fld id="{615D92F5-C6BD-4770-B93B-CCC7110BADD0}" type="slidenum">
              <a:rPr lang="en-US" smtClean="0"/>
              <a:pPr/>
              <a:t>8</a:t>
            </a:fld>
            <a:endParaRPr lang="en-US"/>
          </a:p>
        </p:txBody>
      </p:sp>
    </p:spTree>
    <p:extLst>
      <p:ext uri="{BB962C8B-B14F-4D97-AF65-F5344CB8AC3E}">
        <p14:creationId xmlns:p14="http://schemas.microsoft.com/office/powerpoint/2010/main" val="1602253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DBBAC-D60B-21AB-9F32-62738A4B8DE3}"/>
              </a:ext>
            </a:extLst>
          </p:cNvPr>
          <p:cNvSpPr>
            <a:spLocks noGrp="1"/>
          </p:cNvSpPr>
          <p:nvPr>
            <p:ph type="title"/>
          </p:nvPr>
        </p:nvSpPr>
        <p:spPr>
          <a:xfrm>
            <a:off x="123164" y="848946"/>
            <a:ext cx="7543800" cy="748455"/>
          </a:xfrm>
        </p:spPr>
        <p:txBody>
          <a:bodyPr>
            <a:normAutofit/>
          </a:bodyPr>
          <a:lstStyle/>
          <a:p>
            <a:r>
              <a:rPr lang="en-US" sz="4000" b="1" dirty="0">
                <a:solidFill>
                  <a:schemeClr val="tx1"/>
                </a:solidFill>
                <a:cs typeface="Times New Roman" panose="02020603050405020304" pitchFamily="18" charset="0"/>
              </a:rPr>
              <a:t>Implementation:</a:t>
            </a:r>
            <a:endParaRPr lang="en-IN" sz="4000" b="1" dirty="0">
              <a:solidFill>
                <a:schemeClr val="tx1"/>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6B3D499B-8C78-97FE-F6F4-1678B38BB950}"/>
              </a:ext>
            </a:extLst>
          </p:cNvPr>
          <p:cNvSpPr>
            <a:spLocks noGrp="1"/>
          </p:cNvSpPr>
          <p:nvPr>
            <p:ph idx="1"/>
          </p:nvPr>
        </p:nvSpPr>
        <p:spPr>
          <a:xfrm>
            <a:off x="304776" y="1847096"/>
            <a:ext cx="7853576" cy="4040294"/>
          </a:xfrm>
        </p:spPr>
        <p:txBody>
          <a:bodyPr>
            <a:normAutofit/>
          </a:bodyPr>
          <a:lstStyle/>
          <a:p>
            <a:pPr marL="0" indent="0" algn="just">
              <a:buNone/>
            </a:pPr>
            <a:r>
              <a:rPr lang="en-US" sz="2400" dirty="0">
                <a:cs typeface="Times New Roman" panose="02020603050405020304" pitchFamily="18" charset="0"/>
              </a:rPr>
              <a:t>Admin Login/Signup – Admin can Manges the </a:t>
            </a:r>
            <a:r>
              <a:rPr lang="en-US" sz="2400" dirty="0" err="1">
                <a:cs typeface="Times New Roman" panose="02020603050405020304" pitchFamily="18" charset="0"/>
              </a:rPr>
              <a:t>the</a:t>
            </a:r>
            <a:r>
              <a:rPr lang="en-US" sz="2400" dirty="0">
                <a:cs typeface="Times New Roman" panose="02020603050405020304" pitchFamily="18" charset="0"/>
              </a:rPr>
              <a:t> application of vendors</a:t>
            </a:r>
          </a:p>
          <a:p>
            <a:pPr marL="0" indent="0" algn="just">
              <a:buNone/>
            </a:pPr>
            <a:r>
              <a:rPr lang="en-US" sz="2400" dirty="0">
                <a:cs typeface="Times New Roman" panose="02020603050405020304" pitchFamily="18" charset="0"/>
              </a:rPr>
              <a:t> Registration Page: Here we can get registration for vendors.</a:t>
            </a:r>
            <a:endParaRPr lang="en-US" dirty="0">
              <a:cs typeface="Times New Roman" panose="02020603050405020304" pitchFamily="18" charset="0"/>
            </a:endParaRPr>
          </a:p>
          <a:p>
            <a:pPr marL="0" indent="0" algn="just">
              <a:buNone/>
            </a:pPr>
            <a:r>
              <a:rPr lang="en-US" sz="2400" dirty="0">
                <a:latin typeface="+mj-lt"/>
                <a:cs typeface="Times New Roman" panose="02020603050405020304" pitchFamily="18" charset="0"/>
              </a:rPr>
              <a:t>Admin page: admin  can mange entire application of vendors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B283899-0842-1F0F-D318-5D2360BD3A1E}"/>
              </a:ext>
            </a:extLst>
          </p:cNvPr>
          <p:cNvSpPr>
            <a:spLocks noGrp="1"/>
          </p:cNvSpPr>
          <p:nvPr>
            <p:ph type="dt" sz="half" idx="10"/>
          </p:nvPr>
        </p:nvSpPr>
        <p:spPr/>
        <p:txBody>
          <a:bodyPr/>
          <a:lstStyle/>
          <a:p>
            <a:fld id="{CC4259E7-CD74-4F49-A1C0-1C460F426EA6}" type="datetime1">
              <a:rPr lang="en-US" smtClean="0"/>
              <a:pPr/>
              <a:t>3/21/2024</a:t>
            </a:fld>
            <a:endParaRPr lang="en-US"/>
          </a:p>
        </p:txBody>
      </p:sp>
      <p:sp>
        <p:nvSpPr>
          <p:cNvPr id="5" name="Footer Placeholder 4">
            <a:extLst>
              <a:ext uri="{FF2B5EF4-FFF2-40B4-BE49-F238E27FC236}">
                <a16:creationId xmlns:a16="http://schemas.microsoft.com/office/drawing/2014/main" id="{C8F5538A-4B3A-504D-EAE4-CCE9C6C03FF8}"/>
              </a:ext>
            </a:extLst>
          </p:cNvPr>
          <p:cNvSpPr>
            <a:spLocks noGrp="1"/>
          </p:cNvSpPr>
          <p:nvPr>
            <p:ph type="ftr" sz="quarter" idx="11"/>
          </p:nvPr>
        </p:nvSpPr>
        <p:spPr/>
        <p:txBody>
          <a:bodyPr/>
          <a:lstStyle/>
          <a:p>
            <a:r>
              <a:rPr lang="en-US" dirty="0"/>
              <a:t>E tendering System</a:t>
            </a:r>
          </a:p>
        </p:txBody>
      </p:sp>
      <p:sp>
        <p:nvSpPr>
          <p:cNvPr id="6" name="Slide Number Placeholder 5">
            <a:extLst>
              <a:ext uri="{FF2B5EF4-FFF2-40B4-BE49-F238E27FC236}">
                <a16:creationId xmlns:a16="http://schemas.microsoft.com/office/drawing/2014/main" id="{201AAD3B-46B3-F927-FCB8-30CB842B76DC}"/>
              </a:ext>
            </a:extLst>
          </p:cNvPr>
          <p:cNvSpPr>
            <a:spLocks noGrp="1"/>
          </p:cNvSpPr>
          <p:nvPr>
            <p:ph type="sldNum" sz="quarter" idx="12"/>
          </p:nvPr>
        </p:nvSpPr>
        <p:spPr/>
        <p:txBody>
          <a:bodyPr/>
          <a:lstStyle/>
          <a:p>
            <a:fld id="{615D92F5-C6BD-4770-B93B-CCC7110BADD0}" type="slidenum">
              <a:rPr lang="en-US" smtClean="0"/>
              <a:pPr/>
              <a:t>9</a:t>
            </a:fld>
            <a:endParaRPr lang="en-US"/>
          </a:p>
        </p:txBody>
      </p:sp>
    </p:spTree>
    <p:extLst>
      <p:ext uri="{BB962C8B-B14F-4D97-AF65-F5344CB8AC3E}">
        <p14:creationId xmlns:p14="http://schemas.microsoft.com/office/powerpoint/2010/main" val="1194676501"/>
      </p:ext>
    </p:extLst>
  </p:cSld>
  <p:clrMapOvr>
    <a:masterClrMapping/>
  </p:clrMapOvr>
</p:sld>
</file>

<file path=ppt/theme/theme1.xml><?xml version="1.0" encoding="utf-8"?>
<a:theme xmlns:a="http://schemas.openxmlformats.org/drawingml/2006/main" name="Retro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349</TotalTime>
  <Words>846</Words>
  <Application>Microsoft Office PowerPoint</Application>
  <PresentationFormat>On-screen Show (4:3)</PresentationFormat>
  <Paragraphs>138</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vt:lpstr>
      <vt:lpstr>Times New Roman</vt:lpstr>
      <vt:lpstr>Wingdings</vt:lpstr>
      <vt:lpstr>Retrospect</vt:lpstr>
      <vt:lpstr>E-Tendering System </vt:lpstr>
      <vt:lpstr>PowerPoint Presentation</vt:lpstr>
      <vt:lpstr>PowerPoint Presentation</vt:lpstr>
      <vt:lpstr>Requirement Analysis</vt:lpstr>
      <vt:lpstr>PowerPoint Presentation</vt:lpstr>
      <vt:lpstr> Design:</vt:lpstr>
      <vt:lpstr>PowerPoint Presentation</vt:lpstr>
      <vt:lpstr>PowerPoint Presentation</vt:lpstr>
      <vt:lpstr>Implementation:</vt:lpstr>
      <vt:lpstr>Testing:</vt:lpstr>
      <vt:lpstr>PowerPoint Presentation</vt:lpstr>
      <vt:lpstr>PowerPoint Presentation</vt:lpstr>
      <vt:lpstr>PowerPoint Presentation</vt:lpstr>
      <vt:lpstr>Future Enhancement:</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Mihir</dc:creator>
  <cp:lastModifiedBy>Yugandhar Mukkala</cp:lastModifiedBy>
  <cp:revision>22</cp:revision>
  <dcterms:created xsi:type="dcterms:W3CDTF">2017-05-16T07:00:22Z</dcterms:created>
  <dcterms:modified xsi:type="dcterms:W3CDTF">2024-03-21T18:01:51Z</dcterms:modified>
</cp:coreProperties>
</file>