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67" r:id="rId4"/>
    <p:sldId id="268" r:id="rId5"/>
    <p:sldId id="269" r:id="rId6"/>
    <p:sldId id="257" r:id="rId7"/>
    <p:sldId id="258" r:id="rId8"/>
    <p:sldId id="259" r:id="rId9"/>
    <p:sldId id="260" r:id="rId10"/>
    <p:sldId id="261" r:id="rId11"/>
    <p:sldId id="262" r:id="rId12"/>
    <p:sldId id="263" r:id="rId13"/>
    <p:sldId id="264" r:id="rId14"/>
    <p:sldId id="266" r:id="rId15"/>
    <p:sldId id="265"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1588232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473AD8-1834-429F-903A-A5140C5FF2FD}"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71528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2701135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0850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101346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2547685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3208747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2270100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26201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216476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245551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473AD8-1834-429F-903A-A5140C5FF2FD}"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105504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473AD8-1834-429F-903A-A5140C5FF2FD}"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392331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178102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32116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F473AD8-1834-429F-903A-A5140C5FF2FD}" type="datetimeFigureOut">
              <a:rPr lang="en-US" smtClean="0"/>
              <a:t>1/27/2020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396407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473AD8-1834-429F-903A-A5140C5FF2FD}"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29D06-11B8-4466-9E93-AF99BBD0C509}" type="slidenum">
              <a:rPr lang="en-US" smtClean="0"/>
              <a:t>‹#›</a:t>
            </a:fld>
            <a:endParaRPr lang="en-US"/>
          </a:p>
        </p:txBody>
      </p:sp>
    </p:spTree>
    <p:extLst>
      <p:ext uri="{BB962C8B-B14F-4D97-AF65-F5344CB8AC3E}">
        <p14:creationId xmlns:p14="http://schemas.microsoft.com/office/powerpoint/2010/main" val="264166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473AD8-1834-429F-903A-A5140C5FF2FD}" type="datetimeFigureOut">
              <a:rPr lang="en-US" smtClean="0"/>
              <a:t>1/27/2020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C29D06-11B8-4466-9E93-AF99BBD0C509}" type="slidenum">
              <a:rPr lang="en-US" smtClean="0"/>
              <a:t>‹#›</a:t>
            </a:fld>
            <a:endParaRPr lang="en-US"/>
          </a:p>
        </p:txBody>
      </p:sp>
    </p:spTree>
    <p:extLst>
      <p:ext uri="{BB962C8B-B14F-4D97-AF65-F5344CB8AC3E}">
        <p14:creationId xmlns:p14="http://schemas.microsoft.com/office/powerpoint/2010/main" val="35869417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s.google.com/machine-learning/crash-cour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notebooks/welcome.ipynb#recent=true" TargetMode="External"/><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 Id="rId4" Type="http://schemas.openxmlformats.org/officeDocument/2006/relationships/hyperlink" Target="http://www.kagg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urworldindata.org/human-heigh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useBgFill="1">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E6D9D-8E41-4361-B7FA-9A7E777DB9E7}"/>
              </a:ext>
            </a:extLst>
          </p:cNvPr>
          <p:cNvSpPr>
            <a:spLocks noGrp="1"/>
          </p:cNvSpPr>
          <p:nvPr>
            <p:ph type="ctrTitle"/>
          </p:nvPr>
        </p:nvSpPr>
        <p:spPr>
          <a:xfrm>
            <a:off x="965505" y="623571"/>
            <a:ext cx="10260990" cy="3523885"/>
          </a:xfrm>
        </p:spPr>
        <p:txBody>
          <a:bodyPr>
            <a:normAutofit/>
          </a:bodyPr>
          <a:lstStyle/>
          <a:p>
            <a:pPr algn="ctr">
              <a:lnSpc>
                <a:spcPct val="90000"/>
              </a:lnSpc>
            </a:pPr>
            <a:r>
              <a:rPr lang="en-US" sz="8000" spc="-1" dirty="0">
                <a:solidFill>
                  <a:srgbClr val="FFFFFF"/>
                </a:solidFill>
              </a:rPr>
              <a:t>CMP 414 &amp; 765 </a:t>
            </a:r>
            <a:br>
              <a:rPr lang="en-US" sz="8000" dirty="0">
                <a:solidFill>
                  <a:srgbClr val="FFFFFF"/>
                </a:solidFill>
              </a:rPr>
            </a:br>
            <a:r>
              <a:rPr lang="en-US" sz="8000" spc="-1" dirty="0">
                <a:solidFill>
                  <a:srgbClr val="FFFFFF"/>
                </a:solidFill>
              </a:rPr>
              <a:t>Artificial Intelligence </a:t>
            </a:r>
            <a:r>
              <a:rPr lang="en-US" sz="4400" b="1" spc="-1" dirty="0">
                <a:solidFill>
                  <a:srgbClr val="FFFFFF"/>
                </a:solidFill>
              </a:rPr>
              <a:t>with Machine Learning</a:t>
            </a:r>
            <a:endParaRPr lang="en-US" sz="8000" b="1" dirty="0">
              <a:solidFill>
                <a:srgbClr val="FFFFFF"/>
              </a:solidFill>
            </a:endParaRPr>
          </a:p>
        </p:txBody>
      </p:sp>
      <p:sp>
        <p:nvSpPr>
          <p:cNvPr id="3" name="Subtitle 2">
            <a:extLst>
              <a:ext uri="{FF2B5EF4-FFF2-40B4-BE49-F238E27FC236}">
                <a16:creationId xmlns:a16="http://schemas.microsoft.com/office/drawing/2014/main" id="{80BDF442-D491-4B4E-8B92-991ABF6CC7FA}"/>
              </a:ext>
            </a:extLst>
          </p:cNvPr>
          <p:cNvSpPr>
            <a:spLocks noGrp="1"/>
          </p:cNvSpPr>
          <p:nvPr>
            <p:ph type="subTitle" idx="1"/>
          </p:nvPr>
        </p:nvSpPr>
        <p:spPr>
          <a:xfrm>
            <a:off x="965505" y="4777380"/>
            <a:ext cx="10260990" cy="1209763"/>
          </a:xfrm>
        </p:spPr>
        <p:txBody>
          <a:bodyPr>
            <a:normAutofit/>
          </a:bodyPr>
          <a:lstStyle/>
          <a:p>
            <a:pPr indent="-228600" algn="ctr">
              <a:lnSpc>
                <a:spcPct val="90000"/>
              </a:lnSpc>
              <a:spcBef>
                <a:spcPts val="1001"/>
              </a:spcBef>
              <a:buFont typeface="Arial" panose="020B0604020202020204" pitchFamily="34" charset="0"/>
              <a:buChar char="•"/>
            </a:pPr>
            <a:r>
              <a:rPr lang="en-US" sz="1300" spc="-1" dirty="0">
                <a:solidFill>
                  <a:schemeClr val="tx1"/>
                </a:solidFill>
              </a:rPr>
              <a:t>Liang Zhao</a:t>
            </a:r>
          </a:p>
          <a:p>
            <a:pPr indent="-228600" algn="ctr">
              <a:lnSpc>
                <a:spcPct val="90000"/>
              </a:lnSpc>
              <a:spcBef>
                <a:spcPts val="1001"/>
              </a:spcBef>
              <a:buFont typeface="Arial" panose="020B0604020202020204" pitchFamily="34" charset="0"/>
              <a:buChar char="•"/>
            </a:pPr>
            <a:r>
              <a:rPr lang="en-US" sz="1300" spc="-1" dirty="0">
                <a:solidFill>
                  <a:schemeClr val="tx1"/>
                </a:solidFill>
              </a:rPr>
              <a:t>Lehman College</a:t>
            </a:r>
          </a:p>
          <a:p>
            <a:pPr indent="-228600" algn="ctr">
              <a:lnSpc>
                <a:spcPct val="90000"/>
              </a:lnSpc>
              <a:spcBef>
                <a:spcPts val="1001"/>
              </a:spcBef>
              <a:buFont typeface="Arial" panose="020B0604020202020204" pitchFamily="34" charset="0"/>
              <a:buChar char="•"/>
            </a:pPr>
            <a:r>
              <a:rPr lang="en-US" sz="1300" spc="-1" dirty="0">
                <a:solidFill>
                  <a:schemeClr val="tx1"/>
                </a:solidFill>
              </a:rPr>
              <a:t>City University of New York</a:t>
            </a:r>
          </a:p>
          <a:p>
            <a:pPr indent="-228600" algn="ctr">
              <a:lnSpc>
                <a:spcPct val="90000"/>
              </a:lnSpc>
              <a:spcBef>
                <a:spcPts val="1001"/>
              </a:spcBef>
              <a:buFont typeface="Arial" panose="020B0604020202020204" pitchFamily="34" charset="0"/>
              <a:buChar char="•"/>
            </a:pPr>
            <a:r>
              <a:rPr lang="en-US" sz="1300" spc="-1" dirty="0">
                <a:solidFill>
                  <a:schemeClr val="tx1"/>
                </a:solidFill>
              </a:rPr>
              <a:t>Spring 2020</a:t>
            </a:r>
          </a:p>
          <a:p>
            <a:pPr algn="ctr">
              <a:lnSpc>
                <a:spcPct val="90000"/>
              </a:lnSpc>
            </a:pPr>
            <a:endParaRPr lang="en-US" sz="1300" dirty="0">
              <a:solidFill>
                <a:schemeClr val="tx1"/>
              </a:solidFill>
            </a:endParaRPr>
          </a:p>
        </p:txBody>
      </p:sp>
    </p:spTree>
    <p:extLst>
      <p:ext uri="{BB962C8B-B14F-4D97-AF65-F5344CB8AC3E}">
        <p14:creationId xmlns:p14="http://schemas.microsoft.com/office/powerpoint/2010/main" val="151113212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1386-5188-4C3D-9451-21753DE486AC}"/>
              </a:ext>
            </a:extLst>
          </p:cNvPr>
          <p:cNvSpPr>
            <a:spLocks noGrp="1"/>
          </p:cNvSpPr>
          <p:nvPr>
            <p:ph type="title"/>
          </p:nvPr>
        </p:nvSpPr>
        <p:spPr/>
        <p:txBody>
          <a:bodyPr/>
          <a:lstStyle/>
          <a:p>
            <a:r>
              <a:rPr lang="en-US" dirty="0"/>
              <a:t>Main Textbook</a:t>
            </a:r>
          </a:p>
        </p:txBody>
      </p:sp>
      <p:sp>
        <p:nvSpPr>
          <p:cNvPr id="3" name="Content Placeholder 2">
            <a:extLst>
              <a:ext uri="{FF2B5EF4-FFF2-40B4-BE49-F238E27FC236}">
                <a16:creationId xmlns:a16="http://schemas.microsoft.com/office/drawing/2014/main" id="{5EE654C4-DE9F-4B64-B103-A192496234E3}"/>
              </a:ext>
            </a:extLst>
          </p:cNvPr>
          <p:cNvSpPr>
            <a:spLocks noGrp="1"/>
          </p:cNvSpPr>
          <p:nvPr>
            <p:ph idx="1"/>
          </p:nvPr>
        </p:nvSpPr>
        <p:spPr/>
        <p:txBody>
          <a:bodyPr/>
          <a:lstStyle/>
          <a:p>
            <a:pPr marL="228600" indent="-228240">
              <a:lnSpc>
                <a:spcPct val="90000"/>
              </a:lnSpc>
              <a:spcBef>
                <a:spcPts val="1001"/>
              </a:spcBef>
              <a:buClr>
                <a:srgbClr val="FFFFFF"/>
              </a:buClr>
              <a:buFont typeface="Arial"/>
              <a:buChar char="•"/>
            </a:pPr>
            <a:r>
              <a:rPr lang="en-US" spc="-1" dirty="0">
                <a:solidFill>
                  <a:srgbClr val="FFFFFF"/>
                </a:solidFill>
                <a:latin typeface="Trebuchet MS"/>
              </a:rPr>
              <a:t>Hands-On Machine Learning with </a:t>
            </a:r>
            <a:r>
              <a:rPr lang="en-US" spc="-1" dirty="0" err="1">
                <a:solidFill>
                  <a:srgbClr val="FFFFFF"/>
                </a:solidFill>
                <a:latin typeface="Trebuchet MS"/>
              </a:rPr>
              <a:t>Scikit</a:t>
            </a:r>
            <a:r>
              <a:rPr lang="en-US" spc="-1" dirty="0">
                <a:solidFill>
                  <a:srgbClr val="FFFFFF"/>
                </a:solidFill>
                <a:latin typeface="Trebuchet MS"/>
              </a:rPr>
              <a:t>-Learn and TensorFlow Concepts, Tools, and Techniques to Build Intelligent Systems By </a:t>
            </a:r>
            <a:r>
              <a:rPr lang="en-US" spc="-1" dirty="0" err="1">
                <a:solidFill>
                  <a:srgbClr val="FFFFFF"/>
                </a:solidFill>
                <a:latin typeface="Trebuchet MS"/>
              </a:rPr>
              <a:t>Aurélien</a:t>
            </a:r>
            <a:r>
              <a:rPr lang="en-US" spc="-1" dirty="0">
                <a:solidFill>
                  <a:srgbClr val="FFFFFF"/>
                </a:solidFill>
                <a:latin typeface="Trebuchet MS"/>
              </a:rPr>
              <a:t> </a:t>
            </a:r>
            <a:r>
              <a:rPr lang="en-US" spc="-1" dirty="0" err="1">
                <a:solidFill>
                  <a:srgbClr val="FFFFFF"/>
                </a:solidFill>
                <a:latin typeface="Trebuchet MS"/>
              </a:rPr>
              <a:t>Géron</a:t>
            </a:r>
            <a:endParaRPr lang="en-US" spc="-1" dirty="0">
              <a:solidFill>
                <a:srgbClr val="FFFFFF"/>
              </a:solidFill>
              <a:latin typeface="Trebuchet MS"/>
            </a:endParaRPr>
          </a:p>
          <a:p>
            <a:pPr marL="228600" indent="-228240">
              <a:lnSpc>
                <a:spcPct val="90000"/>
              </a:lnSpc>
              <a:spcBef>
                <a:spcPts val="1001"/>
              </a:spcBef>
              <a:buClr>
                <a:srgbClr val="FFFFFF"/>
              </a:buClr>
              <a:buFont typeface="Arial"/>
              <a:buChar char="•"/>
            </a:pPr>
            <a:r>
              <a:rPr lang="en-US" spc="-1" dirty="0">
                <a:solidFill>
                  <a:srgbClr val="FFFFFF"/>
                </a:solidFill>
                <a:latin typeface="Trebuchet MS"/>
              </a:rPr>
              <a:t>Publisher: O'Reilly Media</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Release Date: March 2017</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ISBN-13: 978-1491962299</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ISBN-10: 1491962291</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Online version of the textbook: http://shop.oreilly.com/product/0636920052289.do</a:t>
            </a:r>
          </a:p>
          <a:p>
            <a:pPr>
              <a:lnSpc>
                <a:spcPct val="90000"/>
              </a:lnSpc>
              <a:spcBef>
                <a:spcPts val="1001"/>
              </a:spcBef>
            </a:pPr>
            <a:endParaRPr lang="en-US" spc="-1" dirty="0">
              <a:solidFill>
                <a:srgbClr val="FFFFFF"/>
              </a:solidFill>
              <a:latin typeface="Trebuchet MS"/>
            </a:endParaRPr>
          </a:p>
          <a:p>
            <a:endParaRPr lang="en-US" dirty="0"/>
          </a:p>
        </p:txBody>
      </p:sp>
    </p:spTree>
    <p:extLst>
      <p:ext uri="{BB962C8B-B14F-4D97-AF65-F5344CB8AC3E}">
        <p14:creationId xmlns:p14="http://schemas.microsoft.com/office/powerpoint/2010/main" val="339844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BA76-1E9C-4B5D-B305-D8D4EB1DC780}"/>
              </a:ext>
            </a:extLst>
          </p:cNvPr>
          <p:cNvSpPr>
            <a:spLocks noGrp="1"/>
          </p:cNvSpPr>
          <p:nvPr>
            <p:ph type="title"/>
          </p:nvPr>
        </p:nvSpPr>
        <p:spPr/>
        <p:txBody>
          <a:bodyPr/>
          <a:lstStyle/>
          <a:p>
            <a:r>
              <a:rPr lang="en-US" dirty="0"/>
              <a:t>Secondary Textbook</a:t>
            </a:r>
          </a:p>
        </p:txBody>
      </p:sp>
      <p:sp>
        <p:nvSpPr>
          <p:cNvPr id="3" name="Content Placeholder 2">
            <a:extLst>
              <a:ext uri="{FF2B5EF4-FFF2-40B4-BE49-F238E27FC236}">
                <a16:creationId xmlns:a16="http://schemas.microsoft.com/office/drawing/2014/main" id="{6B8258D4-E82C-48AB-B74F-C1CAEBB65F8E}"/>
              </a:ext>
            </a:extLst>
          </p:cNvPr>
          <p:cNvSpPr>
            <a:spLocks noGrp="1"/>
          </p:cNvSpPr>
          <p:nvPr>
            <p:ph idx="1"/>
          </p:nvPr>
        </p:nvSpPr>
        <p:spPr/>
        <p:txBody>
          <a:bodyPr/>
          <a:lstStyle/>
          <a:p>
            <a:r>
              <a:rPr lang="en-US" dirty="0"/>
              <a:t>Python for Data Analysis, 2</a:t>
            </a:r>
            <a:r>
              <a:rPr lang="en-US" baseline="30000" dirty="0"/>
              <a:t>nd</a:t>
            </a:r>
            <a:r>
              <a:rPr lang="en-US" dirty="0"/>
              <a:t> Edition</a:t>
            </a:r>
          </a:p>
          <a:p>
            <a:r>
              <a:rPr lang="en-US" dirty="0"/>
              <a:t>By William McKinney</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Publisher: O'Reilly Media</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Release Date: October 2017</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ISBN-13: </a:t>
            </a:r>
            <a:r>
              <a:rPr lang="en-US" dirty="0"/>
              <a:t>978-1491957660</a:t>
            </a:r>
            <a:endParaRPr lang="en-US" spc="-1" dirty="0">
              <a:solidFill>
                <a:srgbClr val="FFFFFF"/>
              </a:solidFill>
              <a:latin typeface="Trebuchet MS"/>
            </a:endParaRPr>
          </a:p>
          <a:p>
            <a:pPr marL="228600" indent="-228240">
              <a:lnSpc>
                <a:spcPct val="90000"/>
              </a:lnSpc>
              <a:spcBef>
                <a:spcPts val="1001"/>
              </a:spcBef>
              <a:buClr>
                <a:srgbClr val="FFFFFF"/>
              </a:buClr>
              <a:buFont typeface="Arial"/>
              <a:buChar char="•"/>
            </a:pPr>
            <a:r>
              <a:rPr lang="en-US" spc="-1" dirty="0">
                <a:solidFill>
                  <a:srgbClr val="FFFFFF"/>
                </a:solidFill>
                <a:latin typeface="Trebuchet MS"/>
              </a:rPr>
              <a:t>ISBN-10: </a:t>
            </a:r>
            <a:r>
              <a:rPr lang="en-US" dirty="0"/>
              <a:t>1491957662</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Online version of the textbook: http://shop.oreilly.com/product/0636920050896.do</a:t>
            </a:r>
          </a:p>
          <a:p>
            <a:endParaRPr lang="en-US" dirty="0"/>
          </a:p>
        </p:txBody>
      </p:sp>
    </p:spTree>
    <p:extLst>
      <p:ext uri="{BB962C8B-B14F-4D97-AF65-F5344CB8AC3E}">
        <p14:creationId xmlns:p14="http://schemas.microsoft.com/office/powerpoint/2010/main" val="100065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A362-BB02-4F7B-A068-B0DDD9D3D186}"/>
              </a:ext>
            </a:extLst>
          </p:cNvPr>
          <p:cNvSpPr>
            <a:spLocks noGrp="1"/>
          </p:cNvSpPr>
          <p:nvPr>
            <p:ph type="title"/>
          </p:nvPr>
        </p:nvSpPr>
        <p:spPr/>
        <p:txBody>
          <a:bodyPr/>
          <a:lstStyle/>
          <a:p>
            <a:r>
              <a:rPr lang="en-US" dirty="0"/>
              <a:t>Other Resources</a:t>
            </a:r>
          </a:p>
        </p:txBody>
      </p:sp>
      <p:sp>
        <p:nvSpPr>
          <p:cNvPr id="3" name="Content Placeholder 2">
            <a:extLst>
              <a:ext uri="{FF2B5EF4-FFF2-40B4-BE49-F238E27FC236}">
                <a16:creationId xmlns:a16="http://schemas.microsoft.com/office/drawing/2014/main" id="{DC914720-D3C7-4931-9776-635F01DBDEC0}"/>
              </a:ext>
            </a:extLst>
          </p:cNvPr>
          <p:cNvSpPr>
            <a:spLocks noGrp="1"/>
          </p:cNvSpPr>
          <p:nvPr>
            <p:ph idx="1"/>
          </p:nvPr>
        </p:nvSpPr>
        <p:spPr/>
        <p:txBody>
          <a:bodyPr/>
          <a:lstStyle/>
          <a:p>
            <a:r>
              <a:rPr lang="en-US" dirty="0"/>
              <a:t>Python tutorial: http://learnpython.org/</a:t>
            </a:r>
          </a:p>
          <a:p>
            <a:r>
              <a:rPr lang="en-US" dirty="0"/>
              <a:t>Andrew Ng’s ML course on Coursera: https://www.coursera.org/learn/machine-learning</a:t>
            </a:r>
          </a:p>
          <a:p>
            <a:r>
              <a:rPr lang="en-US" dirty="0"/>
              <a:t>Python codes for the textbook: https://github.com/ageron/handson-ml</a:t>
            </a:r>
          </a:p>
          <a:p>
            <a:r>
              <a:rPr lang="en-US" dirty="0"/>
              <a:t>Google Machine Learning Crash Course: </a:t>
            </a:r>
            <a:r>
              <a:rPr lang="en-US" dirty="0">
                <a:hlinkClick r:id="rId2"/>
              </a:rPr>
              <a:t>https://developers.google.com/machine-learning/crash-course/</a:t>
            </a:r>
            <a:endParaRPr lang="en-US" dirty="0"/>
          </a:p>
          <a:p>
            <a:r>
              <a:rPr lang="en-US" dirty="0"/>
              <a:t>YouTube</a:t>
            </a:r>
          </a:p>
          <a:p>
            <a:endParaRPr lang="en-US" dirty="0"/>
          </a:p>
        </p:txBody>
      </p:sp>
    </p:spTree>
    <p:extLst>
      <p:ext uri="{BB962C8B-B14F-4D97-AF65-F5344CB8AC3E}">
        <p14:creationId xmlns:p14="http://schemas.microsoft.com/office/powerpoint/2010/main" val="87310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C9F5-9F8D-4028-AE42-9A34D1CF743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BCCFF1-2E5A-442B-9B23-330A33D3785E}"/>
              </a:ext>
            </a:extLst>
          </p:cNvPr>
          <p:cNvSpPr>
            <a:spLocks noGrp="1"/>
          </p:cNvSpPr>
          <p:nvPr>
            <p:ph idx="1"/>
          </p:nvPr>
        </p:nvSpPr>
        <p:spPr/>
        <p:txBody>
          <a:bodyPr/>
          <a:lstStyle/>
          <a:p>
            <a:pPr marL="228600" indent="-228240">
              <a:lnSpc>
                <a:spcPct val="90000"/>
              </a:lnSpc>
              <a:spcBef>
                <a:spcPts val="1001"/>
              </a:spcBef>
              <a:buClr>
                <a:srgbClr val="FFFFFF"/>
              </a:buClr>
              <a:buFont typeface="Arial"/>
              <a:buChar char="•"/>
            </a:pPr>
            <a:r>
              <a:rPr lang="en-US" spc="-1" dirty="0">
                <a:solidFill>
                  <a:srgbClr val="FFFFFF"/>
                </a:solidFill>
                <a:latin typeface="Trebuchet MS"/>
              </a:rPr>
              <a:t>Honor Code</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Email </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Blackboard</a:t>
            </a:r>
          </a:p>
          <a:p>
            <a:pPr marL="228600" indent="-228240">
              <a:lnSpc>
                <a:spcPct val="90000"/>
              </a:lnSpc>
              <a:spcBef>
                <a:spcPts val="1001"/>
              </a:spcBef>
              <a:buClr>
                <a:srgbClr val="FFFFFF"/>
              </a:buClr>
              <a:buFont typeface="Arial"/>
              <a:buChar char="•"/>
            </a:pPr>
            <a:r>
              <a:rPr lang="en-US" spc="-1" dirty="0" err="1">
                <a:solidFill>
                  <a:srgbClr val="FFFFFF"/>
                </a:solidFill>
                <a:latin typeface="Trebuchet MS"/>
              </a:rPr>
              <a:t>Github</a:t>
            </a:r>
            <a:endParaRPr lang="en-US" spc="-1" dirty="0">
              <a:solidFill>
                <a:srgbClr val="FFFFFF"/>
              </a:solidFill>
              <a:latin typeface="Trebuchet MS"/>
            </a:endParaRPr>
          </a:p>
          <a:p>
            <a:pPr marL="228600" indent="-228240">
              <a:lnSpc>
                <a:spcPct val="90000"/>
              </a:lnSpc>
              <a:spcBef>
                <a:spcPts val="1001"/>
              </a:spcBef>
              <a:buClr>
                <a:srgbClr val="FFFFFF"/>
              </a:buClr>
              <a:buFont typeface="Arial"/>
              <a:buChar char="•"/>
            </a:pPr>
            <a:r>
              <a:rPr lang="en-US" spc="-1" dirty="0">
                <a:solidFill>
                  <a:srgbClr val="FFFFFF"/>
                </a:solidFill>
                <a:latin typeface="Trebuchet MS"/>
              </a:rPr>
              <a:t>Accommodating Disabilities</a:t>
            </a:r>
          </a:p>
        </p:txBody>
      </p:sp>
    </p:spTree>
    <p:extLst>
      <p:ext uri="{BB962C8B-B14F-4D97-AF65-F5344CB8AC3E}">
        <p14:creationId xmlns:p14="http://schemas.microsoft.com/office/powerpoint/2010/main" val="144518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C6DE-6498-4C18-BDDF-0702C9E9FAF3}"/>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12E84ED4-2CA9-4905-BAD4-668D03E4FA3E}"/>
              </a:ext>
            </a:extLst>
          </p:cNvPr>
          <p:cNvSpPr>
            <a:spLocks noGrp="1"/>
          </p:cNvSpPr>
          <p:nvPr>
            <p:ph idx="1"/>
          </p:nvPr>
        </p:nvSpPr>
        <p:spPr/>
        <p:txBody>
          <a:bodyPr/>
          <a:lstStyle/>
          <a:p>
            <a:r>
              <a:rPr lang="en-US" dirty="0"/>
              <a:t>Easy to get started</a:t>
            </a:r>
          </a:p>
          <a:p>
            <a:r>
              <a:rPr lang="en-US" dirty="0"/>
              <a:t>Syntax is much more readable</a:t>
            </a:r>
          </a:p>
          <a:p>
            <a:r>
              <a:rPr lang="en-US" dirty="0"/>
              <a:t>Has several powerful scientific computing libraries</a:t>
            </a:r>
          </a:p>
          <a:p>
            <a:r>
              <a:rPr lang="en-US" dirty="0"/>
              <a:t>Has interactive programming environment</a:t>
            </a:r>
          </a:p>
          <a:p>
            <a:endParaRPr lang="en-US" dirty="0"/>
          </a:p>
        </p:txBody>
      </p:sp>
    </p:spTree>
    <p:extLst>
      <p:ext uri="{BB962C8B-B14F-4D97-AF65-F5344CB8AC3E}">
        <p14:creationId xmlns:p14="http://schemas.microsoft.com/office/powerpoint/2010/main" val="144014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6E4D-8644-44B5-A6F0-1E776EA046E1}"/>
              </a:ext>
            </a:extLst>
          </p:cNvPr>
          <p:cNvSpPr>
            <a:spLocks noGrp="1"/>
          </p:cNvSpPr>
          <p:nvPr>
            <p:ph type="title"/>
          </p:nvPr>
        </p:nvSpPr>
        <p:spPr/>
        <p:txBody>
          <a:bodyPr/>
          <a:lstStyle/>
          <a:p>
            <a:r>
              <a:rPr lang="en-US" dirty="0"/>
              <a:t>Set up Machine Learning Environment</a:t>
            </a:r>
          </a:p>
        </p:txBody>
      </p:sp>
      <p:sp>
        <p:nvSpPr>
          <p:cNvPr id="3" name="Content Placeholder 2">
            <a:extLst>
              <a:ext uri="{FF2B5EF4-FFF2-40B4-BE49-F238E27FC236}">
                <a16:creationId xmlns:a16="http://schemas.microsoft.com/office/drawing/2014/main" id="{F6752EBD-4565-4997-ABF1-0BFDA549DDA4}"/>
              </a:ext>
            </a:extLst>
          </p:cNvPr>
          <p:cNvSpPr>
            <a:spLocks noGrp="1"/>
          </p:cNvSpPr>
          <p:nvPr>
            <p:ph idx="1"/>
          </p:nvPr>
        </p:nvSpPr>
        <p:spPr/>
        <p:txBody>
          <a:bodyPr>
            <a:normAutofit lnSpcReduction="10000"/>
          </a:bodyPr>
          <a:lstStyle/>
          <a:p>
            <a:r>
              <a:rPr lang="en-US" dirty="0"/>
              <a:t>Python 3.x on Anaconda: </a:t>
            </a:r>
            <a:r>
              <a:rPr lang="en-US" dirty="0">
                <a:hlinkClick r:id="rId2"/>
              </a:rPr>
              <a:t>https://www.anaconda.com/download/</a:t>
            </a:r>
            <a:endParaRPr lang="en-US" dirty="0"/>
          </a:p>
          <a:p>
            <a:r>
              <a:rPr lang="en-US" dirty="0"/>
              <a:t>Most data science libraries are pre-installed (</a:t>
            </a:r>
            <a:r>
              <a:rPr lang="en-US" dirty="0" err="1"/>
              <a:t>numpy</a:t>
            </a:r>
            <a:r>
              <a:rPr lang="en-US" dirty="0"/>
              <a:t>, </a:t>
            </a:r>
            <a:r>
              <a:rPr lang="en-US" dirty="0" err="1"/>
              <a:t>scipy</a:t>
            </a:r>
            <a:r>
              <a:rPr lang="en-US" dirty="0"/>
              <a:t>, pandas, </a:t>
            </a:r>
            <a:r>
              <a:rPr lang="en-US" dirty="0" err="1"/>
              <a:t>sklearn</a:t>
            </a:r>
            <a:r>
              <a:rPr lang="en-US" dirty="0"/>
              <a:t>)</a:t>
            </a:r>
          </a:p>
          <a:p>
            <a:r>
              <a:rPr lang="en-US" dirty="0"/>
              <a:t>Later in this course we will install TensorFlow library for building neural network models</a:t>
            </a:r>
          </a:p>
          <a:p>
            <a:r>
              <a:rPr lang="en-US" dirty="0" err="1"/>
              <a:t>Jupyter</a:t>
            </a:r>
            <a:r>
              <a:rPr lang="en-US" dirty="0"/>
              <a:t> notebook</a:t>
            </a:r>
          </a:p>
          <a:p>
            <a:pPr marL="0" indent="0">
              <a:buNone/>
            </a:pPr>
            <a:r>
              <a:rPr lang="en-US" dirty="0"/>
              <a:t>Online options: </a:t>
            </a:r>
          </a:p>
          <a:p>
            <a:r>
              <a:rPr lang="en-US" b="1" dirty="0"/>
              <a:t>Google </a:t>
            </a:r>
            <a:r>
              <a:rPr lang="en-US" b="1" dirty="0" err="1"/>
              <a:t>Colaboratory</a:t>
            </a:r>
            <a:r>
              <a:rPr lang="en-US" b="1" dirty="0"/>
              <a:t>: </a:t>
            </a:r>
            <a:r>
              <a:rPr lang="en-US" dirty="0"/>
              <a:t>(</a:t>
            </a:r>
            <a:r>
              <a:rPr lang="en-US" dirty="0">
                <a:hlinkClick r:id="rId3"/>
              </a:rPr>
              <a:t>https://colab.research.google.com/notebooks/welcome.ipynb#recent=true</a:t>
            </a:r>
            <a:r>
              <a:rPr lang="en-US" dirty="0"/>
              <a:t>)</a:t>
            </a:r>
          </a:p>
          <a:p>
            <a:r>
              <a:rPr lang="en-US" dirty="0"/>
              <a:t>Kaggle kernel: </a:t>
            </a:r>
            <a:r>
              <a:rPr lang="en-US" dirty="0">
                <a:hlinkClick r:id="rId4"/>
              </a:rPr>
              <a:t>www.kaggle.com</a:t>
            </a:r>
            <a:endParaRPr lang="en-US" dirty="0"/>
          </a:p>
          <a:p>
            <a:endParaRPr lang="en-US" dirty="0"/>
          </a:p>
        </p:txBody>
      </p:sp>
    </p:spTree>
    <p:extLst>
      <p:ext uri="{BB962C8B-B14F-4D97-AF65-F5344CB8AC3E}">
        <p14:creationId xmlns:p14="http://schemas.microsoft.com/office/powerpoint/2010/main" val="305264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FB2F-B184-4FEC-8AA1-C61431B3F438}"/>
              </a:ext>
            </a:extLst>
          </p:cNvPr>
          <p:cNvSpPr>
            <a:spLocks noGrp="1"/>
          </p:cNvSpPr>
          <p:nvPr>
            <p:ph type="title"/>
          </p:nvPr>
        </p:nvSpPr>
        <p:spPr/>
        <p:txBody>
          <a:bodyPr/>
          <a:lstStyle/>
          <a:p>
            <a:r>
              <a:rPr lang="en-US" dirty="0"/>
              <a:t>Python Tutorial</a:t>
            </a:r>
          </a:p>
        </p:txBody>
      </p:sp>
      <p:sp>
        <p:nvSpPr>
          <p:cNvPr id="3" name="Content Placeholder 2">
            <a:extLst>
              <a:ext uri="{FF2B5EF4-FFF2-40B4-BE49-F238E27FC236}">
                <a16:creationId xmlns:a16="http://schemas.microsoft.com/office/drawing/2014/main" id="{0E1E875C-7718-4217-8508-2EF60CB73EF1}"/>
              </a:ext>
            </a:extLst>
          </p:cNvPr>
          <p:cNvSpPr>
            <a:spLocks noGrp="1"/>
          </p:cNvSpPr>
          <p:nvPr>
            <p:ph idx="1"/>
          </p:nvPr>
        </p:nvSpPr>
        <p:spPr/>
        <p:txBody>
          <a:bodyPr>
            <a:normAutofit lnSpcReduction="10000"/>
          </a:bodyPr>
          <a:lstStyle/>
          <a:p>
            <a:r>
              <a:rPr lang="en-US" dirty="0"/>
              <a:t>1. Hello world</a:t>
            </a:r>
          </a:p>
          <a:p>
            <a:r>
              <a:rPr lang="en-US" dirty="0"/>
              <a:t>2. Variable: value, type, swap</a:t>
            </a:r>
          </a:p>
          <a:p>
            <a:r>
              <a:rPr lang="en-US" dirty="0"/>
              <a:t>3. Arithmetic</a:t>
            </a:r>
          </a:p>
          <a:p>
            <a:r>
              <a:rPr lang="en-US" dirty="0"/>
              <a:t>4. Comparison operators</a:t>
            </a:r>
          </a:p>
          <a:p>
            <a:r>
              <a:rPr lang="en-US" dirty="0"/>
              <a:t>5. Logical operators</a:t>
            </a:r>
          </a:p>
          <a:p>
            <a:r>
              <a:rPr lang="en-US" dirty="0"/>
              <a:t>6. Strings</a:t>
            </a:r>
          </a:p>
          <a:p>
            <a:r>
              <a:rPr lang="en-US" dirty="0"/>
              <a:t>7. Lists, dictionaries, sets, and tuples</a:t>
            </a:r>
          </a:p>
          <a:p>
            <a:r>
              <a:rPr lang="en-US" dirty="0"/>
              <a:t>8. Loop</a:t>
            </a:r>
          </a:p>
          <a:p>
            <a:r>
              <a:rPr lang="en-US" dirty="0"/>
              <a:t>9. List comprehension</a:t>
            </a:r>
          </a:p>
          <a:p>
            <a:r>
              <a:rPr lang="en-US" dirty="0"/>
              <a:t>10. Function and classes</a:t>
            </a:r>
          </a:p>
        </p:txBody>
      </p:sp>
    </p:spTree>
    <p:extLst>
      <p:ext uri="{BB962C8B-B14F-4D97-AF65-F5344CB8AC3E}">
        <p14:creationId xmlns:p14="http://schemas.microsoft.com/office/powerpoint/2010/main" val="167600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ADA1-BC79-4261-B24C-748CFC0143C3}"/>
              </a:ext>
            </a:extLst>
          </p:cNvPr>
          <p:cNvSpPr>
            <a:spLocks noGrp="1"/>
          </p:cNvSpPr>
          <p:nvPr>
            <p:ph type="title"/>
          </p:nvPr>
        </p:nvSpPr>
        <p:spPr/>
        <p:txBody>
          <a:bodyPr/>
          <a:lstStyle/>
          <a:p>
            <a:r>
              <a:rPr lang="en-US" sz="4000" dirty="0"/>
              <a:t>Example: Visualize Height Growth</a:t>
            </a:r>
          </a:p>
        </p:txBody>
      </p:sp>
      <p:graphicFrame>
        <p:nvGraphicFramePr>
          <p:cNvPr id="4" name="Content Placeholder 3">
            <a:extLst>
              <a:ext uri="{FF2B5EF4-FFF2-40B4-BE49-F238E27FC236}">
                <a16:creationId xmlns:a16="http://schemas.microsoft.com/office/drawing/2014/main" id="{B816EA76-0D71-45AA-9C0B-084ECA38B7BB}"/>
              </a:ext>
            </a:extLst>
          </p:cNvPr>
          <p:cNvGraphicFramePr>
            <a:graphicFrameLocks noGrp="1"/>
          </p:cNvGraphicFramePr>
          <p:nvPr>
            <p:ph idx="1"/>
            <p:extLst>
              <p:ext uri="{D42A27DB-BD31-4B8C-83A1-F6EECF244321}">
                <p14:modId xmlns:p14="http://schemas.microsoft.com/office/powerpoint/2010/main" val="2994202871"/>
              </p:ext>
            </p:extLst>
          </p:nvPr>
        </p:nvGraphicFramePr>
        <p:xfrm>
          <a:off x="907667" y="1853248"/>
          <a:ext cx="2134552" cy="3897630"/>
        </p:xfrm>
        <a:graphic>
          <a:graphicData uri="http://schemas.openxmlformats.org/drawingml/2006/table">
            <a:tbl>
              <a:tblPr/>
              <a:tblGrid>
                <a:gridCol w="1067276">
                  <a:extLst>
                    <a:ext uri="{9D8B030D-6E8A-4147-A177-3AD203B41FA5}">
                      <a16:colId xmlns:a16="http://schemas.microsoft.com/office/drawing/2014/main" val="3180362028"/>
                    </a:ext>
                  </a:extLst>
                </a:gridCol>
                <a:gridCol w="1067276">
                  <a:extLst>
                    <a:ext uri="{9D8B030D-6E8A-4147-A177-3AD203B41FA5}">
                      <a16:colId xmlns:a16="http://schemas.microsoft.com/office/drawing/2014/main" val="1644339954"/>
                    </a:ext>
                  </a:extLst>
                </a:gridCol>
              </a:tblGrid>
              <a:tr h="312790">
                <a:tc>
                  <a:txBody>
                    <a:bodyPr/>
                    <a:lstStyle/>
                    <a:p>
                      <a:pPr algn="r" fontAlgn="b"/>
                      <a:r>
                        <a:rPr lang="en-US" sz="2800" b="0" i="0" u="none" strike="noStrike" dirty="0">
                          <a:solidFill>
                            <a:srgbClr val="92D050"/>
                          </a:solidFill>
                          <a:effectLst/>
                          <a:latin typeface="Calibri" panose="020F0502020204030204" pitchFamily="34" charset="0"/>
                        </a:rPr>
                        <a:t>1900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a:solidFill>
                            <a:srgbClr val="92D050"/>
                          </a:solidFill>
                          <a:effectLst/>
                          <a:latin typeface="Calibri" panose="020F0502020204030204" pitchFamily="34" charset="0"/>
                        </a:rPr>
                        <a:t>170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3857917"/>
                  </a:ext>
                </a:extLst>
              </a:tr>
              <a:tr h="312790">
                <a:tc>
                  <a:txBody>
                    <a:bodyPr/>
                    <a:lstStyle/>
                    <a:p>
                      <a:pPr algn="r" fontAlgn="b"/>
                      <a:r>
                        <a:rPr lang="en-US" sz="2800" b="0" i="0" u="none" strike="noStrike" dirty="0">
                          <a:solidFill>
                            <a:srgbClr val="92D050"/>
                          </a:solidFill>
                          <a:effectLst/>
                          <a:latin typeface="Calibri" panose="020F0502020204030204" pitchFamily="34" charset="0"/>
                        </a:rPr>
                        <a:t>1910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a:solidFill>
                            <a:srgbClr val="92D050"/>
                          </a:solidFill>
                          <a:effectLst/>
                          <a:latin typeface="Calibri" panose="020F0502020204030204" pitchFamily="34" charset="0"/>
                        </a:rPr>
                        <a:t>172.1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1181937"/>
                  </a:ext>
                </a:extLst>
              </a:tr>
              <a:tr h="312790">
                <a:tc>
                  <a:txBody>
                    <a:bodyPr/>
                    <a:lstStyle/>
                    <a:p>
                      <a:pPr algn="r" fontAlgn="b"/>
                      <a:r>
                        <a:rPr lang="en-US" sz="2800" b="0" i="0" u="none" strike="noStrike" dirty="0">
                          <a:solidFill>
                            <a:srgbClr val="92D050"/>
                          </a:solidFill>
                          <a:effectLst/>
                          <a:latin typeface="Calibri" panose="020F0502020204030204" pitchFamily="34" charset="0"/>
                        </a:rPr>
                        <a:t>1920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a:solidFill>
                            <a:srgbClr val="92D050"/>
                          </a:solidFill>
                          <a:effectLst/>
                          <a:latin typeface="Calibri" panose="020F0502020204030204" pitchFamily="34" charset="0"/>
                        </a:rPr>
                        <a:t>173.1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131903"/>
                  </a:ext>
                </a:extLst>
              </a:tr>
              <a:tr h="312790">
                <a:tc>
                  <a:txBody>
                    <a:bodyPr/>
                    <a:lstStyle/>
                    <a:p>
                      <a:pPr algn="r" fontAlgn="b"/>
                      <a:r>
                        <a:rPr lang="en-US" sz="2800" b="0" i="0" u="none" strike="noStrike" dirty="0">
                          <a:solidFill>
                            <a:srgbClr val="92D050"/>
                          </a:solidFill>
                          <a:effectLst/>
                          <a:latin typeface="Calibri" panose="020F0502020204030204" pitchFamily="34" charset="0"/>
                        </a:rPr>
                        <a:t>1930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a:solidFill>
                            <a:srgbClr val="92D050"/>
                          </a:solidFill>
                          <a:effectLst/>
                          <a:latin typeface="Calibri" panose="020F0502020204030204" pitchFamily="34" charset="0"/>
                        </a:rPr>
                        <a:t>173.4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8512713"/>
                  </a:ext>
                </a:extLst>
              </a:tr>
              <a:tr h="312790">
                <a:tc>
                  <a:txBody>
                    <a:bodyPr/>
                    <a:lstStyle/>
                    <a:p>
                      <a:pPr algn="r" fontAlgn="b"/>
                      <a:r>
                        <a:rPr lang="en-US" sz="2800" b="0" i="0" u="none" strike="noStrike">
                          <a:solidFill>
                            <a:srgbClr val="92D050"/>
                          </a:solidFill>
                          <a:effectLst/>
                          <a:latin typeface="Calibri" panose="020F0502020204030204" pitchFamily="34" charset="0"/>
                        </a:rPr>
                        <a:t>1940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a:solidFill>
                            <a:srgbClr val="92D050"/>
                          </a:solidFill>
                          <a:effectLst/>
                          <a:latin typeface="Calibri" panose="020F0502020204030204" pitchFamily="34" charset="0"/>
                        </a:rPr>
                        <a:t>176.1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556326"/>
                  </a:ext>
                </a:extLst>
              </a:tr>
              <a:tr h="312790">
                <a:tc>
                  <a:txBody>
                    <a:bodyPr/>
                    <a:lstStyle/>
                    <a:p>
                      <a:pPr algn="r" fontAlgn="b"/>
                      <a:r>
                        <a:rPr lang="en-US" sz="2800" b="0" i="0" u="none" strike="noStrike">
                          <a:solidFill>
                            <a:srgbClr val="92D050"/>
                          </a:solidFill>
                          <a:effectLst/>
                          <a:latin typeface="Calibri" panose="020F0502020204030204" pitchFamily="34" charset="0"/>
                        </a:rPr>
                        <a:t>1950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a:solidFill>
                            <a:srgbClr val="92D050"/>
                          </a:solidFill>
                          <a:effectLst/>
                          <a:latin typeface="Calibri" panose="020F0502020204030204" pitchFamily="34" charset="0"/>
                        </a:rPr>
                        <a:t>177.1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7743630"/>
                  </a:ext>
                </a:extLst>
              </a:tr>
              <a:tr h="312790">
                <a:tc>
                  <a:txBody>
                    <a:bodyPr/>
                    <a:lstStyle/>
                    <a:p>
                      <a:pPr algn="r" fontAlgn="b"/>
                      <a:r>
                        <a:rPr lang="en-US" sz="2800" b="0" i="0" u="none" strike="noStrike">
                          <a:solidFill>
                            <a:srgbClr val="92D050"/>
                          </a:solidFill>
                          <a:effectLst/>
                          <a:latin typeface="Calibri" panose="020F0502020204030204" pitchFamily="34" charset="0"/>
                        </a:rPr>
                        <a:t>1960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a:solidFill>
                            <a:srgbClr val="92D050"/>
                          </a:solidFill>
                          <a:effectLst/>
                          <a:latin typeface="Calibri" panose="020F0502020204030204" pitchFamily="34" charset="0"/>
                        </a:rPr>
                        <a:t>177.3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2234008"/>
                  </a:ext>
                </a:extLst>
              </a:tr>
              <a:tr h="312790">
                <a:tc>
                  <a:txBody>
                    <a:bodyPr/>
                    <a:lstStyle/>
                    <a:p>
                      <a:pPr algn="r" fontAlgn="b"/>
                      <a:r>
                        <a:rPr lang="en-US" sz="2800" b="0" i="0" u="none" strike="noStrike">
                          <a:solidFill>
                            <a:srgbClr val="92D050"/>
                          </a:solidFill>
                          <a:effectLst/>
                          <a:latin typeface="Calibri" panose="020F0502020204030204" pitchFamily="34" charset="0"/>
                        </a:rPr>
                        <a:t>1970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a:solidFill>
                            <a:srgbClr val="92D050"/>
                          </a:solidFill>
                          <a:effectLst/>
                          <a:latin typeface="Calibri" panose="020F0502020204030204" pitchFamily="34" charset="0"/>
                        </a:rPr>
                        <a:t>178.3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248689"/>
                  </a:ext>
                </a:extLst>
              </a:tr>
              <a:tr h="312790">
                <a:tc>
                  <a:txBody>
                    <a:bodyPr/>
                    <a:lstStyle/>
                    <a:p>
                      <a:pPr algn="r" fontAlgn="b"/>
                      <a:r>
                        <a:rPr lang="en-US" sz="2800" b="0" i="0" u="none" strike="noStrike">
                          <a:solidFill>
                            <a:srgbClr val="92D050"/>
                          </a:solidFill>
                          <a:effectLst/>
                          <a:latin typeface="Calibri" panose="020F0502020204030204" pitchFamily="34" charset="0"/>
                        </a:rPr>
                        <a:t>1980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800" b="0" i="0" u="none" strike="noStrike" dirty="0">
                          <a:solidFill>
                            <a:srgbClr val="92D050"/>
                          </a:solidFill>
                          <a:effectLst/>
                          <a:latin typeface="Calibri" panose="020F0502020204030204" pitchFamily="34" charset="0"/>
                        </a:rPr>
                        <a:t>179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763614"/>
                  </a:ext>
                </a:extLst>
              </a:tr>
            </a:tbl>
          </a:graphicData>
        </a:graphic>
      </p:graphicFrame>
      <p:sp>
        <p:nvSpPr>
          <p:cNvPr id="5" name="TextBox 4">
            <a:extLst>
              <a:ext uri="{FF2B5EF4-FFF2-40B4-BE49-F238E27FC236}">
                <a16:creationId xmlns:a16="http://schemas.microsoft.com/office/drawing/2014/main" id="{185C7E8B-A148-45C8-B558-07AF315A5B17}"/>
              </a:ext>
            </a:extLst>
          </p:cNvPr>
          <p:cNvSpPr txBox="1"/>
          <p:nvPr/>
        </p:nvSpPr>
        <p:spPr>
          <a:xfrm>
            <a:off x="4083269" y="2033752"/>
            <a:ext cx="5864772" cy="3416320"/>
          </a:xfrm>
          <a:prstGeom prst="rect">
            <a:avLst/>
          </a:prstGeom>
          <a:noFill/>
        </p:spPr>
        <p:txBody>
          <a:bodyPr wrap="square" rtlCol="0">
            <a:spAutoFit/>
          </a:bodyPr>
          <a:lstStyle/>
          <a:p>
            <a:r>
              <a:rPr lang="en-US" dirty="0"/>
              <a:t>The table on the right contains the average height for men in the United States between 1900 and 1980. (Source: </a:t>
            </a:r>
            <a:r>
              <a:rPr lang="en-US" dirty="0">
                <a:hlinkClick r:id="rId2"/>
              </a:rPr>
              <a:t>https://ourworldindata.org/human-height</a:t>
            </a:r>
            <a:r>
              <a:rPr lang="en-US" dirty="0"/>
              <a:t>)</a:t>
            </a:r>
          </a:p>
          <a:p>
            <a:endParaRPr lang="en-US" dirty="0"/>
          </a:p>
          <a:p>
            <a:pPr marL="342900" indent="-342900">
              <a:buAutoNum type="arabicPeriod"/>
            </a:pPr>
            <a:r>
              <a:rPr lang="en-US" dirty="0"/>
              <a:t>Create two python lists containing years and heights.</a:t>
            </a:r>
          </a:p>
          <a:p>
            <a:pPr marL="342900" indent="-342900">
              <a:buAutoNum type="arabicPeriod" startAt="2"/>
            </a:pPr>
            <a:r>
              <a:rPr lang="en-US" dirty="0"/>
              <a:t>Plot a graph that illustrate the trend of average heights.</a:t>
            </a:r>
          </a:p>
          <a:p>
            <a:pPr marL="342900" indent="-342900">
              <a:buAutoNum type="arabicPeriod" startAt="2"/>
            </a:pPr>
            <a:r>
              <a:rPr lang="en-US" dirty="0"/>
              <a:t>Calculate the percent of change over the previous decade.</a:t>
            </a:r>
          </a:p>
          <a:p>
            <a:pPr marL="342900" indent="-342900">
              <a:buAutoNum type="arabicPeriod" startAt="2"/>
            </a:pPr>
            <a:r>
              <a:rPr lang="en-US" dirty="0"/>
              <a:t>Plot a graph that illustrate the rate of change.</a:t>
            </a:r>
          </a:p>
        </p:txBody>
      </p:sp>
    </p:spTree>
    <p:extLst>
      <p:ext uri="{BB962C8B-B14F-4D97-AF65-F5344CB8AC3E}">
        <p14:creationId xmlns:p14="http://schemas.microsoft.com/office/powerpoint/2010/main" val="199808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4200-46F2-4362-B340-9E0FEA89DFEE}"/>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0BC51123-A6CE-461C-9881-4ABABA6A8E2B}"/>
              </a:ext>
            </a:extLst>
          </p:cNvPr>
          <p:cNvSpPr>
            <a:spLocks noGrp="1"/>
          </p:cNvSpPr>
          <p:nvPr>
            <p:ph idx="1"/>
          </p:nvPr>
        </p:nvSpPr>
        <p:spPr/>
        <p:txBody>
          <a:bodyPr/>
          <a:lstStyle/>
          <a:p>
            <a:r>
              <a:rPr lang="en-US" dirty="0"/>
              <a:t>1. Set up Anaconda environment on your computer</a:t>
            </a:r>
          </a:p>
          <a:p>
            <a:r>
              <a:rPr lang="en-US" dirty="0"/>
              <a:t>2. Read the first chapter of the textbook</a:t>
            </a:r>
          </a:p>
          <a:p>
            <a:r>
              <a:rPr lang="en-US" dirty="0"/>
              <a:t>3. Familiarize yourself with </a:t>
            </a:r>
            <a:r>
              <a:rPr lang="en-US"/>
              <a:t>python syntax</a:t>
            </a:r>
            <a:endParaRPr lang="en-US" dirty="0"/>
          </a:p>
        </p:txBody>
      </p:sp>
    </p:spTree>
    <p:extLst>
      <p:ext uri="{BB962C8B-B14F-4D97-AF65-F5344CB8AC3E}">
        <p14:creationId xmlns:p14="http://schemas.microsoft.com/office/powerpoint/2010/main" val="125975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0A29-29A4-4526-9059-525EC60157C6}"/>
              </a:ext>
            </a:extLst>
          </p:cNvPr>
          <p:cNvSpPr>
            <a:spLocks noGrp="1"/>
          </p:cNvSpPr>
          <p:nvPr>
            <p:ph type="title"/>
          </p:nvPr>
        </p:nvSpPr>
        <p:spPr/>
        <p:txBody>
          <a:bodyPr/>
          <a:lstStyle/>
          <a:p>
            <a:r>
              <a:rPr lang="en-US" dirty="0"/>
              <a:t>Scope of This Course</a:t>
            </a:r>
          </a:p>
        </p:txBody>
      </p:sp>
      <p:sp>
        <p:nvSpPr>
          <p:cNvPr id="3" name="Content Placeholder 2">
            <a:extLst>
              <a:ext uri="{FF2B5EF4-FFF2-40B4-BE49-F238E27FC236}">
                <a16:creationId xmlns:a16="http://schemas.microsoft.com/office/drawing/2014/main" id="{6423521F-972F-4834-9BB7-493ED8D51151}"/>
              </a:ext>
            </a:extLst>
          </p:cNvPr>
          <p:cNvSpPr>
            <a:spLocks noGrp="1"/>
          </p:cNvSpPr>
          <p:nvPr>
            <p:ph idx="1"/>
          </p:nvPr>
        </p:nvSpPr>
        <p:spPr/>
        <p:txBody>
          <a:bodyPr/>
          <a:lstStyle/>
          <a:p>
            <a:r>
              <a:rPr lang="en-US" dirty="0"/>
              <a:t>Artificial Intelligence: A program that can sense, reason, act, and adapt</a:t>
            </a:r>
          </a:p>
          <a:p>
            <a:r>
              <a:rPr lang="en-US" b="1" dirty="0"/>
              <a:t>Machine Learning: Subset of Artificial intelligence, where program is guided by algorithms whose performance improve as they are exposed to more data over time</a:t>
            </a:r>
          </a:p>
          <a:p>
            <a:r>
              <a:rPr lang="en-US" dirty="0"/>
              <a:t>Deep Learning: Subset of machine learning in which deep neural networks are used to learn from large volume of data</a:t>
            </a:r>
          </a:p>
          <a:p>
            <a:pPr marL="0" indent="0">
              <a:buNone/>
            </a:pPr>
            <a:r>
              <a:rPr lang="en-US" b="1" dirty="0"/>
              <a:t>Not included:</a:t>
            </a:r>
          </a:p>
          <a:p>
            <a:pPr>
              <a:buFontTx/>
              <a:buChar char="-"/>
            </a:pPr>
            <a:r>
              <a:rPr lang="en-US" dirty="0"/>
              <a:t>Creating AI programs in computer games</a:t>
            </a:r>
          </a:p>
          <a:p>
            <a:pPr marL="0" indent="0">
              <a:buNone/>
            </a:pPr>
            <a:r>
              <a:rPr lang="en-US" dirty="0"/>
              <a:t>-    Designing </a:t>
            </a:r>
            <a:r>
              <a:rPr lang="en-US" dirty="0" err="1"/>
              <a:t>StarWars</a:t>
            </a:r>
            <a:r>
              <a:rPr lang="en-US" dirty="0"/>
              <a:t>-type robots</a:t>
            </a:r>
          </a:p>
        </p:txBody>
      </p:sp>
    </p:spTree>
    <p:extLst>
      <p:ext uri="{BB962C8B-B14F-4D97-AF65-F5344CB8AC3E}">
        <p14:creationId xmlns:p14="http://schemas.microsoft.com/office/powerpoint/2010/main" val="19666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353C-BEC7-4FA2-92FF-38193BAF1CB2}"/>
              </a:ext>
            </a:extLst>
          </p:cNvPr>
          <p:cNvSpPr>
            <a:spLocks noGrp="1"/>
          </p:cNvSpPr>
          <p:nvPr>
            <p:ph type="title"/>
          </p:nvPr>
        </p:nvSpPr>
        <p:spPr/>
        <p:txBody>
          <a:bodyPr/>
          <a:lstStyle/>
          <a:p>
            <a:r>
              <a:rPr lang="en-US" dirty="0"/>
              <a:t>Why machine learning?</a:t>
            </a:r>
          </a:p>
        </p:txBody>
      </p:sp>
      <p:sp>
        <p:nvSpPr>
          <p:cNvPr id="3" name="Content Placeholder 2">
            <a:extLst>
              <a:ext uri="{FF2B5EF4-FFF2-40B4-BE49-F238E27FC236}">
                <a16:creationId xmlns:a16="http://schemas.microsoft.com/office/drawing/2014/main" id="{6D3EAE8D-12F6-4568-BF48-B33D2F24902D}"/>
              </a:ext>
            </a:extLst>
          </p:cNvPr>
          <p:cNvSpPr>
            <a:spLocks noGrp="1"/>
          </p:cNvSpPr>
          <p:nvPr>
            <p:ph idx="1"/>
          </p:nvPr>
        </p:nvSpPr>
        <p:spPr/>
        <p:txBody>
          <a:bodyPr/>
          <a:lstStyle/>
          <a:p>
            <a:r>
              <a:rPr lang="en-US" dirty="0"/>
              <a:t>1950’s: Can we make computers as smart as human?</a:t>
            </a:r>
          </a:p>
          <a:p>
            <a:r>
              <a:rPr lang="en-US" dirty="0"/>
              <a:t>2019: Can computers discover patterns from data?</a:t>
            </a:r>
          </a:p>
          <a:p>
            <a:endParaRPr lang="en-US" dirty="0"/>
          </a:p>
          <a:p>
            <a:pPr marL="0" indent="0">
              <a:buNone/>
            </a:pPr>
            <a:r>
              <a:rPr lang="en-US" dirty="0"/>
              <a:t>Data: </a:t>
            </a:r>
          </a:p>
          <a:p>
            <a:r>
              <a:rPr lang="en-US" dirty="0"/>
              <a:t>Numerical data</a:t>
            </a:r>
          </a:p>
          <a:p>
            <a:r>
              <a:rPr lang="en-US" dirty="0"/>
              <a:t>Images</a:t>
            </a:r>
          </a:p>
          <a:p>
            <a:r>
              <a:rPr lang="en-US" dirty="0"/>
              <a:t>Sound</a:t>
            </a:r>
          </a:p>
          <a:p>
            <a:r>
              <a:rPr lang="en-US" dirty="0"/>
              <a:t>Text</a:t>
            </a:r>
          </a:p>
          <a:p>
            <a:r>
              <a:rPr lang="en-US" dirty="0"/>
              <a:t>Time Series</a:t>
            </a:r>
          </a:p>
          <a:p>
            <a:endParaRPr lang="en-US" dirty="0"/>
          </a:p>
        </p:txBody>
      </p:sp>
    </p:spTree>
    <p:extLst>
      <p:ext uri="{BB962C8B-B14F-4D97-AF65-F5344CB8AC3E}">
        <p14:creationId xmlns:p14="http://schemas.microsoft.com/office/powerpoint/2010/main" val="38370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E500-6BE7-4A34-B291-6E68BCF92FCD}"/>
              </a:ext>
            </a:extLst>
          </p:cNvPr>
          <p:cNvSpPr>
            <a:spLocks noGrp="1"/>
          </p:cNvSpPr>
          <p:nvPr>
            <p:ph type="title"/>
          </p:nvPr>
        </p:nvSpPr>
        <p:spPr>
          <a:xfrm>
            <a:off x="646111" y="452718"/>
            <a:ext cx="9404723" cy="1400530"/>
          </a:xfrm>
        </p:spPr>
        <p:txBody>
          <a:bodyPr/>
          <a:lstStyle/>
          <a:p>
            <a:r>
              <a:rPr lang="en-US" dirty="0"/>
              <a:t>Recent Breakthrough</a:t>
            </a:r>
          </a:p>
        </p:txBody>
      </p:sp>
      <p:sp>
        <p:nvSpPr>
          <p:cNvPr id="3" name="Content Placeholder 2">
            <a:extLst>
              <a:ext uri="{FF2B5EF4-FFF2-40B4-BE49-F238E27FC236}">
                <a16:creationId xmlns:a16="http://schemas.microsoft.com/office/drawing/2014/main" id="{00CEDA77-73F0-4F54-B722-F7057CA5075C}"/>
              </a:ext>
            </a:extLst>
          </p:cNvPr>
          <p:cNvSpPr>
            <a:spLocks noGrp="1"/>
          </p:cNvSpPr>
          <p:nvPr>
            <p:ph idx="1"/>
          </p:nvPr>
        </p:nvSpPr>
        <p:spPr>
          <a:xfrm>
            <a:off x="1103312" y="2052918"/>
            <a:ext cx="8946541" cy="4195481"/>
          </a:xfrm>
        </p:spPr>
        <p:txBody>
          <a:bodyPr/>
          <a:lstStyle/>
          <a:p>
            <a:r>
              <a:rPr lang="en-US" dirty="0"/>
              <a:t>ImageNet Challenge: </a:t>
            </a:r>
          </a:p>
        </p:txBody>
      </p:sp>
      <p:pic>
        <p:nvPicPr>
          <p:cNvPr id="1030" name="Picture 6" descr="Winner results of the ImageNet large scale visual recognition challenge (LSVRC) of the past years on the top-5 classification task: The green bar indicates the best computer vision approach, whereas the blue bars are all deep neural network architectures. The human score is represented as the red bar. (The values for the diagram are compiled from the image-net homepage [36]).Â ">
            <a:extLst>
              <a:ext uri="{FF2B5EF4-FFF2-40B4-BE49-F238E27FC236}">
                <a16:creationId xmlns:a16="http://schemas.microsoft.com/office/drawing/2014/main" id="{362732D4-90FB-4D42-B40B-A60F23614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553" y="2628544"/>
            <a:ext cx="734377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58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A16C-B8F1-48B9-95D0-BA5E4B007FF4}"/>
              </a:ext>
            </a:extLst>
          </p:cNvPr>
          <p:cNvSpPr>
            <a:spLocks noGrp="1"/>
          </p:cNvSpPr>
          <p:nvPr>
            <p:ph type="title"/>
          </p:nvPr>
        </p:nvSpPr>
        <p:spPr/>
        <p:txBody>
          <a:bodyPr/>
          <a:lstStyle/>
          <a:p>
            <a:r>
              <a:rPr lang="en-US" dirty="0"/>
              <a:t>Recent Breakthrough</a:t>
            </a:r>
          </a:p>
        </p:txBody>
      </p:sp>
      <p:sp>
        <p:nvSpPr>
          <p:cNvPr id="3" name="Content Placeholder 2">
            <a:extLst>
              <a:ext uri="{FF2B5EF4-FFF2-40B4-BE49-F238E27FC236}">
                <a16:creationId xmlns:a16="http://schemas.microsoft.com/office/drawing/2014/main" id="{A768D1C3-2E92-4AAA-A1B1-4185CA308CCC}"/>
              </a:ext>
            </a:extLst>
          </p:cNvPr>
          <p:cNvSpPr>
            <a:spLocks noGrp="1"/>
          </p:cNvSpPr>
          <p:nvPr>
            <p:ph idx="1"/>
          </p:nvPr>
        </p:nvSpPr>
        <p:spPr/>
        <p:txBody>
          <a:bodyPr/>
          <a:lstStyle/>
          <a:p>
            <a:r>
              <a:rPr lang="en-US" dirty="0"/>
              <a:t>Game AI</a:t>
            </a:r>
          </a:p>
          <a:p>
            <a:pPr lvl="1"/>
            <a:r>
              <a:rPr lang="en-US" dirty="0"/>
              <a:t>AlphaGo</a:t>
            </a:r>
          </a:p>
          <a:p>
            <a:pPr lvl="1"/>
            <a:r>
              <a:rPr lang="en-US" dirty="0" err="1"/>
              <a:t>AlphaZero</a:t>
            </a:r>
            <a:endParaRPr lang="en-US" dirty="0"/>
          </a:p>
          <a:p>
            <a:pPr lvl="1"/>
            <a:r>
              <a:rPr lang="en-US" dirty="0" err="1"/>
              <a:t>AlphaStar</a:t>
            </a:r>
            <a:endParaRPr lang="en-US" dirty="0"/>
          </a:p>
          <a:p>
            <a:r>
              <a:rPr lang="en-US" dirty="0"/>
              <a:t>Google Assistant</a:t>
            </a:r>
          </a:p>
          <a:p>
            <a:r>
              <a:rPr lang="en-US" dirty="0"/>
              <a:t>Auto Piloting</a:t>
            </a:r>
          </a:p>
          <a:p>
            <a:r>
              <a:rPr lang="en-US" dirty="0"/>
              <a:t>Smart Healthcare</a:t>
            </a:r>
          </a:p>
        </p:txBody>
      </p:sp>
      <p:pic>
        <p:nvPicPr>
          <p:cNvPr id="4" name="Picture 3">
            <a:extLst>
              <a:ext uri="{FF2B5EF4-FFF2-40B4-BE49-F238E27FC236}">
                <a16:creationId xmlns:a16="http://schemas.microsoft.com/office/drawing/2014/main" id="{CF801C05-2620-450D-B35B-42B00352512A}"/>
              </a:ext>
            </a:extLst>
          </p:cNvPr>
          <p:cNvPicPr>
            <a:picLocks noChangeAspect="1"/>
          </p:cNvPicPr>
          <p:nvPr/>
        </p:nvPicPr>
        <p:blipFill>
          <a:blip r:embed="rId2"/>
          <a:stretch>
            <a:fillRect/>
          </a:stretch>
        </p:blipFill>
        <p:spPr>
          <a:xfrm>
            <a:off x="4985704" y="1853248"/>
            <a:ext cx="6102984" cy="3526575"/>
          </a:xfrm>
          <a:prstGeom prst="rect">
            <a:avLst/>
          </a:prstGeom>
        </p:spPr>
      </p:pic>
    </p:spTree>
    <p:extLst>
      <p:ext uri="{BB962C8B-B14F-4D97-AF65-F5344CB8AC3E}">
        <p14:creationId xmlns:p14="http://schemas.microsoft.com/office/powerpoint/2010/main" val="115644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92EC-9341-4C9B-90C6-594CD17F67E2}"/>
              </a:ext>
            </a:extLst>
          </p:cNvPr>
          <p:cNvSpPr>
            <a:spLocks noGrp="1"/>
          </p:cNvSpPr>
          <p:nvPr>
            <p:ph type="title"/>
          </p:nvPr>
        </p:nvSpPr>
        <p:spPr/>
        <p:txBody>
          <a:bodyPr/>
          <a:lstStyle/>
          <a:p>
            <a:r>
              <a:rPr lang="en-US" dirty="0"/>
              <a:t>Course Description</a:t>
            </a:r>
          </a:p>
        </p:txBody>
      </p:sp>
      <p:sp>
        <p:nvSpPr>
          <p:cNvPr id="3" name="Content Placeholder 2">
            <a:extLst>
              <a:ext uri="{FF2B5EF4-FFF2-40B4-BE49-F238E27FC236}">
                <a16:creationId xmlns:a16="http://schemas.microsoft.com/office/drawing/2014/main" id="{0DD1F799-C75F-4798-9E0A-0D0EC53D9B71}"/>
              </a:ext>
            </a:extLst>
          </p:cNvPr>
          <p:cNvSpPr>
            <a:spLocks noGrp="1"/>
          </p:cNvSpPr>
          <p:nvPr>
            <p:ph idx="1"/>
          </p:nvPr>
        </p:nvSpPr>
        <p:spPr/>
        <p:txBody>
          <a:bodyPr/>
          <a:lstStyle/>
          <a:p>
            <a:pPr>
              <a:lnSpc>
                <a:spcPct val="90000"/>
              </a:lnSpc>
              <a:spcBef>
                <a:spcPts val="1001"/>
              </a:spcBef>
            </a:pPr>
            <a:r>
              <a:rPr lang="en-US" spc="-1" dirty="0">
                <a:solidFill>
                  <a:srgbClr val="FFFFFF"/>
                </a:solidFill>
                <a:latin typeface="Trebuchet MS"/>
              </a:rPr>
              <a:t>This course provides a broad introduction to applied machine learning models and algorithms:</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Machine Learning concepts</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Essential skills on handling, cleaning, and preparing data</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General-purpose machine learning models</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Training and tuning process on real-world data</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Selecting and engineering features</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Improving models using domain-specific knowledge</a:t>
            </a:r>
          </a:p>
          <a:p>
            <a:endParaRPr lang="en-US" dirty="0"/>
          </a:p>
        </p:txBody>
      </p:sp>
    </p:spTree>
    <p:extLst>
      <p:ext uri="{BB962C8B-B14F-4D97-AF65-F5344CB8AC3E}">
        <p14:creationId xmlns:p14="http://schemas.microsoft.com/office/powerpoint/2010/main" val="136768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3EB0-317E-4DB2-9F7C-A1E8BE118195}"/>
              </a:ext>
            </a:extLst>
          </p:cNvPr>
          <p:cNvSpPr>
            <a:spLocks noGrp="1"/>
          </p:cNvSpPr>
          <p:nvPr>
            <p:ph type="title"/>
          </p:nvPr>
        </p:nvSpPr>
        <p:spPr/>
        <p:txBody>
          <a:bodyPr/>
          <a:lstStyle/>
          <a:p>
            <a:r>
              <a:rPr lang="en-US" dirty="0"/>
              <a:t>Course content</a:t>
            </a:r>
          </a:p>
        </p:txBody>
      </p:sp>
      <p:sp>
        <p:nvSpPr>
          <p:cNvPr id="3" name="Content Placeholder 2">
            <a:extLst>
              <a:ext uri="{FF2B5EF4-FFF2-40B4-BE49-F238E27FC236}">
                <a16:creationId xmlns:a16="http://schemas.microsoft.com/office/drawing/2014/main" id="{5EA164E5-D65C-4B42-BA56-0CA479A6DCB9}"/>
              </a:ext>
            </a:extLst>
          </p:cNvPr>
          <p:cNvSpPr>
            <a:spLocks noGrp="1"/>
          </p:cNvSpPr>
          <p:nvPr>
            <p:ph idx="1"/>
          </p:nvPr>
        </p:nvSpPr>
        <p:spPr/>
        <p:txBody>
          <a:bodyPr/>
          <a:lstStyle/>
          <a:p>
            <a:pPr>
              <a:lnSpc>
                <a:spcPct val="90000"/>
              </a:lnSpc>
              <a:spcBef>
                <a:spcPts val="1001"/>
              </a:spcBef>
            </a:pPr>
            <a:r>
              <a:rPr lang="en-US" spc="-1" dirty="0">
                <a:solidFill>
                  <a:srgbClr val="FFFFFF"/>
                </a:solidFill>
                <a:latin typeface="Trebuchet MS"/>
              </a:rPr>
              <a:t>This course will introduce models and algorithms through concrete working examples with a moderate amount of theory. Python will be used as the primary programming language.</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Mathematical understanding: 20%</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Data handling and exploration with python: 20%</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Model design and training: 30%</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Model evaluation and diagnostics: 30%</a:t>
            </a:r>
          </a:p>
        </p:txBody>
      </p:sp>
    </p:spTree>
    <p:extLst>
      <p:ext uri="{BB962C8B-B14F-4D97-AF65-F5344CB8AC3E}">
        <p14:creationId xmlns:p14="http://schemas.microsoft.com/office/powerpoint/2010/main" val="370575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7F97-3588-4D10-BA11-3DC7A760D48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04314FE-DDB5-40B6-A076-79422424213A}"/>
              </a:ext>
            </a:extLst>
          </p:cNvPr>
          <p:cNvSpPr>
            <a:spLocks noGrp="1"/>
          </p:cNvSpPr>
          <p:nvPr>
            <p:ph idx="1"/>
          </p:nvPr>
        </p:nvSpPr>
        <p:spPr/>
        <p:txBody>
          <a:bodyPr/>
          <a:lstStyle/>
          <a:p>
            <a:pPr>
              <a:lnSpc>
                <a:spcPct val="90000"/>
              </a:lnSpc>
              <a:spcBef>
                <a:spcPts val="1001"/>
              </a:spcBef>
            </a:pPr>
            <a:r>
              <a:rPr lang="en-US" spc="-1" dirty="0">
                <a:solidFill>
                  <a:srgbClr val="FFFFFF"/>
                </a:solidFill>
                <a:latin typeface="Trebuchet MS"/>
              </a:rPr>
              <a:t>At the end of the course, students should be able to:</a:t>
            </a:r>
          </a:p>
          <a:p>
            <a:pPr>
              <a:lnSpc>
                <a:spcPct val="90000"/>
              </a:lnSpc>
              <a:spcBef>
                <a:spcPts val="1001"/>
              </a:spcBef>
            </a:pPr>
            <a:endParaRPr lang="en-US" spc="-1" dirty="0">
              <a:solidFill>
                <a:srgbClr val="FFFFFF"/>
              </a:solidFill>
              <a:latin typeface="Trebuchet MS"/>
            </a:endParaRPr>
          </a:p>
          <a:p>
            <a:pPr marL="228600" indent="-228240">
              <a:lnSpc>
                <a:spcPct val="90000"/>
              </a:lnSpc>
              <a:spcBef>
                <a:spcPts val="1001"/>
              </a:spcBef>
              <a:buClr>
                <a:srgbClr val="FFFFFF"/>
              </a:buClr>
              <a:buFont typeface="Arial"/>
              <a:buChar char="•"/>
            </a:pPr>
            <a:r>
              <a:rPr lang="en-US" spc="-1" dirty="0">
                <a:solidFill>
                  <a:srgbClr val="FFFFFF"/>
                </a:solidFill>
                <a:latin typeface="Trebuchet MS"/>
              </a:rPr>
              <a:t>Handle large volume of data using python scientific libraries.</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Understand the concepts and procedures for the most common machine learning algorithms.</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Given a particular learning task, build a machine learning model and train the model on the training dataset.</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Tuning a machine learning model to improve its performance.</a:t>
            </a:r>
          </a:p>
          <a:p>
            <a:endParaRPr lang="en-US" dirty="0"/>
          </a:p>
        </p:txBody>
      </p:sp>
    </p:spTree>
    <p:extLst>
      <p:ext uri="{BB962C8B-B14F-4D97-AF65-F5344CB8AC3E}">
        <p14:creationId xmlns:p14="http://schemas.microsoft.com/office/powerpoint/2010/main" val="353663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5544-0A48-48CD-BE90-7CC336912CB8}"/>
              </a:ext>
            </a:extLst>
          </p:cNvPr>
          <p:cNvSpPr>
            <a:spLocks noGrp="1"/>
          </p:cNvSpPr>
          <p:nvPr>
            <p:ph type="title"/>
          </p:nvPr>
        </p:nvSpPr>
        <p:spPr/>
        <p:txBody>
          <a:bodyPr/>
          <a:lstStyle/>
          <a:p>
            <a:r>
              <a:rPr lang="en-US" dirty="0"/>
              <a:t>Grading Policy</a:t>
            </a:r>
          </a:p>
        </p:txBody>
      </p:sp>
      <p:sp>
        <p:nvSpPr>
          <p:cNvPr id="3" name="Content Placeholder 2">
            <a:extLst>
              <a:ext uri="{FF2B5EF4-FFF2-40B4-BE49-F238E27FC236}">
                <a16:creationId xmlns:a16="http://schemas.microsoft.com/office/drawing/2014/main" id="{F463B136-971F-47D9-8A64-BAC67C05B778}"/>
              </a:ext>
            </a:extLst>
          </p:cNvPr>
          <p:cNvSpPr>
            <a:spLocks noGrp="1"/>
          </p:cNvSpPr>
          <p:nvPr>
            <p:ph idx="1"/>
          </p:nvPr>
        </p:nvSpPr>
        <p:spPr/>
        <p:txBody>
          <a:bodyPr/>
          <a:lstStyle/>
          <a:p>
            <a:pPr>
              <a:lnSpc>
                <a:spcPct val="90000"/>
              </a:lnSpc>
              <a:spcBef>
                <a:spcPts val="1001"/>
              </a:spcBef>
            </a:pPr>
            <a:r>
              <a:rPr lang="en-US" spc="-1" dirty="0">
                <a:solidFill>
                  <a:srgbClr val="FFFFFF"/>
                </a:solidFill>
                <a:latin typeface="Trebuchet MS"/>
              </a:rPr>
              <a:t>Students are expected to learn both the material covered in class and the material in the textbook and other assigned readings. Completing homework is an essential part of the learning experience. </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Participation &amp; In-class activities: 10%</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Homework and Quizzes: 30%</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Midterm Project: 30%</a:t>
            </a:r>
          </a:p>
          <a:p>
            <a:pPr marL="228600" indent="-228240">
              <a:lnSpc>
                <a:spcPct val="90000"/>
              </a:lnSpc>
              <a:spcBef>
                <a:spcPts val="1001"/>
              </a:spcBef>
              <a:buClr>
                <a:srgbClr val="FFFFFF"/>
              </a:buClr>
              <a:buFont typeface="Arial"/>
              <a:buChar char="•"/>
            </a:pPr>
            <a:r>
              <a:rPr lang="en-US" spc="-1" dirty="0">
                <a:solidFill>
                  <a:srgbClr val="FFFFFF"/>
                </a:solidFill>
                <a:latin typeface="Trebuchet MS"/>
              </a:rPr>
              <a:t>Final Project: 30%</a:t>
            </a:r>
          </a:p>
          <a:p>
            <a:pPr>
              <a:lnSpc>
                <a:spcPct val="90000"/>
              </a:lnSpc>
              <a:spcBef>
                <a:spcPts val="1001"/>
              </a:spcBef>
            </a:pPr>
            <a:endParaRPr lang="en-US" spc="-1" dirty="0">
              <a:solidFill>
                <a:srgbClr val="FFFFFF"/>
              </a:solidFill>
              <a:latin typeface="Trebuchet MS"/>
            </a:endParaRPr>
          </a:p>
          <a:p>
            <a:endParaRPr lang="en-US" dirty="0"/>
          </a:p>
        </p:txBody>
      </p:sp>
    </p:spTree>
    <p:extLst>
      <p:ext uri="{BB962C8B-B14F-4D97-AF65-F5344CB8AC3E}">
        <p14:creationId xmlns:p14="http://schemas.microsoft.com/office/powerpoint/2010/main" val="77042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838</Words>
  <Application>Microsoft Office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Trebuchet MS</vt:lpstr>
      <vt:lpstr>Wingdings 3</vt:lpstr>
      <vt:lpstr>Ion</vt:lpstr>
      <vt:lpstr>CMP 414 &amp; 765  Artificial Intelligence with Machine Learning</vt:lpstr>
      <vt:lpstr>Scope of This Course</vt:lpstr>
      <vt:lpstr>Why machine learning?</vt:lpstr>
      <vt:lpstr>Recent Breakthrough</vt:lpstr>
      <vt:lpstr>Recent Breakthrough</vt:lpstr>
      <vt:lpstr>Course Description</vt:lpstr>
      <vt:lpstr>Course content</vt:lpstr>
      <vt:lpstr>Learning Objectives</vt:lpstr>
      <vt:lpstr>Grading Policy</vt:lpstr>
      <vt:lpstr>Main Textbook</vt:lpstr>
      <vt:lpstr>Secondary Textbook</vt:lpstr>
      <vt:lpstr>Other Resources</vt:lpstr>
      <vt:lpstr>PowerPoint Presentation</vt:lpstr>
      <vt:lpstr>Why Python?</vt:lpstr>
      <vt:lpstr>Set up Machine Learning Environment</vt:lpstr>
      <vt:lpstr>Python Tutorial</vt:lpstr>
      <vt:lpstr>Example: Visualize Height Growth</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 464 &amp; 788  Topics in Computer Science</dc:title>
  <dc:creator>liang zhao</dc:creator>
  <cp:lastModifiedBy>liang zhao</cp:lastModifiedBy>
  <cp:revision>12</cp:revision>
  <dcterms:created xsi:type="dcterms:W3CDTF">2019-01-28T16:33:13Z</dcterms:created>
  <dcterms:modified xsi:type="dcterms:W3CDTF">2020-01-27T15:44:39Z</dcterms:modified>
</cp:coreProperties>
</file>