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</p:sldIdLst>
  <p:sldSz cx="18288000" cy="10287000"/>
  <p:notesSz cx="6858000" cy="9144000"/>
  <p:embeddedFontLst>
    <p:embeddedFont>
      <p:font typeface="Canva Sans" panose="020B0604020202020204" charset="0"/>
      <p:regular r:id="rId21"/>
    </p:embeddedFont>
    <p:embeddedFont>
      <p:font typeface="Open Sauce" panose="020B0604020202020204" charset="0"/>
      <p:regular r:id="rId22"/>
    </p:embeddedFont>
    <p:embeddedFont>
      <p:font typeface="Open Sauce Bold" panose="020B0604020202020204" charset="0"/>
      <p:regular r:id="rId23"/>
    </p:embeddedFont>
    <p:embeddedFont>
      <p:font typeface="Tex Gyre Bonum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5E1D8">
                <a:alpha val="49804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0" y="8241478"/>
            <a:ext cx="9144000" cy="2045522"/>
            <a:chOff x="0" y="0"/>
            <a:chExt cx="2408296" cy="5387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538738"/>
            </a:xfrm>
            <a:custGeom>
              <a:avLst/>
              <a:gdLst/>
              <a:ahLst/>
              <a:cxnLst/>
              <a:rect l="l" t="t" r="r" b="b"/>
              <a:pathLst>
                <a:path w="2408296" h="538738">
                  <a:moveTo>
                    <a:pt x="0" y="0"/>
                  </a:moveTo>
                  <a:lnTo>
                    <a:pt x="2408296" y="0"/>
                  </a:lnTo>
                  <a:lnTo>
                    <a:pt x="2408296" y="538738"/>
                  </a:lnTo>
                  <a:lnTo>
                    <a:pt x="0" y="538738"/>
                  </a:lnTo>
                  <a:close/>
                </a:path>
              </a:pathLst>
            </a:custGeom>
            <a:solidFill>
              <a:srgbClr val="E5E1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408296" cy="5863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9407510" y="2145914"/>
            <a:ext cx="8375665" cy="5521015"/>
          </a:xfrm>
          <a:custGeom>
            <a:avLst/>
            <a:gdLst/>
            <a:ahLst/>
            <a:cxnLst/>
            <a:rect l="l" t="t" r="r" b="b"/>
            <a:pathLst>
              <a:path w="8375665" h="5521015">
                <a:moveTo>
                  <a:pt x="0" y="0"/>
                </a:moveTo>
                <a:lnTo>
                  <a:pt x="8375665" y="0"/>
                </a:lnTo>
                <a:lnTo>
                  <a:pt x="8375665" y="5521015"/>
                </a:lnTo>
                <a:lnTo>
                  <a:pt x="0" y="552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3" r="-13012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8924925"/>
            <a:ext cx="556301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Guechtouli Anis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Hammamid Ahmed Issam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679607"/>
            <a:ext cx="8115300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Régression</a:t>
            </a:r>
            <a:r>
              <a:rPr lang="en-US" sz="6399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6399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Logistique</a:t>
            </a:r>
            <a:r>
              <a:rPr lang="en-US" sz="6399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6399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Binaire</a:t>
            </a:r>
            <a:endParaRPr lang="en-US" sz="6399" b="1" dirty="0">
              <a:solidFill>
                <a:srgbClr val="00365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3181486"/>
            <a:ext cx="8115300" cy="5805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age 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Âge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l'individu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(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années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).</a:t>
            </a:r>
          </a:p>
          <a:p>
            <a:pPr algn="l">
              <a:lnSpc>
                <a:spcPts val="3780"/>
              </a:lnSpc>
            </a:pPr>
            <a:r>
              <a:rPr lang="en-US" sz="27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sex 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Sexe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l'individu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(1 = h, 0 = f).</a:t>
            </a:r>
          </a:p>
          <a:p>
            <a:pPr algn="l">
              <a:lnSpc>
                <a:spcPts val="3780"/>
              </a:lnSpc>
            </a:pPr>
            <a:r>
              <a:rPr lang="en-US" sz="27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cp </a:t>
            </a:r>
            <a:r>
              <a:rPr lang="en-US" sz="2700" dirty="0">
                <a:solidFill>
                  <a:srgbClr val="003652"/>
                </a:solidFill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(type de </a:t>
            </a:r>
            <a:r>
              <a:rPr lang="en-US" sz="2700" dirty="0" err="1">
                <a:solidFill>
                  <a:srgbClr val="003652"/>
                </a:solidFill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douleur</a:t>
            </a:r>
            <a:r>
              <a:rPr lang="en-US" sz="2700" dirty="0">
                <a:solidFill>
                  <a:srgbClr val="003652"/>
                </a:solidFill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700" dirty="0" err="1">
                <a:solidFill>
                  <a:srgbClr val="003652"/>
                </a:solidFill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thoracique</a:t>
            </a:r>
            <a:r>
              <a:rPr lang="en-US" sz="2700" dirty="0">
                <a:solidFill>
                  <a:srgbClr val="003652"/>
                </a:solidFill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)</a:t>
            </a:r>
            <a:r>
              <a:rPr lang="en-US" sz="27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0 :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Angine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typique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1 :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Angine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atypique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2 :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Douleur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non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angineuse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3 :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Asymptomatique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3780"/>
              </a:lnSpc>
            </a:pPr>
            <a:r>
              <a:rPr lang="en-US" sz="2700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trestbps</a:t>
            </a:r>
            <a:r>
              <a:rPr lang="en-US" sz="27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: Pression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artérielle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au repos.</a:t>
            </a:r>
          </a:p>
          <a:p>
            <a:pPr algn="l">
              <a:lnSpc>
                <a:spcPts val="3780"/>
              </a:lnSpc>
            </a:pPr>
            <a:r>
              <a:rPr lang="en-US" sz="2700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chol</a:t>
            </a:r>
            <a:r>
              <a:rPr lang="en-US" sz="27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Taux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cholestérol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sérique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3780"/>
              </a:lnSpc>
            </a:pPr>
            <a:r>
              <a:rPr lang="en-US" sz="2700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fbs</a:t>
            </a:r>
            <a:r>
              <a:rPr lang="en-US" sz="27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Glycémie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à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jeun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l">
              <a:lnSpc>
                <a:spcPts val="3780"/>
              </a:lnSpc>
            </a:pPr>
            <a:r>
              <a:rPr lang="en-US" sz="2700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thalach</a:t>
            </a:r>
            <a:r>
              <a:rPr lang="en-US" sz="27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: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Fréquence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cardiaque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maximale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7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atteinte</a:t>
            </a:r>
            <a:r>
              <a:rPr lang="en-US" sz="27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851057"/>
            <a:ext cx="9743924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Description du Dataset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3181486"/>
            <a:ext cx="8115300" cy="569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restecg 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(résultats électrocardiographiques) :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0 : Normal.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1 : Anomalie.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2 : Hypertrophie ventriculaire gauche probable ou certaine.</a:t>
            </a:r>
          </a:p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exang 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: Angine induite par l'exercice (1 = oui, 0 = non).</a:t>
            </a:r>
          </a:p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oldpeak 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: Dépression ST induite par l'exercice par rapport au repos.</a:t>
            </a:r>
          </a:p>
          <a:p>
            <a:pPr algn="l">
              <a:lnSpc>
                <a:spcPts val="3780"/>
              </a:lnSpc>
            </a:pPr>
            <a:endParaRPr lang="en-US" sz="2700">
              <a:solidFill>
                <a:srgbClr val="003652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target 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: Présence de maladie cardiaque (1 = oui, 0 = non).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7869688" y="2822607"/>
            <a:ext cx="4476166" cy="4674416"/>
          </a:xfrm>
          <a:custGeom>
            <a:avLst/>
            <a:gdLst/>
            <a:ahLst/>
            <a:cxnLst/>
            <a:rect l="l" t="t" r="r" b="b"/>
            <a:pathLst>
              <a:path w="4476166" h="4674416">
                <a:moveTo>
                  <a:pt x="0" y="0"/>
                </a:moveTo>
                <a:lnTo>
                  <a:pt x="4476166" y="0"/>
                </a:lnTo>
                <a:lnTo>
                  <a:pt x="4476166" y="4674416"/>
                </a:lnTo>
                <a:lnTo>
                  <a:pt x="0" y="4674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94" t="-6518" r="-111344"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433201" y="2822607"/>
            <a:ext cx="4959580" cy="4674416"/>
          </a:xfrm>
          <a:custGeom>
            <a:avLst/>
            <a:gdLst/>
            <a:ahLst/>
            <a:cxnLst/>
            <a:rect l="l" t="t" r="r" b="b"/>
            <a:pathLst>
              <a:path w="4959580" h="4674416">
                <a:moveTo>
                  <a:pt x="0" y="0"/>
                </a:moveTo>
                <a:lnTo>
                  <a:pt x="4959580" y="0"/>
                </a:lnTo>
                <a:lnTo>
                  <a:pt x="4959580" y="4674416"/>
                </a:lnTo>
                <a:lnTo>
                  <a:pt x="0" y="4674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93" t="-6305" r="-101636"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Prétraitement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171961"/>
            <a:ext cx="6239291" cy="447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Après avoir confirmé l'absence de valeurs manquantes, nous utilisons le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boxplot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pour identifier et retirer les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outliers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 Cette étape permet d'améliorer la qualité des données et, par conséquent, les performances du modèle.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7344191" y="2423939"/>
            <a:ext cx="4819062" cy="5462704"/>
          </a:xfrm>
          <a:custGeom>
            <a:avLst/>
            <a:gdLst/>
            <a:ahLst/>
            <a:cxnLst/>
            <a:rect l="l" t="t" r="r" b="b"/>
            <a:pathLst>
              <a:path w="4819062" h="5462704">
                <a:moveTo>
                  <a:pt x="0" y="0"/>
                </a:moveTo>
                <a:lnTo>
                  <a:pt x="4819062" y="0"/>
                </a:lnTo>
                <a:lnTo>
                  <a:pt x="4819062" y="5462704"/>
                </a:lnTo>
                <a:lnTo>
                  <a:pt x="0" y="5462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255561" y="2423939"/>
            <a:ext cx="5003739" cy="5439121"/>
          </a:xfrm>
          <a:custGeom>
            <a:avLst/>
            <a:gdLst/>
            <a:ahLst/>
            <a:cxnLst/>
            <a:rect l="l" t="t" r="r" b="b"/>
            <a:pathLst>
              <a:path w="5003739" h="5439121">
                <a:moveTo>
                  <a:pt x="0" y="0"/>
                </a:moveTo>
                <a:lnTo>
                  <a:pt x="5003739" y="0"/>
                </a:lnTo>
                <a:lnTo>
                  <a:pt x="5003739" y="5439122"/>
                </a:lnTo>
                <a:lnTo>
                  <a:pt x="0" y="543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Prétraitement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162436"/>
            <a:ext cx="5723903" cy="440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09"/>
              </a:lnSpc>
            </a:pPr>
            <a:r>
              <a:rPr lang="en-US" sz="315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La matrice de </a:t>
            </a:r>
            <a:r>
              <a:rPr lang="en-US" sz="315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corrélation </a:t>
            </a:r>
            <a:r>
              <a:rPr lang="en-US" sz="315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nous permet de mieux comprendre les </a:t>
            </a:r>
            <a:r>
              <a:rPr lang="en-US" sz="315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liens </a:t>
            </a:r>
            <a:r>
              <a:rPr lang="en-US" sz="315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entre les différentes variables. Cette analyse aide à repérer les </a:t>
            </a:r>
            <a:r>
              <a:rPr lang="en-US" sz="315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interactions </a:t>
            </a:r>
            <a:r>
              <a:rPr lang="en-US" sz="315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significatives et à guider les choix lors de l’entraînement du modèle.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9119668" y="2435578"/>
            <a:ext cx="6349802" cy="3000793"/>
          </a:xfrm>
          <a:custGeom>
            <a:avLst/>
            <a:gdLst/>
            <a:ahLst/>
            <a:cxnLst/>
            <a:rect l="l" t="t" r="r" b="b"/>
            <a:pathLst>
              <a:path w="6349802" h="3000793">
                <a:moveTo>
                  <a:pt x="0" y="0"/>
                </a:moveTo>
                <a:lnTo>
                  <a:pt x="6349801" y="0"/>
                </a:lnTo>
                <a:lnTo>
                  <a:pt x="6349801" y="3000793"/>
                </a:lnTo>
                <a:lnTo>
                  <a:pt x="0" y="3000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329837" y="5748762"/>
            <a:ext cx="9929463" cy="2566072"/>
          </a:xfrm>
          <a:custGeom>
            <a:avLst/>
            <a:gdLst/>
            <a:ahLst/>
            <a:cxnLst/>
            <a:rect l="l" t="t" r="r" b="b"/>
            <a:pathLst>
              <a:path w="9929463" h="2234129">
                <a:moveTo>
                  <a:pt x="0" y="0"/>
                </a:moveTo>
                <a:lnTo>
                  <a:pt x="9929463" y="0"/>
                </a:lnTo>
                <a:lnTo>
                  <a:pt x="9929463" y="2234129"/>
                </a:lnTo>
                <a:lnTo>
                  <a:pt x="0" y="2234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978"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Box 8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Stat Descriptive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171961"/>
            <a:ext cx="6301137" cy="4566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Les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statistiques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descriptives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sont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utilisées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pour </a:t>
            </a:r>
            <a:r>
              <a:rPr lang="en-US" sz="3200" b="1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résumer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et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présenter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les données de manière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claire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et </a:t>
            </a:r>
            <a:r>
              <a:rPr lang="en-US" sz="3200" b="1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concise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 Elles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permettent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d'identifier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les </a:t>
            </a:r>
            <a:r>
              <a:rPr lang="en-US" sz="3200" b="1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tendances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de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comprendre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la </a:t>
            </a:r>
            <a:r>
              <a:rPr lang="en-US" sz="3200" b="1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distribution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des données et de simplifier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leur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b="1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interprétation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9305291" y="2298373"/>
            <a:ext cx="7954009" cy="6490353"/>
          </a:xfrm>
          <a:custGeom>
            <a:avLst/>
            <a:gdLst/>
            <a:ahLst/>
            <a:cxnLst/>
            <a:rect l="l" t="t" r="r" b="b"/>
            <a:pathLst>
              <a:path w="7954009" h="6490353">
                <a:moveTo>
                  <a:pt x="0" y="0"/>
                </a:moveTo>
                <a:lnTo>
                  <a:pt x="7954009" y="0"/>
                </a:lnTo>
                <a:lnTo>
                  <a:pt x="7954009" y="6490354"/>
                </a:lnTo>
                <a:lnTo>
                  <a:pt x="0" y="6490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1028700" y="3171961"/>
            <a:ext cx="6919602" cy="503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Après avoir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nettoyé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les données et appliqué une normalisation avec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StandardScaler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pour uniformiser les échelles des variables, nous procédons à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l’entraînement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du modèle de régression logistique binaire. Cette étape vise à ajuster les paramètres pour optimiser la précision des prédictions.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Entrainement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1041396" y="1207770"/>
            <a:ext cx="4631994" cy="3712470"/>
          </a:xfrm>
          <a:custGeom>
            <a:avLst/>
            <a:gdLst/>
            <a:ahLst/>
            <a:cxnLst/>
            <a:rect l="l" t="t" r="r" b="b"/>
            <a:pathLst>
              <a:path w="4631994" h="3712470">
                <a:moveTo>
                  <a:pt x="0" y="0"/>
                </a:moveTo>
                <a:lnTo>
                  <a:pt x="4631994" y="0"/>
                </a:lnTo>
                <a:lnTo>
                  <a:pt x="4631994" y="3712470"/>
                </a:lnTo>
                <a:lnTo>
                  <a:pt x="0" y="3712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1041396" y="5143500"/>
            <a:ext cx="4631994" cy="3775512"/>
          </a:xfrm>
          <a:custGeom>
            <a:avLst/>
            <a:gdLst/>
            <a:ahLst/>
            <a:cxnLst/>
            <a:rect l="l" t="t" r="r" b="b"/>
            <a:pathLst>
              <a:path w="4631994" h="3775512">
                <a:moveTo>
                  <a:pt x="0" y="0"/>
                </a:moveTo>
                <a:lnTo>
                  <a:pt x="4631994" y="0"/>
                </a:lnTo>
                <a:lnTo>
                  <a:pt x="4631994" y="3775512"/>
                </a:lnTo>
                <a:lnTo>
                  <a:pt x="0" y="3775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Evaluation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181486"/>
            <a:ext cx="8115300" cy="569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Modèle météo (pluie/non-pluie) :</a:t>
            </a:r>
          </a:p>
          <a:p>
            <a:pPr marL="582933" lvl="1" indent="-291467" algn="just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Exactitude :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93,73 %</a:t>
            </a:r>
          </a:p>
          <a:p>
            <a:pPr marL="582933" lvl="1" indent="-291467" algn="just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Les résultats montrent une précision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élevée 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pour la classe majoritaire (0), mais une performance plus faible pour la classe minoritaire (1), avec un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F1-score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0,74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3652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Modèle maladies cardiaques :</a:t>
            </a:r>
          </a:p>
          <a:p>
            <a:pPr marL="582933" lvl="1" indent="-291467" algn="just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Exactitude :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89,87 %</a:t>
            </a:r>
          </a:p>
          <a:p>
            <a:pPr marL="582933" lvl="1" indent="-291467" algn="just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Performances équilibrées entre les classes, avec une précision, un rappel et un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F1-score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 0,90 pour les deux classes.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Validation Croisée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181486"/>
            <a:ext cx="8115300" cy="569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Modèle météo :</a:t>
            </a:r>
          </a:p>
          <a:p>
            <a:pPr marL="582933" lvl="1" indent="-291467" algn="just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Les scores de validation croisée montrent une bonne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stabilité 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avec des performances autour de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92,8 %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allant de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91,8 %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à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93,6 %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sur les différentes itérations.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3652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Modèle maladies cardiaques :</a:t>
            </a:r>
          </a:p>
          <a:p>
            <a:pPr marL="582933" lvl="1" indent="-291467" algn="just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Les scores de validation croisée varient entre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81 %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et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90 %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avec des résultats légèrement plus faibles pour certaines itérations, ce qui indique une certaine </a:t>
            </a:r>
            <a:r>
              <a:rPr lang="en-US" sz="2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variabilité </a:t>
            </a:r>
            <a:r>
              <a:rPr lang="en-US" sz="27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dans la performance du modèle.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688193" y="3181486"/>
            <a:ext cx="6094982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Fold 1 : </a:t>
            </a:r>
            <a:r>
              <a:rPr lang="en-US" sz="28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91.80 %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Fold 2 : </a:t>
            </a:r>
            <a:r>
              <a:rPr lang="en-US" sz="28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93.60 %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Fold 3 : </a:t>
            </a:r>
            <a:r>
              <a:rPr lang="en-US" sz="28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93.40 %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Fold 4 : </a:t>
            </a:r>
            <a:r>
              <a:rPr lang="en-US" sz="28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92.80 %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Fold 5 : </a:t>
            </a:r>
            <a:r>
              <a:rPr lang="en-US" sz="28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92.40 %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88193" y="6071371"/>
            <a:ext cx="6094982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Fold 1 : </a:t>
            </a:r>
            <a:r>
              <a:rPr lang="en-US" sz="28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86.79 %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Fold 2 : </a:t>
            </a:r>
            <a:r>
              <a:rPr lang="en-US" sz="28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86.79 %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Fold 3 : </a:t>
            </a:r>
            <a:r>
              <a:rPr lang="en-US" sz="28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90.38 %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Fold 4 :</a:t>
            </a:r>
            <a:r>
              <a:rPr lang="en-US" sz="28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84.62 %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Fold 5 : </a:t>
            </a:r>
            <a:r>
              <a:rPr lang="en-US" sz="28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80.77 %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660BA-2470-9BAC-5AC0-73B627887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CC06C41-A80C-1955-980E-7B154D1FB0B8}"/>
              </a:ext>
            </a:extLst>
          </p:cNvPr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DE1FF51-C3E7-145C-5122-361366D4751C}"/>
              </a:ext>
            </a:extLst>
          </p:cNvPr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1CAB46D-AA74-048A-447E-4E79F8E2D1F8}"/>
              </a:ext>
            </a:extLst>
          </p:cNvPr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A1569A4-3C8A-369A-7C52-9C98142C7C50}"/>
              </a:ext>
            </a:extLst>
          </p:cNvPr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993B67F-318F-9A42-E20C-3E4F371A186A}"/>
              </a:ext>
            </a:extLst>
          </p:cNvPr>
          <p:cNvSpPr txBox="1"/>
          <p:nvPr/>
        </p:nvSpPr>
        <p:spPr>
          <a:xfrm>
            <a:off x="1028700" y="1851057"/>
            <a:ext cx="8115300" cy="92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Coefficents</a:t>
            </a:r>
            <a:endParaRPr lang="en-US" sz="6399" b="1" dirty="0">
              <a:solidFill>
                <a:srgbClr val="00365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399B773-9D7A-490A-8BB2-DA7AB065B1B6}"/>
              </a:ext>
            </a:extLst>
          </p:cNvPr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039AA1-ACB8-8E52-48C5-F81762BA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1851057"/>
            <a:ext cx="4598893" cy="57391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4466F7-8EEF-BBA9-97D1-85EAB04A24CA}"/>
              </a:ext>
            </a:extLst>
          </p:cNvPr>
          <p:cNvSpPr txBox="1"/>
          <p:nvPr/>
        </p:nvSpPr>
        <p:spPr>
          <a:xfrm>
            <a:off x="609600" y="3314699"/>
            <a:ext cx="9525000" cy="3880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3200" b="0" i="0" dirty="0" err="1">
                <a:solidFill>
                  <a:srgbClr val="003652"/>
                </a:solidFill>
                <a:effectLst/>
                <a:latin typeface="Open Sauce" panose="020B0604020202020204" charset="0"/>
              </a:rPr>
              <a:t>logit</a:t>
            </a:r>
            <a:r>
              <a:rPr lang="fr-FR" sz="3200" b="0" i="0" dirty="0">
                <a:solidFill>
                  <a:srgbClr val="003652"/>
                </a:solidFill>
                <a:effectLst/>
                <a:latin typeface="Open Sauce" panose="020B0604020202020204" charset="0"/>
              </a:rPr>
              <a:t>(p) = 0.4329 + 0.0463 * x1 </a:t>
            </a:r>
            <a:r>
              <a:rPr lang="fr-FR" sz="3200" b="0" i="0">
                <a:solidFill>
                  <a:srgbClr val="003652"/>
                </a:solidFill>
                <a:effectLst/>
                <a:latin typeface="Open Sauce" panose="020B0604020202020204" charset="0"/>
              </a:rPr>
              <a:t>+</a:t>
            </a:r>
            <a:r>
              <a:rPr lang="fr-FR" sz="3200">
                <a:solidFill>
                  <a:srgbClr val="003652"/>
                </a:solidFill>
                <a:latin typeface="Open Sauce" panose="020B0604020202020204" charset="0"/>
              </a:rPr>
              <a:t> </a:t>
            </a:r>
            <a:r>
              <a:rPr lang="fr-FR" sz="3200" b="0" i="0">
                <a:solidFill>
                  <a:srgbClr val="003652"/>
                </a:solidFill>
                <a:effectLst/>
                <a:latin typeface="Open Sauce" panose="020B0604020202020204" charset="0"/>
              </a:rPr>
              <a:t>- 1.0699 </a:t>
            </a:r>
            <a:r>
              <a:rPr lang="fr-FR" sz="3200" b="0" i="0" dirty="0">
                <a:solidFill>
                  <a:srgbClr val="003652"/>
                </a:solidFill>
                <a:effectLst/>
                <a:latin typeface="Open Sauce" panose="020B0604020202020204" charset="0"/>
              </a:rPr>
              <a:t>* x2 + 0.6641 * x3 </a:t>
            </a:r>
            <a:r>
              <a:rPr lang="fr-FR" sz="3200" b="0" i="0">
                <a:solidFill>
                  <a:srgbClr val="003652"/>
                </a:solidFill>
                <a:effectLst/>
                <a:latin typeface="Open Sauce" panose="020B0604020202020204" charset="0"/>
              </a:rPr>
              <a:t>+ - 0.5370 </a:t>
            </a:r>
            <a:r>
              <a:rPr lang="fr-FR" sz="3200" b="0" i="0" dirty="0">
                <a:solidFill>
                  <a:srgbClr val="003652"/>
                </a:solidFill>
                <a:effectLst/>
                <a:latin typeface="Open Sauce" panose="020B0604020202020204" charset="0"/>
              </a:rPr>
              <a:t>* x4 </a:t>
            </a:r>
            <a:r>
              <a:rPr lang="fr-FR" sz="3200" b="0" i="0">
                <a:solidFill>
                  <a:srgbClr val="003652"/>
                </a:solidFill>
                <a:effectLst/>
                <a:latin typeface="Open Sauce" panose="020B0604020202020204" charset="0"/>
              </a:rPr>
              <a:t>+</a:t>
            </a:r>
            <a:r>
              <a:rPr lang="fr-FR" sz="3200">
                <a:solidFill>
                  <a:srgbClr val="003652"/>
                </a:solidFill>
                <a:latin typeface="Open Sauce" panose="020B0604020202020204" charset="0"/>
              </a:rPr>
              <a:t> </a:t>
            </a:r>
            <a:r>
              <a:rPr lang="fr-FR" sz="3200" b="0" i="0">
                <a:solidFill>
                  <a:srgbClr val="003652"/>
                </a:solidFill>
                <a:effectLst/>
                <a:latin typeface="Open Sauce" panose="020B0604020202020204" charset="0"/>
              </a:rPr>
              <a:t>- 0.0481 </a:t>
            </a:r>
            <a:r>
              <a:rPr lang="fr-FR" sz="3200" b="0" i="0" dirty="0">
                <a:solidFill>
                  <a:srgbClr val="003652"/>
                </a:solidFill>
                <a:effectLst/>
                <a:latin typeface="Open Sauce" panose="020B0604020202020204" charset="0"/>
              </a:rPr>
              <a:t>* x5 + 0.1466 * x6 + 0.0357 * x7 + 0.7104 * x8 +</a:t>
            </a:r>
          </a:p>
          <a:p>
            <a:pPr algn="just">
              <a:lnSpc>
                <a:spcPct val="200000"/>
              </a:lnSpc>
            </a:pPr>
            <a:r>
              <a:rPr lang="fr-FR" sz="3200" b="0" i="0" dirty="0">
                <a:solidFill>
                  <a:srgbClr val="003652"/>
                </a:solidFill>
                <a:effectLst/>
                <a:latin typeface="Open Sauce" panose="020B0604020202020204" charset="0"/>
              </a:rPr>
              <a:t>- 0.3468 * x9 + - 0.4689 * x10</a:t>
            </a:r>
            <a:endParaRPr lang="en-US" sz="3200" dirty="0">
              <a:latin typeface="Open Sauc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2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1851057"/>
            <a:ext cx="11634959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sp>
        <p:nvSpPr>
          <p:cNvPr id="8" name="Freeform 8"/>
          <p:cNvSpPr/>
          <p:nvPr/>
        </p:nvSpPr>
        <p:spPr>
          <a:xfrm>
            <a:off x="12263609" y="2064187"/>
            <a:ext cx="3556383" cy="6608144"/>
          </a:xfrm>
          <a:custGeom>
            <a:avLst/>
            <a:gdLst/>
            <a:ahLst/>
            <a:cxnLst/>
            <a:rect l="l" t="t" r="r" b="b"/>
            <a:pathLst>
              <a:path w="3556383" h="6608144">
                <a:moveTo>
                  <a:pt x="0" y="0"/>
                </a:moveTo>
                <a:lnTo>
                  <a:pt x="3556383" y="0"/>
                </a:lnTo>
                <a:lnTo>
                  <a:pt x="3556383" y="6608144"/>
                </a:lnTo>
                <a:lnTo>
                  <a:pt x="0" y="660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171961"/>
            <a:ext cx="8115300" cy="5143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La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régression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logistique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binaire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est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un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outil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essentiel</a:t>
            </a:r>
            <a:r>
              <a:rPr lang="en-US" sz="32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prédictive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simple et polyvalent, avec des applications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variées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 Bien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qu’adaptée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aux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problèmes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simples,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ses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b="1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limites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dans les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contextes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complexes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peuvent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nécessiter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des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modèles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plus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avancés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comme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les </a:t>
            </a:r>
            <a:r>
              <a:rPr lang="en-US" sz="3200" b="1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arbres</a:t>
            </a:r>
            <a:r>
              <a:rPr lang="en-US" sz="3200" b="1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 </a:t>
            </a:r>
            <a:r>
              <a:rPr lang="en-US" sz="3200" b="1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décision</a:t>
            </a:r>
            <a:r>
              <a:rPr lang="en-US" sz="3200" b="1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ou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les </a:t>
            </a:r>
            <a:r>
              <a:rPr lang="en-US" sz="3200" b="1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réseaux </a:t>
            </a:r>
            <a:r>
              <a:rPr lang="en-US" sz="3200" b="1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neuronaux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5E1D8">
                <a:alpha val="49804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0" y="8241478"/>
            <a:ext cx="9144000" cy="2045522"/>
            <a:chOff x="0" y="0"/>
            <a:chExt cx="2408296" cy="5387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538738"/>
            </a:xfrm>
            <a:custGeom>
              <a:avLst/>
              <a:gdLst/>
              <a:ahLst/>
              <a:cxnLst/>
              <a:rect l="l" t="t" r="r" b="b"/>
              <a:pathLst>
                <a:path w="2408296" h="538738">
                  <a:moveTo>
                    <a:pt x="0" y="0"/>
                  </a:moveTo>
                  <a:lnTo>
                    <a:pt x="2408296" y="0"/>
                  </a:lnTo>
                  <a:lnTo>
                    <a:pt x="2408296" y="538738"/>
                  </a:lnTo>
                  <a:lnTo>
                    <a:pt x="0" y="538738"/>
                  </a:lnTo>
                  <a:close/>
                </a:path>
              </a:pathLst>
            </a:custGeom>
            <a:solidFill>
              <a:srgbClr val="E5E1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408296" cy="5863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11942506" y="2430698"/>
            <a:ext cx="3546988" cy="5425604"/>
          </a:xfrm>
          <a:custGeom>
            <a:avLst/>
            <a:gdLst/>
            <a:ahLst/>
            <a:cxnLst/>
            <a:rect l="l" t="t" r="r" b="b"/>
            <a:pathLst>
              <a:path w="3546988" h="5425604">
                <a:moveTo>
                  <a:pt x="0" y="0"/>
                </a:moveTo>
                <a:lnTo>
                  <a:pt x="3546988" y="0"/>
                </a:lnTo>
                <a:lnTo>
                  <a:pt x="3546988" y="5425604"/>
                </a:lnTo>
                <a:lnTo>
                  <a:pt x="0" y="5425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2203064"/>
            <a:ext cx="8115300" cy="19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300">
                <a:solidFill>
                  <a:srgbClr val="003652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Merci</a:t>
            </a:r>
          </a:p>
          <a:p>
            <a:pPr algn="l">
              <a:lnSpc>
                <a:spcPts val="7559"/>
              </a:lnSpc>
            </a:pPr>
            <a:r>
              <a:rPr lang="en-US" sz="6300">
                <a:solidFill>
                  <a:srgbClr val="003652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pour votre attention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3204662" y="5143500"/>
            <a:ext cx="1284917" cy="0"/>
          </a:xfrm>
          <a:prstGeom prst="line">
            <a:avLst/>
          </a:prstGeom>
          <a:ln w="57150" cap="flat">
            <a:solidFill>
              <a:srgbClr val="18AFD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5871690" y="5143500"/>
            <a:ext cx="1260757" cy="0"/>
          </a:xfrm>
          <a:prstGeom prst="line">
            <a:avLst/>
          </a:prstGeom>
          <a:ln w="57150" cap="flat">
            <a:solidFill>
              <a:srgbClr val="0097B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8514558" y="5143500"/>
            <a:ext cx="1285875" cy="0"/>
          </a:xfrm>
          <a:prstGeom prst="line">
            <a:avLst/>
          </a:prstGeom>
          <a:ln w="57150" cap="flat">
            <a:solidFill>
              <a:srgbClr val="1C88C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1182544" y="5143500"/>
            <a:ext cx="1201605" cy="0"/>
          </a:xfrm>
          <a:prstGeom prst="line">
            <a:avLst/>
          </a:prstGeom>
          <a:ln w="571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3766261" y="5143500"/>
            <a:ext cx="1317078" cy="0"/>
          </a:xfrm>
          <a:prstGeom prst="line">
            <a:avLst/>
          </a:prstGeom>
          <a:ln w="57150" cap="flat">
            <a:solidFill>
              <a:srgbClr val="13538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822551" y="4452444"/>
            <a:ext cx="1382111" cy="1382111"/>
            <a:chOff x="0" y="0"/>
            <a:chExt cx="1842815" cy="184281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CC0D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416564" y="577196"/>
              <a:ext cx="1009686" cy="688422"/>
            </a:xfrm>
            <a:custGeom>
              <a:avLst/>
              <a:gdLst/>
              <a:ahLst/>
              <a:cxnLst/>
              <a:rect l="l" t="t" r="r" b="b"/>
              <a:pathLst>
                <a:path w="1009686" h="688422">
                  <a:moveTo>
                    <a:pt x="0" y="0"/>
                  </a:moveTo>
                  <a:lnTo>
                    <a:pt x="1009686" y="0"/>
                  </a:lnTo>
                  <a:lnTo>
                    <a:pt x="1009686" y="688423"/>
                  </a:lnTo>
                  <a:lnTo>
                    <a:pt x="0" y="688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4489579" y="4452444"/>
            <a:ext cx="1382111" cy="1382111"/>
            <a:chOff x="0" y="0"/>
            <a:chExt cx="1842815" cy="184281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7B2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388572" y="395610"/>
              <a:ext cx="1065670" cy="1051595"/>
            </a:xfrm>
            <a:custGeom>
              <a:avLst/>
              <a:gdLst/>
              <a:ahLst/>
              <a:cxnLst/>
              <a:rect l="l" t="t" r="r" b="b"/>
              <a:pathLst>
                <a:path w="1065670" h="1051595">
                  <a:moveTo>
                    <a:pt x="0" y="0"/>
                  </a:moveTo>
                  <a:lnTo>
                    <a:pt x="1065671" y="0"/>
                  </a:lnTo>
                  <a:lnTo>
                    <a:pt x="1065671" y="1051595"/>
                  </a:lnTo>
                  <a:lnTo>
                    <a:pt x="0" y="10515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>
            <a:off x="9800433" y="4452444"/>
            <a:ext cx="1382111" cy="1382111"/>
            <a:chOff x="0" y="0"/>
            <a:chExt cx="1842815" cy="184281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379415" y="379415"/>
              <a:ext cx="1083985" cy="1083985"/>
            </a:xfrm>
            <a:custGeom>
              <a:avLst/>
              <a:gdLst/>
              <a:ahLst/>
              <a:cxnLst/>
              <a:rect l="l" t="t" r="r" b="b"/>
              <a:pathLst>
                <a:path w="1083985" h="1083985">
                  <a:moveTo>
                    <a:pt x="0" y="0"/>
                  </a:moveTo>
                  <a:lnTo>
                    <a:pt x="1083985" y="0"/>
                  </a:lnTo>
                  <a:lnTo>
                    <a:pt x="1083985" y="1083985"/>
                  </a:lnTo>
                  <a:lnTo>
                    <a:pt x="0" y="10839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6" name="Group 26"/>
          <p:cNvGrpSpPr/>
          <p:nvPr/>
        </p:nvGrpSpPr>
        <p:grpSpPr>
          <a:xfrm>
            <a:off x="12384150" y="4452444"/>
            <a:ext cx="1382111" cy="1382111"/>
            <a:chOff x="0" y="0"/>
            <a:chExt cx="1842815" cy="1842815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538A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311279" y="339879"/>
              <a:ext cx="1220256" cy="1163056"/>
              <a:chOff x="0" y="0"/>
              <a:chExt cx="812800" cy="7747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774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74700">
                    <a:moveTo>
                      <a:pt x="406400" y="0"/>
                    </a:moveTo>
                    <a:lnTo>
                      <a:pt x="502338" y="295909"/>
                    </a:lnTo>
                    <a:lnTo>
                      <a:pt x="812800" y="295909"/>
                    </a:lnTo>
                    <a:lnTo>
                      <a:pt x="561631" y="478791"/>
                    </a:lnTo>
                    <a:lnTo>
                      <a:pt x="657569" y="774700"/>
                    </a:lnTo>
                    <a:lnTo>
                      <a:pt x="406400" y="591819"/>
                    </a:lnTo>
                    <a:lnTo>
                      <a:pt x="155231" y="774700"/>
                    </a:lnTo>
                    <a:lnTo>
                      <a:pt x="251169" y="478791"/>
                    </a:lnTo>
                    <a:lnTo>
                      <a:pt x="0" y="295909"/>
                    </a:lnTo>
                    <a:lnTo>
                      <a:pt x="310462" y="29590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228600" y="219075"/>
                <a:ext cx="355600" cy="3905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>
            <a:off x="15083338" y="4452444"/>
            <a:ext cx="1382111" cy="1382111"/>
            <a:chOff x="0" y="0"/>
            <a:chExt cx="1842815" cy="1842815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3652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37" name="Freeform 37"/>
            <p:cNvSpPr/>
            <p:nvPr/>
          </p:nvSpPr>
          <p:spPr>
            <a:xfrm>
              <a:off x="453465" y="283666"/>
              <a:ext cx="935885" cy="1275482"/>
            </a:xfrm>
            <a:custGeom>
              <a:avLst/>
              <a:gdLst/>
              <a:ahLst/>
              <a:cxnLst/>
              <a:rect l="l" t="t" r="r" b="b"/>
              <a:pathLst>
                <a:path w="935885" h="1275482">
                  <a:moveTo>
                    <a:pt x="0" y="0"/>
                  </a:moveTo>
                  <a:lnTo>
                    <a:pt x="935885" y="0"/>
                  </a:lnTo>
                  <a:lnTo>
                    <a:pt x="935885" y="1275483"/>
                  </a:lnTo>
                  <a:lnTo>
                    <a:pt x="0" y="1275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8" name="Group 38"/>
          <p:cNvGrpSpPr/>
          <p:nvPr/>
        </p:nvGrpSpPr>
        <p:grpSpPr>
          <a:xfrm>
            <a:off x="7132447" y="4452444"/>
            <a:ext cx="1382111" cy="1382111"/>
            <a:chOff x="0" y="0"/>
            <a:chExt cx="1842815" cy="1842815"/>
          </a:xfrm>
        </p:grpSpPr>
        <p:grpSp>
          <p:nvGrpSpPr>
            <p:cNvPr id="39" name="Group 39"/>
            <p:cNvGrpSpPr/>
            <p:nvPr/>
          </p:nvGrpSpPr>
          <p:grpSpPr>
            <a:xfrm>
              <a:off x="0" y="0"/>
              <a:ext cx="1842815" cy="1842815"/>
              <a:chOff x="0" y="0"/>
              <a:chExt cx="812800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C88CF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42" name="Freeform 42"/>
            <p:cNvSpPr/>
            <p:nvPr/>
          </p:nvSpPr>
          <p:spPr>
            <a:xfrm>
              <a:off x="374740" y="374740"/>
              <a:ext cx="1093334" cy="1093334"/>
            </a:xfrm>
            <a:custGeom>
              <a:avLst/>
              <a:gdLst/>
              <a:ahLst/>
              <a:cxnLst/>
              <a:rect l="l" t="t" r="r" b="b"/>
              <a:pathLst>
                <a:path w="1093334" h="1093334">
                  <a:moveTo>
                    <a:pt x="0" y="0"/>
                  </a:moveTo>
                  <a:lnTo>
                    <a:pt x="1093334" y="0"/>
                  </a:lnTo>
                  <a:lnTo>
                    <a:pt x="1093334" y="1093334"/>
                  </a:lnTo>
                  <a:lnTo>
                    <a:pt x="0" y="10933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43" name="TextBox 43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Contenue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246662" y="6425106"/>
            <a:ext cx="2533888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Introduction et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Problematiques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365427" y="6425106"/>
            <a:ext cx="1654373" cy="905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Fonction</a:t>
            </a:r>
            <a:endParaRPr lang="en-US" sz="25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639"/>
              </a:lnSpc>
            </a:pPr>
            <a:r>
              <a:rPr lang="en-US" sz="25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Sigmoïde</a:t>
            </a:r>
            <a:endParaRPr lang="en-US" sz="25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4882616" y="6425106"/>
            <a:ext cx="1881384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Conclusion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705600" y="6425106"/>
            <a:ext cx="2158381" cy="893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Domaines</a:t>
            </a: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d’application</a:t>
            </a:r>
            <a:endParaRPr lang="en-US" sz="25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9731215" y="6425106"/>
            <a:ext cx="1520547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Exemples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2231826" y="6425106"/>
            <a:ext cx="1783556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19175" y="3171961"/>
            <a:ext cx="8115300" cy="559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La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régression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est une méthode clé en analyse prédictive, souvent associée à des variables continues. Cependant, elle peut également être utilisée pour des tâches de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classification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offrant une approche simple et interprétable. Nous nous pencherons ici sur comment utiliser la régression pour la classification et les domaines où cette approche est particulièrement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efficace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10553145" y="2274872"/>
            <a:ext cx="6595624" cy="5840125"/>
          </a:xfrm>
          <a:custGeom>
            <a:avLst/>
            <a:gdLst/>
            <a:ahLst/>
            <a:cxnLst/>
            <a:rect l="l" t="t" r="r" b="b"/>
            <a:pathLst>
              <a:path w="6595624" h="5840125">
                <a:moveTo>
                  <a:pt x="0" y="0"/>
                </a:moveTo>
                <a:lnTo>
                  <a:pt x="6595624" y="0"/>
                </a:lnTo>
                <a:lnTo>
                  <a:pt x="6595624" y="5840126"/>
                </a:lnTo>
                <a:lnTo>
                  <a:pt x="0" y="5840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076450" y="3229111"/>
            <a:ext cx="7067550" cy="5991089"/>
            <a:chOff x="0" y="0"/>
            <a:chExt cx="1861412" cy="15779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61412" cy="1577900"/>
            </a:xfrm>
            <a:custGeom>
              <a:avLst/>
              <a:gdLst/>
              <a:ahLst/>
              <a:cxnLst/>
              <a:rect l="l" t="t" r="r" b="b"/>
              <a:pathLst>
                <a:path w="1861412" h="1577900">
                  <a:moveTo>
                    <a:pt x="0" y="0"/>
                  </a:moveTo>
                  <a:lnTo>
                    <a:pt x="1861412" y="0"/>
                  </a:lnTo>
                  <a:lnTo>
                    <a:pt x="1861412" y="1577900"/>
                  </a:lnTo>
                  <a:lnTo>
                    <a:pt x="0" y="1577900"/>
                  </a:lnTo>
                  <a:close/>
                </a:path>
              </a:pathLst>
            </a:custGeom>
            <a:solidFill>
              <a:srgbClr val="F4F4E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861412" cy="1625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44000" y="3229111"/>
            <a:ext cx="7258050" cy="5991089"/>
            <a:chOff x="0" y="0"/>
            <a:chExt cx="1911585" cy="15779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1585" cy="1577900"/>
            </a:xfrm>
            <a:custGeom>
              <a:avLst/>
              <a:gdLst/>
              <a:ahLst/>
              <a:cxnLst/>
              <a:rect l="l" t="t" r="r" b="b"/>
              <a:pathLst>
                <a:path w="1911585" h="1577900">
                  <a:moveTo>
                    <a:pt x="0" y="0"/>
                  </a:moveTo>
                  <a:lnTo>
                    <a:pt x="1911585" y="0"/>
                  </a:lnTo>
                  <a:lnTo>
                    <a:pt x="1911585" y="1577900"/>
                  </a:lnTo>
                  <a:lnTo>
                    <a:pt x="0" y="1577900"/>
                  </a:lnTo>
                  <a:close/>
                </a:path>
              </a:pathLst>
            </a:custGeom>
            <a:solidFill>
              <a:srgbClr val="ECEAE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911585" cy="1625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319283" y="6008402"/>
            <a:ext cx="3649434" cy="4520695"/>
          </a:xfrm>
          <a:custGeom>
            <a:avLst/>
            <a:gdLst/>
            <a:ahLst/>
            <a:cxnLst/>
            <a:rect l="l" t="t" r="r" b="b"/>
            <a:pathLst>
              <a:path w="3649434" h="4520695">
                <a:moveTo>
                  <a:pt x="0" y="0"/>
                </a:moveTo>
                <a:lnTo>
                  <a:pt x="3649434" y="0"/>
                </a:lnTo>
                <a:lnTo>
                  <a:pt x="3649434" y="4520694"/>
                </a:lnTo>
                <a:lnTo>
                  <a:pt x="0" y="4520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533524" y="3603657"/>
            <a:ext cx="6396360" cy="222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Comment peut-on utiliser un modèle de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régression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pour résoudre des problèmes de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classification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851057"/>
            <a:ext cx="11634959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Problematiques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72843" y="3603657"/>
            <a:ext cx="6371631" cy="222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Quels sont les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domaines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dans lesquels ces approches peuvent être utilisées avec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efficacité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9833588" y="2945533"/>
            <a:ext cx="7425712" cy="4981676"/>
          </a:xfrm>
          <a:custGeom>
            <a:avLst/>
            <a:gdLst/>
            <a:ahLst/>
            <a:cxnLst/>
            <a:rect l="l" t="t" r="r" b="b"/>
            <a:pathLst>
              <a:path w="7425712" h="4981676">
                <a:moveTo>
                  <a:pt x="0" y="0"/>
                </a:moveTo>
                <a:lnTo>
                  <a:pt x="7425712" y="0"/>
                </a:lnTo>
                <a:lnTo>
                  <a:pt x="7425712" y="4981676"/>
                </a:lnTo>
                <a:lnTo>
                  <a:pt x="0" y="4981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26" t="-5975" r="-369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171961"/>
            <a:ext cx="8115300" cy="447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La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régression logistique binaire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est une méthode de classification qui prédit la probabilité d'appartenance à l'une des deux classes. Elle utilise la fonction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sigmoïde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pour transformer la sortie continue en une probabilité entre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et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permettant ainsi de prendre des décisions sur la classe à prédire.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93919"/>
            <a:ext cx="12362090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840"/>
              </a:lnSpc>
            </a:pPr>
            <a:r>
              <a:rPr lang="en-US" sz="57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Régression Logistique Binaire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1425940" y="1731744"/>
            <a:ext cx="4093243" cy="1210176"/>
            <a:chOff x="0" y="0"/>
            <a:chExt cx="5457658" cy="16135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57658" cy="1613568"/>
            </a:xfrm>
            <a:custGeom>
              <a:avLst/>
              <a:gdLst/>
              <a:ahLst/>
              <a:cxnLst/>
              <a:rect l="l" t="t" r="r" b="b"/>
              <a:pathLst>
                <a:path w="5457658" h="1613568">
                  <a:moveTo>
                    <a:pt x="0" y="0"/>
                  </a:moveTo>
                  <a:lnTo>
                    <a:pt x="5457658" y="0"/>
                  </a:lnTo>
                  <a:lnTo>
                    <a:pt x="5457658" y="1613568"/>
                  </a:lnTo>
                  <a:lnTo>
                    <a:pt x="0" y="16135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9685823" y="3775678"/>
            <a:ext cx="7573477" cy="5244633"/>
          </a:xfrm>
          <a:custGeom>
            <a:avLst/>
            <a:gdLst/>
            <a:ahLst/>
            <a:cxnLst/>
            <a:rect l="l" t="t" r="r" b="b"/>
            <a:pathLst>
              <a:path w="7573477" h="5244633">
                <a:moveTo>
                  <a:pt x="0" y="0"/>
                </a:moveTo>
                <a:lnTo>
                  <a:pt x="7573477" y="0"/>
                </a:lnTo>
                <a:lnTo>
                  <a:pt x="7573477" y="5244633"/>
                </a:lnTo>
                <a:lnTo>
                  <a:pt x="0" y="52446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171961"/>
            <a:ext cx="8115300" cy="559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La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fonction sigmoïde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est utilisée pour transformer une sortie continue en une probabilité comprise entre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et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Elle est couramment appliquée dans des modèles de classification, notamment la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régression logistique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pour prédire la probabilité d'appartenance à une classe. Sa forme en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"S"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permet d'obtenir des valeurs facilement interprétables dans le cadre de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la classification binaire.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Fonction Sigmoïde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3403632"/>
            <a:ext cx="10465648" cy="5792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2"/>
              </a:lnSpc>
            </a:pPr>
            <a:r>
              <a:rPr lang="en-US" sz="3316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Avant d'appliquer la fonction sigmoïde, une somme pondérée des caractéristiques est calculée. Chaque </a:t>
            </a:r>
            <a:r>
              <a:rPr lang="en-US" sz="3316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caractéristique </a:t>
            </a:r>
            <a:r>
              <a:rPr lang="en-US" sz="3316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est multipliée par un poids et additionnée à un biais pour obtenir une valeur </a:t>
            </a:r>
            <a:r>
              <a:rPr lang="en-US" sz="3316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Z</a:t>
            </a:r>
            <a:r>
              <a:rPr lang="en-US" sz="3316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 Cette valeur est passée dans la fonction sigmoïde qui génère une </a:t>
            </a:r>
            <a:r>
              <a:rPr lang="en-US" sz="3316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probabilité </a:t>
            </a:r>
            <a:r>
              <a:rPr lang="en-US" sz="3316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entre 0 et 1. Pour interpréter le résultat, un </a:t>
            </a:r>
            <a:r>
              <a:rPr lang="en-US" sz="3316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seuil </a:t>
            </a:r>
            <a:r>
              <a:rPr lang="en-US" sz="3316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comme 0.5 est utilisé : si la probabilité est supérieure ou égale au seuil, la classe </a:t>
            </a:r>
            <a:r>
              <a:rPr lang="en-US" sz="3316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positive </a:t>
            </a:r>
            <a:r>
              <a:rPr lang="en-US" sz="3316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est prédite, sinon la classe </a:t>
            </a:r>
            <a:r>
              <a:rPr lang="en-US" sz="3316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négative </a:t>
            </a:r>
            <a:r>
              <a:rPr lang="en-US" sz="3316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est prédite.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Fonction Sigmoïde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082272" y="3470307"/>
            <a:ext cx="4177028" cy="1431289"/>
            <a:chOff x="0" y="0"/>
            <a:chExt cx="5569370" cy="19083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69370" cy="1908386"/>
            </a:xfrm>
            <a:custGeom>
              <a:avLst/>
              <a:gdLst/>
              <a:ahLst/>
              <a:cxnLst/>
              <a:rect l="l" t="t" r="r" b="b"/>
              <a:pathLst>
                <a:path w="5569370" h="1908386">
                  <a:moveTo>
                    <a:pt x="0" y="0"/>
                  </a:moveTo>
                  <a:lnTo>
                    <a:pt x="5569370" y="0"/>
                  </a:lnTo>
                  <a:lnTo>
                    <a:pt x="5569370" y="1908386"/>
                  </a:lnTo>
                  <a:lnTo>
                    <a:pt x="0" y="19083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3141961" y="6039153"/>
            <a:ext cx="4057650" cy="1210176"/>
            <a:chOff x="0" y="0"/>
            <a:chExt cx="5410200" cy="16135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410200" cy="1613568"/>
            </a:xfrm>
            <a:custGeom>
              <a:avLst/>
              <a:gdLst/>
              <a:ahLst/>
              <a:cxnLst/>
              <a:rect l="l" t="t" r="r" b="b"/>
              <a:pathLst>
                <a:path w="5410200" h="1613568">
                  <a:moveTo>
                    <a:pt x="0" y="0"/>
                  </a:moveTo>
                  <a:lnTo>
                    <a:pt x="5410200" y="0"/>
                  </a:lnTo>
                  <a:lnTo>
                    <a:pt x="5410200" y="1613568"/>
                  </a:lnTo>
                  <a:lnTo>
                    <a:pt x="0" y="16135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1330961" y="2770219"/>
            <a:ext cx="1613734" cy="1613734"/>
          </a:xfrm>
          <a:custGeom>
            <a:avLst/>
            <a:gdLst/>
            <a:ahLst/>
            <a:cxnLst/>
            <a:rect l="l" t="t" r="r" b="b"/>
            <a:pathLst>
              <a:path w="1613734" h="1613734">
                <a:moveTo>
                  <a:pt x="0" y="0"/>
                </a:moveTo>
                <a:lnTo>
                  <a:pt x="1613734" y="0"/>
                </a:lnTo>
                <a:lnTo>
                  <a:pt x="1613734" y="1613734"/>
                </a:lnTo>
                <a:lnTo>
                  <a:pt x="0" y="1613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558428" y="2770219"/>
            <a:ext cx="1613734" cy="1613734"/>
          </a:xfrm>
          <a:custGeom>
            <a:avLst/>
            <a:gdLst/>
            <a:ahLst/>
            <a:cxnLst/>
            <a:rect l="l" t="t" r="r" b="b"/>
            <a:pathLst>
              <a:path w="1613734" h="1613734">
                <a:moveTo>
                  <a:pt x="0" y="0"/>
                </a:moveTo>
                <a:lnTo>
                  <a:pt x="1613734" y="0"/>
                </a:lnTo>
                <a:lnTo>
                  <a:pt x="1613734" y="1613734"/>
                </a:lnTo>
                <a:lnTo>
                  <a:pt x="0" y="1613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330961" y="6310660"/>
            <a:ext cx="1613734" cy="1613734"/>
          </a:xfrm>
          <a:custGeom>
            <a:avLst/>
            <a:gdLst/>
            <a:ahLst/>
            <a:cxnLst/>
            <a:rect l="l" t="t" r="r" b="b"/>
            <a:pathLst>
              <a:path w="1613734" h="1613734">
                <a:moveTo>
                  <a:pt x="0" y="0"/>
                </a:moveTo>
                <a:lnTo>
                  <a:pt x="1613734" y="0"/>
                </a:lnTo>
                <a:lnTo>
                  <a:pt x="1613734" y="1613734"/>
                </a:lnTo>
                <a:lnTo>
                  <a:pt x="0" y="1613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558428" y="6310660"/>
            <a:ext cx="1613734" cy="1613734"/>
          </a:xfrm>
          <a:custGeom>
            <a:avLst/>
            <a:gdLst/>
            <a:ahLst/>
            <a:cxnLst/>
            <a:rect l="l" t="t" r="r" b="b"/>
            <a:pathLst>
              <a:path w="1613734" h="1613734">
                <a:moveTo>
                  <a:pt x="0" y="0"/>
                </a:moveTo>
                <a:lnTo>
                  <a:pt x="1613734" y="0"/>
                </a:lnTo>
                <a:lnTo>
                  <a:pt x="1613734" y="1613734"/>
                </a:lnTo>
                <a:lnTo>
                  <a:pt x="0" y="16137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944695" y="4430226"/>
            <a:ext cx="1613734" cy="1613734"/>
          </a:xfrm>
          <a:custGeom>
            <a:avLst/>
            <a:gdLst/>
            <a:ahLst/>
            <a:cxnLst/>
            <a:rect l="l" t="t" r="r" b="b"/>
            <a:pathLst>
              <a:path w="1613734" h="1613734">
                <a:moveTo>
                  <a:pt x="0" y="0"/>
                </a:moveTo>
                <a:lnTo>
                  <a:pt x="1613733" y="0"/>
                </a:lnTo>
                <a:lnTo>
                  <a:pt x="1613733" y="1613734"/>
                </a:lnTo>
                <a:lnTo>
                  <a:pt x="0" y="16137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3171961"/>
            <a:ext cx="8115300" cy="5143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Les </a:t>
            </a:r>
            <a:r>
              <a:rPr lang="en-US" sz="3200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domaines</a:t>
            </a:r>
            <a:r>
              <a:rPr lang="en-US" sz="32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d'utilisation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 la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régression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logistique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binaire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sont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variés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: de la classification des </a:t>
            </a:r>
            <a:r>
              <a:rPr lang="en-US" sz="32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emails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en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spam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ou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non, à la </a:t>
            </a:r>
            <a:r>
              <a:rPr lang="en-US" sz="3200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détection</a:t>
            </a:r>
            <a:r>
              <a:rPr lang="en-US" sz="32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du cancer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l’évaluation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des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prêts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bancaires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la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différenciation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des mines et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roches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dans les données </a:t>
            </a:r>
            <a:r>
              <a:rPr lang="en-US" sz="32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sonar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, la classification de la </a:t>
            </a:r>
            <a:r>
              <a:rPr lang="en-US" sz="3200" dirty="0" err="1">
                <a:solidFill>
                  <a:srgbClr val="003652"/>
                </a:solidFill>
                <a:latin typeface="Open Sauce Bold" panose="020B0604020202020204" charset="0"/>
                <a:ea typeface="Open Sauce"/>
                <a:cs typeface="Open Sauce"/>
                <a:sym typeface="Open Sauce"/>
              </a:rPr>
              <a:t>pluie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200" dirty="0" err="1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ou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non, et la reconnaissance </a:t>
            </a:r>
            <a:r>
              <a:rPr lang="en-US" sz="3200" dirty="0" err="1">
                <a:solidFill>
                  <a:srgbClr val="003652"/>
                </a:solidFill>
                <a:latin typeface="Open Sauce Bold" panose="020B0604020202020204" charset="0"/>
                <a:ea typeface="Open Sauce"/>
                <a:cs typeface="Open Sauce"/>
                <a:sym typeface="Open Sauce"/>
              </a:rPr>
              <a:t>vocale</a:t>
            </a:r>
            <a:r>
              <a:rPr lang="en-US" sz="3200" dirty="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851057"/>
            <a:ext cx="8115300" cy="899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5400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Domaines</a:t>
            </a:r>
            <a:r>
              <a:rPr lang="en-US" sz="5400" b="1" dirty="0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5400" b="1" dirty="0" err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d’application</a:t>
            </a:r>
            <a:endParaRPr lang="en-US" sz="5400" b="1" dirty="0">
              <a:solidFill>
                <a:srgbClr val="003652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63144" y="10096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763144" y="92202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7783175" y="102870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7783175" y="9239250"/>
            <a:ext cx="1263861" cy="0"/>
          </a:xfrm>
          <a:prstGeom prst="line">
            <a:avLst/>
          </a:prstGeom>
          <a:ln w="9525" cap="flat">
            <a:solidFill>
              <a:srgbClr val="00365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490716" y="2045092"/>
            <a:ext cx="5958159" cy="3391279"/>
          </a:xfrm>
          <a:custGeom>
            <a:avLst/>
            <a:gdLst/>
            <a:ahLst/>
            <a:cxnLst/>
            <a:rect l="l" t="t" r="r" b="b"/>
            <a:pathLst>
              <a:path w="5958159" h="3391279">
                <a:moveTo>
                  <a:pt x="0" y="0"/>
                </a:moveTo>
                <a:lnTo>
                  <a:pt x="5958160" y="0"/>
                </a:lnTo>
                <a:lnTo>
                  <a:pt x="5958160" y="3391279"/>
                </a:lnTo>
                <a:lnTo>
                  <a:pt x="0" y="3391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787231" y="6100298"/>
            <a:ext cx="7365131" cy="3086667"/>
          </a:xfrm>
          <a:custGeom>
            <a:avLst/>
            <a:gdLst/>
            <a:ahLst/>
            <a:cxnLst/>
            <a:rect l="l" t="t" r="r" b="b"/>
            <a:pathLst>
              <a:path w="7365131" h="3086667">
                <a:moveTo>
                  <a:pt x="0" y="0"/>
                </a:moveTo>
                <a:lnTo>
                  <a:pt x="7365130" y="0"/>
                </a:lnTo>
                <a:lnTo>
                  <a:pt x="7365130" y="3086667"/>
                </a:lnTo>
                <a:lnTo>
                  <a:pt x="0" y="3086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3652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028700" y="3171961"/>
            <a:ext cx="8115300" cy="447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Parmi les exemples que nous avons préparés, nous avons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sélectionné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la classification du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météo 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(pluie/non-pluie) et la classification des </a:t>
            </a:r>
            <a:r>
              <a:rPr lang="en-US" sz="3200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maladies cardiaques</a:t>
            </a:r>
            <a:r>
              <a:rPr lang="en-US" sz="32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 pour illustrer un exemple de base et un exemple plus avancé d’application de la régression logistique binaire.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851057"/>
            <a:ext cx="81153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00365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Exemples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802005"/>
            <a:ext cx="556301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3652"/>
                </a:solidFill>
                <a:latin typeface="Open Sauce"/>
                <a:ea typeface="Open Sauce"/>
                <a:cs typeface="Open Sauce"/>
                <a:sym typeface="Open Sauce"/>
              </a:rPr>
              <a:t>Analyse et Exploitation de Données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1113</Words>
  <Application>Microsoft Office PowerPoint</Application>
  <PresentationFormat>Custom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Open Sauce</vt:lpstr>
      <vt:lpstr>Tex Gyre Bonum</vt:lpstr>
      <vt:lpstr>Arial</vt:lpstr>
      <vt:lpstr>Calibri</vt:lpstr>
      <vt:lpstr>Open Sauce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Logistique</dc:title>
  <cp:lastModifiedBy>Anis Guechtouli</cp:lastModifiedBy>
  <cp:revision>9</cp:revision>
  <dcterms:created xsi:type="dcterms:W3CDTF">2006-08-16T00:00:00Z</dcterms:created>
  <dcterms:modified xsi:type="dcterms:W3CDTF">2024-12-05T11:02:49Z</dcterms:modified>
  <dc:identifier>DAGX9EwbIZQ</dc:identifier>
</cp:coreProperties>
</file>