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4"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6583" y="922066"/>
            <a:ext cx="9622971" cy="1838551"/>
          </a:xfrm>
        </p:spPr>
        <p:txBody>
          <a:bodyPr/>
          <a:lstStyle/>
          <a:p>
            <a:r>
              <a:rPr lang="en-US" b="1" dirty="0">
                <a:solidFill>
                  <a:schemeClr val="bg1"/>
                </a:solidFill>
              </a:rPr>
              <a:t>Incident management process enriched event log Data Set</a:t>
            </a:r>
            <a:endParaRPr lang="fr-FR" dirty="0"/>
          </a:p>
        </p:txBody>
      </p:sp>
      <p:sp>
        <p:nvSpPr>
          <p:cNvPr id="3" name="Sous-titre 2"/>
          <p:cNvSpPr>
            <a:spLocks noGrp="1"/>
          </p:cNvSpPr>
          <p:nvPr>
            <p:ph type="subTitle" idx="1"/>
          </p:nvPr>
        </p:nvSpPr>
        <p:spPr/>
        <p:txBody>
          <a:bodyPr/>
          <a:lstStyle/>
          <a:p>
            <a:pPr algn="ctr"/>
            <a:r>
              <a:rPr lang="fr-FR" dirty="0" smtClean="0"/>
              <a:t>Python for data </a:t>
            </a:r>
            <a:r>
              <a:rPr lang="fr-FR" dirty="0" err="1" smtClean="0"/>
              <a:t>analysis</a:t>
            </a:r>
            <a:r>
              <a:rPr lang="fr-FR" dirty="0" smtClean="0"/>
              <a:t> – </a:t>
            </a:r>
            <a:r>
              <a:rPr lang="fr-FR" dirty="0" err="1" smtClean="0"/>
              <a:t>gueguen</a:t>
            </a:r>
            <a:r>
              <a:rPr lang="fr-FR" dirty="0" smtClean="0"/>
              <a:t> Nicolas</a:t>
            </a:r>
            <a:endParaRPr lang="fr-FR" dirty="0"/>
          </a:p>
        </p:txBody>
      </p:sp>
    </p:spTree>
    <p:extLst>
      <p:ext uri="{BB962C8B-B14F-4D97-AF65-F5344CB8AC3E}">
        <p14:creationId xmlns:p14="http://schemas.microsoft.com/office/powerpoint/2010/main" val="39200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Description du </a:t>
            </a:r>
            <a:r>
              <a:rPr lang="fr-FR" dirty="0" err="1" smtClean="0">
                <a:solidFill>
                  <a:schemeClr val="bg1"/>
                </a:solidFill>
              </a:rPr>
              <a:t>dataset</a:t>
            </a:r>
            <a:r>
              <a:rPr lang="fr-FR" dirty="0" smtClean="0">
                <a:solidFill>
                  <a:schemeClr val="bg1"/>
                </a:solidFill>
              </a:rPr>
              <a:t> :</a:t>
            </a:r>
            <a:endParaRPr lang="fr-FR" dirty="0">
              <a:solidFill>
                <a:schemeClr val="bg1"/>
              </a:solidFill>
            </a:endParaRPr>
          </a:p>
        </p:txBody>
      </p:sp>
      <p:sp>
        <p:nvSpPr>
          <p:cNvPr id="3" name="Espace réservé du contenu 2"/>
          <p:cNvSpPr>
            <a:spLocks noGrp="1"/>
          </p:cNvSpPr>
          <p:nvPr>
            <p:ph idx="1"/>
          </p:nvPr>
        </p:nvSpPr>
        <p:spPr>
          <a:xfrm>
            <a:off x="1141412" y="2014355"/>
            <a:ext cx="9905999" cy="3541714"/>
          </a:xfrm>
        </p:spPr>
        <p:txBody>
          <a:bodyPr>
            <a:normAutofit/>
          </a:bodyPr>
          <a:lstStyle/>
          <a:p>
            <a:r>
              <a:rPr lang="en-US" sz="1800" dirty="0" smtClean="0"/>
              <a:t>Il </a:t>
            </a:r>
            <a:r>
              <a:rPr lang="en-US" sz="1800" dirty="0" err="1" smtClean="0"/>
              <a:t>s’agit</a:t>
            </a:r>
            <a:r>
              <a:rPr lang="en-US" sz="1800" dirty="0" smtClean="0"/>
              <a:t> de logs de process de </a:t>
            </a:r>
            <a:r>
              <a:rPr lang="en-US" sz="1800" dirty="0" err="1" smtClean="0"/>
              <a:t>gestions</a:t>
            </a:r>
            <a:r>
              <a:rPr lang="en-US" sz="1800" dirty="0" smtClean="0"/>
              <a:t> </a:t>
            </a:r>
            <a:r>
              <a:rPr lang="en-US" sz="1800" dirty="0" err="1" smtClean="0"/>
              <a:t>d’incidents</a:t>
            </a:r>
            <a:r>
              <a:rPr lang="en-US" sz="1800" dirty="0" smtClean="0"/>
              <a:t> </a:t>
            </a:r>
            <a:r>
              <a:rPr lang="en-US" sz="1800" dirty="0" err="1" smtClean="0"/>
              <a:t>utilisés</a:t>
            </a:r>
            <a:r>
              <a:rPr lang="en-US" sz="1800" dirty="0" smtClean="0"/>
              <a:t> par un service IT </a:t>
            </a:r>
          </a:p>
          <a:p>
            <a:r>
              <a:rPr lang="en-US" sz="1800" dirty="0" smtClean="0"/>
              <a:t>On </a:t>
            </a:r>
            <a:r>
              <a:rPr lang="en-US" sz="1800" dirty="0" err="1" smtClean="0"/>
              <a:t>peut</a:t>
            </a:r>
            <a:r>
              <a:rPr lang="en-US" sz="1800" dirty="0" smtClean="0"/>
              <a:t> </a:t>
            </a:r>
            <a:r>
              <a:rPr lang="en-US" sz="1800" dirty="0" err="1" smtClean="0"/>
              <a:t>voir</a:t>
            </a:r>
            <a:r>
              <a:rPr lang="en-US" sz="1800" dirty="0" smtClean="0"/>
              <a:t> ci-</a:t>
            </a:r>
            <a:r>
              <a:rPr lang="en-US" sz="1800" dirty="0" err="1" smtClean="0"/>
              <a:t>dessous</a:t>
            </a:r>
            <a:r>
              <a:rPr lang="en-US" sz="1800" dirty="0" smtClean="0"/>
              <a:t> un </a:t>
            </a:r>
            <a:r>
              <a:rPr lang="en-US" sz="1800" dirty="0" err="1" smtClean="0"/>
              <a:t>aperçu</a:t>
            </a:r>
            <a:r>
              <a:rPr lang="en-US" sz="1800" dirty="0" smtClean="0"/>
              <a:t> des </a:t>
            </a:r>
            <a:r>
              <a:rPr lang="en-US" sz="1800" dirty="0" err="1" smtClean="0"/>
              <a:t>dernières</a:t>
            </a:r>
            <a:r>
              <a:rPr lang="en-US" sz="1800" dirty="0" smtClean="0"/>
              <a:t> </a:t>
            </a:r>
            <a:r>
              <a:rPr lang="en-US" sz="1800" dirty="0" err="1" smtClean="0"/>
              <a:t>colonnes</a:t>
            </a:r>
            <a:r>
              <a:rPr lang="en-US" sz="1800" dirty="0" smtClean="0"/>
              <a:t> du dataset (avec les 5 premières </a:t>
            </a:r>
            <a:r>
              <a:rPr lang="en-US" sz="1800" dirty="0" err="1" smtClean="0"/>
              <a:t>lignes</a:t>
            </a:r>
            <a:r>
              <a:rPr lang="en-US" sz="1800" dirty="0" smtClean="0"/>
              <a:t>)</a:t>
            </a:r>
            <a:endParaRPr lang="fr-FR" sz="1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2987828"/>
            <a:ext cx="9555480" cy="3383280"/>
          </a:xfrm>
          <a:prstGeom prst="rect">
            <a:avLst/>
          </a:prstGeom>
        </p:spPr>
      </p:pic>
    </p:spTree>
    <p:extLst>
      <p:ext uri="{BB962C8B-B14F-4D97-AF65-F5344CB8AC3E}">
        <p14:creationId xmlns:p14="http://schemas.microsoft.com/office/powerpoint/2010/main" val="181954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6320" y="618518"/>
            <a:ext cx="10011091" cy="1478570"/>
          </a:xfrm>
        </p:spPr>
        <p:txBody>
          <a:bodyPr/>
          <a:lstStyle/>
          <a:p>
            <a:r>
              <a:rPr lang="fr-FR" dirty="0">
                <a:solidFill>
                  <a:schemeClr val="bg1"/>
                </a:solidFill>
              </a:rPr>
              <a:t>interrogations </a:t>
            </a:r>
            <a:r>
              <a:rPr lang="fr-FR" dirty="0" smtClean="0">
                <a:solidFill>
                  <a:schemeClr val="bg1"/>
                </a:solidFill>
              </a:rPr>
              <a:t>et</a:t>
            </a:r>
            <a:r>
              <a:rPr lang="fr-FR" dirty="0">
                <a:solidFill>
                  <a:schemeClr val="bg1"/>
                </a:solidFill>
              </a:rPr>
              <a:t> Objectifs</a:t>
            </a:r>
            <a:r>
              <a:rPr lang="fr-FR" dirty="0" smtClean="0">
                <a:solidFill>
                  <a:schemeClr val="bg1"/>
                </a:solidFill>
              </a:rPr>
              <a:t> liés à ce </a:t>
            </a:r>
            <a:r>
              <a:rPr lang="fr-FR" dirty="0" err="1" smtClean="0">
                <a:solidFill>
                  <a:schemeClr val="bg1"/>
                </a:solidFill>
              </a:rPr>
              <a:t>dataset</a:t>
            </a:r>
            <a:r>
              <a:rPr lang="fr-FR" dirty="0" smtClean="0">
                <a:solidFill>
                  <a:schemeClr val="bg1"/>
                </a:solidFill>
              </a:rPr>
              <a:t> :</a:t>
            </a:r>
            <a:endParaRPr lang="fr-FR" dirty="0">
              <a:solidFill>
                <a:schemeClr val="bg1"/>
              </a:solidFill>
            </a:endParaRPr>
          </a:p>
        </p:txBody>
      </p:sp>
      <p:sp>
        <p:nvSpPr>
          <p:cNvPr id="3" name="Espace réservé du contenu 2"/>
          <p:cNvSpPr>
            <a:spLocks noGrp="1"/>
          </p:cNvSpPr>
          <p:nvPr>
            <p:ph idx="1"/>
          </p:nvPr>
        </p:nvSpPr>
        <p:spPr/>
        <p:txBody>
          <a:bodyPr>
            <a:normAutofit fontScale="70000" lnSpcReduction="20000"/>
          </a:bodyPr>
          <a:lstStyle/>
          <a:p>
            <a:r>
              <a:rPr lang="fr-FR" dirty="0" smtClean="0"/>
              <a:t>L’objectif lié à ce </a:t>
            </a:r>
            <a:r>
              <a:rPr lang="fr-FR" dirty="0" err="1" smtClean="0"/>
              <a:t>dataset</a:t>
            </a:r>
            <a:r>
              <a:rPr lang="fr-FR" dirty="0" smtClean="0"/>
              <a:t> est de trouver une méthode qui permet, à partir de la date d’ouverture d’un </a:t>
            </a:r>
            <a:r>
              <a:rPr lang="fr-FR" dirty="0" err="1" smtClean="0"/>
              <a:t>process</a:t>
            </a:r>
            <a:r>
              <a:rPr lang="fr-FR" dirty="0" smtClean="0"/>
              <a:t> (colonne « </a:t>
            </a:r>
            <a:r>
              <a:rPr lang="fr-FR" dirty="0" err="1" smtClean="0"/>
              <a:t>opened_at</a:t>
            </a:r>
            <a:r>
              <a:rPr lang="fr-FR" dirty="0" smtClean="0"/>
              <a:t> » du </a:t>
            </a:r>
            <a:r>
              <a:rPr lang="fr-FR" dirty="0" err="1" smtClean="0"/>
              <a:t>dataset</a:t>
            </a:r>
            <a:r>
              <a:rPr lang="fr-FR" dirty="0" smtClean="0"/>
              <a:t>) de déterminer la date de fin de celui-ci (la durée du </a:t>
            </a:r>
            <a:r>
              <a:rPr lang="fr-FR" dirty="0" err="1" smtClean="0"/>
              <a:t>process</a:t>
            </a:r>
            <a:r>
              <a:rPr lang="fr-FR" dirty="0" smtClean="0"/>
              <a:t> de fait)</a:t>
            </a:r>
          </a:p>
          <a:p>
            <a:endParaRPr lang="fr-FR" dirty="0"/>
          </a:p>
          <a:p>
            <a:r>
              <a:rPr lang="fr-FR" dirty="0" smtClean="0"/>
              <a:t>Après avoir défini cela, il convient de s’interroger sur le choix de ce que l’on considère comme la « date de fin » d’un </a:t>
            </a:r>
            <a:r>
              <a:rPr lang="fr-FR" dirty="0" err="1" smtClean="0"/>
              <a:t>process</a:t>
            </a:r>
            <a:r>
              <a:rPr lang="fr-FR" dirty="0" smtClean="0"/>
              <a:t> puisqu’il existe une colonne </a:t>
            </a:r>
            <a:r>
              <a:rPr lang="fr-FR" dirty="0" err="1" smtClean="0"/>
              <a:t>resolved_at</a:t>
            </a:r>
            <a:r>
              <a:rPr lang="fr-FR" dirty="0" smtClean="0"/>
              <a:t> et une colonne </a:t>
            </a:r>
            <a:r>
              <a:rPr lang="fr-FR" dirty="0" err="1" smtClean="0"/>
              <a:t>closed_at</a:t>
            </a:r>
            <a:r>
              <a:rPr lang="fr-FR" dirty="0" smtClean="0"/>
              <a:t> au sein du </a:t>
            </a:r>
            <a:r>
              <a:rPr lang="fr-FR" dirty="0" err="1" smtClean="0"/>
              <a:t>dataset</a:t>
            </a:r>
            <a:r>
              <a:rPr lang="fr-FR" dirty="0" smtClean="0"/>
              <a:t> qui pourraient toutes deux correspondre.</a:t>
            </a:r>
          </a:p>
          <a:p>
            <a:endParaRPr lang="fr-FR" dirty="0" smtClean="0"/>
          </a:p>
          <a:p>
            <a:r>
              <a:rPr lang="fr-FR" dirty="0" smtClean="0"/>
              <a:t>Dans un premier temps, j’avais envisagé </a:t>
            </a:r>
            <a:r>
              <a:rPr lang="fr-FR" dirty="0" err="1" smtClean="0"/>
              <a:t>resolved_at</a:t>
            </a:r>
            <a:r>
              <a:rPr lang="fr-FR" dirty="0" smtClean="0"/>
              <a:t> en considérant que la durée </a:t>
            </a:r>
            <a:r>
              <a:rPr lang="fr-FR" dirty="0" smtClean="0"/>
              <a:t>restante </a:t>
            </a:r>
            <a:r>
              <a:rPr lang="fr-FR" dirty="0" smtClean="0"/>
              <a:t>avant </a:t>
            </a:r>
            <a:r>
              <a:rPr lang="fr-FR" dirty="0" err="1" smtClean="0"/>
              <a:t>closed_at</a:t>
            </a:r>
            <a:r>
              <a:rPr lang="fr-FR" dirty="0" smtClean="0"/>
              <a:t> n’étaient que des formalités administratives non-pertinentes et que l’on pouvait considérer la fin </a:t>
            </a:r>
            <a:r>
              <a:rPr lang="fr-FR" dirty="0" smtClean="0"/>
              <a:t>quand </a:t>
            </a:r>
            <a:r>
              <a:rPr lang="fr-FR" dirty="0" smtClean="0"/>
              <a:t>le problème était résolu. Cependant, j’ai été amené à constater plus tard que </a:t>
            </a:r>
            <a:r>
              <a:rPr lang="fr-FR" dirty="0" err="1" smtClean="0"/>
              <a:t>resolved_at</a:t>
            </a:r>
            <a:r>
              <a:rPr lang="fr-FR" dirty="0" smtClean="0"/>
              <a:t> possédaient des valeurs qui n’étaient pas uniquement des dates alors j’ai préféré choisir </a:t>
            </a:r>
            <a:r>
              <a:rPr lang="fr-FR" dirty="0" err="1" smtClean="0"/>
              <a:t>closed_at</a:t>
            </a:r>
            <a:r>
              <a:rPr lang="fr-FR" dirty="0" smtClean="0"/>
              <a:t> pour la suite de l’étude. </a:t>
            </a:r>
          </a:p>
        </p:txBody>
      </p:sp>
    </p:spTree>
    <p:extLst>
      <p:ext uri="{BB962C8B-B14F-4D97-AF65-F5344CB8AC3E}">
        <p14:creationId xmlns:p14="http://schemas.microsoft.com/office/powerpoint/2010/main" val="229907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Prétraitements et nettoyage des données </a:t>
            </a:r>
            <a:r>
              <a:rPr lang="fr-FR" dirty="0" smtClean="0">
                <a:solidFill>
                  <a:schemeClr val="bg1"/>
                </a:solidFill>
              </a:rPr>
              <a:t>:</a:t>
            </a:r>
            <a:endParaRPr lang="fr-FR" dirty="0">
              <a:solidFill>
                <a:schemeClr val="bg1"/>
              </a:solidFill>
            </a:endParaRPr>
          </a:p>
        </p:txBody>
      </p:sp>
      <p:sp>
        <p:nvSpPr>
          <p:cNvPr id="3" name="Espace réservé du contenu 2"/>
          <p:cNvSpPr>
            <a:spLocks noGrp="1"/>
          </p:cNvSpPr>
          <p:nvPr>
            <p:ph idx="1"/>
          </p:nvPr>
        </p:nvSpPr>
        <p:spPr/>
        <p:txBody>
          <a:bodyPr>
            <a:normAutofit/>
          </a:bodyPr>
          <a:lstStyle/>
          <a:p>
            <a:r>
              <a:rPr lang="fr-FR" dirty="0" smtClean="0"/>
              <a:t>On transforme toutes les valeurs non-renseignées « ? » par des </a:t>
            </a:r>
            <a:r>
              <a:rPr lang="fr-FR" dirty="0" err="1" smtClean="0"/>
              <a:t>NaN</a:t>
            </a:r>
            <a:r>
              <a:rPr lang="fr-FR" dirty="0" smtClean="0"/>
              <a:t> puis on regarde leur proportion dans chaque colonne et l’on supprime les colonnes possédant plus de 90% de </a:t>
            </a:r>
            <a:r>
              <a:rPr lang="fr-FR" dirty="0" err="1" smtClean="0"/>
              <a:t>NaN</a:t>
            </a:r>
            <a:r>
              <a:rPr lang="fr-FR" dirty="0" smtClean="0"/>
              <a:t>.</a:t>
            </a:r>
            <a:endParaRPr lang="fr-FR" dirty="0"/>
          </a:p>
          <a:p>
            <a:r>
              <a:rPr lang="fr-FR" dirty="0" smtClean="0"/>
              <a:t>Les valeurs de </a:t>
            </a:r>
            <a:r>
              <a:rPr lang="fr-FR" dirty="0" err="1" smtClean="0"/>
              <a:t>opened_at</a:t>
            </a:r>
            <a:r>
              <a:rPr lang="fr-FR" dirty="0" smtClean="0"/>
              <a:t> et de </a:t>
            </a:r>
            <a:r>
              <a:rPr lang="fr-FR" dirty="0" err="1" smtClean="0"/>
              <a:t>closed_at</a:t>
            </a:r>
            <a:r>
              <a:rPr lang="fr-FR" dirty="0" smtClean="0"/>
              <a:t> étant des dates, il me faut créer une nouvelle colonne de durée du </a:t>
            </a:r>
            <a:r>
              <a:rPr lang="fr-FR" dirty="0" err="1" smtClean="0"/>
              <a:t>process</a:t>
            </a:r>
            <a:r>
              <a:rPr lang="fr-FR" dirty="0" smtClean="0"/>
              <a:t> qui représentera la différence de ces deux dates.</a:t>
            </a:r>
          </a:p>
          <a:p>
            <a:r>
              <a:rPr lang="fr-FR" dirty="0" smtClean="0"/>
              <a:t>Pour cela, on va rendre les dates exploitables en calcul.</a:t>
            </a:r>
            <a:endParaRPr lang="fr-FR" dirty="0"/>
          </a:p>
        </p:txBody>
      </p:sp>
    </p:spTree>
    <p:extLst>
      <p:ext uri="{BB962C8B-B14F-4D97-AF65-F5344CB8AC3E}">
        <p14:creationId xmlns:p14="http://schemas.microsoft.com/office/powerpoint/2010/main" val="399070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Prétraitements (2) :</a:t>
            </a:r>
            <a:endParaRPr lang="fr-FR" dirty="0">
              <a:solidFill>
                <a:schemeClr val="bg1"/>
              </a:solidFill>
            </a:endParaRPr>
          </a:p>
        </p:txBody>
      </p:sp>
      <p:sp>
        <p:nvSpPr>
          <p:cNvPr id="3" name="Espace réservé du contenu 2"/>
          <p:cNvSpPr>
            <a:spLocks noGrp="1"/>
          </p:cNvSpPr>
          <p:nvPr>
            <p:ph idx="1"/>
          </p:nvPr>
        </p:nvSpPr>
        <p:spPr/>
        <p:txBody>
          <a:bodyPr>
            <a:normAutofit fontScale="92500"/>
          </a:bodyPr>
          <a:lstStyle/>
          <a:p>
            <a:r>
              <a:rPr lang="fr-FR" dirty="0" smtClean="0"/>
              <a:t>Il y a beaucoup de variables de type « </a:t>
            </a:r>
            <a:r>
              <a:rPr lang="fr-FR" dirty="0" err="1" smtClean="0"/>
              <a:t>object</a:t>
            </a:r>
            <a:r>
              <a:rPr lang="fr-FR" dirty="0" smtClean="0"/>
              <a:t> » au sein du </a:t>
            </a:r>
            <a:r>
              <a:rPr lang="fr-FR" dirty="0" err="1" smtClean="0"/>
              <a:t>dataset</a:t>
            </a:r>
            <a:r>
              <a:rPr lang="fr-FR" dirty="0" smtClean="0"/>
              <a:t>, et certaines d’entre elles ont de très nombreuses valeurs possibles en leur sein.</a:t>
            </a:r>
          </a:p>
          <a:p>
            <a:r>
              <a:rPr lang="fr-FR" dirty="0" smtClean="0"/>
              <a:t>J’ai commencé par remplacer les valeurs non-renseignées dans ces colonnes par la valeur la plus représentée (malgré les potentiels soucis de </a:t>
            </a:r>
            <a:r>
              <a:rPr lang="fr-FR" dirty="0" err="1" smtClean="0"/>
              <a:t>sur-représentations</a:t>
            </a:r>
            <a:r>
              <a:rPr lang="fr-FR" dirty="0" smtClean="0"/>
              <a:t>)</a:t>
            </a:r>
          </a:p>
          <a:p>
            <a:r>
              <a:rPr lang="fr-FR" dirty="0" smtClean="0"/>
              <a:t>J’ai ensuite remplacé les valeurs par des valeurs d’entier croissantes (même si cela risque de créer des relations d’ordre fortuites).</a:t>
            </a:r>
          </a:p>
          <a:p>
            <a:r>
              <a:rPr lang="fr-FR" dirty="0" smtClean="0"/>
              <a:t>Enfin, j’ai supprimé les variables qui me semblaient trop peu pertinentes.</a:t>
            </a:r>
            <a:endParaRPr lang="fr-FR" dirty="0"/>
          </a:p>
        </p:txBody>
      </p:sp>
    </p:spTree>
    <p:extLst>
      <p:ext uri="{BB962C8B-B14F-4D97-AF65-F5344CB8AC3E}">
        <p14:creationId xmlns:p14="http://schemas.microsoft.com/office/powerpoint/2010/main" val="40264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Modèle et résultats </a:t>
            </a:r>
            <a:r>
              <a:rPr lang="fr-FR" dirty="0" smtClean="0">
                <a:solidFill>
                  <a:schemeClr val="bg1"/>
                </a:solidFill>
              </a:rPr>
              <a:t>:</a:t>
            </a:r>
            <a:endParaRPr lang="fr-FR" dirty="0">
              <a:solidFill>
                <a:schemeClr val="bg1"/>
              </a:solidFill>
            </a:endParaRPr>
          </a:p>
        </p:txBody>
      </p:sp>
      <p:sp>
        <p:nvSpPr>
          <p:cNvPr id="3" name="Espace réservé du contenu 2"/>
          <p:cNvSpPr>
            <a:spLocks noGrp="1"/>
          </p:cNvSpPr>
          <p:nvPr>
            <p:ph idx="1"/>
          </p:nvPr>
        </p:nvSpPr>
        <p:spPr>
          <a:xfrm>
            <a:off x="1141412" y="2249487"/>
            <a:ext cx="9905999" cy="1032607"/>
          </a:xfrm>
        </p:spPr>
        <p:txBody>
          <a:bodyPr>
            <a:normAutofit/>
          </a:bodyPr>
          <a:lstStyle/>
          <a:p>
            <a:r>
              <a:rPr lang="fr-FR" sz="1600" dirty="0" smtClean="0"/>
              <a:t>J’ai utilisé un modèle de </a:t>
            </a:r>
            <a:r>
              <a:rPr lang="fr-FR" sz="1600" dirty="0" err="1" smtClean="0"/>
              <a:t>Random</a:t>
            </a:r>
            <a:r>
              <a:rPr lang="fr-FR" sz="1600" dirty="0" smtClean="0"/>
              <a:t> </a:t>
            </a:r>
            <a:r>
              <a:rPr lang="fr-FR" sz="1600" dirty="0" err="1" smtClean="0"/>
              <a:t>forest</a:t>
            </a:r>
            <a:r>
              <a:rPr lang="fr-FR" sz="1600" dirty="0" smtClean="0"/>
              <a:t> avec différentes valeurs de nombre d’arbres et sous deux configurations (la première en retirant toutes les variables sauf « </a:t>
            </a:r>
            <a:r>
              <a:rPr lang="fr-FR" sz="1600" dirty="0" err="1" smtClean="0"/>
              <a:t>duree</a:t>
            </a:r>
            <a:r>
              <a:rPr lang="fr-FR" sz="1600" dirty="0" smtClean="0"/>
              <a:t> » et les 6 variables que je jugeais les plus pertinentes, la deuxième avec les même variables + </a:t>
            </a:r>
            <a:r>
              <a:rPr lang="fr-FR" sz="1600" dirty="0" err="1" smtClean="0"/>
              <a:t>contact_type</a:t>
            </a:r>
            <a:r>
              <a:rPr lang="fr-FR" sz="1600" dirty="0" smtClean="0"/>
              <a:t> + </a:t>
            </a:r>
            <a:r>
              <a:rPr lang="fr-FR" sz="1600" dirty="0" err="1" smtClean="0"/>
              <a:t>incident_state</a:t>
            </a:r>
            <a:r>
              <a:rPr lang="fr-FR" sz="1600" dirty="0" smtClean="0"/>
              <a:t> en hot-</a:t>
            </a:r>
            <a:r>
              <a:rPr lang="fr-FR" sz="1600" dirty="0" err="1" smtClean="0"/>
              <a:t>encoding</a:t>
            </a:r>
            <a:r>
              <a:rPr lang="fr-FR" sz="1600" dirty="0" smtClean="0"/>
              <a:t>)</a:t>
            </a:r>
            <a:r>
              <a:rPr lang="fr-FR" sz="1600" dirty="0" smtClean="0"/>
              <a:t>:</a:t>
            </a:r>
            <a:endParaRPr lang="fr-FR" sz="1600"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499" y="3282094"/>
            <a:ext cx="3778245" cy="243508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954" y="3282094"/>
            <a:ext cx="3779356" cy="2440834"/>
          </a:xfrm>
          <a:prstGeom prst="rect">
            <a:avLst/>
          </a:prstGeom>
        </p:spPr>
      </p:pic>
      <p:sp>
        <p:nvSpPr>
          <p:cNvPr id="6" name="Espace réservé du contenu 2"/>
          <p:cNvSpPr txBox="1">
            <a:spLocks/>
          </p:cNvSpPr>
          <p:nvPr/>
        </p:nvSpPr>
        <p:spPr>
          <a:xfrm>
            <a:off x="1141412" y="5650184"/>
            <a:ext cx="9905999" cy="1032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sz="1600" dirty="0" smtClean="0"/>
              <a:t>On remarque que les deux résultats sont tous deux d’une précision plutôt faible et de valeur très proches. Elles ont une maximum local vers 100 arbres et augmenter ce nombre d’arbres n’est pas très utile. S’il fallait exploiter ce modèle par la suite, 100 arbres est le nombre idéal dans mon travail.  </a:t>
            </a:r>
            <a:endParaRPr lang="fr-FR" sz="1600" dirty="0" smtClean="0"/>
          </a:p>
        </p:txBody>
      </p:sp>
    </p:spTree>
    <p:extLst>
      <p:ext uri="{BB962C8B-B14F-4D97-AF65-F5344CB8AC3E}">
        <p14:creationId xmlns:p14="http://schemas.microsoft.com/office/powerpoint/2010/main" val="401719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Concernant les API :</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t>Je n’ai pas réussi à faire d’API fonctionnel dans le temps imparti.</a:t>
            </a:r>
            <a:endParaRPr lang="fr-FR" dirty="0"/>
          </a:p>
        </p:txBody>
      </p:sp>
    </p:spTree>
    <p:extLst>
      <p:ext uri="{BB962C8B-B14F-4D97-AF65-F5344CB8AC3E}">
        <p14:creationId xmlns:p14="http://schemas.microsoft.com/office/powerpoint/2010/main" val="81008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Perspectives d’amélioration :</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t>Prendre en compte les </a:t>
            </a:r>
            <a:r>
              <a:rPr lang="fr-FR" dirty="0" smtClean="0"/>
              <a:t>updates </a:t>
            </a:r>
            <a:r>
              <a:rPr lang="fr-FR" dirty="0" smtClean="0"/>
              <a:t>des </a:t>
            </a:r>
            <a:r>
              <a:rPr lang="fr-FR" dirty="0" err="1" smtClean="0"/>
              <a:t>process</a:t>
            </a:r>
            <a:endParaRPr lang="fr-FR" dirty="0" smtClean="0"/>
          </a:p>
          <a:p>
            <a:r>
              <a:rPr lang="fr-FR" dirty="0" smtClean="0"/>
              <a:t>Améliorer la gestion des variables de type « </a:t>
            </a:r>
            <a:r>
              <a:rPr lang="fr-FR" dirty="0" err="1" smtClean="0"/>
              <a:t>object</a:t>
            </a:r>
            <a:r>
              <a:rPr lang="fr-FR" dirty="0" smtClean="0"/>
              <a:t> » (notamment sur le choix de celles à supprimer, du remplacement des valeurs manquantes et des problèmes de relations d’ordre après traitements</a:t>
            </a:r>
            <a:endParaRPr lang="fr-FR" dirty="0"/>
          </a:p>
          <a:p>
            <a:r>
              <a:rPr lang="fr-FR" dirty="0" smtClean="0"/>
              <a:t>Diversifier les modèles algorithmiques d’apprentissage</a:t>
            </a:r>
          </a:p>
          <a:p>
            <a:r>
              <a:rPr lang="fr-FR" dirty="0" smtClean="0"/>
              <a:t>Utiliser des API</a:t>
            </a:r>
            <a:endParaRPr lang="fr-FR" dirty="0" smtClean="0"/>
          </a:p>
        </p:txBody>
      </p:sp>
    </p:spTree>
    <p:extLst>
      <p:ext uri="{BB962C8B-B14F-4D97-AF65-F5344CB8AC3E}">
        <p14:creationId xmlns:p14="http://schemas.microsoft.com/office/powerpoint/2010/main" val="38446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Conclusion :</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t>Je suis parvenu à analyser, nettoyer et rendre exploitable le </a:t>
            </a:r>
            <a:r>
              <a:rPr lang="fr-FR" dirty="0" err="1" smtClean="0"/>
              <a:t>dataset</a:t>
            </a:r>
            <a:endParaRPr lang="fr-FR" dirty="0" smtClean="0"/>
          </a:p>
          <a:p>
            <a:r>
              <a:rPr lang="fr-FR" dirty="0" smtClean="0"/>
              <a:t>J’ai exploité le set de données et ai utilisé un modèle de </a:t>
            </a:r>
            <a:r>
              <a:rPr lang="fr-FR" dirty="0" err="1" smtClean="0"/>
              <a:t>RandomForest</a:t>
            </a:r>
            <a:r>
              <a:rPr lang="fr-FR" dirty="0" smtClean="0"/>
              <a:t> sous deux configurations (avec hot-</a:t>
            </a:r>
            <a:r>
              <a:rPr lang="fr-FR" dirty="0" err="1" smtClean="0"/>
              <a:t>encoding</a:t>
            </a:r>
            <a:r>
              <a:rPr lang="fr-FR" dirty="0" smtClean="0"/>
              <a:t> et sans)</a:t>
            </a:r>
          </a:p>
          <a:p>
            <a:r>
              <a:rPr lang="fr-FR" dirty="0" smtClean="0"/>
              <a:t>Mon modèle fonctionne mais donne de faibles résultats</a:t>
            </a:r>
          </a:p>
          <a:p>
            <a:r>
              <a:rPr lang="fr-FR" dirty="0" smtClean="0"/>
              <a:t>Je n’ai su créer d’API fonctionnel à temps ni améliorer mes résultats.</a:t>
            </a:r>
            <a:endParaRPr lang="fr-FR" dirty="0"/>
          </a:p>
        </p:txBody>
      </p:sp>
    </p:spTree>
    <p:extLst>
      <p:ext uri="{BB962C8B-B14F-4D97-AF65-F5344CB8AC3E}">
        <p14:creationId xmlns:p14="http://schemas.microsoft.com/office/powerpoint/2010/main" val="3208317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551</TotalTime>
  <Words>289</Words>
  <Application>Microsoft Office PowerPoint</Application>
  <PresentationFormat>Grand écran</PresentationFormat>
  <Paragraphs>35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Trebuchet MS</vt:lpstr>
      <vt:lpstr>Tw Cen MT</vt:lpstr>
      <vt:lpstr>Circuit</vt:lpstr>
      <vt:lpstr>Incident management process enriched event log Data Set</vt:lpstr>
      <vt:lpstr>Description du dataset :</vt:lpstr>
      <vt:lpstr>interrogations et Objectifs liés à ce dataset :</vt:lpstr>
      <vt:lpstr>Prétraitements et nettoyage des données :</vt:lpstr>
      <vt:lpstr>Prétraitements (2) :</vt:lpstr>
      <vt:lpstr>Modèle et résultats :</vt:lpstr>
      <vt:lpstr>Concernant les API :</vt:lpstr>
      <vt:lpstr>Perspectives d’amélioration :</vt:lpstr>
      <vt:lpstr>Conclusion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process enriched event log Data Set</dc:title>
  <dc:creator>nicogueguen@yahoo.fr</dc:creator>
  <cp:lastModifiedBy>nicogueguen@yahoo.fr</cp:lastModifiedBy>
  <cp:revision>16</cp:revision>
  <dcterms:created xsi:type="dcterms:W3CDTF">2020-01-30T08:51:52Z</dcterms:created>
  <dcterms:modified xsi:type="dcterms:W3CDTF">2020-01-31T21:13:44Z</dcterms:modified>
</cp:coreProperties>
</file>