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67" r:id="rId2"/>
    <p:sldId id="268" r:id="rId3"/>
    <p:sldId id="256" r:id="rId4"/>
    <p:sldId id="272" r:id="rId5"/>
    <p:sldId id="257" r:id="rId6"/>
    <p:sldId id="258" r:id="rId7"/>
    <p:sldId id="273" r:id="rId8"/>
    <p:sldId id="264" r:id="rId9"/>
    <p:sldId id="269" r:id="rId10"/>
    <p:sldId id="260" r:id="rId11"/>
    <p:sldId id="261" r:id="rId12"/>
    <p:sldId id="263" r:id="rId13"/>
    <p:sldId id="279" r:id="rId14"/>
    <p:sldId id="265" r:id="rId15"/>
    <p:sldId id="282" r:id="rId16"/>
    <p:sldId id="270" r:id="rId17"/>
    <p:sldId id="271" r:id="rId18"/>
    <p:sldId id="274" r:id="rId19"/>
    <p:sldId id="275" r:id="rId20"/>
    <p:sldId id="278" r:id="rId21"/>
    <p:sldId id="276" r:id="rId22"/>
    <p:sldId id="277" r:id="rId23"/>
    <p:sldId id="280" r:id="rId24"/>
    <p:sldId id="281" r:id="rId25"/>
    <p:sldId id="266" r:id="rId26"/>
    <p:sldId id="283" r:id="rId27"/>
    <p:sldId id="285"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C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69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27960-D40C-0747-8ED2-2919BB28E046}" type="datetimeFigureOut">
              <a:rPr lang="en-US" smtClean="0"/>
              <a:t>2/3/23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869A-6F88-CD46-88EE-28666634F744}" type="slidenum">
              <a:rPr lang="en-US" smtClean="0"/>
              <a:t>‹#›</a:t>
            </a:fld>
            <a:endParaRPr lang="en-US"/>
          </a:p>
        </p:txBody>
      </p:sp>
    </p:spTree>
    <p:extLst>
      <p:ext uri="{BB962C8B-B14F-4D97-AF65-F5344CB8AC3E}">
        <p14:creationId xmlns:p14="http://schemas.microsoft.com/office/powerpoint/2010/main" val="7626130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76869A-6F88-CD46-88EE-28666634F744}" type="slidenum">
              <a:rPr lang="en-US" smtClean="0"/>
              <a:t>24</a:t>
            </a:fld>
            <a:endParaRPr lang="en-US"/>
          </a:p>
        </p:txBody>
      </p:sp>
    </p:spTree>
    <p:extLst>
      <p:ext uri="{BB962C8B-B14F-4D97-AF65-F5344CB8AC3E}">
        <p14:creationId xmlns:p14="http://schemas.microsoft.com/office/powerpoint/2010/main" val="289907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708EE0-002E-9646-BC94-734BA4835CFF}" type="datetimeFigureOut">
              <a:rPr lang="en-US" smtClean="0"/>
              <a:t>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109241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08EE0-002E-9646-BC94-734BA4835CFF}" type="datetimeFigureOut">
              <a:rPr lang="en-US" smtClean="0"/>
              <a:t>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108920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08EE0-002E-9646-BC94-734BA4835CFF}" type="datetimeFigureOut">
              <a:rPr lang="en-US" smtClean="0"/>
              <a:t>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365646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08EE0-002E-9646-BC94-734BA4835CFF}" type="datetimeFigureOut">
              <a:rPr lang="en-US" smtClean="0"/>
              <a:t>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239814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08EE0-002E-9646-BC94-734BA4835CFF}" type="datetimeFigureOut">
              <a:rPr lang="en-US" smtClean="0"/>
              <a:t>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403195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708EE0-002E-9646-BC94-734BA4835CFF}" type="datetimeFigureOut">
              <a:rPr lang="en-US" smtClean="0"/>
              <a:t>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277897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708EE0-002E-9646-BC94-734BA4835CFF}" type="datetimeFigureOut">
              <a:rPr lang="en-US" smtClean="0"/>
              <a:t>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3630166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708EE0-002E-9646-BC94-734BA4835CFF}" type="datetimeFigureOut">
              <a:rPr lang="en-US" smtClean="0"/>
              <a:t>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2077234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08EE0-002E-9646-BC94-734BA4835CFF}" type="datetimeFigureOut">
              <a:rPr lang="en-US" smtClean="0"/>
              <a:t>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399615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708EE0-002E-9646-BC94-734BA4835CFF}" type="datetimeFigureOut">
              <a:rPr lang="en-US" smtClean="0"/>
              <a:t>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258474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708EE0-002E-9646-BC94-734BA4835CFF}" type="datetimeFigureOut">
              <a:rPr lang="en-US" smtClean="0"/>
              <a:t>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39D8-7B43-0A44-9771-3113F50F25F9}" type="slidenum">
              <a:rPr lang="en-US" smtClean="0"/>
              <a:t>‹#›</a:t>
            </a:fld>
            <a:endParaRPr lang="en-US"/>
          </a:p>
        </p:txBody>
      </p:sp>
    </p:spTree>
    <p:extLst>
      <p:ext uri="{BB962C8B-B14F-4D97-AF65-F5344CB8AC3E}">
        <p14:creationId xmlns:p14="http://schemas.microsoft.com/office/powerpoint/2010/main" val="377932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08EE0-002E-9646-BC94-734BA4835CFF}" type="datetimeFigureOut">
              <a:rPr lang="en-US" smtClean="0"/>
              <a:t>2/3/23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F39D8-7B43-0A44-9771-3113F50F25F9}" type="slidenum">
              <a:rPr lang="en-US" smtClean="0"/>
              <a:t>‹#›</a:t>
            </a:fld>
            <a:endParaRPr lang="en-US"/>
          </a:p>
        </p:txBody>
      </p:sp>
    </p:spTree>
    <p:extLst>
      <p:ext uri="{BB962C8B-B14F-4D97-AF65-F5344CB8AC3E}">
        <p14:creationId xmlns:p14="http://schemas.microsoft.com/office/powerpoint/2010/main" val="2267228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GODIVA Simulink Building Blocks</a:t>
            </a:r>
          </a:p>
        </p:txBody>
      </p:sp>
    </p:spTree>
    <p:extLst>
      <p:ext uri="{BB962C8B-B14F-4D97-AF65-F5344CB8AC3E}">
        <p14:creationId xmlns:p14="http://schemas.microsoft.com/office/powerpoint/2010/main" val="232494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6" name="Rounded Rectangle 5"/>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7" name="Straight Connector 6"/>
          <p:cNvCxnSpPr>
            <a:endCxn id="8" idx="2"/>
          </p:cNvCxnSpPr>
          <p:nvPr/>
        </p:nvCxnSpPr>
        <p:spPr>
          <a:xfrm>
            <a:off x="4405647" y="3473743"/>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091447" y="3359443"/>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3"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643421" y="1517786"/>
            <a:ext cx="3122379" cy="369332"/>
          </a:xfrm>
          <a:prstGeom prst="rect">
            <a:avLst/>
          </a:prstGeom>
          <a:noFill/>
        </p:spPr>
        <p:txBody>
          <a:bodyPr wrap="square" rtlCol="0">
            <a:spAutoFit/>
          </a:bodyPr>
          <a:lstStyle/>
          <a:p>
            <a:r>
              <a:rPr lang="en-US" b="1" dirty="0"/>
              <a:t>Main building block in </a:t>
            </a:r>
            <a:r>
              <a:rPr lang="en-US" b="1" dirty="0" err="1"/>
              <a:t>goDIVA</a:t>
            </a:r>
            <a:endParaRPr lang="en-US" b="1" dirty="0"/>
          </a:p>
        </p:txBody>
      </p:sp>
      <p:sp>
        <p:nvSpPr>
          <p:cNvPr id="22" name="TextBox 21"/>
          <p:cNvSpPr txBox="1"/>
          <p:nvPr/>
        </p:nvSpPr>
        <p:spPr>
          <a:xfrm>
            <a:off x="3191311" y="4629286"/>
            <a:ext cx="3122379" cy="1754327"/>
          </a:xfrm>
          <a:prstGeom prst="rect">
            <a:avLst/>
          </a:prstGeom>
          <a:noFill/>
        </p:spPr>
        <p:txBody>
          <a:bodyPr wrap="square" rtlCol="0">
            <a:spAutoFit/>
          </a:bodyPr>
          <a:lstStyle/>
          <a:p>
            <a:r>
              <a:rPr lang="en-US" dirty="0"/>
              <a:t>Behavior: Plan cells keep copy of input pattern. Choice cells select cell with highest activation</a:t>
            </a:r>
          </a:p>
          <a:p>
            <a:endParaRPr lang="en-US" dirty="0"/>
          </a:p>
          <a:p>
            <a:r>
              <a:rPr lang="en-US" i="1" dirty="0"/>
              <a:t>e.g. Speech Sound Map</a:t>
            </a:r>
          </a:p>
        </p:txBody>
      </p:sp>
      <p:sp>
        <p:nvSpPr>
          <p:cNvPr id="16" name="TextBox 15"/>
          <p:cNvSpPr txBox="1"/>
          <p:nvPr/>
        </p:nvSpPr>
        <p:spPr>
          <a:xfrm>
            <a:off x="2298385" y="3136539"/>
            <a:ext cx="727495" cy="369332"/>
          </a:xfrm>
          <a:prstGeom prst="rect">
            <a:avLst/>
          </a:prstGeom>
          <a:noFill/>
        </p:spPr>
        <p:txBody>
          <a:bodyPr wrap="none" rtlCol="0">
            <a:spAutoFit/>
          </a:bodyPr>
          <a:lstStyle/>
          <a:p>
            <a:r>
              <a:rPr lang="en-US" i="1" dirty="0"/>
              <a:t>input</a:t>
            </a:r>
          </a:p>
        </p:txBody>
      </p:sp>
      <p:sp>
        <p:nvSpPr>
          <p:cNvPr id="17" name="TextBox 16"/>
          <p:cNvSpPr txBox="1"/>
          <p:nvPr/>
        </p:nvSpPr>
        <p:spPr>
          <a:xfrm>
            <a:off x="5892083" y="3136539"/>
            <a:ext cx="870300" cy="369332"/>
          </a:xfrm>
          <a:prstGeom prst="rect">
            <a:avLst/>
          </a:prstGeom>
          <a:noFill/>
        </p:spPr>
        <p:txBody>
          <a:bodyPr wrap="none" rtlCol="0">
            <a:spAutoFit/>
          </a:bodyPr>
          <a:lstStyle/>
          <a:p>
            <a:r>
              <a:rPr lang="en-US" i="1" dirty="0"/>
              <a:t>output</a:t>
            </a:r>
          </a:p>
        </p:txBody>
      </p:sp>
    </p:spTree>
    <p:extLst>
      <p:ext uri="{BB962C8B-B14F-4D97-AF65-F5344CB8AC3E}">
        <p14:creationId xmlns:p14="http://schemas.microsoft.com/office/powerpoint/2010/main" val="353725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6" name="Rounded Rectangle 5"/>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7" name="Straight Connector 6"/>
          <p:cNvCxnSpPr>
            <a:endCxn id="8"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471115" y="3136539"/>
            <a:ext cx="914400" cy="228600"/>
            <a:chOff x="3836831" y="3098979"/>
            <a:chExt cx="914400" cy="228600"/>
          </a:xfrm>
        </p:grpSpPr>
        <p:cxnSp>
          <p:nvCxnSpPr>
            <p:cNvPr id="10" name="Straight Connector 9"/>
            <p:cNvCxnSpPr>
              <a:endCxn id="11"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Oval 10"/>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a:endCxn id="13"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643421" y="1517786"/>
            <a:ext cx="3122379" cy="369332"/>
          </a:xfrm>
          <a:prstGeom prst="rect">
            <a:avLst/>
          </a:prstGeom>
          <a:noFill/>
        </p:spPr>
        <p:txBody>
          <a:bodyPr wrap="square" rtlCol="0">
            <a:spAutoFit/>
          </a:bodyPr>
          <a:lstStyle/>
          <a:p>
            <a:r>
              <a:rPr lang="en-US" b="1" dirty="0"/>
              <a:t>Main building block in </a:t>
            </a:r>
            <a:r>
              <a:rPr lang="en-US" b="1" dirty="0" err="1"/>
              <a:t>goDIVA</a:t>
            </a:r>
            <a:endParaRPr lang="en-US" b="1" dirty="0"/>
          </a:p>
        </p:txBody>
      </p:sp>
      <p:sp>
        <p:nvSpPr>
          <p:cNvPr id="22" name="TextBox 21"/>
          <p:cNvSpPr txBox="1"/>
          <p:nvPr/>
        </p:nvSpPr>
        <p:spPr>
          <a:xfrm>
            <a:off x="2429311" y="4629286"/>
            <a:ext cx="5343090" cy="2031325"/>
          </a:xfrm>
          <a:prstGeom prst="rect">
            <a:avLst/>
          </a:prstGeom>
          <a:noFill/>
        </p:spPr>
        <p:txBody>
          <a:bodyPr wrap="square" rtlCol="0">
            <a:spAutoFit/>
          </a:bodyPr>
          <a:lstStyle/>
          <a:p>
            <a:r>
              <a:rPr lang="en-US" dirty="0"/>
              <a:t>Behavior: When choice cells select cell with highest activation, that cell is inhibited/deleted in the original Plan cells pattern. Then the choice cells would select the cell with second-highest (now highest) activation, and this process would repeat, sequentially selecting and “deleting” the next highest activation until all cells are inactive</a:t>
            </a:r>
          </a:p>
        </p:txBody>
      </p:sp>
      <p:sp>
        <p:nvSpPr>
          <p:cNvPr id="17" name="TextBox 16"/>
          <p:cNvSpPr txBox="1"/>
          <p:nvPr/>
        </p:nvSpPr>
        <p:spPr>
          <a:xfrm>
            <a:off x="2298385" y="3136539"/>
            <a:ext cx="727495" cy="369332"/>
          </a:xfrm>
          <a:prstGeom prst="rect">
            <a:avLst/>
          </a:prstGeom>
          <a:noFill/>
        </p:spPr>
        <p:txBody>
          <a:bodyPr wrap="none" rtlCol="0">
            <a:spAutoFit/>
          </a:bodyPr>
          <a:lstStyle/>
          <a:p>
            <a:r>
              <a:rPr lang="en-US" i="1" dirty="0"/>
              <a:t>input</a:t>
            </a:r>
          </a:p>
        </p:txBody>
      </p:sp>
      <p:sp>
        <p:nvSpPr>
          <p:cNvPr id="18" name="TextBox 17"/>
          <p:cNvSpPr txBox="1"/>
          <p:nvPr/>
        </p:nvSpPr>
        <p:spPr>
          <a:xfrm>
            <a:off x="5892083" y="3136539"/>
            <a:ext cx="870300" cy="369332"/>
          </a:xfrm>
          <a:prstGeom prst="rect">
            <a:avLst/>
          </a:prstGeom>
          <a:noFill/>
        </p:spPr>
        <p:txBody>
          <a:bodyPr wrap="none" rtlCol="0">
            <a:spAutoFit/>
          </a:bodyPr>
          <a:lstStyle/>
          <a:p>
            <a:r>
              <a:rPr lang="en-US" i="1" dirty="0"/>
              <a:t>output</a:t>
            </a:r>
          </a:p>
        </p:txBody>
      </p:sp>
      <p:sp>
        <p:nvSpPr>
          <p:cNvPr id="20" name="Oval 19"/>
          <p:cNvSpPr/>
          <p:nvPr/>
        </p:nvSpPr>
        <p:spPr>
          <a:xfrm>
            <a:off x="4236863" y="3045049"/>
            <a:ext cx="1309000" cy="40164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905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6" name="Rounded Rectangle 5"/>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7" name="Straight Connector 6"/>
          <p:cNvCxnSpPr>
            <a:endCxn id="8"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471115" y="3136539"/>
            <a:ext cx="914400" cy="228600"/>
            <a:chOff x="3836831" y="3098979"/>
            <a:chExt cx="914400" cy="228600"/>
          </a:xfrm>
        </p:grpSpPr>
        <p:cxnSp>
          <p:nvCxnSpPr>
            <p:cNvPr id="10" name="Straight Connector 9"/>
            <p:cNvCxnSpPr>
              <a:endCxn id="11"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Oval 10"/>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a:endCxn id="13"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643421" y="1517786"/>
            <a:ext cx="3122379" cy="369332"/>
          </a:xfrm>
          <a:prstGeom prst="rect">
            <a:avLst/>
          </a:prstGeom>
          <a:noFill/>
        </p:spPr>
        <p:txBody>
          <a:bodyPr wrap="square" rtlCol="0">
            <a:spAutoFit/>
          </a:bodyPr>
          <a:lstStyle/>
          <a:p>
            <a:r>
              <a:rPr lang="en-US" b="1" dirty="0"/>
              <a:t>Main building block in </a:t>
            </a:r>
            <a:r>
              <a:rPr lang="en-US" b="1" dirty="0" err="1"/>
              <a:t>goDIVA</a:t>
            </a:r>
            <a:endParaRPr lang="en-US" b="1" dirty="0"/>
          </a:p>
        </p:txBody>
      </p:sp>
      <p:sp>
        <p:nvSpPr>
          <p:cNvPr id="26" name="TextBox 25"/>
          <p:cNvSpPr txBox="1"/>
          <p:nvPr/>
        </p:nvSpPr>
        <p:spPr>
          <a:xfrm>
            <a:off x="2403912" y="4756286"/>
            <a:ext cx="5393888" cy="1477328"/>
          </a:xfrm>
          <a:prstGeom prst="rect">
            <a:avLst/>
          </a:prstGeom>
          <a:noFill/>
        </p:spPr>
        <p:txBody>
          <a:bodyPr wrap="square" rtlCol="0">
            <a:spAutoFit/>
          </a:bodyPr>
          <a:lstStyle/>
          <a:p>
            <a:r>
              <a:rPr lang="en-US" dirty="0"/>
              <a:t>Behavior: When choice cells select cell with highest activation, that cell is inhibited/deleted in the original Plan cells pattern. But now choice cells activation will not change unless </a:t>
            </a:r>
            <a:r>
              <a:rPr lang="en-US" i="1" dirty="0"/>
              <a:t>gate</a:t>
            </a:r>
            <a:r>
              <a:rPr lang="en-US" dirty="0"/>
              <a:t> signal is received (this allows control timing of sequence read-out)</a:t>
            </a:r>
          </a:p>
        </p:txBody>
      </p:sp>
      <p:cxnSp>
        <p:nvCxnSpPr>
          <p:cNvPr id="27" name="Straight Connector 26"/>
          <p:cNvCxnSpPr/>
          <p:nvPr/>
        </p:nvCxnSpPr>
        <p:spPr>
          <a:xfrm flipH="1">
            <a:off x="2287102" y="4657740"/>
            <a:ext cx="2614383" cy="156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9" idx="0"/>
          </p:cNvCxnSpPr>
          <p:nvPr/>
        </p:nvCxnSpPr>
        <p:spPr>
          <a:xfrm flipV="1">
            <a:off x="4897192" y="3860976"/>
            <a:ext cx="0" cy="796764"/>
          </a:xfrm>
          <a:prstGeom prst="line">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Isosceles Triangle 28"/>
          <p:cNvSpPr/>
          <p:nvPr/>
        </p:nvSpPr>
        <p:spPr>
          <a:xfrm rot="10800000">
            <a:off x="4815626" y="3708576"/>
            <a:ext cx="163132" cy="152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403912" y="4342640"/>
            <a:ext cx="666068" cy="369332"/>
          </a:xfrm>
          <a:prstGeom prst="rect">
            <a:avLst/>
          </a:prstGeom>
          <a:noFill/>
        </p:spPr>
        <p:txBody>
          <a:bodyPr wrap="none" rtlCol="0">
            <a:spAutoFit/>
          </a:bodyPr>
          <a:lstStyle/>
          <a:p>
            <a:r>
              <a:rPr lang="en-US" i="1" dirty="0"/>
              <a:t>gate</a:t>
            </a:r>
          </a:p>
        </p:txBody>
      </p:sp>
      <p:sp>
        <p:nvSpPr>
          <p:cNvPr id="23" name="TextBox 22"/>
          <p:cNvSpPr txBox="1"/>
          <p:nvPr/>
        </p:nvSpPr>
        <p:spPr>
          <a:xfrm>
            <a:off x="2298385" y="3136539"/>
            <a:ext cx="727495" cy="369332"/>
          </a:xfrm>
          <a:prstGeom prst="rect">
            <a:avLst/>
          </a:prstGeom>
          <a:noFill/>
        </p:spPr>
        <p:txBody>
          <a:bodyPr wrap="none" rtlCol="0">
            <a:spAutoFit/>
          </a:bodyPr>
          <a:lstStyle/>
          <a:p>
            <a:r>
              <a:rPr lang="en-US" i="1" dirty="0"/>
              <a:t>input</a:t>
            </a:r>
          </a:p>
        </p:txBody>
      </p:sp>
      <p:sp>
        <p:nvSpPr>
          <p:cNvPr id="24" name="TextBox 23"/>
          <p:cNvSpPr txBox="1"/>
          <p:nvPr/>
        </p:nvSpPr>
        <p:spPr>
          <a:xfrm>
            <a:off x="5892083" y="3136539"/>
            <a:ext cx="870300" cy="369332"/>
          </a:xfrm>
          <a:prstGeom prst="rect">
            <a:avLst/>
          </a:prstGeom>
          <a:noFill/>
        </p:spPr>
        <p:txBody>
          <a:bodyPr wrap="none" rtlCol="0">
            <a:spAutoFit/>
          </a:bodyPr>
          <a:lstStyle/>
          <a:p>
            <a:r>
              <a:rPr lang="en-US" i="1" dirty="0"/>
              <a:t>output</a:t>
            </a:r>
          </a:p>
        </p:txBody>
      </p:sp>
      <p:sp>
        <p:nvSpPr>
          <p:cNvPr id="22" name="Oval 21"/>
          <p:cNvSpPr/>
          <p:nvPr/>
        </p:nvSpPr>
        <p:spPr>
          <a:xfrm>
            <a:off x="2118159" y="4342640"/>
            <a:ext cx="1309000" cy="40164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929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10" name="Rounded Rectangle 9"/>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11" name="Straight Connector 10"/>
          <p:cNvCxnSpPr>
            <a:endCxn id="12"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471115" y="3136539"/>
            <a:ext cx="914400" cy="228600"/>
            <a:chOff x="3836831" y="3098979"/>
            <a:chExt cx="914400" cy="228600"/>
          </a:xfrm>
        </p:grpSpPr>
        <p:cxnSp>
          <p:nvCxnSpPr>
            <p:cNvPr id="14" name="Straight Connector 13"/>
            <p:cNvCxnSpPr>
              <a:endCxn id="15"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 name="Straight Connector 15"/>
          <p:cNvCxnSpPr>
            <a:endCxn id="17"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a:off x="2304779" y="2336976"/>
            <a:ext cx="335870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0" idx="2"/>
          </p:cNvCxnSpPr>
          <p:nvPr/>
        </p:nvCxnSpPr>
        <p:spPr>
          <a:xfrm>
            <a:off x="5651142" y="2336976"/>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5400000" flipV="1">
            <a:off x="5542366" y="2444533"/>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p:nvPr/>
        </p:nvCxnSpPr>
        <p:spPr>
          <a:xfrm flipH="1">
            <a:off x="2287102" y="4657740"/>
            <a:ext cx="2614383" cy="156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4" idx="0"/>
          </p:cNvCxnSpPr>
          <p:nvPr/>
        </p:nvCxnSpPr>
        <p:spPr>
          <a:xfrm flipV="1">
            <a:off x="4897192" y="3860976"/>
            <a:ext cx="0" cy="796764"/>
          </a:xfrm>
          <a:prstGeom prst="line">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0800000">
            <a:off x="4815626" y="3708576"/>
            <a:ext cx="163132" cy="152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643421" y="1517786"/>
            <a:ext cx="3122379" cy="369332"/>
          </a:xfrm>
          <a:prstGeom prst="rect">
            <a:avLst/>
          </a:prstGeom>
          <a:noFill/>
        </p:spPr>
        <p:txBody>
          <a:bodyPr wrap="square" rtlCol="0">
            <a:spAutoFit/>
          </a:bodyPr>
          <a:lstStyle/>
          <a:p>
            <a:r>
              <a:rPr lang="en-US" b="1" dirty="0"/>
              <a:t>Main building block in </a:t>
            </a:r>
            <a:r>
              <a:rPr lang="en-US" b="1" dirty="0" err="1"/>
              <a:t>goDIVA</a:t>
            </a:r>
            <a:endParaRPr lang="en-US" b="1" dirty="0"/>
          </a:p>
        </p:txBody>
      </p:sp>
      <p:sp>
        <p:nvSpPr>
          <p:cNvPr id="30" name="TextBox 29"/>
          <p:cNvSpPr txBox="1"/>
          <p:nvPr/>
        </p:nvSpPr>
        <p:spPr>
          <a:xfrm>
            <a:off x="2403912" y="4959486"/>
            <a:ext cx="5393888" cy="1592744"/>
          </a:xfrm>
          <a:prstGeom prst="rect">
            <a:avLst/>
          </a:prstGeom>
          <a:noFill/>
        </p:spPr>
        <p:txBody>
          <a:bodyPr wrap="square" rtlCol="0">
            <a:spAutoFit/>
          </a:bodyPr>
          <a:lstStyle/>
          <a:p>
            <a:r>
              <a:rPr lang="en-US" dirty="0"/>
              <a:t>Behavior: feedback from other layers can now directly modulate choice cell activation (e.g. </a:t>
            </a:r>
            <a:r>
              <a:rPr lang="en-US" dirty="0" err="1"/>
              <a:t>goDIVA</a:t>
            </a:r>
            <a:r>
              <a:rPr lang="en-US" dirty="0"/>
              <a:t> uses this for sequential read-out of stack of choice cells in phonological representation)</a:t>
            </a:r>
          </a:p>
          <a:p>
            <a:pPr>
              <a:lnSpc>
                <a:spcPct val="150000"/>
              </a:lnSpc>
            </a:pPr>
            <a:r>
              <a:rPr lang="en-US" i="1" dirty="0"/>
              <a:t>e.g. phonological representation</a:t>
            </a:r>
          </a:p>
        </p:txBody>
      </p:sp>
      <p:sp>
        <p:nvSpPr>
          <p:cNvPr id="31" name="TextBox 30"/>
          <p:cNvSpPr txBox="1"/>
          <p:nvPr/>
        </p:nvSpPr>
        <p:spPr>
          <a:xfrm>
            <a:off x="2403912" y="4342640"/>
            <a:ext cx="666068" cy="369332"/>
          </a:xfrm>
          <a:prstGeom prst="rect">
            <a:avLst/>
          </a:prstGeom>
          <a:noFill/>
        </p:spPr>
        <p:txBody>
          <a:bodyPr wrap="none" rtlCol="0">
            <a:spAutoFit/>
          </a:bodyPr>
          <a:lstStyle/>
          <a:p>
            <a:r>
              <a:rPr lang="en-US" i="1" dirty="0"/>
              <a:t>gate</a:t>
            </a:r>
          </a:p>
        </p:txBody>
      </p:sp>
      <p:sp>
        <p:nvSpPr>
          <p:cNvPr id="32" name="TextBox 31"/>
          <p:cNvSpPr txBox="1"/>
          <p:nvPr/>
        </p:nvSpPr>
        <p:spPr>
          <a:xfrm>
            <a:off x="2403912" y="2017761"/>
            <a:ext cx="1121872" cy="369332"/>
          </a:xfrm>
          <a:prstGeom prst="rect">
            <a:avLst/>
          </a:prstGeom>
          <a:noFill/>
        </p:spPr>
        <p:txBody>
          <a:bodyPr wrap="none" rtlCol="0">
            <a:spAutoFit/>
          </a:bodyPr>
          <a:lstStyle/>
          <a:p>
            <a:r>
              <a:rPr lang="en-US" i="1" dirty="0"/>
              <a:t>inhibition</a:t>
            </a:r>
          </a:p>
        </p:txBody>
      </p:sp>
      <p:sp>
        <p:nvSpPr>
          <p:cNvPr id="33" name="TextBox 32"/>
          <p:cNvSpPr txBox="1"/>
          <p:nvPr/>
        </p:nvSpPr>
        <p:spPr>
          <a:xfrm>
            <a:off x="2298385" y="3136539"/>
            <a:ext cx="727495" cy="369332"/>
          </a:xfrm>
          <a:prstGeom prst="rect">
            <a:avLst/>
          </a:prstGeom>
          <a:noFill/>
        </p:spPr>
        <p:txBody>
          <a:bodyPr wrap="none" rtlCol="0">
            <a:spAutoFit/>
          </a:bodyPr>
          <a:lstStyle/>
          <a:p>
            <a:r>
              <a:rPr lang="en-US" i="1" dirty="0"/>
              <a:t>input</a:t>
            </a:r>
          </a:p>
        </p:txBody>
      </p:sp>
      <p:sp>
        <p:nvSpPr>
          <p:cNvPr id="34" name="TextBox 33"/>
          <p:cNvSpPr txBox="1"/>
          <p:nvPr/>
        </p:nvSpPr>
        <p:spPr>
          <a:xfrm>
            <a:off x="5892083" y="3136539"/>
            <a:ext cx="870300" cy="369332"/>
          </a:xfrm>
          <a:prstGeom prst="rect">
            <a:avLst/>
          </a:prstGeom>
          <a:noFill/>
        </p:spPr>
        <p:txBody>
          <a:bodyPr wrap="none" rtlCol="0">
            <a:spAutoFit/>
          </a:bodyPr>
          <a:lstStyle/>
          <a:p>
            <a:r>
              <a:rPr lang="en-US" i="1" dirty="0"/>
              <a:t>output</a:t>
            </a:r>
          </a:p>
        </p:txBody>
      </p:sp>
      <p:sp>
        <p:nvSpPr>
          <p:cNvPr id="37" name="Oval 36"/>
          <p:cNvSpPr/>
          <p:nvPr/>
        </p:nvSpPr>
        <p:spPr>
          <a:xfrm>
            <a:off x="2238153" y="2048409"/>
            <a:ext cx="1309000" cy="40164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1047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10" name="Rounded Rectangle 9"/>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11" name="Straight Connector 10"/>
          <p:cNvCxnSpPr>
            <a:endCxn id="12"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471115" y="3136539"/>
            <a:ext cx="914400" cy="228600"/>
            <a:chOff x="3836831" y="3098979"/>
            <a:chExt cx="914400" cy="228600"/>
          </a:xfrm>
        </p:grpSpPr>
        <p:cxnSp>
          <p:nvCxnSpPr>
            <p:cNvPr id="14" name="Straight Connector 13"/>
            <p:cNvCxnSpPr>
              <a:endCxn id="15"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 name="Straight Connector 15"/>
          <p:cNvCxnSpPr>
            <a:endCxn id="17"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a:off x="2304779" y="2336976"/>
            <a:ext cx="335870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0" idx="2"/>
          </p:cNvCxnSpPr>
          <p:nvPr/>
        </p:nvCxnSpPr>
        <p:spPr>
          <a:xfrm>
            <a:off x="5651142" y="2336976"/>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5400000" flipV="1">
            <a:off x="5542366" y="2444533"/>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p:nvPr/>
        </p:nvCxnSpPr>
        <p:spPr>
          <a:xfrm flipH="1">
            <a:off x="2287102" y="4657740"/>
            <a:ext cx="2614383" cy="156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4" idx="0"/>
          </p:cNvCxnSpPr>
          <p:nvPr/>
        </p:nvCxnSpPr>
        <p:spPr>
          <a:xfrm flipV="1">
            <a:off x="4897192" y="3860976"/>
            <a:ext cx="0" cy="796764"/>
          </a:xfrm>
          <a:prstGeom prst="line">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0800000">
            <a:off x="4815626" y="3708576"/>
            <a:ext cx="163132" cy="152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643421" y="1517786"/>
            <a:ext cx="3122379" cy="369332"/>
          </a:xfrm>
          <a:prstGeom prst="rect">
            <a:avLst/>
          </a:prstGeom>
          <a:noFill/>
        </p:spPr>
        <p:txBody>
          <a:bodyPr wrap="square" rtlCol="0">
            <a:spAutoFit/>
          </a:bodyPr>
          <a:lstStyle/>
          <a:p>
            <a:r>
              <a:rPr lang="en-US" b="1" dirty="0"/>
              <a:t>Main building block in </a:t>
            </a:r>
            <a:r>
              <a:rPr lang="en-US" b="1" dirty="0" err="1"/>
              <a:t>goDIVA</a:t>
            </a:r>
            <a:endParaRPr lang="en-US" b="1" dirty="0"/>
          </a:p>
        </p:txBody>
      </p:sp>
      <p:cxnSp>
        <p:nvCxnSpPr>
          <p:cNvPr id="26" name="Straight Connector 25"/>
          <p:cNvCxnSpPr/>
          <p:nvPr/>
        </p:nvCxnSpPr>
        <p:spPr>
          <a:xfrm>
            <a:off x="6151922" y="3488812"/>
            <a:ext cx="0" cy="121047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530155" y="4298913"/>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5639209" y="4682068"/>
            <a:ext cx="531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644455" y="4518689"/>
            <a:ext cx="0" cy="18231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403912" y="4959486"/>
            <a:ext cx="5393888" cy="1754327"/>
          </a:xfrm>
          <a:prstGeom prst="rect">
            <a:avLst/>
          </a:prstGeom>
          <a:noFill/>
        </p:spPr>
        <p:txBody>
          <a:bodyPr wrap="square" rtlCol="0">
            <a:spAutoFit/>
          </a:bodyPr>
          <a:lstStyle/>
          <a:p>
            <a:r>
              <a:rPr lang="en-US" dirty="0"/>
              <a:t>Behavior: additional control of timing of sequence read-out. Choice cells activation will not change unless </a:t>
            </a:r>
            <a:r>
              <a:rPr lang="en-US" i="1" dirty="0"/>
              <a:t>gate</a:t>
            </a:r>
            <a:r>
              <a:rPr lang="en-US" dirty="0"/>
              <a:t> signal is received AND output is explicitly inhibited or cells are already inactive; </a:t>
            </a:r>
          </a:p>
          <a:p>
            <a:endParaRPr lang="en-US" i="1" dirty="0"/>
          </a:p>
          <a:p>
            <a:r>
              <a:rPr lang="en-US" i="1" dirty="0"/>
              <a:t>e.g. frame representation</a:t>
            </a:r>
          </a:p>
        </p:txBody>
      </p:sp>
      <p:sp>
        <p:nvSpPr>
          <p:cNvPr id="31" name="TextBox 30"/>
          <p:cNvSpPr txBox="1"/>
          <p:nvPr/>
        </p:nvSpPr>
        <p:spPr>
          <a:xfrm>
            <a:off x="2403912" y="4342640"/>
            <a:ext cx="666068" cy="369332"/>
          </a:xfrm>
          <a:prstGeom prst="rect">
            <a:avLst/>
          </a:prstGeom>
          <a:noFill/>
        </p:spPr>
        <p:txBody>
          <a:bodyPr wrap="none" rtlCol="0">
            <a:spAutoFit/>
          </a:bodyPr>
          <a:lstStyle/>
          <a:p>
            <a:r>
              <a:rPr lang="en-US" i="1" dirty="0"/>
              <a:t>gate</a:t>
            </a:r>
          </a:p>
        </p:txBody>
      </p:sp>
      <p:sp>
        <p:nvSpPr>
          <p:cNvPr id="32" name="TextBox 31"/>
          <p:cNvSpPr txBox="1"/>
          <p:nvPr/>
        </p:nvSpPr>
        <p:spPr>
          <a:xfrm>
            <a:off x="2403912" y="2017761"/>
            <a:ext cx="1121872" cy="369332"/>
          </a:xfrm>
          <a:prstGeom prst="rect">
            <a:avLst/>
          </a:prstGeom>
          <a:noFill/>
        </p:spPr>
        <p:txBody>
          <a:bodyPr wrap="none" rtlCol="0">
            <a:spAutoFit/>
          </a:bodyPr>
          <a:lstStyle/>
          <a:p>
            <a:r>
              <a:rPr lang="en-US" i="1" dirty="0"/>
              <a:t>inhibition</a:t>
            </a:r>
          </a:p>
        </p:txBody>
      </p:sp>
      <p:sp>
        <p:nvSpPr>
          <p:cNvPr id="33" name="TextBox 32"/>
          <p:cNvSpPr txBox="1"/>
          <p:nvPr/>
        </p:nvSpPr>
        <p:spPr>
          <a:xfrm>
            <a:off x="2298385" y="3136539"/>
            <a:ext cx="727495" cy="369332"/>
          </a:xfrm>
          <a:prstGeom prst="rect">
            <a:avLst/>
          </a:prstGeom>
          <a:noFill/>
        </p:spPr>
        <p:txBody>
          <a:bodyPr wrap="none" rtlCol="0">
            <a:spAutoFit/>
          </a:bodyPr>
          <a:lstStyle/>
          <a:p>
            <a:r>
              <a:rPr lang="en-US" i="1" dirty="0"/>
              <a:t>input</a:t>
            </a:r>
          </a:p>
        </p:txBody>
      </p:sp>
      <p:sp>
        <p:nvSpPr>
          <p:cNvPr id="34" name="TextBox 33"/>
          <p:cNvSpPr txBox="1"/>
          <p:nvPr/>
        </p:nvSpPr>
        <p:spPr>
          <a:xfrm>
            <a:off x="5892083" y="3136539"/>
            <a:ext cx="870300" cy="369332"/>
          </a:xfrm>
          <a:prstGeom prst="rect">
            <a:avLst/>
          </a:prstGeom>
          <a:noFill/>
        </p:spPr>
        <p:txBody>
          <a:bodyPr wrap="none" rtlCol="0">
            <a:spAutoFit/>
          </a:bodyPr>
          <a:lstStyle/>
          <a:p>
            <a:r>
              <a:rPr lang="en-US" i="1" dirty="0"/>
              <a:t>output</a:t>
            </a:r>
          </a:p>
        </p:txBody>
      </p:sp>
      <p:sp>
        <p:nvSpPr>
          <p:cNvPr id="36" name="Oval 35"/>
          <p:cNvSpPr/>
          <p:nvPr/>
        </p:nvSpPr>
        <p:spPr>
          <a:xfrm>
            <a:off x="5320046" y="4174535"/>
            <a:ext cx="997937" cy="703394"/>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646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10" name="Rounded Rectangle 9"/>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11" name="Straight Connector 10"/>
          <p:cNvCxnSpPr>
            <a:endCxn id="12"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471115" y="3136539"/>
            <a:ext cx="914400" cy="228600"/>
            <a:chOff x="3836831" y="3098979"/>
            <a:chExt cx="914400" cy="228600"/>
          </a:xfrm>
        </p:grpSpPr>
        <p:cxnSp>
          <p:nvCxnSpPr>
            <p:cNvPr id="14" name="Straight Connector 13"/>
            <p:cNvCxnSpPr>
              <a:endCxn id="15"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 name="Straight Connector 15"/>
          <p:cNvCxnSpPr>
            <a:endCxn id="17"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a:off x="2304779" y="2336976"/>
            <a:ext cx="335870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0" idx="2"/>
          </p:cNvCxnSpPr>
          <p:nvPr/>
        </p:nvCxnSpPr>
        <p:spPr>
          <a:xfrm>
            <a:off x="5651142" y="2336976"/>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5400000" flipV="1">
            <a:off x="5542366" y="2444533"/>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p:nvPr/>
        </p:nvCxnSpPr>
        <p:spPr>
          <a:xfrm flipH="1">
            <a:off x="2287102" y="4657740"/>
            <a:ext cx="2614383" cy="156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4" idx="0"/>
          </p:cNvCxnSpPr>
          <p:nvPr/>
        </p:nvCxnSpPr>
        <p:spPr>
          <a:xfrm flipV="1">
            <a:off x="4897192" y="3860976"/>
            <a:ext cx="0" cy="796764"/>
          </a:xfrm>
          <a:prstGeom prst="line">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0800000">
            <a:off x="4815626" y="3708576"/>
            <a:ext cx="163132" cy="152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643421" y="1517786"/>
            <a:ext cx="3122379" cy="369332"/>
          </a:xfrm>
          <a:prstGeom prst="rect">
            <a:avLst/>
          </a:prstGeom>
          <a:noFill/>
        </p:spPr>
        <p:txBody>
          <a:bodyPr wrap="square" rtlCol="0">
            <a:spAutoFit/>
          </a:bodyPr>
          <a:lstStyle/>
          <a:p>
            <a:r>
              <a:rPr lang="en-US" b="1" dirty="0"/>
              <a:t>Main building block in </a:t>
            </a:r>
            <a:r>
              <a:rPr lang="en-US" b="1" dirty="0" err="1"/>
              <a:t>goDIVA</a:t>
            </a:r>
            <a:endParaRPr lang="en-US" b="1" dirty="0"/>
          </a:p>
        </p:txBody>
      </p:sp>
      <p:cxnSp>
        <p:nvCxnSpPr>
          <p:cNvPr id="26" name="Straight Connector 25"/>
          <p:cNvCxnSpPr/>
          <p:nvPr/>
        </p:nvCxnSpPr>
        <p:spPr>
          <a:xfrm>
            <a:off x="6151922" y="3488812"/>
            <a:ext cx="0" cy="121047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530155" y="4298913"/>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5639209" y="4682068"/>
            <a:ext cx="531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644455" y="4518689"/>
            <a:ext cx="0" cy="18231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403912" y="4959486"/>
            <a:ext cx="5393888" cy="1200329"/>
          </a:xfrm>
          <a:prstGeom prst="rect">
            <a:avLst/>
          </a:prstGeom>
          <a:noFill/>
        </p:spPr>
        <p:txBody>
          <a:bodyPr wrap="square" rtlCol="0">
            <a:spAutoFit/>
          </a:bodyPr>
          <a:lstStyle/>
          <a:p>
            <a:r>
              <a:rPr lang="en-US" dirty="0"/>
              <a:t>Note: stack of Plan and Choice cells are used in </a:t>
            </a:r>
            <a:r>
              <a:rPr lang="en-US" dirty="0" err="1"/>
              <a:t>goDIVA</a:t>
            </a:r>
            <a:r>
              <a:rPr lang="en-US" dirty="0"/>
              <a:t> to represent different channels/slots in phonological representation (encoding relative position of phonemes within syllable, see below)</a:t>
            </a:r>
          </a:p>
        </p:txBody>
      </p:sp>
      <p:sp>
        <p:nvSpPr>
          <p:cNvPr id="31" name="TextBox 30"/>
          <p:cNvSpPr txBox="1"/>
          <p:nvPr/>
        </p:nvSpPr>
        <p:spPr>
          <a:xfrm>
            <a:off x="2403912" y="4342640"/>
            <a:ext cx="666068" cy="369332"/>
          </a:xfrm>
          <a:prstGeom prst="rect">
            <a:avLst/>
          </a:prstGeom>
          <a:noFill/>
        </p:spPr>
        <p:txBody>
          <a:bodyPr wrap="none" rtlCol="0">
            <a:spAutoFit/>
          </a:bodyPr>
          <a:lstStyle/>
          <a:p>
            <a:r>
              <a:rPr lang="en-US" i="1" dirty="0"/>
              <a:t>gate</a:t>
            </a:r>
          </a:p>
        </p:txBody>
      </p:sp>
      <p:sp>
        <p:nvSpPr>
          <p:cNvPr id="32" name="TextBox 31"/>
          <p:cNvSpPr txBox="1"/>
          <p:nvPr/>
        </p:nvSpPr>
        <p:spPr>
          <a:xfrm>
            <a:off x="2403912" y="2017761"/>
            <a:ext cx="1121872" cy="369332"/>
          </a:xfrm>
          <a:prstGeom prst="rect">
            <a:avLst/>
          </a:prstGeom>
          <a:noFill/>
        </p:spPr>
        <p:txBody>
          <a:bodyPr wrap="none" rtlCol="0">
            <a:spAutoFit/>
          </a:bodyPr>
          <a:lstStyle/>
          <a:p>
            <a:r>
              <a:rPr lang="en-US" i="1" dirty="0"/>
              <a:t>inhibition</a:t>
            </a:r>
          </a:p>
        </p:txBody>
      </p:sp>
      <p:sp>
        <p:nvSpPr>
          <p:cNvPr id="33" name="TextBox 32"/>
          <p:cNvSpPr txBox="1"/>
          <p:nvPr/>
        </p:nvSpPr>
        <p:spPr>
          <a:xfrm>
            <a:off x="2298385" y="3136539"/>
            <a:ext cx="727495" cy="369332"/>
          </a:xfrm>
          <a:prstGeom prst="rect">
            <a:avLst/>
          </a:prstGeom>
          <a:noFill/>
        </p:spPr>
        <p:txBody>
          <a:bodyPr wrap="none" rtlCol="0">
            <a:spAutoFit/>
          </a:bodyPr>
          <a:lstStyle/>
          <a:p>
            <a:r>
              <a:rPr lang="en-US" i="1" dirty="0"/>
              <a:t>input</a:t>
            </a:r>
          </a:p>
        </p:txBody>
      </p:sp>
      <p:sp>
        <p:nvSpPr>
          <p:cNvPr id="34" name="TextBox 33"/>
          <p:cNvSpPr txBox="1"/>
          <p:nvPr/>
        </p:nvSpPr>
        <p:spPr>
          <a:xfrm>
            <a:off x="5892083" y="3136539"/>
            <a:ext cx="870300" cy="369332"/>
          </a:xfrm>
          <a:prstGeom prst="rect">
            <a:avLst/>
          </a:prstGeom>
          <a:noFill/>
        </p:spPr>
        <p:txBody>
          <a:bodyPr wrap="none" rtlCol="0">
            <a:spAutoFit/>
          </a:bodyPr>
          <a:lstStyle/>
          <a:p>
            <a:r>
              <a:rPr lang="en-US" i="1" dirty="0"/>
              <a:t>output</a:t>
            </a:r>
          </a:p>
        </p:txBody>
      </p:sp>
      <p:sp>
        <p:nvSpPr>
          <p:cNvPr id="35" name="Rounded Rectangle 34"/>
          <p:cNvSpPr/>
          <p:nvPr/>
        </p:nvSpPr>
        <p:spPr>
          <a:xfrm rot="16200000">
            <a:off x="4903405" y="3228501"/>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sp>
        <p:nvSpPr>
          <p:cNvPr id="36" name="Rounded Rectangle 35"/>
          <p:cNvSpPr/>
          <p:nvPr/>
        </p:nvSpPr>
        <p:spPr>
          <a:xfrm rot="16200000">
            <a:off x="4981099" y="3281285"/>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sp>
        <p:nvSpPr>
          <p:cNvPr id="38" name="Rounded Rectangle 37"/>
          <p:cNvSpPr/>
          <p:nvPr/>
        </p:nvSpPr>
        <p:spPr>
          <a:xfrm rot="16200000">
            <a:off x="3350437" y="3188578"/>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39" name="Rounded Rectangle 38"/>
          <p:cNvSpPr/>
          <p:nvPr/>
        </p:nvSpPr>
        <p:spPr>
          <a:xfrm rot="16200000">
            <a:off x="3428131" y="3228910"/>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Tree>
    <p:extLst>
      <p:ext uri="{BB962C8B-B14F-4D97-AF65-F5344CB8AC3E}">
        <p14:creationId xmlns:p14="http://schemas.microsoft.com/office/powerpoint/2010/main" val="3231754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GODIVA Simulink Building Blocks</a:t>
            </a:r>
          </a:p>
        </p:txBody>
      </p:sp>
      <p:sp>
        <p:nvSpPr>
          <p:cNvPr id="3" name="TextBox 2"/>
          <p:cNvSpPr txBox="1"/>
          <p:nvPr/>
        </p:nvSpPr>
        <p:spPr>
          <a:xfrm>
            <a:off x="906176" y="1449524"/>
            <a:ext cx="4186524" cy="369332"/>
          </a:xfrm>
          <a:prstGeom prst="rect">
            <a:avLst/>
          </a:prstGeom>
          <a:noFill/>
        </p:spPr>
        <p:txBody>
          <a:bodyPr wrap="square" rtlCol="0">
            <a:spAutoFit/>
          </a:bodyPr>
          <a:lstStyle/>
          <a:p>
            <a:r>
              <a:rPr lang="en-US" b="1" dirty="0" err="1"/>
              <a:t>godiva</a:t>
            </a:r>
            <a:r>
              <a:rPr lang="en-US" b="1" dirty="0"/>
              <a:t> model (Simulink)</a:t>
            </a:r>
          </a:p>
        </p:txBody>
      </p:sp>
      <p:grpSp>
        <p:nvGrpSpPr>
          <p:cNvPr id="6" name="Group 5"/>
          <p:cNvGrpSpPr/>
          <p:nvPr/>
        </p:nvGrpSpPr>
        <p:grpSpPr>
          <a:xfrm>
            <a:off x="0" y="2021609"/>
            <a:ext cx="9144000" cy="4836391"/>
            <a:chOff x="0" y="2021609"/>
            <a:chExt cx="9144000" cy="4836391"/>
          </a:xfrm>
        </p:grpSpPr>
        <p:pic>
          <p:nvPicPr>
            <p:cNvPr id="4" name="Picture 3"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5" name="Rectangle 4"/>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2747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a:t>GODIVA Simulink Building Blocks</a:t>
            </a:r>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godiva</a:t>
            </a:r>
            <a:r>
              <a:rPr lang="en-US" b="1" dirty="0"/>
              <a:t> model (Simulink)</a:t>
            </a:r>
          </a:p>
        </p:txBody>
      </p:sp>
      <p:grpSp>
        <p:nvGrpSpPr>
          <p:cNvPr id="6" name="Group 5"/>
          <p:cNvGrpSpPr/>
          <p:nvPr/>
        </p:nvGrpSpPr>
        <p:grpSpPr>
          <a:xfrm>
            <a:off x="0"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9" name="Oval 8"/>
          <p:cNvSpPr/>
          <p:nvPr/>
        </p:nvSpPr>
        <p:spPr>
          <a:xfrm>
            <a:off x="2474624" y="2265268"/>
            <a:ext cx="1558097" cy="158437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474624" y="3954398"/>
            <a:ext cx="1558097" cy="158437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092700" y="4517442"/>
            <a:ext cx="2112703" cy="369332"/>
          </a:xfrm>
          <a:prstGeom prst="rect">
            <a:avLst/>
          </a:prstGeom>
          <a:solidFill>
            <a:schemeClr val="bg1">
              <a:lumMod val="75000"/>
            </a:schemeClr>
          </a:solidFill>
        </p:spPr>
        <p:txBody>
          <a:bodyPr wrap="none" rtlCol="0">
            <a:spAutoFit/>
          </a:bodyPr>
          <a:lstStyle/>
          <a:p>
            <a:r>
              <a:rPr lang="en-US" dirty="0">
                <a:solidFill>
                  <a:srgbClr val="FFFF00"/>
                </a:solidFill>
              </a:rPr>
              <a:t>Main building blocks </a:t>
            </a:r>
          </a:p>
        </p:txBody>
      </p:sp>
      <p:cxnSp>
        <p:nvCxnSpPr>
          <p:cNvPr id="13" name="Straight Arrow Connector 12"/>
          <p:cNvCxnSpPr>
            <a:endCxn id="9" idx="6"/>
          </p:cNvCxnSpPr>
          <p:nvPr/>
        </p:nvCxnSpPr>
        <p:spPr>
          <a:xfrm flipH="1" flipV="1">
            <a:off x="4032721" y="3057457"/>
            <a:ext cx="1059979" cy="16433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10" idx="6"/>
          </p:cNvCxnSpPr>
          <p:nvPr/>
        </p:nvCxnSpPr>
        <p:spPr>
          <a:xfrm flipH="1">
            <a:off x="4032721" y="4700758"/>
            <a:ext cx="1059979" cy="458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4987956" y="2258721"/>
            <a:ext cx="1558097" cy="158437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a:stCxn id="11" idx="0"/>
            <a:endCxn id="18" idx="4"/>
          </p:cNvCxnSpPr>
          <p:nvPr/>
        </p:nvCxnSpPr>
        <p:spPr>
          <a:xfrm flipH="1" flipV="1">
            <a:off x="5767005" y="3843099"/>
            <a:ext cx="382047" cy="67434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a:t>Phonological representation</a:t>
            </a:r>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a:t>Speech Sound Map</a:t>
            </a:r>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a:t>Frame representation</a:t>
            </a:r>
          </a:p>
        </p:txBody>
      </p:sp>
    </p:spTree>
    <p:extLst>
      <p:ext uri="{BB962C8B-B14F-4D97-AF65-F5344CB8AC3E}">
        <p14:creationId xmlns:p14="http://schemas.microsoft.com/office/powerpoint/2010/main" val="2236041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a:t>GODIVA Simulink Building Blocks</a:t>
            </a:r>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godiva</a:t>
            </a:r>
            <a:r>
              <a:rPr lang="en-US" b="1" dirty="0"/>
              <a:t> model (Simulink)</a:t>
            </a:r>
          </a:p>
        </p:txBody>
      </p:sp>
      <p:grpSp>
        <p:nvGrpSpPr>
          <p:cNvPr id="6" name="Group 5"/>
          <p:cNvGrpSpPr/>
          <p:nvPr/>
        </p:nvGrpSpPr>
        <p:grpSpPr>
          <a:xfrm>
            <a:off x="-12451"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9" name="Oval 8"/>
          <p:cNvSpPr/>
          <p:nvPr/>
        </p:nvSpPr>
        <p:spPr>
          <a:xfrm>
            <a:off x="2711201" y="2664750"/>
            <a:ext cx="800095" cy="784485"/>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a:t>Phonological representation</a:t>
            </a:r>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a:t>Speech Sound Map</a:t>
            </a:r>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a:t>Frame representation</a:t>
            </a:r>
          </a:p>
        </p:txBody>
      </p:sp>
      <p:sp>
        <p:nvSpPr>
          <p:cNvPr id="17" name="TextBox 16"/>
          <p:cNvSpPr txBox="1"/>
          <p:nvPr/>
        </p:nvSpPr>
        <p:spPr>
          <a:xfrm>
            <a:off x="4901649" y="3969354"/>
            <a:ext cx="4216952" cy="1815882"/>
          </a:xfrm>
          <a:prstGeom prst="rect">
            <a:avLst/>
          </a:prstGeom>
          <a:noFill/>
        </p:spPr>
        <p:txBody>
          <a:bodyPr wrap="square" rtlCol="0">
            <a:spAutoFit/>
          </a:bodyPr>
          <a:lstStyle/>
          <a:p>
            <a:r>
              <a:rPr lang="en-US" sz="1600" dirty="0"/>
              <a:t>Behavior: </a:t>
            </a:r>
          </a:p>
          <a:p>
            <a:pPr marL="342900" indent="-342900">
              <a:buAutoNum type="arabicParenR"/>
            </a:pPr>
            <a:r>
              <a:rPr lang="en-US" sz="1600" dirty="0"/>
              <a:t>Target phonological &amp; frame representations stored in </a:t>
            </a:r>
            <a:r>
              <a:rPr lang="en-US" sz="1600" dirty="0" err="1"/>
              <a:t>IFS&amp;preSMA</a:t>
            </a:r>
            <a:r>
              <a:rPr lang="en-US" sz="1600" dirty="0"/>
              <a:t> Plan cells. (note: activation strength represents relative order; phonemic representation contains 7 channels/slots for different positions of phonemes within each syllable)</a:t>
            </a:r>
          </a:p>
        </p:txBody>
      </p:sp>
      <p:sp>
        <p:nvSpPr>
          <p:cNvPr id="20" name="Oval 19"/>
          <p:cNvSpPr/>
          <p:nvPr/>
        </p:nvSpPr>
        <p:spPr>
          <a:xfrm>
            <a:off x="2701739" y="4298951"/>
            <a:ext cx="800095" cy="784485"/>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62255" y="2776819"/>
            <a:ext cx="800095" cy="784485"/>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8374" y="3605169"/>
            <a:ext cx="887802" cy="1954381"/>
          </a:xfrm>
          <a:prstGeom prst="rect">
            <a:avLst/>
          </a:prstGeom>
        </p:spPr>
        <p:txBody>
          <a:bodyPr wrap="square">
            <a:spAutoFit/>
          </a:bodyPr>
          <a:lstStyle/>
          <a:p>
            <a:r>
              <a:rPr lang="en-US" sz="1100" b="1" dirty="0"/>
              <a:t>#phonemes</a:t>
            </a:r>
          </a:p>
          <a:p>
            <a:r>
              <a:rPr lang="en-US" sz="1100" b="1" dirty="0"/>
              <a:t>   1</a:t>
            </a:r>
          </a:p>
          <a:p>
            <a:r>
              <a:rPr lang="en-US" sz="1100" b="1" dirty="0"/>
              <a:t>   2</a:t>
            </a:r>
          </a:p>
          <a:p>
            <a:r>
              <a:rPr lang="en-US" sz="1100" b="1" dirty="0"/>
              <a:t>   3 </a:t>
            </a:r>
            <a:r>
              <a:rPr lang="en-US" sz="1100" b="1" dirty="0" err="1"/>
              <a:t>hh</a:t>
            </a:r>
            <a:r>
              <a:rPr lang="en-US" sz="1100" b="1" dirty="0"/>
              <a:t> l </a:t>
            </a:r>
          </a:p>
          <a:p>
            <a:r>
              <a:rPr lang="en-US" sz="1100" b="1" dirty="0"/>
              <a:t>   4 </a:t>
            </a:r>
            <a:r>
              <a:rPr lang="en-US" sz="1100" b="1" dirty="0" err="1"/>
              <a:t>ae</a:t>
            </a:r>
            <a:r>
              <a:rPr lang="en-US" sz="1100" b="1" dirty="0"/>
              <a:t> </a:t>
            </a:r>
            <a:r>
              <a:rPr lang="en-US" sz="1100" b="1" dirty="0" err="1"/>
              <a:t>ow</a:t>
            </a:r>
            <a:r>
              <a:rPr lang="en-US" sz="1100" b="1" dirty="0"/>
              <a:t> </a:t>
            </a:r>
          </a:p>
          <a:p>
            <a:r>
              <a:rPr lang="en-US" sz="1100" b="1" dirty="0"/>
              <a:t>   5 s</a:t>
            </a:r>
          </a:p>
          <a:p>
            <a:r>
              <a:rPr lang="en-US" sz="1100" b="1" dirty="0"/>
              <a:t>   6</a:t>
            </a:r>
          </a:p>
          <a:p>
            <a:r>
              <a:rPr lang="en-US" sz="1100" b="1" dirty="0"/>
              <a:t>   7</a:t>
            </a:r>
          </a:p>
          <a:p>
            <a:endParaRPr lang="en-US" sz="1100" b="1" dirty="0"/>
          </a:p>
          <a:p>
            <a:r>
              <a:rPr lang="en-US" sz="1100" b="1" dirty="0"/>
              <a:t>#frames</a:t>
            </a:r>
          </a:p>
          <a:p>
            <a:r>
              <a:rPr lang="en-US" sz="1100" b="1" dirty="0"/>
              <a:t>   1 CV CVC </a:t>
            </a:r>
          </a:p>
        </p:txBody>
      </p:sp>
      <p:sp>
        <p:nvSpPr>
          <p:cNvPr id="25" name="Rectangle 24"/>
          <p:cNvSpPr/>
          <p:nvPr/>
        </p:nvSpPr>
        <p:spPr>
          <a:xfrm>
            <a:off x="2913619" y="3997788"/>
            <a:ext cx="572776" cy="523220"/>
          </a:xfrm>
          <a:prstGeom prst="rect">
            <a:avLst/>
          </a:prstGeom>
          <a:solidFill>
            <a:srgbClr val="C0504D">
              <a:alpha val="54000"/>
            </a:srgbClr>
          </a:solidFill>
        </p:spPr>
        <p:txBody>
          <a:bodyPr wrap="square">
            <a:spAutoFit/>
          </a:bodyPr>
          <a:lstStyle/>
          <a:p>
            <a:r>
              <a:rPr lang="en-US" sz="1400" b="1" dirty="0"/>
              <a:t>CV</a:t>
            </a:r>
          </a:p>
          <a:p>
            <a:r>
              <a:rPr lang="en-US" sz="1400" b="1" dirty="0"/>
              <a:t>CVC</a:t>
            </a:r>
          </a:p>
        </p:txBody>
      </p:sp>
      <p:sp>
        <p:nvSpPr>
          <p:cNvPr id="3" name="Rectangle 2"/>
          <p:cNvSpPr/>
          <p:nvPr/>
        </p:nvSpPr>
        <p:spPr>
          <a:xfrm>
            <a:off x="2623831" y="2172196"/>
            <a:ext cx="862563" cy="738664"/>
          </a:xfrm>
          <a:prstGeom prst="rect">
            <a:avLst/>
          </a:prstGeom>
          <a:solidFill>
            <a:srgbClr val="C0504D">
              <a:alpha val="54000"/>
            </a:srgbClr>
          </a:solidFill>
        </p:spPr>
        <p:txBody>
          <a:bodyPr wrap="square">
            <a:spAutoFit/>
          </a:bodyPr>
          <a:lstStyle/>
          <a:p>
            <a:r>
              <a:rPr lang="en-US" sz="1400" b="1" dirty="0"/>
              <a:t> </a:t>
            </a:r>
            <a:r>
              <a:rPr lang="en-US" sz="1400" dirty="0"/>
              <a:t>3:</a:t>
            </a:r>
            <a:r>
              <a:rPr lang="en-US" sz="1400" b="1" dirty="0"/>
              <a:t> </a:t>
            </a:r>
            <a:r>
              <a:rPr lang="en-US" sz="1400" b="1" dirty="0" err="1"/>
              <a:t>hh</a:t>
            </a:r>
            <a:r>
              <a:rPr lang="en-US" sz="1400" b="1" dirty="0"/>
              <a:t> l </a:t>
            </a:r>
          </a:p>
          <a:p>
            <a:r>
              <a:rPr lang="en-US" sz="1400" b="1" dirty="0"/>
              <a:t> </a:t>
            </a:r>
            <a:r>
              <a:rPr lang="en-US" sz="1400" dirty="0"/>
              <a:t>4:</a:t>
            </a:r>
            <a:r>
              <a:rPr lang="en-US" sz="1400" b="1" dirty="0"/>
              <a:t> </a:t>
            </a:r>
            <a:r>
              <a:rPr lang="en-US" sz="1400" b="1" dirty="0" err="1"/>
              <a:t>ae</a:t>
            </a:r>
            <a:r>
              <a:rPr lang="en-US" sz="1400" b="1" dirty="0"/>
              <a:t> </a:t>
            </a:r>
            <a:r>
              <a:rPr lang="en-US" sz="1400" b="1" dirty="0" err="1"/>
              <a:t>ow</a:t>
            </a:r>
            <a:r>
              <a:rPr lang="en-US" sz="1400" b="1" dirty="0"/>
              <a:t> </a:t>
            </a:r>
          </a:p>
          <a:p>
            <a:r>
              <a:rPr lang="en-US" sz="1400" dirty="0"/>
              <a:t> 5:</a:t>
            </a:r>
            <a:r>
              <a:rPr lang="en-US" sz="1400" b="1" dirty="0"/>
              <a:t> s</a:t>
            </a:r>
            <a:endParaRPr lang="en-US" sz="1400" dirty="0"/>
          </a:p>
        </p:txBody>
      </p:sp>
    </p:spTree>
    <p:extLst>
      <p:ext uri="{BB962C8B-B14F-4D97-AF65-F5344CB8AC3E}">
        <p14:creationId xmlns:p14="http://schemas.microsoft.com/office/powerpoint/2010/main" val="4274532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a:t>GODIVA Simulink Building Blocks</a:t>
            </a:r>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godiva</a:t>
            </a:r>
            <a:r>
              <a:rPr lang="en-US" b="1" dirty="0"/>
              <a:t> model (Simulink)</a:t>
            </a:r>
          </a:p>
        </p:txBody>
      </p:sp>
      <p:grpSp>
        <p:nvGrpSpPr>
          <p:cNvPr id="6" name="Group 5"/>
          <p:cNvGrpSpPr/>
          <p:nvPr/>
        </p:nvGrpSpPr>
        <p:grpSpPr>
          <a:xfrm>
            <a:off x="0"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a:t>Phonological representation</a:t>
            </a:r>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a:t>Speech Sound Map</a:t>
            </a:r>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a:t>Frame representation</a:t>
            </a:r>
          </a:p>
        </p:txBody>
      </p:sp>
      <p:sp>
        <p:nvSpPr>
          <p:cNvPr id="17" name="TextBox 16"/>
          <p:cNvSpPr txBox="1"/>
          <p:nvPr/>
        </p:nvSpPr>
        <p:spPr>
          <a:xfrm>
            <a:off x="4901649" y="3969354"/>
            <a:ext cx="4216952" cy="830997"/>
          </a:xfrm>
          <a:prstGeom prst="rect">
            <a:avLst/>
          </a:prstGeom>
          <a:noFill/>
        </p:spPr>
        <p:txBody>
          <a:bodyPr wrap="square" rtlCol="0">
            <a:spAutoFit/>
          </a:bodyPr>
          <a:lstStyle/>
          <a:p>
            <a:r>
              <a:rPr lang="en-US" sz="1600" dirty="0"/>
              <a:t>Behavior: </a:t>
            </a:r>
          </a:p>
          <a:p>
            <a:r>
              <a:rPr lang="en-US" sz="1600" dirty="0"/>
              <a:t>2) GO signal activates transfer in </a:t>
            </a:r>
            <a:r>
              <a:rPr lang="en-US" sz="1600" dirty="0" err="1"/>
              <a:t>preSMA</a:t>
            </a:r>
            <a:r>
              <a:rPr lang="en-US" sz="1600" dirty="0"/>
              <a:t> of first frame (most active) to Choice cells</a:t>
            </a:r>
          </a:p>
        </p:txBody>
      </p:sp>
      <p:sp>
        <p:nvSpPr>
          <p:cNvPr id="14" name="Oval 13"/>
          <p:cNvSpPr/>
          <p:nvPr/>
        </p:nvSpPr>
        <p:spPr>
          <a:xfrm>
            <a:off x="2714403" y="4027389"/>
            <a:ext cx="1309000" cy="1228116"/>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1463659" y="4789131"/>
            <a:ext cx="1309000" cy="40164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8374" y="3605169"/>
            <a:ext cx="887802" cy="1954381"/>
          </a:xfrm>
          <a:prstGeom prst="rect">
            <a:avLst/>
          </a:prstGeom>
        </p:spPr>
        <p:txBody>
          <a:bodyPr wrap="square">
            <a:spAutoFit/>
          </a:bodyPr>
          <a:lstStyle/>
          <a:p>
            <a:r>
              <a:rPr lang="en-US" sz="1100" b="1" dirty="0"/>
              <a:t>#phonemes</a:t>
            </a:r>
          </a:p>
          <a:p>
            <a:r>
              <a:rPr lang="en-US" sz="1100" b="1" dirty="0"/>
              <a:t>   1</a:t>
            </a:r>
          </a:p>
          <a:p>
            <a:r>
              <a:rPr lang="en-US" sz="1100" b="1" dirty="0"/>
              <a:t>   2</a:t>
            </a:r>
          </a:p>
          <a:p>
            <a:r>
              <a:rPr lang="en-US" sz="1100" b="1" dirty="0"/>
              <a:t>   3 </a:t>
            </a:r>
            <a:r>
              <a:rPr lang="en-US" sz="1100" b="1" dirty="0" err="1"/>
              <a:t>hh</a:t>
            </a:r>
            <a:r>
              <a:rPr lang="en-US" sz="1100" b="1" dirty="0"/>
              <a:t> l </a:t>
            </a:r>
          </a:p>
          <a:p>
            <a:r>
              <a:rPr lang="en-US" sz="1100" b="1" dirty="0"/>
              <a:t>   4 </a:t>
            </a:r>
            <a:r>
              <a:rPr lang="en-US" sz="1100" b="1" dirty="0" err="1"/>
              <a:t>ae</a:t>
            </a:r>
            <a:r>
              <a:rPr lang="en-US" sz="1100" b="1" dirty="0"/>
              <a:t> </a:t>
            </a:r>
            <a:r>
              <a:rPr lang="en-US" sz="1100" b="1" dirty="0" err="1"/>
              <a:t>ow</a:t>
            </a:r>
            <a:r>
              <a:rPr lang="en-US" sz="1100" b="1" dirty="0"/>
              <a:t> </a:t>
            </a:r>
          </a:p>
          <a:p>
            <a:r>
              <a:rPr lang="en-US" sz="1100" b="1" dirty="0"/>
              <a:t>   5 s</a:t>
            </a:r>
          </a:p>
          <a:p>
            <a:r>
              <a:rPr lang="en-US" sz="1100" b="1" dirty="0"/>
              <a:t>   6</a:t>
            </a:r>
          </a:p>
          <a:p>
            <a:r>
              <a:rPr lang="en-US" sz="1100" b="1" dirty="0"/>
              <a:t>   7</a:t>
            </a:r>
          </a:p>
          <a:p>
            <a:endParaRPr lang="en-US" sz="1100" b="1" dirty="0"/>
          </a:p>
          <a:p>
            <a:r>
              <a:rPr lang="en-US" sz="1100" b="1" dirty="0"/>
              <a:t>#frames</a:t>
            </a:r>
          </a:p>
          <a:p>
            <a:r>
              <a:rPr lang="en-US" sz="1100" b="1" dirty="0"/>
              <a:t>   1 CV CVC </a:t>
            </a:r>
          </a:p>
        </p:txBody>
      </p:sp>
      <p:sp>
        <p:nvSpPr>
          <p:cNvPr id="19" name="Rectangle 18"/>
          <p:cNvSpPr/>
          <p:nvPr/>
        </p:nvSpPr>
        <p:spPr>
          <a:xfrm>
            <a:off x="2913618" y="3997788"/>
            <a:ext cx="1246745" cy="523220"/>
          </a:xfrm>
          <a:prstGeom prst="rect">
            <a:avLst/>
          </a:prstGeom>
          <a:solidFill>
            <a:srgbClr val="C0504D">
              <a:alpha val="50000"/>
            </a:srgbClr>
          </a:solidFill>
        </p:spPr>
        <p:txBody>
          <a:bodyPr wrap="square">
            <a:spAutoFit/>
          </a:bodyPr>
          <a:lstStyle/>
          <a:p>
            <a:r>
              <a:rPr lang="en-US" sz="1400" b="1" dirty="0">
                <a:solidFill>
                  <a:schemeClr val="bg1">
                    <a:lumMod val="75000"/>
                  </a:schemeClr>
                </a:solidFill>
              </a:rPr>
              <a:t>CV</a:t>
            </a:r>
            <a:r>
              <a:rPr lang="en-US" sz="1400" b="1" dirty="0"/>
              <a:t>         CV</a:t>
            </a:r>
          </a:p>
          <a:p>
            <a:r>
              <a:rPr lang="en-US" sz="1400" b="1" dirty="0"/>
              <a:t>CVC</a:t>
            </a:r>
          </a:p>
        </p:txBody>
      </p:sp>
    </p:spTree>
    <p:extLst>
      <p:ext uri="{BB962C8B-B14F-4D97-AF65-F5344CB8AC3E}">
        <p14:creationId xmlns:p14="http://schemas.microsoft.com/office/powerpoint/2010/main" val="223550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GODIVA Simulink Building Blocks</a:t>
            </a:r>
          </a:p>
        </p:txBody>
      </p:sp>
      <p:sp>
        <p:nvSpPr>
          <p:cNvPr id="3" name="TextBox 2"/>
          <p:cNvSpPr txBox="1"/>
          <p:nvPr/>
        </p:nvSpPr>
        <p:spPr>
          <a:xfrm>
            <a:off x="906176" y="1449524"/>
            <a:ext cx="4186524" cy="369332"/>
          </a:xfrm>
          <a:prstGeom prst="rect">
            <a:avLst/>
          </a:prstGeom>
          <a:noFill/>
        </p:spPr>
        <p:txBody>
          <a:bodyPr wrap="square" rtlCol="0">
            <a:spAutoFit/>
          </a:bodyPr>
          <a:lstStyle/>
          <a:p>
            <a:r>
              <a:rPr lang="en-US" b="1" dirty="0"/>
              <a:t>Introduction: Plan cells and Choice cells</a:t>
            </a:r>
          </a:p>
        </p:txBody>
      </p:sp>
    </p:spTree>
    <p:extLst>
      <p:ext uri="{BB962C8B-B14F-4D97-AF65-F5344CB8AC3E}">
        <p14:creationId xmlns:p14="http://schemas.microsoft.com/office/powerpoint/2010/main" val="1085031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a:t>GODIVA Simulink Building Blocks</a:t>
            </a:r>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godiva</a:t>
            </a:r>
            <a:r>
              <a:rPr lang="en-US" b="1" dirty="0"/>
              <a:t> model (Simulink)</a:t>
            </a:r>
          </a:p>
        </p:txBody>
      </p:sp>
      <p:grpSp>
        <p:nvGrpSpPr>
          <p:cNvPr id="6" name="Group 5"/>
          <p:cNvGrpSpPr/>
          <p:nvPr/>
        </p:nvGrpSpPr>
        <p:grpSpPr>
          <a:xfrm>
            <a:off x="0"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a:t>Phonological representation</a:t>
            </a:r>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a:t>Speech Sound Map</a:t>
            </a:r>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a:t>Frame representation</a:t>
            </a:r>
          </a:p>
        </p:txBody>
      </p:sp>
      <p:sp>
        <p:nvSpPr>
          <p:cNvPr id="17" name="TextBox 16"/>
          <p:cNvSpPr txBox="1"/>
          <p:nvPr/>
        </p:nvSpPr>
        <p:spPr>
          <a:xfrm>
            <a:off x="4901649" y="3969354"/>
            <a:ext cx="4216952" cy="1323439"/>
          </a:xfrm>
          <a:prstGeom prst="rect">
            <a:avLst/>
          </a:prstGeom>
          <a:noFill/>
        </p:spPr>
        <p:txBody>
          <a:bodyPr wrap="square" rtlCol="0">
            <a:spAutoFit/>
          </a:bodyPr>
          <a:lstStyle/>
          <a:p>
            <a:r>
              <a:rPr lang="en-US" sz="1600" dirty="0"/>
              <a:t>Behavior: </a:t>
            </a:r>
          </a:p>
          <a:p>
            <a:r>
              <a:rPr lang="en-US" sz="1600" dirty="0"/>
              <a:t>3) This, in turn, activates transfer in IFS of first phonemes (most active in each channel/slot) to Choice cells</a:t>
            </a:r>
          </a:p>
          <a:p>
            <a:endParaRPr lang="en-US" sz="1600" dirty="0"/>
          </a:p>
        </p:txBody>
      </p:sp>
      <p:sp>
        <p:nvSpPr>
          <p:cNvPr id="15" name="Oval 14"/>
          <p:cNvSpPr/>
          <p:nvPr/>
        </p:nvSpPr>
        <p:spPr>
          <a:xfrm rot="16200000">
            <a:off x="1657283" y="3581276"/>
            <a:ext cx="1309000" cy="40164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713431" y="2421068"/>
            <a:ext cx="1309000" cy="1228116"/>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536674" y="2197100"/>
            <a:ext cx="949721" cy="738664"/>
          </a:xfrm>
          <a:prstGeom prst="rect">
            <a:avLst/>
          </a:prstGeom>
          <a:solidFill>
            <a:srgbClr val="C0504D">
              <a:alpha val="50000"/>
            </a:srgbClr>
          </a:solidFill>
        </p:spPr>
        <p:txBody>
          <a:bodyPr wrap="square">
            <a:spAutoFit/>
          </a:bodyPr>
          <a:lstStyle/>
          <a:p>
            <a:r>
              <a:rPr lang="en-US" sz="1400" b="1" dirty="0"/>
              <a:t> </a:t>
            </a:r>
            <a:r>
              <a:rPr lang="en-US" sz="1400" dirty="0"/>
              <a:t>3:</a:t>
            </a:r>
            <a:r>
              <a:rPr lang="en-US" sz="1400" b="1" dirty="0"/>
              <a:t> </a:t>
            </a:r>
            <a:r>
              <a:rPr lang="en-US" sz="1400" b="1" dirty="0" err="1">
                <a:solidFill>
                  <a:srgbClr val="BFBFBF"/>
                </a:solidFill>
              </a:rPr>
              <a:t>hh</a:t>
            </a:r>
            <a:r>
              <a:rPr lang="en-US" sz="1400" b="1" dirty="0">
                <a:solidFill>
                  <a:srgbClr val="BFBFBF"/>
                </a:solidFill>
              </a:rPr>
              <a:t> </a:t>
            </a:r>
            <a:r>
              <a:rPr lang="en-US" sz="1400" b="1" dirty="0"/>
              <a:t>l </a:t>
            </a:r>
          </a:p>
          <a:p>
            <a:r>
              <a:rPr lang="en-US" sz="1400" b="1" dirty="0"/>
              <a:t> </a:t>
            </a:r>
            <a:r>
              <a:rPr lang="en-US" sz="1400" dirty="0"/>
              <a:t>4:</a:t>
            </a:r>
            <a:r>
              <a:rPr lang="en-US" sz="1400" b="1" dirty="0"/>
              <a:t> </a:t>
            </a:r>
            <a:r>
              <a:rPr lang="en-US" sz="1400" b="1" dirty="0" err="1">
                <a:solidFill>
                  <a:srgbClr val="BFBFBF"/>
                </a:solidFill>
              </a:rPr>
              <a:t>ae</a:t>
            </a:r>
            <a:r>
              <a:rPr lang="en-US" sz="1400" b="1" dirty="0">
                <a:solidFill>
                  <a:srgbClr val="BFBFBF"/>
                </a:solidFill>
              </a:rPr>
              <a:t> </a:t>
            </a:r>
            <a:r>
              <a:rPr lang="en-US" sz="1400" b="1" dirty="0" err="1"/>
              <a:t>ow</a:t>
            </a:r>
            <a:r>
              <a:rPr lang="en-US" sz="1400" b="1" dirty="0"/>
              <a:t> </a:t>
            </a:r>
          </a:p>
          <a:p>
            <a:r>
              <a:rPr lang="en-US" sz="1400" dirty="0"/>
              <a:t> 5:</a:t>
            </a:r>
            <a:r>
              <a:rPr lang="en-US" sz="1400" b="1" dirty="0"/>
              <a:t> s</a:t>
            </a:r>
            <a:endParaRPr lang="en-US" sz="1400" dirty="0"/>
          </a:p>
        </p:txBody>
      </p:sp>
      <p:sp>
        <p:nvSpPr>
          <p:cNvPr id="20" name="Rectangle 19"/>
          <p:cNvSpPr/>
          <p:nvPr/>
        </p:nvSpPr>
        <p:spPr>
          <a:xfrm>
            <a:off x="3475954" y="2197100"/>
            <a:ext cx="829656" cy="738664"/>
          </a:xfrm>
          <a:prstGeom prst="rect">
            <a:avLst/>
          </a:prstGeom>
          <a:solidFill>
            <a:srgbClr val="C0504D">
              <a:alpha val="50000"/>
            </a:srgbClr>
          </a:solidFill>
        </p:spPr>
        <p:txBody>
          <a:bodyPr wrap="square">
            <a:spAutoFit/>
          </a:bodyPr>
          <a:lstStyle/>
          <a:p>
            <a:r>
              <a:rPr lang="en-US" sz="1400" b="1" dirty="0"/>
              <a:t> </a:t>
            </a:r>
            <a:r>
              <a:rPr lang="en-US" sz="1400" dirty="0"/>
              <a:t>3:</a:t>
            </a:r>
            <a:r>
              <a:rPr lang="en-US" sz="1400" b="1" dirty="0"/>
              <a:t> </a:t>
            </a:r>
            <a:r>
              <a:rPr lang="en-US" sz="1400" b="1" dirty="0" err="1"/>
              <a:t>hh</a:t>
            </a:r>
            <a:r>
              <a:rPr lang="en-US" sz="1400" b="1" dirty="0"/>
              <a:t> </a:t>
            </a:r>
          </a:p>
          <a:p>
            <a:r>
              <a:rPr lang="en-US" sz="1400" b="1" dirty="0"/>
              <a:t> </a:t>
            </a:r>
            <a:r>
              <a:rPr lang="en-US" sz="1400" dirty="0"/>
              <a:t>4:</a:t>
            </a:r>
            <a:r>
              <a:rPr lang="en-US" sz="1400" b="1" dirty="0"/>
              <a:t> </a:t>
            </a:r>
            <a:r>
              <a:rPr lang="en-US" sz="1400" b="1" dirty="0" err="1"/>
              <a:t>ae</a:t>
            </a:r>
            <a:endParaRPr lang="en-US" sz="1400" b="1" dirty="0"/>
          </a:p>
          <a:p>
            <a:endParaRPr lang="en-US" sz="1400" b="1" dirty="0"/>
          </a:p>
        </p:txBody>
      </p:sp>
      <p:sp>
        <p:nvSpPr>
          <p:cNvPr id="21" name="Rectangle 20"/>
          <p:cNvSpPr/>
          <p:nvPr/>
        </p:nvSpPr>
        <p:spPr>
          <a:xfrm>
            <a:off x="18374" y="3605169"/>
            <a:ext cx="887802" cy="1954381"/>
          </a:xfrm>
          <a:prstGeom prst="rect">
            <a:avLst/>
          </a:prstGeom>
        </p:spPr>
        <p:txBody>
          <a:bodyPr wrap="square">
            <a:spAutoFit/>
          </a:bodyPr>
          <a:lstStyle/>
          <a:p>
            <a:r>
              <a:rPr lang="en-US" sz="1100" b="1" dirty="0"/>
              <a:t>#phonemes</a:t>
            </a:r>
          </a:p>
          <a:p>
            <a:r>
              <a:rPr lang="en-US" sz="1100" b="1" dirty="0"/>
              <a:t>   1</a:t>
            </a:r>
          </a:p>
          <a:p>
            <a:r>
              <a:rPr lang="en-US" sz="1100" b="1" dirty="0"/>
              <a:t>   2</a:t>
            </a:r>
          </a:p>
          <a:p>
            <a:r>
              <a:rPr lang="en-US" sz="1100" b="1" dirty="0"/>
              <a:t>   3 </a:t>
            </a:r>
            <a:r>
              <a:rPr lang="en-US" sz="1100" b="1" dirty="0" err="1"/>
              <a:t>hh</a:t>
            </a:r>
            <a:r>
              <a:rPr lang="en-US" sz="1100" b="1" dirty="0"/>
              <a:t> l </a:t>
            </a:r>
          </a:p>
          <a:p>
            <a:r>
              <a:rPr lang="en-US" sz="1100" b="1" dirty="0"/>
              <a:t>   4 </a:t>
            </a:r>
            <a:r>
              <a:rPr lang="en-US" sz="1100" b="1" dirty="0" err="1"/>
              <a:t>ae</a:t>
            </a:r>
            <a:r>
              <a:rPr lang="en-US" sz="1100" b="1" dirty="0"/>
              <a:t> </a:t>
            </a:r>
            <a:r>
              <a:rPr lang="en-US" sz="1100" b="1" dirty="0" err="1"/>
              <a:t>ow</a:t>
            </a:r>
            <a:r>
              <a:rPr lang="en-US" sz="1100" b="1" dirty="0"/>
              <a:t> </a:t>
            </a:r>
          </a:p>
          <a:p>
            <a:r>
              <a:rPr lang="en-US" sz="1100" b="1" dirty="0"/>
              <a:t>   5 s</a:t>
            </a:r>
          </a:p>
          <a:p>
            <a:r>
              <a:rPr lang="en-US" sz="1100" b="1" dirty="0"/>
              <a:t>   6</a:t>
            </a:r>
          </a:p>
          <a:p>
            <a:r>
              <a:rPr lang="en-US" sz="1100" b="1" dirty="0"/>
              <a:t>   7</a:t>
            </a:r>
          </a:p>
          <a:p>
            <a:endParaRPr lang="en-US" sz="1100" b="1" dirty="0"/>
          </a:p>
          <a:p>
            <a:r>
              <a:rPr lang="en-US" sz="1100" b="1" dirty="0"/>
              <a:t>#frames</a:t>
            </a:r>
          </a:p>
          <a:p>
            <a:r>
              <a:rPr lang="en-US" sz="1100" b="1" dirty="0"/>
              <a:t>   1 CV CVC </a:t>
            </a:r>
          </a:p>
        </p:txBody>
      </p:sp>
    </p:spTree>
    <p:extLst>
      <p:ext uri="{BB962C8B-B14F-4D97-AF65-F5344CB8AC3E}">
        <p14:creationId xmlns:p14="http://schemas.microsoft.com/office/powerpoint/2010/main" val="3657886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a:t>GODIVA Simulink Building Blocks</a:t>
            </a:r>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godiva</a:t>
            </a:r>
            <a:r>
              <a:rPr lang="en-US" b="1" dirty="0"/>
              <a:t> model (Simulink)</a:t>
            </a:r>
          </a:p>
        </p:txBody>
      </p:sp>
      <p:grpSp>
        <p:nvGrpSpPr>
          <p:cNvPr id="6" name="Group 5"/>
          <p:cNvGrpSpPr/>
          <p:nvPr/>
        </p:nvGrpSpPr>
        <p:grpSpPr>
          <a:xfrm>
            <a:off x="0"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9" name="Oval 8"/>
          <p:cNvSpPr/>
          <p:nvPr/>
        </p:nvSpPr>
        <p:spPr>
          <a:xfrm>
            <a:off x="2112734" y="2239991"/>
            <a:ext cx="775988" cy="648900"/>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987956" y="2258721"/>
            <a:ext cx="1558097" cy="1584378"/>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a:t>Phonological representation</a:t>
            </a:r>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a:t>Speech Sound Map</a:t>
            </a:r>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a:t>Frame representation</a:t>
            </a:r>
          </a:p>
        </p:txBody>
      </p:sp>
      <p:sp>
        <p:nvSpPr>
          <p:cNvPr id="17" name="TextBox 16"/>
          <p:cNvSpPr txBox="1"/>
          <p:nvPr/>
        </p:nvSpPr>
        <p:spPr>
          <a:xfrm>
            <a:off x="4901649" y="3969354"/>
            <a:ext cx="4216952" cy="2308324"/>
          </a:xfrm>
          <a:prstGeom prst="rect">
            <a:avLst/>
          </a:prstGeom>
          <a:noFill/>
        </p:spPr>
        <p:txBody>
          <a:bodyPr wrap="square" rtlCol="0">
            <a:spAutoFit/>
          </a:bodyPr>
          <a:lstStyle/>
          <a:p>
            <a:r>
              <a:rPr lang="en-US" sz="1600" dirty="0"/>
              <a:t>Behavior: </a:t>
            </a:r>
          </a:p>
          <a:p>
            <a:r>
              <a:rPr lang="en-US" sz="1600" dirty="0"/>
              <a:t>4) Speech Sound Map matches a portion (or all) of the IFS pattern (learned sequences). SSM sends the corresponding motor command to motor cortex. It also sequentially inhibits/deletes the identified/read-out portions of IFS choice cells, until all choice cells in IFS are inactive</a:t>
            </a:r>
          </a:p>
          <a:p>
            <a:pPr marL="342900" indent="-342900">
              <a:buAutoNum type="arabicParenR"/>
            </a:pPr>
            <a:endParaRPr lang="en-US" sz="1600" dirty="0"/>
          </a:p>
        </p:txBody>
      </p:sp>
      <p:sp>
        <p:nvSpPr>
          <p:cNvPr id="14" name="Oval 13"/>
          <p:cNvSpPr/>
          <p:nvPr/>
        </p:nvSpPr>
        <p:spPr>
          <a:xfrm>
            <a:off x="3270709" y="2527084"/>
            <a:ext cx="576774" cy="984411"/>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438601" y="2197100"/>
            <a:ext cx="829656" cy="523220"/>
          </a:xfrm>
          <a:prstGeom prst="rect">
            <a:avLst/>
          </a:prstGeom>
          <a:solidFill>
            <a:srgbClr val="C0504D">
              <a:alpha val="50000"/>
            </a:srgbClr>
          </a:solidFill>
        </p:spPr>
        <p:txBody>
          <a:bodyPr wrap="square">
            <a:spAutoFit/>
          </a:bodyPr>
          <a:lstStyle/>
          <a:p>
            <a:r>
              <a:rPr lang="en-US" sz="1400" b="1" dirty="0"/>
              <a:t> </a:t>
            </a:r>
            <a:r>
              <a:rPr lang="en-US" sz="1400" dirty="0"/>
              <a:t>3:</a:t>
            </a:r>
            <a:r>
              <a:rPr lang="en-US" sz="1400" b="1" dirty="0"/>
              <a:t> </a:t>
            </a:r>
            <a:r>
              <a:rPr lang="en-US" sz="1400" b="1" dirty="0" err="1">
                <a:solidFill>
                  <a:srgbClr val="BFBFBF"/>
                </a:solidFill>
              </a:rPr>
              <a:t>hh</a:t>
            </a:r>
            <a:r>
              <a:rPr lang="en-US" sz="1400" b="1" dirty="0">
                <a:solidFill>
                  <a:srgbClr val="BFBFBF"/>
                </a:solidFill>
              </a:rPr>
              <a:t> </a:t>
            </a:r>
          </a:p>
          <a:p>
            <a:r>
              <a:rPr lang="en-US" sz="1400" b="1" dirty="0"/>
              <a:t> </a:t>
            </a:r>
            <a:r>
              <a:rPr lang="en-US" sz="1400" dirty="0"/>
              <a:t>4:</a:t>
            </a:r>
            <a:r>
              <a:rPr lang="en-US" sz="1400" b="1" dirty="0"/>
              <a:t> </a:t>
            </a:r>
            <a:r>
              <a:rPr lang="en-US" sz="1400" b="1" dirty="0" err="1">
                <a:solidFill>
                  <a:srgbClr val="BFBFBF"/>
                </a:solidFill>
              </a:rPr>
              <a:t>ae</a:t>
            </a:r>
            <a:endParaRPr lang="en-US" sz="1400" b="1" dirty="0">
              <a:solidFill>
                <a:srgbClr val="BFBFBF"/>
              </a:solidFill>
            </a:endParaRPr>
          </a:p>
        </p:txBody>
      </p:sp>
      <p:sp>
        <p:nvSpPr>
          <p:cNvPr id="19" name="Rectangle 18"/>
          <p:cNvSpPr/>
          <p:nvPr/>
        </p:nvSpPr>
        <p:spPr>
          <a:xfrm>
            <a:off x="5355331" y="2535587"/>
            <a:ext cx="829656" cy="307777"/>
          </a:xfrm>
          <a:prstGeom prst="rect">
            <a:avLst/>
          </a:prstGeom>
          <a:solidFill>
            <a:srgbClr val="C0504D">
              <a:alpha val="50000"/>
            </a:srgbClr>
          </a:solidFill>
        </p:spPr>
        <p:txBody>
          <a:bodyPr wrap="square">
            <a:spAutoFit/>
          </a:bodyPr>
          <a:lstStyle/>
          <a:p>
            <a:r>
              <a:rPr lang="en-US" sz="1400" b="1" dirty="0" err="1"/>
              <a:t>hh-ae</a:t>
            </a:r>
            <a:endParaRPr lang="en-US" sz="1400" b="1" dirty="0"/>
          </a:p>
        </p:txBody>
      </p:sp>
      <p:sp>
        <p:nvSpPr>
          <p:cNvPr id="20" name="Rectangle 19"/>
          <p:cNvSpPr/>
          <p:nvPr/>
        </p:nvSpPr>
        <p:spPr>
          <a:xfrm>
            <a:off x="18374" y="3605169"/>
            <a:ext cx="887802" cy="1954381"/>
          </a:xfrm>
          <a:prstGeom prst="rect">
            <a:avLst/>
          </a:prstGeom>
        </p:spPr>
        <p:txBody>
          <a:bodyPr wrap="square">
            <a:spAutoFit/>
          </a:bodyPr>
          <a:lstStyle/>
          <a:p>
            <a:r>
              <a:rPr lang="en-US" sz="1100" b="1" dirty="0"/>
              <a:t>#phonemes</a:t>
            </a:r>
          </a:p>
          <a:p>
            <a:r>
              <a:rPr lang="en-US" sz="1100" b="1" dirty="0"/>
              <a:t>   1</a:t>
            </a:r>
          </a:p>
          <a:p>
            <a:r>
              <a:rPr lang="en-US" sz="1100" b="1" dirty="0"/>
              <a:t>   2</a:t>
            </a:r>
          </a:p>
          <a:p>
            <a:r>
              <a:rPr lang="en-US" sz="1100" b="1" dirty="0"/>
              <a:t>   3 </a:t>
            </a:r>
            <a:r>
              <a:rPr lang="en-US" sz="1100" b="1" dirty="0" err="1"/>
              <a:t>hh</a:t>
            </a:r>
            <a:r>
              <a:rPr lang="en-US" sz="1100" b="1" dirty="0"/>
              <a:t> l </a:t>
            </a:r>
          </a:p>
          <a:p>
            <a:r>
              <a:rPr lang="en-US" sz="1100" b="1" dirty="0"/>
              <a:t>   4 </a:t>
            </a:r>
            <a:r>
              <a:rPr lang="en-US" sz="1100" b="1" dirty="0" err="1"/>
              <a:t>ae</a:t>
            </a:r>
            <a:r>
              <a:rPr lang="en-US" sz="1100" b="1" dirty="0"/>
              <a:t> </a:t>
            </a:r>
            <a:r>
              <a:rPr lang="en-US" sz="1100" b="1" dirty="0" err="1"/>
              <a:t>ow</a:t>
            </a:r>
            <a:r>
              <a:rPr lang="en-US" sz="1100" b="1" dirty="0"/>
              <a:t> </a:t>
            </a:r>
          </a:p>
          <a:p>
            <a:r>
              <a:rPr lang="en-US" sz="1100" b="1" dirty="0"/>
              <a:t>   5 s</a:t>
            </a:r>
          </a:p>
          <a:p>
            <a:r>
              <a:rPr lang="en-US" sz="1100" b="1" dirty="0"/>
              <a:t>   6</a:t>
            </a:r>
          </a:p>
          <a:p>
            <a:r>
              <a:rPr lang="en-US" sz="1100" b="1" dirty="0"/>
              <a:t>   7</a:t>
            </a:r>
          </a:p>
          <a:p>
            <a:endParaRPr lang="en-US" sz="1100" b="1" dirty="0"/>
          </a:p>
          <a:p>
            <a:r>
              <a:rPr lang="en-US" sz="1100" b="1" dirty="0"/>
              <a:t>#frames</a:t>
            </a:r>
          </a:p>
          <a:p>
            <a:r>
              <a:rPr lang="en-US" sz="1100" b="1" dirty="0"/>
              <a:t>   1 CV CVC </a:t>
            </a:r>
          </a:p>
        </p:txBody>
      </p:sp>
      <p:sp>
        <p:nvSpPr>
          <p:cNvPr id="21" name="Oval 20"/>
          <p:cNvSpPr/>
          <p:nvPr/>
        </p:nvSpPr>
        <p:spPr>
          <a:xfrm>
            <a:off x="7910812" y="2539536"/>
            <a:ext cx="1207788" cy="772725"/>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7137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a:t>GODIVA Simulink Building Blocks</a:t>
            </a:r>
          </a:p>
        </p:txBody>
      </p:sp>
      <p:sp>
        <p:nvSpPr>
          <p:cNvPr id="5" name="TextBox 4"/>
          <p:cNvSpPr txBox="1"/>
          <p:nvPr/>
        </p:nvSpPr>
        <p:spPr>
          <a:xfrm>
            <a:off x="906176" y="1449524"/>
            <a:ext cx="4186524" cy="369332"/>
          </a:xfrm>
          <a:prstGeom prst="rect">
            <a:avLst/>
          </a:prstGeom>
          <a:noFill/>
        </p:spPr>
        <p:txBody>
          <a:bodyPr wrap="square" rtlCol="0">
            <a:spAutoFit/>
          </a:bodyPr>
          <a:lstStyle/>
          <a:p>
            <a:r>
              <a:rPr lang="en-US" b="1" dirty="0" err="1"/>
              <a:t>godiva</a:t>
            </a:r>
            <a:r>
              <a:rPr lang="en-US" b="1" dirty="0"/>
              <a:t> model (Simulink)</a:t>
            </a:r>
          </a:p>
        </p:txBody>
      </p:sp>
      <p:grpSp>
        <p:nvGrpSpPr>
          <p:cNvPr id="6" name="Group 5"/>
          <p:cNvGrpSpPr/>
          <p:nvPr/>
        </p:nvGrpSpPr>
        <p:grpSpPr>
          <a:xfrm>
            <a:off x="0" y="2021609"/>
            <a:ext cx="9144000" cy="4836391"/>
            <a:chOff x="0" y="2021609"/>
            <a:chExt cx="9144000" cy="4836391"/>
          </a:xfrm>
        </p:grpSpPr>
        <p:pic>
          <p:nvPicPr>
            <p:cNvPr id="7" name="Picture 6" descr="Screen Shot 2017-07-06 at 09.4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609"/>
              <a:ext cx="9144000" cy="4440382"/>
            </a:xfrm>
            <a:prstGeom prst="rect">
              <a:avLst/>
            </a:prstGeom>
          </p:spPr>
        </p:pic>
        <p:sp>
          <p:nvSpPr>
            <p:cNvPr id="8" name="Rectangle 7"/>
            <p:cNvSpPr/>
            <p:nvPr/>
          </p:nvSpPr>
          <p:spPr>
            <a:xfrm>
              <a:off x="5283200" y="4102100"/>
              <a:ext cx="3835400" cy="2755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grpSp>
      <p:sp>
        <p:nvSpPr>
          <p:cNvPr id="9" name="Oval 8"/>
          <p:cNvSpPr/>
          <p:nvPr/>
        </p:nvSpPr>
        <p:spPr>
          <a:xfrm>
            <a:off x="3901709" y="3063219"/>
            <a:ext cx="633488" cy="928535"/>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2000675" y="1913620"/>
            <a:ext cx="2542683" cy="338554"/>
          </a:xfrm>
          <a:prstGeom prst="rect">
            <a:avLst/>
          </a:prstGeom>
          <a:noFill/>
        </p:spPr>
        <p:txBody>
          <a:bodyPr wrap="none" rtlCol="0">
            <a:spAutoFit/>
          </a:bodyPr>
          <a:lstStyle/>
          <a:p>
            <a:r>
              <a:rPr lang="en-US" sz="1600" dirty="0"/>
              <a:t>Phonological representation</a:t>
            </a:r>
          </a:p>
        </p:txBody>
      </p:sp>
      <p:sp>
        <p:nvSpPr>
          <p:cNvPr id="23" name="TextBox 22"/>
          <p:cNvSpPr txBox="1"/>
          <p:nvPr/>
        </p:nvSpPr>
        <p:spPr>
          <a:xfrm>
            <a:off x="4987956" y="1952902"/>
            <a:ext cx="1785665" cy="338554"/>
          </a:xfrm>
          <a:prstGeom prst="rect">
            <a:avLst/>
          </a:prstGeom>
          <a:noFill/>
        </p:spPr>
        <p:txBody>
          <a:bodyPr wrap="none" rtlCol="0">
            <a:spAutoFit/>
          </a:bodyPr>
          <a:lstStyle/>
          <a:p>
            <a:r>
              <a:rPr lang="en-US" sz="1600" dirty="0"/>
              <a:t>Speech Sound Map</a:t>
            </a:r>
          </a:p>
        </p:txBody>
      </p:sp>
      <p:sp>
        <p:nvSpPr>
          <p:cNvPr id="24" name="TextBox 23"/>
          <p:cNvSpPr txBox="1"/>
          <p:nvPr/>
        </p:nvSpPr>
        <p:spPr>
          <a:xfrm>
            <a:off x="2301936" y="5330217"/>
            <a:ext cx="2003674" cy="338554"/>
          </a:xfrm>
          <a:prstGeom prst="rect">
            <a:avLst/>
          </a:prstGeom>
          <a:noFill/>
        </p:spPr>
        <p:txBody>
          <a:bodyPr wrap="none" rtlCol="0">
            <a:spAutoFit/>
          </a:bodyPr>
          <a:lstStyle/>
          <a:p>
            <a:r>
              <a:rPr lang="en-US" sz="1600" dirty="0"/>
              <a:t>Frame representation</a:t>
            </a:r>
          </a:p>
        </p:txBody>
      </p:sp>
      <p:sp>
        <p:nvSpPr>
          <p:cNvPr id="17" name="TextBox 16"/>
          <p:cNvSpPr txBox="1"/>
          <p:nvPr/>
        </p:nvSpPr>
        <p:spPr>
          <a:xfrm>
            <a:off x="4901649" y="3969354"/>
            <a:ext cx="4216952" cy="2554545"/>
          </a:xfrm>
          <a:prstGeom prst="rect">
            <a:avLst/>
          </a:prstGeom>
          <a:noFill/>
        </p:spPr>
        <p:txBody>
          <a:bodyPr wrap="square" rtlCol="0">
            <a:spAutoFit/>
          </a:bodyPr>
          <a:lstStyle/>
          <a:p>
            <a:r>
              <a:rPr lang="en-US" sz="1600" dirty="0"/>
              <a:t>Behavior: </a:t>
            </a:r>
          </a:p>
          <a:p>
            <a:r>
              <a:rPr lang="en-US" sz="1600" dirty="0"/>
              <a:t>5) All IFS choice cells inactive triggers the inhibition of </a:t>
            </a:r>
            <a:r>
              <a:rPr lang="en-US" sz="1600" dirty="0" err="1"/>
              <a:t>preSMA</a:t>
            </a:r>
            <a:r>
              <a:rPr lang="en-US" sz="1600" dirty="0"/>
              <a:t> choice cells, which enables the transfer of the next frame stored in </a:t>
            </a:r>
            <a:r>
              <a:rPr lang="en-US" sz="1600" dirty="0" err="1"/>
              <a:t>preSMA</a:t>
            </a:r>
            <a:r>
              <a:rPr lang="en-US" sz="1600" dirty="0"/>
              <a:t> plan cells to </a:t>
            </a:r>
            <a:r>
              <a:rPr lang="en-US" sz="1600" dirty="0" err="1"/>
              <a:t>preSMA</a:t>
            </a:r>
            <a:r>
              <a:rPr lang="en-US" sz="1600" dirty="0"/>
              <a:t> choice cells</a:t>
            </a:r>
          </a:p>
          <a:p>
            <a:endParaRPr lang="en-US" sz="1600" dirty="0"/>
          </a:p>
          <a:p>
            <a:r>
              <a:rPr lang="en-US" sz="1600" dirty="0"/>
              <a:t>This in turn activates the transfer in IFS of the associated phonemes stored in IFS plan cells to IFS choice cells (same as step 3), so the entire process is repeated (steps 3-5)</a:t>
            </a:r>
          </a:p>
        </p:txBody>
      </p:sp>
      <p:sp>
        <p:nvSpPr>
          <p:cNvPr id="14" name="Oval 13"/>
          <p:cNvSpPr/>
          <p:nvPr/>
        </p:nvSpPr>
        <p:spPr>
          <a:xfrm>
            <a:off x="2713431" y="4052293"/>
            <a:ext cx="1309000" cy="1228116"/>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801559" y="3997788"/>
            <a:ext cx="1246745" cy="523220"/>
          </a:xfrm>
          <a:prstGeom prst="rect">
            <a:avLst/>
          </a:prstGeom>
          <a:solidFill>
            <a:srgbClr val="C0504D">
              <a:alpha val="53000"/>
            </a:srgbClr>
          </a:solidFill>
        </p:spPr>
        <p:txBody>
          <a:bodyPr wrap="square">
            <a:spAutoFit/>
          </a:bodyPr>
          <a:lstStyle/>
          <a:p>
            <a:r>
              <a:rPr lang="en-US" sz="1400" b="1" dirty="0">
                <a:solidFill>
                  <a:schemeClr val="bg1">
                    <a:lumMod val="75000"/>
                  </a:schemeClr>
                </a:solidFill>
              </a:rPr>
              <a:t>CV</a:t>
            </a:r>
            <a:r>
              <a:rPr lang="en-US" sz="1400" b="1" dirty="0"/>
              <a:t>         CVC</a:t>
            </a:r>
          </a:p>
          <a:p>
            <a:r>
              <a:rPr lang="en-US" sz="1400" b="1" dirty="0">
                <a:solidFill>
                  <a:srgbClr val="BFBFBF"/>
                </a:solidFill>
              </a:rPr>
              <a:t>CVC</a:t>
            </a:r>
          </a:p>
        </p:txBody>
      </p:sp>
      <p:sp>
        <p:nvSpPr>
          <p:cNvPr id="16" name="Rectangle 15"/>
          <p:cNvSpPr/>
          <p:nvPr/>
        </p:nvSpPr>
        <p:spPr>
          <a:xfrm>
            <a:off x="18374" y="3605169"/>
            <a:ext cx="887802" cy="1954381"/>
          </a:xfrm>
          <a:prstGeom prst="rect">
            <a:avLst/>
          </a:prstGeom>
        </p:spPr>
        <p:txBody>
          <a:bodyPr wrap="square">
            <a:spAutoFit/>
          </a:bodyPr>
          <a:lstStyle/>
          <a:p>
            <a:r>
              <a:rPr lang="en-US" sz="1100" b="1" dirty="0"/>
              <a:t>#phonemes</a:t>
            </a:r>
          </a:p>
          <a:p>
            <a:r>
              <a:rPr lang="en-US" sz="1100" b="1" dirty="0"/>
              <a:t>   1</a:t>
            </a:r>
          </a:p>
          <a:p>
            <a:r>
              <a:rPr lang="en-US" sz="1100" b="1" dirty="0"/>
              <a:t>   2</a:t>
            </a:r>
          </a:p>
          <a:p>
            <a:r>
              <a:rPr lang="en-US" sz="1100" b="1" dirty="0"/>
              <a:t>   3 </a:t>
            </a:r>
            <a:r>
              <a:rPr lang="en-US" sz="1100" b="1" dirty="0" err="1"/>
              <a:t>hh</a:t>
            </a:r>
            <a:r>
              <a:rPr lang="en-US" sz="1100" b="1" dirty="0"/>
              <a:t> l </a:t>
            </a:r>
          </a:p>
          <a:p>
            <a:r>
              <a:rPr lang="en-US" sz="1100" b="1" dirty="0"/>
              <a:t>   4 </a:t>
            </a:r>
            <a:r>
              <a:rPr lang="en-US" sz="1100" b="1" dirty="0" err="1"/>
              <a:t>ae</a:t>
            </a:r>
            <a:r>
              <a:rPr lang="en-US" sz="1100" b="1" dirty="0"/>
              <a:t> </a:t>
            </a:r>
            <a:r>
              <a:rPr lang="en-US" sz="1100" b="1" dirty="0" err="1"/>
              <a:t>ow</a:t>
            </a:r>
            <a:r>
              <a:rPr lang="en-US" sz="1100" b="1" dirty="0"/>
              <a:t> </a:t>
            </a:r>
          </a:p>
          <a:p>
            <a:r>
              <a:rPr lang="en-US" sz="1100" b="1" dirty="0"/>
              <a:t>   5 s</a:t>
            </a:r>
          </a:p>
          <a:p>
            <a:r>
              <a:rPr lang="en-US" sz="1100" b="1" dirty="0"/>
              <a:t>   6</a:t>
            </a:r>
          </a:p>
          <a:p>
            <a:r>
              <a:rPr lang="en-US" sz="1100" b="1" dirty="0"/>
              <a:t>   7</a:t>
            </a:r>
          </a:p>
          <a:p>
            <a:endParaRPr lang="en-US" sz="1100" b="1" dirty="0"/>
          </a:p>
          <a:p>
            <a:r>
              <a:rPr lang="en-US" sz="1100" b="1" dirty="0"/>
              <a:t>#frames</a:t>
            </a:r>
          </a:p>
          <a:p>
            <a:r>
              <a:rPr lang="en-US" sz="1100" b="1" dirty="0"/>
              <a:t>   1 CV CVC </a:t>
            </a:r>
          </a:p>
        </p:txBody>
      </p:sp>
    </p:spTree>
    <p:extLst>
      <p:ext uri="{BB962C8B-B14F-4D97-AF65-F5344CB8AC3E}">
        <p14:creationId xmlns:p14="http://schemas.microsoft.com/office/powerpoint/2010/main" val="1530350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a:t>GODIVA Simulink implementation</a:t>
            </a:r>
          </a:p>
        </p:txBody>
      </p:sp>
      <p:pic>
        <p:nvPicPr>
          <p:cNvPr id="6" name="Picture 5" descr="Screen Shot 2017-07-06 at 12.44.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638"/>
            <a:ext cx="9144000" cy="5798932"/>
          </a:xfrm>
          <a:prstGeom prst="rect">
            <a:avLst/>
          </a:prstGeom>
        </p:spPr>
      </p:pic>
      <p:sp>
        <p:nvSpPr>
          <p:cNvPr id="7" name="Oval 6"/>
          <p:cNvSpPr/>
          <p:nvPr/>
        </p:nvSpPr>
        <p:spPr>
          <a:xfrm>
            <a:off x="532803" y="2999570"/>
            <a:ext cx="775988" cy="648900"/>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20744" y="2673199"/>
            <a:ext cx="2005677" cy="338554"/>
          </a:xfrm>
          <a:prstGeom prst="rect">
            <a:avLst/>
          </a:prstGeom>
          <a:noFill/>
        </p:spPr>
        <p:txBody>
          <a:bodyPr wrap="none" rtlCol="0">
            <a:spAutoFit/>
          </a:bodyPr>
          <a:lstStyle/>
          <a:p>
            <a:r>
              <a:rPr lang="en-US" sz="1600" b="1" dirty="0"/>
              <a:t>1. Define word target</a:t>
            </a:r>
          </a:p>
        </p:txBody>
      </p:sp>
      <p:sp>
        <p:nvSpPr>
          <p:cNvPr id="9" name="Oval 8"/>
          <p:cNvSpPr/>
          <p:nvPr/>
        </p:nvSpPr>
        <p:spPr>
          <a:xfrm>
            <a:off x="2914005" y="1755431"/>
            <a:ext cx="775988" cy="648900"/>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801946" y="1429060"/>
            <a:ext cx="1751201" cy="338554"/>
          </a:xfrm>
          <a:prstGeom prst="rect">
            <a:avLst/>
          </a:prstGeom>
          <a:noFill/>
        </p:spPr>
        <p:txBody>
          <a:bodyPr wrap="none" rtlCol="0">
            <a:spAutoFit/>
          </a:bodyPr>
          <a:lstStyle/>
          <a:p>
            <a:r>
              <a:rPr lang="en-US" sz="1600" b="1" dirty="0"/>
              <a:t>2. Start simulation</a:t>
            </a:r>
          </a:p>
        </p:txBody>
      </p:sp>
    </p:spTree>
    <p:extLst>
      <p:ext uri="{BB962C8B-B14F-4D97-AF65-F5344CB8AC3E}">
        <p14:creationId xmlns:p14="http://schemas.microsoft.com/office/powerpoint/2010/main" val="1868285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7-06 at 12.43.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2901"/>
            <a:ext cx="9144000" cy="4982779"/>
          </a:xfrm>
          <a:prstGeom prst="rect">
            <a:avLst/>
          </a:prstGeom>
        </p:spPr>
      </p:pic>
      <p:sp>
        <p:nvSpPr>
          <p:cNvPr id="5" name="Title 1"/>
          <p:cNvSpPr>
            <a:spLocks noGrp="1"/>
          </p:cNvSpPr>
          <p:nvPr>
            <p:ph type="title"/>
          </p:nvPr>
        </p:nvSpPr>
        <p:spPr>
          <a:xfrm>
            <a:off x="457200" y="274638"/>
            <a:ext cx="8229600" cy="1143000"/>
          </a:xfrm>
        </p:spPr>
        <p:txBody>
          <a:bodyPr/>
          <a:lstStyle/>
          <a:p>
            <a:r>
              <a:rPr lang="en-US" dirty="0"/>
              <a:t>GODIVA Simulink implementation</a:t>
            </a:r>
          </a:p>
        </p:txBody>
      </p:sp>
      <p:sp>
        <p:nvSpPr>
          <p:cNvPr id="7" name="TextBox 6"/>
          <p:cNvSpPr txBox="1"/>
          <p:nvPr/>
        </p:nvSpPr>
        <p:spPr>
          <a:xfrm>
            <a:off x="644869" y="1254347"/>
            <a:ext cx="5787562" cy="338554"/>
          </a:xfrm>
          <a:prstGeom prst="rect">
            <a:avLst/>
          </a:prstGeom>
          <a:noFill/>
        </p:spPr>
        <p:txBody>
          <a:bodyPr wrap="none" rtlCol="0">
            <a:spAutoFit/>
          </a:bodyPr>
          <a:lstStyle/>
          <a:p>
            <a:r>
              <a:rPr lang="en-US" sz="1600" b="1" dirty="0"/>
              <a:t>Activation </a:t>
            </a:r>
            <a:r>
              <a:rPr lang="en-US" sz="1600" b="1" dirty="0" err="1"/>
              <a:t>timeseries</a:t>
            </a:r>
            <a:r>
              <a:rPr lang="en-US" sz="1600" b="1" dirty="0"/>
              <a:t> (IFS, SSM and </a:t>
            </a:r>
            <a:r>
              <a:rPr lang="en-US" sz="1600" b="1" dirty="0" err="1"/>
              <a:t>preSMA</a:t>
            </a:r>
            <a:r>
              <a:rPr lang="en-US" sz="1600" b="1" dirty="0"/>
              <a:t> plan and choice cells)</a:t>
            </a:r>
          </a:p>
        </p:txBody>
      </p:sp>
    </p:spTree>
    <p:extLst>
      <p:ext uri="{BB962C8B-B14F-4D97-AF65-F5344CB8AC3E}">
        <p14:creationId xmlns:p14="http://schemas.microsoft.com/office/powerpoint/2010/main" val="170172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6919" y="4568249"/>
            <a:ext cx="7920402" cy="2031325"/>
          </a:xfrm>
          <a:prstGeom prst="rect">
            <a:avLst/>
          </a:prstGeom>
          <a:noFill/>
        </p:spPr>
        <p:txBody>
          <a:bodyPr wrap="square" rtlCol="0">
            <a:spAutoFit/>
          </a:bodyPr>
          <a:lstStyle/>
          <a:p>
            <a:r>
              <a:rPr lang="en-US" sz="1400" dirty="0"/>
              <a:t>GODIVA post-presentation homework:</a:t>
            </a:r>
          </a:p>
          <a:p>
            <a:endParaRPr lang="en-US" sz="1400" dirty="0"/>
          </a:p>
          <a:p>
            <a:pPr marL="342900" indent="-342900">
              <a:buAutoNum type="arabicParenR"/>
            </a:pPr>
            <a:r>
              <a:rPr lang="en-US" sz="1400" dirty="0"/>
              <a:t>Simulate production of word “</a:t>
            </a:r>
            <a:r>
              <a:rPr lang="en-US" sz="1400" dirty="0" err="1"/>
              <a:t>tictac</a:t>
            </a:r>
            <a:r>
              <a:rPr lang="en-US" sz="1400" dirty="0"/>
              <a:t>”. Explain activation </a:t>
            </a:r>
            <a:r>
              <a:rPr lang="en-US" sz="1400" dirty="0" err="1"/>
              <a:t>timeseries</a:t>
            </a:r>
            <a:endParaRPr lang="en-US" sz="1400" dirty="0"/>
          </a:p>
          <a:p>
            <a:endParaRPr lang="en-US" sz="1400" dirty="0"/>
          </a:p>
          <a:p>
            <a:pPr marL="342900" indent="-342900">
              <a:buAutoNum type="arabicParenR"/>
            </a:pPr>
            <a:r>
              <a:rPr lang="en-US" sz="1400" dirty="0"/>
              <a:t>Add word ‘</a:t>
            </a:r>
            <a:r>
              <a:rPr lang="en-US" sz="1400" dirty="0" err="1"/>
              <a:t>tac</a:t>
            </a:r>
            <a:r>
              <a:rPr lang="en-US" sz="1400" dirty="0"/>
              <a:t>’ to </a:t>
            </a:r>
            <a:r>
              <a:rPr lang="en-US" sz="1400" dirty="0" err="1"/>
              <a:t>soundmap</a:t>
            </a:r>
            <a:r>
              <a:rPr lang="en-US" sz="1400" dirty="0"/>
              <a:t> representation and repeat simulation (1)</a:t>
            </a:r>
          </a:p>
          <a:p>
            <a:endParaRPr lang="en-US" sz="1400" dirty="0"/>
          </a:p>
          <a:p>
            <a:r>
              <a:rPr lang="en-US" sz="1400" dirty="0"/>
              <a:t>3)     What possible change(s) to the learned representations or to the model connections could cause the simulation above to repeat only the first half of the production (tic) over and over (e.g. tic tic tic </a:t>
            </a:r>
            <a:r>
              <a:rPr lang="mr-IN" sz="1400" dirty="0"/>
              <a:t>…</a:t>
            </a:r>
            <a:r>
              <a:rPr lang="en-US" sz="1400" dirty="0"/>
              <a:t>)?</a:t>
            </a:r>
          </a:p>
          <a:p>
            <a:endParaRPr lang="en-US" sz="1400" dirty="0"/>
          </a:p>
        </p:txBody>
      </p:sp>
    </p:spTree>
    <p:extLst>
      <p:ext uri="{BB962C8B-B14F-4D97-AF65-F5344CB8AC3E}">
        <p14:creationId xmlns:p14="http://schemas.microsoft.com/office/powerpoint/2010/main" val="3285832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cxnSp>
        <p:nvCxnSpPr>
          <p:cNvPr id="6" name="Straight Connector 5"/>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flipH="1">
            <a:off x="3191311" y="1371598"/>
            <a:ext cx="186790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9" name="Oval 78"/>
          <p:cNvSpPr/>
          <p:nvPr/>
        </p:nvSpPr>
        <p:spPr>
          <a:xfrm rot="5400000" flipV="1">
            <a:off x="4938093" y="1479155"/>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p:nvPr/>
        </p:nvCxnSpPr>
        <p:spPr>
          <a:xfrm>
            <a:off x="5054454" y="1357327"/>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DE0DBA90-B194-7DC4-AE61-12D94D250CB8}"/>
              </a:ext>
            </a:extLst>
          </p:cNvPr>
          <p:cNvSpPr/>
          <p:nvPr/>
        </p:nvSpPr>
        <p:spPr>
          <a:xfrm>
            <a:off x="5914755"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6128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10" name="Rounded Rectangle 9"/>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11" name="Straight Connector 10"/>
          <p:cNvCxnSpPr>
            <a:endCxn id="12"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471115" y="3136539"/>
            <a:ext cx="914400" cy="228600"/>
            <a:chOff x="3836831" y="3098979"/>
            <a:chExt cx="914400" cy="228600"/>
          </a:xfrm>
        </p:grpSpPr>
        <p:cxnSp>
          <p:nvCxnSpPr>
            <p:cNvPr id="14" name="Straight Connector 13"/>
            <p:cNvCxnSpPr>
              <a:endCxn id="15"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 name="Straight Connector 15"/>
          <p:cNvCxnSpPr>
            <a:endCxn id="17"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H="1">
            <a:off x="2304779" y="2336976"/>
            <a:ext cx="335870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0" idx="2"/>
          </p:cNvCxnSpPr>
          <p:nvPr/>
        </p:nvCxnSpPr>
        <p:spPr>
          <a:xfrm>
            <a:off x="5651142" y="2336976"/>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5400000" flipV="1">
            <a:off x="5542366" y="2444533"/>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p:nvPr/>
        </p:nvCxnSpPr>
        <p:spPr>
          <a:xfrm flipH="1">
            <a:off x="2287102" y="4657740"/>
            <a:ext cx="2614383" cy="156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4" idx="0"/>
          </p:cNvCxnSpPr>
          <p:nvPr/>
        </p:nvCxnSpPr>
        <p:spPr>
          <a:xfrm flipV="1">
            <a:off x="4897192" y="3860976"/>
            <a:ext cx="0" cy="796764"/>
          </a:xfrm>
          <a:prstGeom prst="line">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0800000">
            <a:off x="4815626" y="3708576"/>
            <a:ext cx="163132" cy="152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0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cxnSp>
        <p:nvCxnSpPr>
          <p:cNvPr id="5" name="Straight Connector 4"/>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191311" y="2165486"/>
            <a:ext cx="684803" cy="369332"/>
          </a:xfrm>
          <a:prstGeom prst="rect">
            <a:avLst/>
          </a:prstGeom>
          <a:noFill/>
        </p:spPr>
        <p:txBody>
          <a:bodyPr wrap="none" rtlCol="0">
            <a:spAutoFit/>
          </a:bodyPr>
          <a:lstStyle/>
          <a:p>
            <a:r>
              <a:rPr lang="en-US" dirty="0"/>
              <a:t>input</a:t>
            </a:r>
          </a:p>
        </p:txBody>
      </p:sp>
      <p:sp>
        <p:nvSpPr>
          <p:cNvPr id="59" name="TextBox 58"/>
          <p:cNvSpPr txBox="1"/>
          <p:nvPr/>
        </p:nvSpPr>
        <p:spPr>
          <a:xfrm>
            <a:off x="5487823" y="2165486"/>
            <a:ext cx="825867" cy="369332"/>
          </a:xfrm>
          <a:prstGeom prst="rect">
            <a:avLst/>
          </a:prstGeom>
          <a:noFill/>
        </p:spPr>
        <p:txBody>
          <a:bodyPr wrap="none" rtlCol="0">
            <a:spAutoFit/>
          </a:bodyPr>
          <a:lstStyle/>
          <a:p>
            <a:r>
              <a:rPr lang="en-US" dirty="0"/>
              <a:t>output</a:t>
            </a:r>
          </a:p>
        </p:txBody>
      </p:sp>
      <p:sp>
        <p:nvSpPr>
          <p:cNvPr id="92" name="TextBox 91"/>
          <p:cNvSpPr txBox="1"/>
          <p:nvPr/>
        </p:nvSpPr>
        <p:spPr>
          <a:xfrm>
            <a:off x="2938176" y="387486"/>
            <a:ext cx="3122379" cy="369332"/>
          </a:xfrm>
          <a:prstGeom prst="rect">
            <a:avLst/>
          </a:prstGeom>
          <a:noFill/>
        </p:spPr>
        <p:txBody>
          <a:bodyPr wrap="square" rtlCol="0">
            <a:spAutoFit/>
          </a:bodyPr>
          <a:lstStyle/>
          <a:p>
            <a:pPr algn="ctr"/>
            <a:r>
              <a:rPr lang="en-US" b="1" dirty="0"/>
              <a:t>Plan cells</a:t>
            </a:r>
          </a:p>
        </p:txBody>
      </p:sp>
      <p:sp>
        <p:nvSpPr>
          <p:cNvPr id="10" name="TextBox 9"/>
          <p:cNvSpPr txBox="1"/>
          <p:nvPr/>
        </p:nvSpPr>
        <p:spPr>
          <a:xfrm>
            <a:off x="2781301" y="4629286"/>
            <a:ext cx="3942400" cy="923330"/>
          </a:xfrm>
          <a:prstGeom prst="rect">
            <a:avLst/>
          </a:prstGeom>
          <a:noFill/>
        </p:spPr>
        <p:txBody>
          <a:bodyPr wrap="square" rtlCol="0">
            <a:spAutoFit/>
          </a:bodyPr>
          <a:lstStyle/>
          <a:p>
            <a:r>
              <a:rPr lang="en-US" dirty="0"/>
              <a:t>Group of cells/neurons. Excitatory inputs form an “input pattern”. Cell activations for an “output pattern”</a:t>
            </a:r>
          </a:p>
        </p:txBody>
      </p:sp>
    </p:spTree>
    <p:extLst>
      <p:ext uri="{BB962C8B-B14F-4D97-AF65-F5344CB8AC3E}">
        <p14:creationId xmlns:p14="http://schemas.microsoft.com/office/powerpoint/2010/main" val="67945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cxnSp>
        <p:nvCxnSpPr>
          <p:cNvPr id="5" name="Straight Connector 4"/>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5085" y="2119590"/>
            <a:ext cx="1319848" cy="560345"/>
            <a:chOff x="1606231" y="3063219"/>
            <a:chExt cx="2266156" cy="1456897"/>
          </a:xfrm>
        </p:grpSpPr>
        <p:sp>
          <p:nvSpPr>
            <p:cNvPr id="9" name="Rectangle 8"/>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Rectangle 11"/>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Rectangle 14"/>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Rectangle 15"/>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8" name="Straight Connector 17"/>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20" name="Group 19"/>
          <p:cNvGrpSpPr/>
          <p:nvPr/>
        </p:nvGrpSpPr>
        <p:grpSpPr>
          <a:xfrm>
            <a:off x="7006003" y="2119590"/>
            <a:ext cx="1319848" cy="560345"/>
            <a:chOff x="1606231" y="3063219"/>
            <a:chExt cx="2266156" cy="1456897"/>
          </a:xfrm>
        </p:grpSpPr>
        <p:sp>
          <p:nvSpPr>
            <p:cNvPr id="21" name="Rectangle 20"/>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 name="Rectangle 21"/>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Rectangle 22"/>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Rectangle 23"/>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 name="Rectangle 24"/>
            <p:cNvSpPr/>
            <p:nvPr/>
          </p:nvSpPr>
          <p:spPr>
            <a:xfrm>
              <a:off x="2764211" y="3386974"/>
              <a:ext cx="161868" cy="11206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 name="Rectangle 25"/>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 name="Rectangle 26"/>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 name="Rectangle 27"/>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9" name="Straight Connector 28"/>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1" name="Straight Connector 40"/>
          <p:cNvCxnSpPr/>
          <p:nvPr/>
        </p:nvCxnSpPr>
        <p:spPr>
          <a:xfrm flipV="1">
            <a:off x="1055085"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2" name="Straight Connector 41"/>
          <p:cNvCxnSpPr/>
          <p:nvPr/>
        </p:nvCxnSpPr>
        <p:spPr>
          <a:xfrm flipV="1">
            <a:off x="7020506"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3" name="Straight Connector 42"/>
          <p:cNvCxnSpPr/>
          <p:nvPr/>
        </p:nvCxnSpPr>
        <p:spPr>
          <a:xfrm flipV="1">
            <a:off x="1055085" y="3607219"/>
            <a:ext cx="1319848" cy="12452"/>
          </a:xfrm>
          <a:prstGeom prst="line">
            <a:avLst/>
          </a:prstGeom>
        </p:spPr>
        <p:style>
          <a:lnRef idx="2">
            <a:schemeClr val="accent3"/>
          </a:lnRef>
          <a:fillRef idx="1">
            <a:schemeClr val="lt1"/>
          </a:fillRef>
          <a:effectRef idx="0">
            <a:schemeClr val="accent3"/>
          </a:effectRef>
          <a:fontRef idx="minor">
            <a:schemeClr val="dk1"/>
          </a:fontRef>
        </p:style>
      </p:cxnSp>
      <p:grpSp>
        <p:nvGrpSpPr>
          <p:cNvPr id="44" name="Group 43"/>
          <p:cNvGrpSpPr/>
          <p:nvPr/>
        </p:nvGrpSpPr>
        <p:grpSpPr>
          <a:xfrm>
            <a:off x="7006003" y="3070678"/>
            <a:ext cx="1319848" cy="560345"/>
            <a:chOff x="1606231" y="3063219"/>
            <a:chExt cx="2266156" cy="1456897"/>
          </a:xfrm>
        </p:grpSpPr>
        <p:sp>
          <p:nvSpPr>
            <p:cNvPr id="45" name="Rectangle 44"/>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6" name="Rectangle 45"/>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7" name="Rectangle 46"/>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8" name="Rectangle 47"/>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9" name="Rectangle 48"/>
            <p:cNvSpPr/>
            <p:nvPr/>
          </p:nvSpPr>
          <p:spPr>
            <a:xfrm>
              <a:off x="2764211" y="3386974"/>
              <a:ext cx="161868" cy="11206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0" name="Rectangle 49"/>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1" name="Rectangle 50"/>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2" name="Rectangle 51"/>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53" name="Straight Connector 52"/>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55" name="Straight Arrow Connector 54"/>
          <p:cNvCxnSpPr/>
          <p:nvPr/>
        </p:nvCxnSpPr>
        <p:spPr>
          <a:xfrm>
            <a:off x="635022" y="1506705"/>
            <a:ext cx="0" cy="44114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rot="16200000">
            <a:off x="153537" y="2579753"/>
            <a:ext cx="612517" cy="369332"/>
          </a:xfrm>
          <a:prstGeom prst="rect">
            <a:avLst/>
          </a:prstGeom>
          <a:noFill/>
        </p:spPr>
        <p:txBody>
          <a:bodyPr wrap="none" rtlCol="0">
            <a:spAutoFit/>
          </a:bodyPr>
          <a:lstStyle/>
          <a:p>
            <a:r>
              <a:rPr lang="en-US" dirty="0"/>
              <a:t>time</a:t>
            </a:r>
          </a:p>
        </p:txBody>
      </p:sp>
      <p:sp>
        <p:nvSpPr>
          <p:cNvPr id="58" name="TextBox 57"/>
          <p:cNvSpPr txBox="1"/>
          <p:nvPr/>
        </p:nvSpPr>
        <p:spPr>
          <a:xfrm>
            <a:off x="3191311" y="2165486"/>
            <a:ext cx="684803" cy="369332"/>
          </a:xfrm>
          <a:prstGeom prst="rect">
            <a:avLst/>
          </a:prstGeom>
          <a:noFill/>
        </p:spPr>
        <p:txBody>
          <a:bodyPr wrap="none" rtlCol="0">
            <a:spAutoFit/>
          </a:bodyPr>
          <a:lstStyle/>
          <a:p>
            <a:r>
              <a:rPr lang="en-US" dirty="0"/>
              <a:t>input</a:t>
            </a:r>
          </a:p>
        </p:txBody>
      </p:sp>
      <p:sp>
        <p:nvSpPr>
          <p:cNvPr id="59" name="TextBox 58"/>
          <p:cNvSpPr txBox="1"/>
          <p:nvPr/>
        </p:nvSpPr>
        <p:spPr>
          <a:xfrm>
            <a:off x="5487823" y="2165486"/>
            <a:ext cx="825867" cy="369332"/>
          </a:xfrm>
          <a:prstGeom prst="rect">
            <a:avLst/>
          </a:prstGeom>
          <a:noFill/>
        </p:spPr>
        <p:txBody>
          <a:bodyPr wrap="none" rtlCol="0">
            <a:spAutoFit/>
          </a:bodyPr>
          <a:lstStyle/>
          <a:p>
            <a:r>
              <a:rPr lang="en-US" dirty="0"/>
              <a:t>output</a:t>
            </a:r>
          </a:p>
        </p:txBody>
      </p:sp>
      <p:sp>
        <p:nvSpPr>
          <p:cNvPr id="60" name="TextBox 59"/>
          <p:cNvSpPr txBox="1"/>
          <p:nvPr/>
        </p:nvSpPr>
        <p:spPr>
          <a:xfrm>
            <a:off x="2781301" y="4629286"/>
            <a:ext cx="3942400" cy="923330"/>
          </a:xfrm>
          <a:prstGeom prst="rect">
            <a:avLst/>
          </a:prstGeom>
          <a:noFill/>
        </p:spPr>
        <p:txBody>
          <a:bodyPr wrap="square" rtlCol="0">
            <a:spAutoFit/>
          </a:bodyPr>
          <a:lstStyle/>
          <a:p>
            <a:r>
              <a:rPr lang="en-US" dirty="0"/>
              <a:t>Behavior: Output cells simply hold pattern of activation observed in input pattern</a:t>
            </a:r>
          </a:p>
        </p:txBody>
      </p:sp>
      <p:grpSp>
        <p:nvGrpSpPr>
          <p:cNvPr id="61" name="Group 60"/>
          <p:cNvGrpSpPr/>
          <p:nvPr/>
        </p:nvGrpSpPr>
        <p:grpSpPr>
          <a:xfrm flipH="1">
            <a:off x="1055085" y="4146553"/>
            <a:ext cx="1319848" cy="560345"/>
            <a:chOff x="1606231" y="3063219"/>
            <a:chExt cx="2266156" cy="1456897"/>
          </a:xfrm>
        </p:grpSpPr>
        <p:sp>
          <p:nvSpPr>
            <p:cNvPr id="62" name="Rectangle 61"/>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3" name="Rectangle 62"/>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4" name="Rectangle 63"/>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5" name="Rectangle 64"/>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6" name="Rectangle 65"/>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7" name="Rectangle 66"/>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8" name="Rectangle 67"/>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Rectangle 68"/>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70" name="Straight Connector 69"/>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71" name="Straight Connector 70"/>
          <p:cNvCxnSpPr/>
          <p:nvPr/>
        </p:nvCxnSpPr>
        <p:spPr>
          <a:xfrm flipV="1">
            <a:off x="1055085" y="5634182"/>
            <a:ext cx="1319848" cy="12452"/>
          </a:xfrm>
          <a:prstGeom prst="line">
            <a:avLst/>
          </a:prstGeom>
        </p:spPr>
        <p:style>
          <a:lnRef idx="2">
            <a:schemeClr val="accent3"/>
          </a:lnRef>
          <a:fillRef idx="1">
            <a:schemeClr val="lt1"/>
          </a:fillRef>
          <a:effectRef idx="0">
            <a:schemeClr val="accent3"/>
          </a:effectRef>
          <a:fontRef idx="minor">
            <a:schemeClr val="dk1"/>
          </a:fontRef>
        </p:style>
      </p:cxnSp>
      <p:grpSp>
        <p:nvGrpSpPr>
          <p:cNvPr id="72" name="Group 71"/>
          <p:cNvGrpSpPr/>
          <p:nvPr/>
        </p:nvGrpSpPr>
        <p:grpSpPr>
          <a:xfrm flipH="1">
            <a:off x="7020506" y="4146553"/>
            <a:ext cx="1319848" cy="560345"/>
            <a:chOff x="1606231" y="3063219"/>
            <a:chExt cx="2266156" cy="1456897"/>
          </a:xfrm>
        </p:grpSpPr>
        <p:sp>
          <p:nvSpPr>
            <p:cNvPr id="73" name="Rectangle 72"/>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4" name="Rectangle 73"/>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5" name="Rectangle 74"/>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6" name="Rectangle 75"/>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7" name="Rectangle 76"/>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8" name="Rectangle 77"/>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9" name="Rectangle 78"/>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0" name="Rectangle 79"/>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81" name="Straight Connector 80"/>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82" name="Group 81"/>
          <p:cNvGrpSpPr/>
          <p:nvPr/>
        </p:nvGrpSpPr>
        <p:grpSpPr>
          <a:xfrm flipH="1">
            <a:off x="7020506" y="5086289"/>
            <a:ext cx="1319848" cy="560345"/>
            <a:chOff x="1606231" y="3063219"/>
            <a:chExt cx="2266156" cy="1456897"/>
          </a:xfrm>
        </p:grpSpPr>
        <p:sp>
          <p:nvSpPr>
            <p:cNvPr id="83" name="Rectangle 82"/>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4" name="Rectangle 83"/>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5" name="Rectangle 84"/>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6" name="Rectangle 85"/>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7" name="Rectangle 86"/>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8" name="Rectangle 87"/>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9" name="Rectangle 88"/>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0" name="Rectangle 89"/>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91" name="Straight Connector 90"/>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sp>
        <p:nvSpPr>
          <p:cNvPr id="93" name="TextBox 92"/>
          <p:cNvSpPr txBox="1"/>
          <p:nvPr/>
        </p:nvSpPr>
        <p:spPr>
          <a:xfrm>
            <a:off x="1314629" y="1116387"/>
            <a:ext cx="684803" cy="369332"/>
          </a:xfrm>
          <a:prstGeom prst="rect">
            <a:avLst/>
          </a:prstGeom>
          <a:noFill/>
        </p:spPr>
        <p:txBody>
          <a:bodyPr wrap="none" rtlCol="0">
            <a:spAutoFit/>
          </a:bodyPr>
          <a:lstStyle/>
          <a:p>
            <a:r>
              <a:rPr lang="en-US" dirty="0"/>
              <a:t>input</a:t>
            </a:r>
          </a:p>
        </p:txBody>
      </p:sp>
      <p:sp>
        <p:nvSpPr>
          <p:cNvPr id="94" name="TextBox 93"/>
          <p:cNvSpPr txBox="1"/>
          <p:nvPr/>
        </p:nvSpPr>
        <p:spPr>
          <a:xfrm>
            <a:off x="7272725" y="1116387"/>
            <a:ext cx="825867" cy="369332"/>
          </a:xfrm>
          <a:prstGeom prst="rect">
            <a:avLst/>
          </a:prstGeom>
          <a:noFill/>
        </p:spPr>
        <p:txBody>
          <a:bodyPr wrap="none" rtlCol="0">
            <a:spAutoFit/>
          </a:bodyPr>
          <a:lstStyle/>
          <a:p>
            <a:r>
              <a:rPr lang="en-US" dirty="0"/>
              <a:t>output</a:t>
            </a:r>
          </a:p>
        </p:txBody>
      </p:sp>
      <p:sp>
        <p:nvSpPr>
          <p:cNvPr id="92" name="TextBox 91"/>
          <p:cNvSpPr txBox="1"/>
          <p:nvPr/>
        </p:nvSpPr>
        <p:spPr>
          <a:xfrm>
            <a:off x="2938176" y="387486"/>
            <a:ext cx="3122379" cy="369332"/>
          </a:xfrm>
          <a:prstGeom prst="rect">
            <a:avLst/>
          </a:prstGeom>
          <a:noFill/>
        </p:spPr>
        <p:txBody>
          <a:bodyPr wrap="square" rtlCol="0">
            <a:spAutoFit/>
          </a:bodyPr>
          <a:lstStyle/>
          <a:p>
            <a:pPr algn="ctr"/>
            <a:r>
              <a:rPr lang="en-US" b="1" dirty="0"/>
              <a:t>Plan cells</a:t>
            </a:r>
          </a:p>
        </p:txBody>
      </p:sp>
    </p:spTree>
    <p:extLst>
      <p:ext uri="{BB962C8B-B14F-4D97-AF65-F5344CB8AC3E}">
        <p14:creationId xmlns:p14="http://schemas.microsoft.com/office/powerpoint/2010/main" val="1227411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cxnSp>
        <p:nvCxnSpPr>
          <p:cNvPr id="6" name="Straight Connector 5"/>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1055085" y="2816845"/>
            <a:ext cx="1319848" cy="373563"/>
            <a:chOff x="1606231" y="3548851"/>
            <a:chExt cx="2266156" cy="971265"/>
          </a:xfrm>
        </p:grpSpPr>
        <p:sp>
          <p:nvSpPr>
            <p:cNvPr id="11" name="Rectangle 10"/>
            <p:cNvSpPr/>
            <p:nvPr/>
          </p:nvSpPr>
          <p:spPr>
            <a:xfrm>
              <a:off x="2278607" y="3548851"/>
              <a:ext cx="161868" cy="958813"/>
            </a:xfrm>
            <a:prstGeom prst="rect">
              <a:avLst/>
            </a:prstGeom>
            <a:ln>
              <a:solidFill>
                <a:srgbClr val="3366FF"/>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Rectangle 15"/>
            <p:cNvSpPr/>
            <p:nvPr/>
          </p:nvSpPr>
          <p:spPr>
            <a:xfrm>
              <a:off x="3087947" y="3548851"/>
              <a:ext cx="161868" cy="958813"/>
            </a:xfrm>
            <a:prstGeom prst="rect">
              <a:avLst/>
            </a:prstGeom>
            <a:ln>
              <a:solidFill>
                <a:srgbClr val="3366FF"/>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8" name="Straight Connector 17"/>
            <p:cNvCxnSpPr/>
            <p:nvPr/>
          </p:nvCxnSpPr>
          <p:spPr>
            <a:xfrm>
              <a:off x="1606231" y="4520116"/>
              <a:ext cx="2266156" cy="0"/>
            </a:xfrm>
            <a:prstGeom prst="line">
              <a:avLst/>
            </a:prstGeom>
            <a:ln>
              <a:solidFill>
                <a:srgbClr val="3366FF"/>
              </a:solidFill>
            </a:ln>
          </p:spPr>
          <p:style>
            <a:lnRef idx="2">
              <a:schemeClr val="accent3"/>
            </a:lnRef>
            <a:fillRef idx="1">
              <a:schemeClr val="lt1"/>
            </a:fillRef>
            <a:effectRef idx="0">
              <a:schemeClr val="accent3"/>
            </a:effectRef>
            <a:fontRef idx="minor">
              <a:schemeClr val="dk1"/>
            </a:fontRef>
          </p:style>
        </p:cxnSp>
      </p:grpSp>
      <p:grpSp>
        <p:nvGrpSpPr>
          <p:cNvPr id="19" name="Group 18"/>
          <p:cNvGrpSpPr/>
          <p:nvPr/>
        </p:nvGrpSpPr>
        <p:grpSpPr>
          <a:xfrm>
            <a:off x="7006003" y="1645666"/>
            <a:ext cx="1319848" cy="560345"/>
            <a:chOff x="1606231" y="3063219"/>
            <a:chExt cx="2266156" cy="1456897"/>
          </a:xfrm>
        </p:grpSpPr>
        <p:sp>
          <p:nvSpPr>
            <p:cNvPr id="20" name="Rectangle 19"/>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 name="Rectangle 20"/>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 name="Rectangle 21"/>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Rectangle 22"/>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Rectangle 23"/>
            <p:cNvSpPr/>
            <p:nvPr/>
          </p:nvSpPr>
          <p:spPr>
            <a:xfrm>
              <a:off x="2764211" y="3386974"/>
              <a:ext cx="161868" cy="11206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 name="Rectangle 24"/>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 name="Rectangle 25"/>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 name="Rectangle 26"/>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8" name="Straight Connector 27"/>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29" name="Straight Connector 28"/>
          <p:cNvCxnSpPr/>
          <p:nvPr/>
        </p:nvCxnSpPr>
        <p:spPr>
          <a:xfrm flipV="1">
            <a:off x="1055085" y="2224974"/>
            <a:ext cx="1319848" cy="12452"/>
          </a:xfrm>
          <a:prstGeom prst="line">
            <a:avLst/>
          </a:prstGeom>
          <a:ln>
            <a:solidFill>
              <a:srgbClr val="3366FF"/>
            </a:solidFill>
          </a:ln>
        </p:spPr>
        <p:style>
          <a:lnRef idx="2">
            <a:schemeClr val="accent3"/>
          </a:lnRef>
          <a:fillRef idx="1">
            <a:schemeClr val="lt1"/>
          </a:fillRef>
          <a:effectRef idx="0">
            <a:schemeClr val="accent3"/>
          </a:effectRef>
          <a:fontRef idx="minor">
            <a:schemeClr val="dk1"/>
          </a:fontRef>
        </p:style>
      </p:cxnSp>
      <p:cxnSp>
        <p:nvCxnSpPr>
          <p:cNvPr id="31" name="Straight Connector 30"/>
          <p:cNvCxnSpPr/>
          <p:nvPr/>
        </p:nvCxnSpPr>
        <p:spPr>
          <a:xfrm flipV="1">
            <a:off x="1055085" y="4117694"/>
            <a:ext cx="1319848" cy="12452"/>
          </a:xfrm>
          <a:prstGeom prst="line">
            <a:avLst/>
          </a:prstGeom>
          <a:ln>
            <a:solidFill>
              <a:srgbClr val="3366FF"/>
            </a:solidFill>
          </a:ln>
        </p:spPr>
        <p:style>
          <a:lnRef idx="2">
            <a:schemeClr val="accent3"/>
          </a:lnRef>
          <a:fillRef idx="1">
            <a:schemeClr val="lt1"/>
          </a:fillRef>
          <a:effectRef idx="0">
            <a:schemeClr val="accent3"/>
          </a:effectRef>
          <a:fontRef idx="minor">
            <a:schemeClr val="dk1"/>
          </a:fontRef>
        </p:style>
      </p:cxnSp>
      <p:grpSp>
        <p:nvGrpSpPr>
          <p:cNvPr id="32" name="Group 31"/>
          <p:cNvGrpSpPr/>
          <p:nvPr/>
        </p:nvGrpSpPr>
        <p:grpSpPr>
          <a:xfrm>
            <a:off x="7006003" y="2634854"/>
            <a:ext cx="1319848" cy="560345"/>
            <a:chOff x="1606231" y="3063219"/>
            <a:chExt cx="2266156" cy="1456897"/>
          </a:xfrm>
        </p:grpSpPr>
        <p:sp>
          <p:nvSpPr>
            <p:cNvPr id="33" name="Rectangle 32"/>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5" name="Rectangle 34"/>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6" name="Rectangle 35"/>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7" name="Rectangle 36"/>
            <p:cNvSpPr/>
            <p:nvPr/>
          </p:nvSpPr>
          <p:spPr>
            <a:xfrm>
              <a:off x="2764211" y="3386974"/>
              <a:ext cx="161868" cy="11206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8" name="Rectangle 37"/>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0" name="Rectangle 39"/>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41" name="Straight Connector 40"/>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2" name="Straight Arrow Connector 41"/>
          <p:cNvCxnSpPr/>
          <p:nvPr/>
        </p:nvCxnSpPr>
        <p:spPr>
          <a:xfrm>
            <a:off x="635022" y="1506705"/>
            <a:ext cx="0" cy="31225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153537" y="2579753"/>
            <a:ext cx="612517" cy="369332"/>
          </a:xfrm>
          <a:prstGeom prst="rect">
            <a:avLst/>
          </a:prstGeom>
          <a:noFill/>
        </p:spPr>
        <p:txBody>
          <a:bodyPr wrap="none" rtlCol="0">
            <a:spAutoFit/>
          </a:bodyPr>
          <a:lstStyle/>
          <a:p>
            <a:r>
              <a:rPr lang="en-US" dirty="0"/>
              <a:t>time</a:t>
            </a:r>
          </a:p>
        </p:txBody>
      </p:sp>
      <p:sp>
        <p:nvSpPr>
          <p:cNvPr id="44" name="TextBox 43"/>
          <p:cNvSpPr txBox="1"/>
          <p:nvPr/>
        </p:nvSpPr>
        <p:spPr>
          <a:xfrm>
            <a:off x="3191311" y="2165486"/>
            <a:ext cx="684803" cy="369332"/>
          </a:xfrm>
          <a:prstGeom prst="rect">
            <a:avLst/>
          </a:prstGeom>
          <a:noFill/>
        </p:spPr>
        <p:txBody>
          <a:bodyPr wrap="none" rtlCol="0">
            <a:spAutoFit/>
          </a:bodyPr>
          <a:lstStyle/>
          <a:p>
            <a:r>
              <a:rPr lang="en-US" dirty="0"/>
              <a:t>input</a:t>
            </a:r>
          </a:p>
        </p:txBody>
      </p:sp>
      <p:sp>
        <p:nvSpPr>
          <p:cNvPr id="45" name="TextBox 44"/>
          <p:cNvSpPr txBox="1"/>
          <p:nvPr/>
        </p:nvSpPr>
        <p:spPr>
          <a:xfrm>
            <a:off x="5487823" y="2165486"/>
            <a:ext cx="825867" cy="369332"/>
          </a:xfrm>
          <a:prstGeom prst="rect">
            <a:avLst/>
          </a:prstGeom>
          <a:noFill/>
        </p:spPr>
        <p:txBody>
          <a:bodyPr wrap="none" rtlCol="0">
            <a:spAutoFit/>
          </a:bodyPr>
          <a:lstStyle/>
          <a:p>
            <a:r>
              <a:rPr lang="en-US" dirty="0"/>
              <a:t>output</a:t>
            </a:r>
          </a:p>
        </p:txBody>
      </p:sp>
      <p:sp>
        <p:nvSpPr>
          <p:cNvPr id="46" name="TextBox 45"/>
          <p:cNvSpPr txBox="1"/>
          <p:nvPr/>
        </p:nvSpPr>
        <p:spPr>
          <a:xfrm>
            <a:off x="3191311" y="4629286"/>
            <a:ext cx="2968189" cy="923330"/>
          </a:xfrm>
          <a:prstGeom prst="rect">
            <a:avLst/>
          </a:prstGeom>
          <a:noFill/>
        </p:spPr>
        <p:txBody>
          <a:bodyPr wrap="square" rtlCol="0">
            <a:spAutoFit/>
          </a:bodyPr>
          <a:lstStyle/>
          <a:p>
            <a:r>
              <a:rPr lang="en-US" dirty="0"/>
              <a:t>Behavior: Inhibitory inputs inhibit activation in individual Plan cells</a:t>
            </a:r>
          </a:p>
        </p:txBody>
      </p:sp>
      <p:cxnSp>
        <p:nvCxnSpPr>
          <p:cNvPr id="78" name="Straight Connector 77"/>
          <p:cNvCxnSpPr/>
          <p:nvPr/>
        </p:nvCxnSpPr>
        <p:spPr>
          <a:xfrm flipH="1">
            <a:off x="3191311" y="1371598"/>
            <a:ext cx="186790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9" name="Oval 78"/>
          <p:cNvSpPr/>
          <p:nvPr/>
        </p:nvSpPr>
        <p:spPr>
          <a:xfrm rot="5400000" flipV="1">
            <a:off x="4938093" y="1479155"/>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p:nvPr/>
        </p:nvCxnSpPr>
        <p:spPr>
          <a:xfrm>
            <a:off x="5054454" y="1357327"/>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216711" y="1045642"/>
            <a:ext cx="1230975" cy="646331"/>
          </a:xfrm>
          <a:prstGeom prst="rect">
            <a:avLst/>
          </a:prstGeom>
          <a:noFill/>
        </p:spPr>
        <p:txBody>
          <a:bodyPr wrap="square" rtlCol="0">
            <a:spAutoFit/>
          </a:bodyPr>
          <a:lstStyle/>
          <a:p>
            <a:r>
              <a:rPr lang="en-US" dirty="0"/>
              <a:t>Inhibitory input</a:t>
            </a:r>
          </a:p>
        </p:txBody>
      </p:sp>
      <p:sp>
        <p:nvSpPr>
          <p:cNvPr id="83" name="TextBox 82"/>
          <p:cNvSpPr txBox="1"/>
          <p:nvPr/>
        </p:nvSpPr>
        <p:spPr>
          <a:xfrm>
            <a:off x="1149530" y="1116387"/>
            <a:ext cx="1263470" cy="646331"/>
          </a:xfrm>
          <a:prstGeom prst="rect">
            <a:avLst/>
          </a:prstGeom>
          <a:noFill/>
        </p:spPr>
        <p:txBody>
          <a:bodyPr wrap="square" rtlCol="0">
            <a:spAutoFit/>
          </a:bodyPr>
          <a:lstStyle/>
          <a:p>
            <a:r>
              <a:rPr lang="en-US" dirty="0"/>
              <a:t>Inhibitory input</a:t>
            </a:r>
          </a:p>
        </p:txBody>
      </p:sp>
      <p:sp>
        <p:nvSpPr>
          <p:cNvPr id="84" name="TextBox 83"/>
          <p:cNvSpPr txBox="1"/>
          <p:nvPr/>
        </p:nvSpPr>
        <p:spPr>
          <a:xfrm>
            <a:off x="7272725" y="1116387"/>
            <a:ext cx="825867" cy="369332"/>
          </a:xfrm>
          <a:prstGeom prst="rect">
            <a:avLst/>
          </a:prstGeom>
          <a:noFill/>
        </p:spPr>
        <p:txBody>
          <a:bodyPr wrap="none" rtlCol="0">
            <a:spAutoFit/>
          </a:bodyPr>
          <a:lstStyle/>
          <a:p>
            <a:r>
              <a:rPr lang="en-US" dirty="0"/>
              <a:t>output</a:t>
            </a:r>
          </a:p>
        </p:txBody>
      </p:sp>
      <p:grpSp>
        <p:nvGrpSpPr>
          <p:cNvPr id="85" name="Group 84"/>
          <p:cNvGrpSpPr/>
          <p:nvPr/>
        </p:nvGrpSpPr>
        <p:grpSpPr>
          <a:xfrm>
            <a:off x="7006003" y="3590383"/>
            <a:ext cx="1319848" cy="560345"/>
            <a:chOff x="1606231" y="3063219"/>
            <a:chExt cx="2266156" cy="1456897"/>
          </a:xfrm>
        </p:grpSpPr>
        <p:sp>
          <p:nvSpPr>
            <p:cNvPr id="86" name="Rectangle 85"/>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7" name="Rectangle 86"/>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8" name="Rectangle 87"/>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9" name="Rectangle 88"/>
            <p:cNvSpPr/>
            <p:nvPr/>
          </p:nvSpPr>
          <p:spPr>
            <a:xfrm>
              <a:off x="2764211" y="3386974"/>
              <a:ext cx="161868" cy="11206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0" name="Rectangle 89"/>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1" name="Rectangle 90"/>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92" name="Straight Connector 91"/>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sp>
        <p:nvSpPr>
          <p:cNvPr id="50" name="TextBox 49"/>
          <p:cNvSpPr txBox="1"/>
          <p:nvPr/>
        </p:nvSpPr>
        <p:spPr>
          <a:xfrm>
            <a:off x="2938176" y="387486"/>
            <a:ext cx="3122379" cy="369332"/>
          </a:xfrm>
          <a:prstGeom prst="rect">
            <a:avLst/>
          </a:prstGeom>
          <a:noFill/>
        </p:spPr>
        <p:txBody>
          <a:bodyPr wrap="square" rtlCol="0">
            <a:spAutoFit/>
          </a:bodyPr>
          <a:lstStyle/>
          <a:p>
            <a:pPr algn="ctr"/>
            <a:r>
              <a:rPr lang="en-US" b="1" dirty="0"/>
              <a:t>Plan cells</a:t>
            </a:r>
          </a:p>
        </p:txBody>
      </p:sp>
      <p:sp>
        <p:nvSpPr>
          <p:cNvPr id="51" name="Rounded Rectangle 50"/>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3032895" y="1013745"/>
            <a:ext cx="1309000" cy="688486"/>
          </a:xfrm>
          <a:prstGeom prst="ellipse">
            <a:avLst/>
          </a:prstGeom>
          <a:noFill/>
          <a:ln w="762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41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5" name="Straight Connector 4"/>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191311" y="2165486"/>
            <a:ext cx="684803" cy="369332"/>
          </a:xfrm>
          <a:prstGeom prst="rect">
            <a:avLst/>
          </a:prstGeom>
          <a:noFill/>
        </p:spPr>
        <p:txBody>
          <a:bodyPr wrap="none" rtlCol="0">
            <a:spAutoFit/>
          </a:bodyPr>
          <a:lstStyle/>
          <a:p>
            <a:r>
              <a:rPr lang="en-US" dirty="0"/>
              <a:t>input</a:t>
            </a:r>
          </a:p>
        </p:txBody>
      </p:sp>
      <p:sp>
        <p:nvSpPr>
          <p:cNvPr id="59" name="TextBox 58"/>
          <p:cNvSpPr txBox="1"/>
          <p:nvPr/>
        </p:nvSpPr>
        <p:spPr>
          <a:xfrm>
            <a:off x="5487823" y="2165486"/>
            <a:ext cx="825867" cy="369332"/>
          </a:xfrm>
          <a:prstGeom prst="rect">
            <a:avLst/>
          </a:prstGeom>
          <a:noFill/>
        </p:spPr>
        <p:txBody>
          <a:bodyPr wrap="none" rtlCol="0">
            <a:spAutoFit/>
          </a:bodyPr>
          <a:lstStyle/>
          <a:p>
            <a:r>
              <a:rPr lang="en-US" dirty="0"/>
              <a:t>output</a:t>
            </a:r>
          </a:p>
        </p:txBody>
      </p:sp>
      <p:sp>
        <p:nvSpPr>
          <p:cNvPr id="33" name="TextBox 32"/>
          <p:cNvSpPr txBox="1"/>
          <p:nvPr/>
        </p:nvSpPr>
        <p:spPr>
          <a:xfrm>
            <a:off x="2938176" y="387486"/>
            <a:ext cx="3122379" cy="369332"/>
          </a:xfrm>
          <a:prstGeom prst="rect">
            <a:avLst/>
          </a:prstGeom>
          <a:noFill/>
        </p:spPr>
        <p:txBody>
          <a:bodyPr wrap="square" rtlCol="0">
            <a:spAutoFit/>
          </a:bodyPr>
          <a:lstStyle/>
          <a:p>
            <a:pPr algn="ctr"/>
            <a:r>
              <a:rPr lang="en-US" b="1" dirty="0"/>
              <a:t>Choice cells</a:t>
            </a:r>
          </a:p>
        </p:txBody>
      </p:sp>
      <p:sp>
        <p:nvSpPr>
          <p:cNvPr id="34" name="Rounded Rectangle 33"/>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781301" y="4629286"/>
            <a:ext cx="3942400" cy="1477328"/>
          </a:xfrm>
          <a:prstGeom prst="rect">
            <a:avLst/>
          </a:prstGeom>
          <a:noFill/>
        </p:spPr>
        <p:txBody>
          <a:bodyPr wrap="square" rtlCol="0">
            <a:spAutoFit/>
          </a:bodyPr>
          <a:lstStyle/>
          <a:p>
            <a:r>
              <a:rPr lang="en-US" dirty="0"/>
              <a:t>Like Plan cells: group of cells/neurons. Excitatory inputs form an “input pattern”. Cell activations for an “output pattern”. But behavior is different compared to Plan cells</a:t>
            </a:r>
          </a:p>
        </p:txBody>
      </p:sp>
    </p:spTree>
    <p:extLst>
      <p:ext uri="{BB962C8B-B14F-4D97-AF65-F5344CB8AC3E}">
        <p14:creationId xmlns:p14="http://schemas.microsoft.com/office/powerpoint/2010/main" val="365585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5" name="Straight Connector 4"/>
          <p:cNvCxnSpPr/>
          <p:nvPr/>
        </p:nvCxnSpPr>
        <p:spPr>
          <a:xfrm>
            <a:off x="5348493" y="2545864"/>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5085" y="2119590"/>
            <a:ext cx="1319848" cy="560345"/>
            <a:chOff x="1606231" y="3063219"/>
            <a:chExt cx="2266156" cy="1456897"/>
          </a:xfrm>
        </p:grpSpPr>
        <p:sp>
          <p:nvSpPr>
            <p:cNvPr id="9" name="Rectangle 8"/>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Rectangle 11"/>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Rectangle 14"/>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Rectangle 15"/>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8" name="Straight Connector 17"/>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20" name="Group 19"/>
          <p:cNvGrpSpPr/>
          <p:nvPr/>
        </p:nvGrpSpPr>
        <p:grpSpPr>
          <a:xfrm>
            <a:off x="7006003" y="1892300"/>
            <a:ext cx="1319848" cy="787635"/>
            <a:chOff x="1606231" y="3063219"/>
            <a:chExt cx="2266156" cy="1456897"/>
          </a:xfrm>
        </p:grpSpPr>
        <p:sp>
          <p:nvSpPr>
            <p:cNvPr id="24" name="Rectangle 23"/>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9" name="Straight Connector 28"/>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1" name="Straight Connector 40"/>
          <p:cNvCxnSpPr/>
          <p:nvPr/>
        </p:nvCxnSpPr>
        <p:spPr>
          <a:xfrm flipV="1">
            <a:off x="1055085"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2" name="Straight Connector 41"/>
          <p:cNvCxnSpPr/>
          <p:nvPr/>
        </p:nvCxnSpPr>
        <p:spPr>
          <a:xfrm flipV="1">
            <a:off x="7020506"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3" name="Straight Connector 42"/>
          <p:cNvCxnSpPr/>
          <p:nvPr/>
        </p:nvCxnSpPr>
        <p:spPr>
          <a:xfrm flipV="1">
            <a:off x="1055085" y="363261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55" name="Straight Arrow Connector 54"/>
          <p:cNvCxnSpPr/>
          <p:nvPr/>
        </p:nvCxnSpPr>
        <p:spPr>
          <a:xfrm>
            <a:off x="635022" y="1506705"/>
            <a:ext cx="0" cy="43161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rot="16200000">
            <a:off x="153537" y="2579753"/>
            <a:ext cx="612517" cy="369332"/>
          </a:xfrm>
          <a:prstGeom prst="rect">
            <a:avLst/>
          </a:prstGeom>
          <a:noFill/>
        </p:spPr>
        <p:txBody>
          <a:bodyPr wrap="none" rtlCol="0">
            <a:spAutoFit/>
          </a:bodyPr>
          <a:lstStyle/>
          <a:p>
            <a:r>
              <a:rPr lang="en-US" dirty="0"/>
              <a:t>time</a:t>
            </a:r>
          </a:p>
        </p:txBody>
      </p:sp>
      <p:sp>
        <p:nvSpPr>
          <p:cNvPr id="58" name="TextBox 57"/>
          <p:cNvSpPr txBox="1"/>
          <p:nvPr/>
        </p:nvSpPr>
        <p:spPr>
          <a:xfrm>
            <a:off x="3191311" y="2165486"/>
            <a:ext cx="684803" cy="369332"/>
          </a:xfrm>
          <a:prstGeom prst="rect">
            <a:avLst/>
          </a:prstGeom>
          <a:noFill/>
        </p:spPr>
        <p:txBody>
          <a:bodyPr wrap="none" rtlCol="0">
            <a:spAutoFit/>
          </a:bodyPr>
          <a:lstStyle/>
          <a:p>
            <a:r>
              <a:rPr lang="en-US" dirty="0"/>
              <a:t>input</a:t>
            </a:r>
          </a:p>
        </p:txBody>
      </p:sp>
      <p:sp>
        <p:nvSpPr>
          <p:cNvPr id="59" name="TextBox 58"/>
          <p:cNvSpPr txBox="1"/>
          <p:nvPr/>
        </p:nvSpPr>
        <p:spPr>
          <a:xfrm>
            <a:off x="5487823" y="2165486"/>
            <a:ext cx="825867" cy="369332"/>
          </a:xfrm>
          <a:prstGeom prst="rect">
            <a:avLst/>
          </a:prstGeom>
          <a:noFill/>
        </p:spPr>
        <p:txBody>
          <a:bodyPr wrap="none" rtlCol="0">
            <a:spAutoFit/>
          </a:bodyPr>
          <a:lstStyle/>
          <a:p>
            <a:r>
              <a:rPr lang="en-US" dirty="0"/>
              <a:t>output</a:t>
            </a:r>
          </a:p>
        </p:txBody>
      </p:sp>
      <p:sp>
        <p:nvSpPr>
          <p:cNvPr id="60" name="TextBox 59"/>
          <p:cNvSpPr txBox="1"/>
          <p:nvPr/>
        </p:nvSpPr>
        <p:spPr>
          <a:xfrm>
            <a:off x="3191311" y="4629286"/>
            <a:ext cx="3122379" cy="1200329"/>
          </a:xfrm>
          <a:prstGeom prst="rect">
            <a:avLst/>
          </a:prstGeom>
          <a:noFill/>
        </p:spPr>
        <p:txBody>
          <a:bodyPr wrap="square" rtlCol="0">
            <a:spAutoFit/>
          </a:bodyPr>
          <a:lstStyle/>
          <a:p>
            <a:r>
              <a:rPr lang="en-US" dirty="0"/>
              <a:t>Behavior: Output cells keep only activation in cell with highest activation (winner takes all)</a:t>
            </a:r>
          </a:p>
        </p:txBody>
      </p:sp>
      <p:sp>
        <p:nvSpPr>
          <p:cNvPr id="93" name="TextBox 92"/>
          <p:cNvSpPr txBox="1"/>
          <p:nvPr/>
        </p:nvSpPr>
        <p:spPr>
          <a:xfrm>
            <a:off x="1314629" y="1116387"/>
            <a:ext cx="684803" cy="369332"/>
          </a:xfrm>
          <a:prstGeom prst="rect">
            <a:avLst/>
          </a:prstGeom>
          <a:noFill/>
        </p:spPr>
        <p:txBody>
          <a:bodyPr wrap="none" rtlCol="0">
            <a:spAutoFit/>
          </a:bodyPr>
          <a:lstStyle/>
          <a:p>
            <a:r>
              <a:rPr lang="en-US" dirty="0"/>
              <a:t>input</a:t>
            </a:r>
          </a:p>
        </p:txBody>
      </p:sp>
      <p:sp>
        <p:nvSpPr>
          <p:cNvPr id="94" name="TextBox 93"/>
          <p:cNvSpPr txBox="1"/>
          <p:nvPr/>
        </p:nvSpPr>
        <p:spPr>
          <a:xfrm>
            <a:off x="7272725" y="1116387"/>
            <a:ext cx="825867" cy="369332"/>
          </a:xfrm>
          <a:prstGeom prst="rect">
            <a:avLst/>
          </a:prstGeom>
          <a:noFill/>
        </p:spPr>
        <p:txBody>
          <a:bodyPr wrap="none" rtlCol="0">
            <a:spAutoFit/>
          </a:bodyPr>
          <a:lstStyle/>
          <a:p>
            <a:r>
              <a:rPr lang="en-US" dirty="0"/>
              <a:t>output</a:t>
            </a:r>
          </a:p>
        </p:txBody>
      </p:sp>
      <p:grpSp>
        <p:nvGrpSpPr>
          <p:cNvPr id="92" name="Group 91"/>
          <p:cNvGrpSpPr/>
          <p:nvPr/>
        </p:nvGrpSpPr>
        <p:grpSpPr>
          <a:xfrm>
            <a:off x="7006003" y="2883487"/>
            <a:ext cx="1319848" cy="787635"/>
            <a:chOff x="1606231" y="3063219"/>
            <a:chExt cx="2266156" cy="1456897"/>
          </a:xfrm>
        </p:grpSpPr>
        <p:sp>
          <p:nvSpPr>
            <p:cNvPr id="95" name="Rectangle 94"/>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96" name="Straight Connector 95"/>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sp>
        <p:nvSpPr>
          <p:cNvPr id="33" name="TextBox 32"/>
          <p:cNvSpPr txBox="1"/>
          <p:nvPr/>
        </p:nvSpPr>
        <p:spPr>
          <a:xfrm>
            <a:off x="2938176" y="387486"/>
            <a:ext cx="3122379" cy="369332"/>
          </a:xfrm>
          <a:prstGeom prst="rect">
            <a:avLst/>
          </a:prstGeom>
          <a:noFill/>
        </p:spPr>
        <p:txBody>
          <a:bodyPr wrap="square" rtlCol="0">
            <a:spAutoFit/>
          </a:bodyPr>
          <a:lstStyle/>
          <a:p>
            <a:pPr algn="ctr"/>
            <a:r>
              <a:rPr lang="en-US" b="1" dirty="0"/>
              <a:t>Choice cells</a:t>
            </a:r>
          </a:p>
        </p:txBody>
      </p:sp>
      <p:sp>
        <p:nvSpPr>
          <p:cNvPr id="34" name="Rounded Rectangle 33"/>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flipH="1">
            <a:off x="1055085" y="4146553"/>
            <a:ext cx="1319848" cy="560345"/>
            <a:chOff x="1606231" y="3063219"/>
            <a:chExt cx="2266156" cy="1456897"/>
          </a:xfrm>
        </p:grpSpPr>
        <p:sp>
          <p:nvSpPr>
            <p:cNvPr id="36" name="Rectangle 35"/>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7" name="Rectangle 36"/>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8" name="Rectangle 37"/>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9" name="Rectangle 38"/>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0" name="Rectangle 39"/>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4" name="Rectangle 43"/>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5" name="Rectangle 44"/>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6" name="Rectangle 45"/>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47" name="Straight Connector 46"/>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8" name="Straight Connector 47"/>
          <p:cNvCxnSpPr/>
          <p:nvPr/>
        </p:nvCxnSpPr>
        <p:spPr>
          <a:xfrm flipV="1">
            <a:off x="1055085" y="5634182"/>
            <a:ext cx="1319848" cy="12452"/>
          </a:xfrm>
          <a:prstGeom prst="line">
            <a:avLst/>
          </a:prstGeom>
        </p:spPr>
        <p:style>
          <a:lnRef idx="2">
            <a:schemeClr val="accent3"/>
          </a:lnRef>
          <a:fillRef idx="1">
            <a:schemeClr val="lt1"/>
          </a:fillRef>
          <a:effectRef idx="0">
            <a:schemeClr val="accent3"/>
          </a:effectRef>
          <a:fontRef idx="minor">
            <a:schemeClr val="dk1"/>
          </a:fontRef>
        </p:style>
      </p:cxnSp>
      <p:grpSp>
        <p:nvGrpSpPr>
          <p:cNvPr id="49" name="Group 48"/>
          <p:cNvGrpSpPr/>
          <p:nvPr/>
        </p:nvGrpSpPr>
        <p:grpSpPr>
          <a:xfrm>
            <a:off x="7006003" y="3939517"/>
            <a:ext cx="1319848" cy="787635"/>
            <a:chOff x="1606231" y="3063219"/>
            <a:chExt cx="2266156" cy="1456897"/>
          </a:xfrm>
        </p:grpSpPr>
        <p:sp>
          <p:nvSpPr>
            <p:cNvPr id="50" name="Rectangle 49"/>
            <p:cNvSpPr/>
            <p:nvPr/>
          </p:nvSpPr>
          <p:spPr>
            <a:xfrm>
              <a:off x="2820400" y="3063219"/>
              <a:ext cx="161869"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51" name="Straight Connector 50"/>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61" name="Group 60"/>
          <p:cNvGrpSpPr/>
          <p:nvPr/>
        </p:nvGrpSpPr>
        <p:grpSpPr>
          <a:xfrm>
            <a:off x="7006003" y="5041980"/>
            <a:ext cx="1319848" cy="787635"/>
            <a:chOff x="1606231" y="3063219"/>
            <a:chExt cx="2266156" cy="1456897"/>
          </a:xfrm>
        </p:grpSpPr>
        <p:sp>
          <p:nvSpPr>
            <p:cNvPr id="62" name="Rectangle 61"/>
            <p:cNvSpPr/>
            <p:nvPr/>
          </p:nvSpPr>
          <p:spPr>
            <a:xfrm>
              <a:off x="2820400" y="3063219"/>
              <a:ext cx="161869"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63" name="Straight Connector 62"/>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spTree>
    <p:extLst>
      <p:ext uri="{BB962C8B-B14F-4D97-AF65-F5344CB8AC3E}">
        <p14:creationId xmlns:p14="http://schemas.microsoft.com/office/powerpoint/2010/main" val="299827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rot="16200000">
            <a:off x="4192612" y="2216379"/>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5" name="Straight Connector 4"/>
          <p:cNvCxnSpPr/>
          <p:nvPr/>
        </p:nvCxnSpPr>
        <p:spPr>
          <a:xfrm>
            <a:off x="5473665" y="2545680"/>
            <a:ext cx="0" cy="121047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91311" y="2545864"/>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422286" y="2431564"/>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055085" y="2119590"/>
            <a:ext cx="1319848" cy="560345"/>
            <a:chOff x="1606231" y="3063219"/>
            <a:chExt cx="2266156" cy="1456897"/>
          </a:xfrm>
        </p:grpSpPr>
        <p:sp>
          <p:nvSpPr>
            <p:cNvPr id="9" name="Rectangle 8"/>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Rectangle 11"/>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Rectangle 14"/>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Rectangle 15"/>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8" name="Straight Connector 17"/>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20" name="Group 19"/>
          <p:cNvGrpSpPr/>
          <p:nvPr/>
        </p:nvGrpSpPr>
        <p:grpSpPr>
          <a:xfrm>
            <a:off x="7006003" y="1892300"/>
            <a:ext cx="1319848" cy="787635"/>
            <a:chOff x="1606231" y="3063219"/>
            <a:chExt cx="2266156" cy="1456897"/>
          </a:xfrm>
        </p:grpSpPr>
        <p:sp>
          <p:nvSpPr>
            <p:cNvPr id="24" name="Rectangle 23"/>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9" name="Straight Connector 28"/>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41" name="Straight Connector 40"/>
          <p:cNvCxnSpPr/>
          <p:nvPr/>
        </p:nvCxnSpPr>
        <p:spPr>
          <a:xfrm flipV="1">
            <a:off x="1055085"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2" name="Straight Connector 41"/>
          <p:cNvCxnSpPr/>
          <p:nvPr/>
        </p:nvCxnSpPr>
        <p:spPr>
          <a:xfrm flipV="1">
            <a:off x="7020506" y="171449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43" name="Straight Connector 42"/>
          <p:cNvCxnSpPr/>
          <p:nvPr/>
        </p:nvCxnSpPr>
        <p:spPr>
          <a:xfrm flipV="1">
            <a:off x="1055085" y="3632619"/>
            <a:ext cx="1319848" cy="12452"/>
          </a:xfrm>
          <a:prstGeom prst="line">
            <a:avLst/>
          </a:prstGeom>
        </p:spPr>
        <p:style>
          <a:lnRef idx="2">
            <a:schemeClr val="accent3"/>
          </a:lnRef>
          <a:fillRef idx="1">
            <a:schemeClr val="lt1"/>
          </a:fillRef>
          <a:effectRef idx="0">
            <a:schemeClr val="accent3"/>
          </a:effectRef>
          <a:fontRef idx="minor">
            <a:schemeClr val="dk1"/>
          </a:fontRef>
        </p:style>
      </p:cxnSp>
      <p:cxnSp>
        <p:nvCxnSpPr>
          <p:cNvPr id="55" name="Straight Arrow Connector 54"/>
          <p:cNvCxnSpPr/>
          <p:nvPr/>
        </p:nvCxnSpPr>
        <p:spPr>
          <a:xfrm>
            <a:off x="635022" y="1506705"/>
            <a:ext cx="0" cy="27731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rot="16200000">
            <a:off x="153537" y="2579753"/>
            <a:ext cx="612517" cy="369332"/>
          </a:xfrm>
          <a:prstGeom prst="rect">
            <a:avLst/>
          </a:prstGeom>
          <a:noFill/>
        </p:spPr>
        <p:txBody>
          <a:bodyPr wrap="none" rtlCol="0">
            <a:spAutoFit/>
          </a:bodyPr>
          <a:lstStyle/>
          <a:p>
            <a:r>
              <a:rPr lang="en-US" dirty="0"/>
              <a:t>time</a:t>
            </a:r>
          </a:p>
        </p:txBody>
      </p:sp>
      <p:sp>
        <p:nvSpPr>
          <p:cNvPr id="58" name="TextBox 57"/>
          <p:cNvSpPr txBox="1"/>
          <p:nvPr/>
        </p:nvSpPr>
        <p:spPr>
          <a:xfrm>
            <a:off x="3191311" y="2165486"/>
            <a:ext cx="684803" cy="369332"/>
          </a:xfrm>
          <a:prstGeom prst="rect">
            <a:avLst/>
          </a:prstGeom>
          <a:noFill/>
        </p:spPr>
        <p:txBody>
          <a:bodyPr wrap="none" rtlCol="0">
            <a:spAutoFit/>
          </a:bodyPr>
          <a:lstStyle/>
          <a:p>
            <a:r>
              <a:rPr lang="en-US" dirty="0"/>
              <a:t>input</a:t>
            </a:r>
          </a:p>
        </p:txBody>
      </p:sp>
      <p:sp>
        <p:nvSpPr>
          <p:cNvPr id="59" name="TextBox 58"/>
          <p:cNvSpPr txBox="1"/>
          <p:nvPr/>
        </p:nvSpPr>
        <p:spPr>
          <a:xfrm>
            <a:off x="5487823" y="2165486"/>
            <a:ext cx="825867" cy="369332"/>
          </a:xfrm>
          <a:prstGeom prst="rect">
            <a:avLst/>
          </a:prstGeom>
          <a:noFill/>
        </p:spPr>
        <p:txBody>
          <a:bodyPr wrap="none" rtlCol="0">
            <a:spAutoFit/>
          </a:bodyPr>
          <a:lstStyle/>
          <a:p>
            <a:r>
              <a:rPr lang="en-US" dirty="0"/>
              <a:t>output</a:t>
            </a:r>
          </a:p>
        </p:txBody>
      </p:sp>
      <p:sp>
        <p:nvSpPr>
          <p:cNvPr id="60" name="TextBox 59"/>
          <p:cNvSpPr txBox="1"/>
          <p:nvPr/>
        </p:nvSpPr>
        <p:spPr>
          <a:xfrm>
            <a:off x="2596201" y="4629286"/>
            <a:ext cx="4312600" cy="1754327"/>
          </a:xfrm>
          <a:prstGeom prst="rect">
            <a:avLst/>
          </a:prstGeom>
          <a:noFill/>
        </p:spPr>
        <p:txBody>
          <a:bodyPr wrap="square" rtlCol="0">
            <a:spAutoFit/>
          </a:bodyPr>
          <a:lstStyle/>
          <a:p>
            <a:r>
              <a:rPr lang="en-US" dirty="0"/>
              <a:t>Behavior: Output cells keep only activation in cell with highest activation (winner takes all). But now, output pattern is maintained and input is disregarded (until choice cells are inhibited, which would initiate a new winner-takes-all competition)</a:t>
            </a:r>
          </a:p>
        </p:txBody>
      </p:sp>
      <p:sp>
        <p:nvSpPr>
          <p:cNvPr id="93" name="TextBox 92"/>
          <p:cNvSpPr txBox="1"/>
          <p:nvPr/>
        </p:nvSpPr>
        <p:spPr>
          <a:xfrm>
            <a:off x="1314629" y="1116387"/>
            <a:ext cx="684803" cy="369332"/>
          </a:xfrm>
          <a:prstGeom prst="rect">
            <a:avLst/>
          </a:prstGeom>
          <a:noFill/>
        </p:spPr>
        <p:txBody>
          <a:bodyPr wrap="none" rtlCol="0">
            <a:spAutoFit/>
          </a:bodyPr>
          <a:lstStyle/>
          <a:p>
            <a:r>
              <a:rPr lang="en-US" dirty="0"/>
              <a:t>input</a:t>
            </a:r>
          </a:p>
        </p:txBody>
      </p:sp>
      <p:sp>
        <p:nvSpPr>
          <p:cNvPr id="94" name="TextBox 93"/>
          <p:cNvSpPr txBox="1"/>
          <p:nvPr/>
        </p:nvSpPr>
        <p:spPr>
          <a:xfrm>
            <a:off x="7272725" y="1116387"/>
            <a:ext cx="825867" cy="369332"/>
          </a:xfrm>
          <a:prstGeom prst="rect">
            <a:avLst/>
          </a:prstGeom>
          <a:noFill/>
        </p:spPr>
        <p:txBody>
          <a:bodyPr wrap="none" rtlCol="0">
            <a:spAutoFit/>
          </a:bodyPr>
          <a:lstStyle/>
          <a:p>
            <a:r>
              <a:rPr lang="en-US" dirty="0"/>
              <a:t>output</a:t>
            </a:r>
          </a:p>
        </p:txBody>
      </p:sp>
      <p:grpSp>
        <p:nvGrpSpPr>
          <p:cNvPr id="92" name="Group 91"/>
          <p:cNvGrpSpPr/>
          <p:nvPr/>
        </p:nvGrpSpPr>
        <p:grpSpPr>
          <a:xfrm>
            <a:off x="7006003" y="2883487"/>
            <a:ext cx="1319848" cy="787635"/>
            <a:chOff x="1606231" y="3063219"/>
            <a:chExt cx="2266156" cy="1456897"/>
          </a:xfrm>
        </p:grpSpPr>
        <p:sp>
          <p:nvSpPr>
            <p:cNvPr id="95" name="Rectangle 94"/>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96" name="Straight Connector 95"/>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33" name="Straight Connector 32"/>
          <p:cNvCxnSpPr/>
          <p:nvPr/>
        </p:nvCxnSpPr>
        <p:spPr>
          <a:xfrm>
            <a:off x="5373523" y="2534818"/>
            <a:ext cx="65897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851898" y="335578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H="1">
            <a:off x="4960952" y="3738936"/>
            <a:ext cx="531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966198" y="3575557"/>
            <a:ext cx="0" cy="182316"/>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flipH="1">
            <a:off x="1055085" y="4146553"/>
            <a:ext cx="1319848" cy="560345"/>
            <a:chOff x="1606231" y="3063219"/>
            <a:chExt cx="2266156" cy="1456897"/>
          </a:xfrm>
        </p:grpSpPr>
        <p:sp>
          <p:nvSpPr>
            <p:cNvPr id="49" name="Rectangle 48"/>
            <p:cNvSpPr/>
            <p:nvPr/>
          </p:nvSpPr>
          <p:spPr>
            <a:xfrm>
              <a:off x="2116739" y="4059388"/>
              <a:ext cx="161868" cy="4482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0" name="Rectangle 49"/>
            <p:cNvSpPr/>
            <p:nvPr/>
          </p:nvSpPr>
          <p:spPr>
            <a:xfrm>
              <a:off x="227860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1" name="Rectangle 50"/>
            <p:cNvSpPr/>
            <p:nvPr/>
          </p:nvSpPr>
          <p:spPr>
            <a:xfrm>
              <a:off x="244047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2" name="Rectangle 51"/>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3" name="Rectangle 52"/>
            <p:cNvSpPr/>
            <p:nvPr/>
          </p:nvSpPr>
          <p:spPr>
            <a:xfrm>
              <a:off x="2764210" y="3386973"/>
              <a:ext cx="161869" cy="11206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4" name="Rectangle 53"/>
            <p:cNvSpPr/>
            <p:nvPr/>
          </p:nvSpPr>
          <p:spPr>
            <a:xfrm>
              <a:off x="2926079" y="3959771"/>
              <a:ext cx="161868" cy="5478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1" name="Rectangle 60"/>
            <p:cNvSpPr/>
            <p:nvPr/>
          </p:nvSpPr>
          <p:spPr>
            <a:xfrm>
              <a:off x="3087947" y="3548851"/>
              <a:ext cx="161868" cy="9588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2" name="Rectangle 61"/>
            <p:cNvSpPr/>
            <p:nvPr/>
          </p:nvSpPr>
          <p:spPr>
            <a:xfrm>
              <a:off x="3249815" y="3847702"/>
              <a:ext cx="161868" cy="6599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63" name="Straight Connector 62"/>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grpSp>
        <p:nvGrpSpPr>
          <p:cNvPr id="65" name="Group 64"/>
          <p:cNvGrpSpPr/>
          <p:nvPr/>
        </p:nvGrpSpPr>
        <p:grpSpPr>
          <a:xfrm>
            <a:off x="7006003" y="3914474"/>
            <a:ext cx="1319848" cy="787635"/>
            <a:chOff x="1606231" y="3063219"/>
            <a:chExt cx="2266156" cy="1456897"/>
          </a:xfrm>
        </p:grpSpPr>
        <p:sp>
          <p:nvSpPr>
            <p:cNvPr id="66" name="Rectangle 65"/>
            <p:cNvSpPr/>
            <p:nvPr/>
          </p:nvSpPr>
          <p:spPr>
            <a:xfrm>
              <a:off x="2602343" y="3063219"/>
              <a:ext cx="161868" cy="144444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67" name="Straight Connector 66"/>
            <p:cNvCxnSpPr/>
            <p:nvPr/>
          </p:nvCxnSpPr>
          <p:spPr>
            <a:xfrm>
              <a:off x="1606231" y="4520116"/>
              <a:ext cx="2266156" cy="0"/>
            </a:xfrm>
            <a:prstGeom prst="line">
              <a:avLst/>
            </a:prstGeom>
          </p:spPr>
          <p:style>
            <a:lnRef idx="2">
              <a:schemeClr val="accent3"/>
            </a:lnRef>
            <a:fillRef idx="1">
              <a:schemeClr val="lt1"/>
            </a:fillRef>
            <a:effectRef idx="0">
              <a:schemeClr val="accent3"/>
            </a:effectRef>
            <a:fontRef idx="minor">
              <a:schemeClr val="dk1"/>
            </a:fontRef>
          </p:style>
        </p:cxnSp>
      </p:grpSp>
      <p:cxnSp>
        <p:nvCxnSpPr>
          <p:cNvPr id="68" name="Straight Connector 67"/>
          <p:cNvCxnSpPr/>
          <p:nvPr/>
        </p:nvCxnSpPr>
        <p:spPr>
          <a:xfrm flipH="1">
            <a:off x="3191311" y="1371598"/>
            <a:ext cx="186790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Oval 68"/>
          <p:cNvSpPr/>
          <p:nvPr/>
        </p:nvSpPr>
        <p:spPr>
          <a:xfrm rot="5400000" flipV="1">
            <a:off x="4938093" y="1479155"/>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Straight Connector 69"/>
          <p:cNvCxnSpPr/>
          <p:nvPr/>
        </p:nvCxnSpPr>
        <p:spPr>
          <a:xfrm>
            <a:off x="5054454" y="1357327"/>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216711" y="1045642"/>
            <a:ext cx="1230975" cy="646331"/>
          </a:xfrm>
          <a:prstGeom prst="rect">
            <a:avLst/>
          </a:prstGeom>
          <a:noFill/>
        </p:spPr>
        <p:txBody>
          <a:bodyPr wrap="square" rtlCol="0">
            <a:spAutoFit/>
          </a:bodyPr>
          <a:lstStyle/>
          <a:p>
            <a:r>
              <a:rPr lang="en-US" dirty="0"/>
              <a:t>Inhibitory input</a:t>
            </a:r>
          </a:p>
        </p:txBody>
      </p:sp>
      <p:sp>
        <p:nvSpPr>
          <p:cNvPr id="64" name="TextBox 63"/>
          <p:cNvSpPr txBox="1"/>
          <p:nvPr/>
        </p:nvSpPr>
        <p:spPr>
          <a:xfrm>
            <a:off x="2938176" y="387486"/>
            <a:ext cx="3122379" cy="369332"/>
          </a:xfrm>
          <a:prstGeom prst="rect">
            <a:avLst/>
          </a:prstGeom>
          <a:noFill/>
        </p:spPr>
        <p:txBody>
          <a:bodyPr wrap="square" rtlCol="0">
            <a:spAutoFit/>
          </a:bodyPr>
          <a:lstStyle/>
          <a:p>
            <a:pPr algn="ctr"/>
            <a:r>
              <a:rPr lang="en-US" b="1" dirty="0"/>
              <a:t>Choice cells</a:t>
            </a:r>
          </a:p>
        </p:txBody>
      </p:sp>
      <p:sp>
        <p:nvSpPr>
          <p:cNvPr id="72" name="Rounded Rectangle 71"/>
          <p:cNvSpPr/>
          <p:nvPr/>
        </p:nvSpPr>
        <p:spPr>
          <a:xfrm>
            <a:off x="3011690" y="1116387"/>
            <a:ext cx="3302000" cy="2813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4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GODIVA Simulink Building Blocks</a:t>
            </a:r>
          </a:p>
        </p:txBody>
      </p:sp>
      <p:sp>
        <p:nvSpPr>
          <p:cNvPr id="4" name="Rounded Rectangle 3"/>
          <p:cNvSpPr/>
          <p:nvPr/>
        </p:nvSpPr>
        <p:spPr>
          <a:xfrm>
            <a:off x="2018046" y="1887118"/>
            <a:ext cx="5005053" cy="301508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5867400" y="3479730"/>
            <a:ext cx="7239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rot="16200000">
            <a:off x="3288404" y="3149955"/>
            <a:ext cx="1625959" cy="68580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Plan  cells</a:t>
            </a:r>
          </a:p>
        </p:txBody>
      </p:sp>
      <p:sp>
        <p:nvSpPr>
          <p:cNvPr id="7" name="Rounded Rectangle 6"/>
          <p:cNvSpPr/>
          <p:nvPr/>
        </p:nvSpPr>
        <p:spPr>
          <a:xfrm rot="16200000">
            <a:off x="4838162" y="3175717"/>
            <a:ext cx="1625959" cy="63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spcCol="0" rtlCol="0" anchor="ctr"/>
          <a:lstStyle/>
          <a:p>
            <a:pPr algn="ctr"/>
            <a:r>
              <a:rPr lang="en-US" sz="2000" b="1" dirty="0">
                <a:solidFill>
                  <a:schemeClr val="tx1"/>
                </a:solidFill>
              </a:rPr>
              <a:t>Choice  cells</a:t>
            </a:r>
          </a:p>
        </p:txBody>
      </p:sp>
      <p:cxnSp>
        <p:nvCxnSpPr>
          <p:cNvPr id="8" name="Straight Connector 7"/>
          <p:cNvCxnSpPr>
            <a:endCxn id="9" idx="2"/>
          </p:cNvCxnSpPr>
          <p:nvPr/>
        </p:nvCxnSpPr>
        <p:spPr>
          <a:xfrm>
            <a:off x="4405647" y="365705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091447" y="3542759"/>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471115" y="3136539"/>
            <a:ext cx="914400" cy="228600"/>
            <a:chOff x="3836831" y="3098979"/>
            <a:chExt cx="914400" cy="228600"/>
          </a:xfrm>
        </p:grpSpPr>
        <p:cxnSp>
          <p:nvCxnSpPr>
            <p:cNvPr id="11" name="Straight Connector 10"/>
            <p:cNvCxnSpPr>
              <a:endCxn id="12" idx="2"/>
            </p:cNvCxnSpPr>
            <p:nvPr/>
          </p:nvCxnSpPr>
          <p:spPr>
            <a:xfrm rot="10800000">
              <a:off x="4065431" y="3213279"/>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rot="10800000">
              <a:off x="3836831" y="3098979"/>
              <a:ext cx="228600"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3" name="Straight Connector 12"/>
          <p:cNvCxnSpPr>
            <a:endCxn id="14" idx="2"/>
          </p:cNvCxnSpPr>
          <p:nvPr/>
        </p:nvCxnSpPr>
        <p:spPr>
          <a:xfrm>
            <a:off x="2287103" y="3479440"/>
            <a:ext cx="12309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518078" y="336514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2304779" y="2336976"/>
            <a:ext cx="335870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7" idx="2"/>
          </p:cNvCxnSpPr>
          <p:nvPr/>
        </p:nvCxnSpPr>
        <p:spPr>
          <a:xfrm>
            <a:off x="5651142" y="2336976"/>
            <a:ext cx="0" cy="113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rot="5400000" flipV="1">
            <a:off x="5542366" y="2444533"/>
            <a:ext cx="217552" cy="2286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flipH="1">
            <a:off x="2287102" y="4657740"/>
            <a:ext cx="2614383" cy="1567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1" idx="0"/>
          </p:cNvCxnSpPr>
          <p:nvPr/>
        </p:nvCxnSpPr>
        <p:spPr>
          <a:xfrm flipV="1">
            <a:off x="4897192" y="3860976"/>
            <a:ext cx="0" cy="796764"/>
          </a:xfrm>
          <a:prstGeom prst="line">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2700000">
            <a:off x="6600545" y="3369311"/>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10800000">
            <a:off x="4815626" y="3708576"/>
            <a:ext cx="163132" cy="152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886512" y="1255231"/>
            <a:ext cx="5115546" cy="923330"/>
          </a:xfrm>
          <a:prstGeom prst="rect">
            <a:avLst/>
          </a:prstGeom>
          <a:noFill/>
        </p:spPr>
        <p:txBody>
          <a:bodyPr wrap="square" rtlCol="0">
            <a:spAutoFit/>
          </a:bodyPr>
          <a:lstStyle/>
          <a:p>
            <a:pPr algn="ctr"/>
            <a:r>
              <a:rPr lang="en-US" b="1" dirty="0"/>
              <a:t>Main building block in </a:t>
            </a:r>
            <a:r>
              <a:rPr lang="en-US" b="1" dirty="0" err="1"/>
              <a:t>goDIVA</a:t>
            </a:r>
            <a:endParaRPr lang="en-US" b="1" dirty="0"/>
          </a:p>
          <a:p>
            <a:pPr algn="ctr"/>
            <a:r>
              <a:rPr lang="en-US" dirty="0"/>
              <a:t>(phonological and frame representations)</a:t>
            </a:r>
          </a:p>
          <a:p>
            <a:pPr algn="ctr"/>
            <a:endParaRPr lang="en-US" b="1" dirty="0"/>
          </a:p>
        </p:txBody>
      </p:sp>
      <p:cxnSp>
        <p:nvCxnSpPr>
          <p:cNvPr id="23" name="Straight Connector 22"/>
          <p:cNvCxnSpPr/>
          <p:nvPr/>
        </p:nvCxnSpPr>
        <p:spPr>
          <a:xfrm>
            <a:off x="6151922" y="3488812"/>
            <a:ext cx="0" cy="121047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530155" y="4298913"/>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5639209" y="4682068"/>
            <a:ext cx="531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644455" y="4518689"/>
            <a:ext cx="0" cy="18231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403912" y="4342640"/>
            <a:ext cx="666068" cy="369332"/>
          </a:xfrm>
          <a:prstGeom prst="rect">
            <a:avLst/>
          </a:prstGeom>
          <a:noFill/>
        </p:spPr>
        <p:txBody>
          <a:bodyPr wrap="none" rtlCol="0">
            <a:spAutoFit/>
          </a:bodyPr>
          <a:lstStyle/>
          <a:p>
            <a:r>
              <a:rPr lang="en-US" i="1" dirty="0"/>
              <a:t>gate</a:t>
            </a:r>
          </a:p>
        </p:txBody>
      </p:sp>
      <p:sp>
        <p:nvSpPr>
          <p:cNvPr id="28" name="TextBox 27"/>
          <p:cNvSpPr txBox="1"/>
          <p:nvPr/>
        </p:nvSpPr>
        <p:spPr>
          <a:xfrm>
            <a:off x="2403912" y="2017761"/>
            <a:ext cx="1121872" cy="369332"/>
          </a:xfrm>
          <a:prstGeom prst="rect">
            <a:avLst/>
          </a:prstGeom>
          <a:noFill/>
        </p:spPr>
        <p:txBody>
          <a:bodyPr wrap="none" rtlCol="0">
            <a:spAutoFit/>
          </a:bodyPr>
          <a:lstStyle/>
          <a:p>
            <a:r>
              <a:rPr lang="en-US" i="1" dirty="0"/>
              <a:t>inhibition</a:t>
            </a:r>
          </a:p>
        </p:txBody>
      </p:sp>
      <p:sp>
        <p:nvSpPr>
          <p:cNvPr id="29" name="TextBox 28"/>
          <p:cNvSpPr txBox="1"/>
          <p:nvPr/>
        </p:nvSpPr>
        <p:spPr>
          <a:xfrm>
            <a:off x="2298385" y="3136539"/>
            <a:ext cx="727495" cy="369332"/>
          </a:xfrm>
          <a:prstGeom prst="rect">
            <a:avLst/>
          </a:prstGeom>
          <a:noFill/>
        </p:spPr>
        <p:txBody>
          <a:bodyPr wrap="none" rtlCol="0">
            <a:spAutoFit/>
          </a:bodyPr>
          <a:lstStyle/>
          <a:p>
            <a:r>
              <a:rPr lang="en-US" i="1" dirty="0"/>
              <a:t>input</a:t>
            </a:r>
          </a:p>
        </p:txBody>
      </p:sp>
      <p:sp>
        <p:nvSpPr>
          <p:cNvPr id="30" name="TextBox 29"/>
          <p:cNvSpPr txBox="1"/>
          <p:nvPr/>
        </p:nvSpPr>
        <p:spPr>
          <a:xfrm>
            <a:off x="5892083" y="3136539"/>
            <a:ext cx="870300" cy="369332"/>
          </a:xfrm>
          <a:prstGeom prst="rect">
            <a:avLst/>
          </a:prstGeom>
          <a:noFill/>
        </p:spPr>
        <p:txBody>
          <a:bodyPr wrap="none" rtlCol="0">
            <a:spAutoFit/>
          </a:bodyPr>
          <a:lstStyle/>
          <a:p>
            <a:r>
              <a:rPr lang="en-US" i="1" dirty="0"/>
              <a:t>output</a:t>
            </a:r>
          </a:p>
        </p:txBody>
      </p:sp>
    </p:spTree>
    <p:extLst>
      <p:ext uri="{BB962C8B-B14F-4D97-AF65-F5344CB8AC3E}">
        <p14:creationId xmlns:p14="http://schemas.microsoft.com/office/powerpoint/2010/main" val="1749664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8991</TotalTime>
  <Words>1173</Words>
  <Application>Microsoft Macintosh PowerPoint</Application>
  <PresentationFormat>On-screen Show (4:3)</PresentationFormat>
  <Paragraphs>241</Paragraphs>
  <Slides>27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GODIVA Simulink Building Blocks</vt:lpstr>
      <vt:lpstr>GODIVA Simulink Building Blocks</vt:lpstr>
      <vt:lpstr>PowerPoint Presentation</vt:lpstr>
      <vt:lpstr>PowerPoint Presentation</vt:lpstr>
      <vt:lpstr>PowerPoint Presentation</vt:lpstr>
      <vt:lpstr>PowerPoint Presentation</vt:lpstr>
      <vt:lpstr>PowerPoint Presentation</vt:lpstr>
      <vt:lpstr>PowerPoint Presentation</vt:lpstr>
      <vt:lpstr>GODIVA Simulink Building Blocks</vt:lpstr>
      <vt:lpstr>PowerPoint Presentation</vt:lpstr>
      <vt:lpstr>PowerPoint Presentation</vt:lpstr>
      <vt:lpstr>PowerPoint Presentation</vt:lpstr>
      <vt:lpstr>PowerPoint Presentation</vt:lpstr>
      <vt:lpstr>PowerPoint Presentation</vt:lpstr>
      <vt:lpstr>PowerPoint Presentation</vt:lpstr>
      <vt:lpstr>GODIVA Simulink Building Blocks</vt:lpstr>
      <vt:lpstr>GODIVA Simulink Building Blocks</vt:lpstr>
      <vt:lpstr>GODIVA Simulink Building Blocks</vt:lpstr>
      <vt:lpstr>GODIVA Simulink Building Blocks</vt:lpstr>
      <vt:lpstr>GODIVA Simulink Building Blocks</vt:lpstr>
      <vt:lpstr>GODIVA Simulink Building Blocks</vt:lpstr>
      <vt:lpstr>GODIVA Simulink Building Blocks</vt:lpstr>
      <vt:lpstr>GODIVA Simulink implementation</vt:lpstr>
      <vt:lpstr>GODIVA Simulink implementation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Alfonso</dc:creator>
  <cp:lastModifiedBy>Alfonso N</cp:lastModifiedBy>
  <cp:revision>56</cp:revision>
  <dcterms:created xsi:type="dcterms:W3CDTF">2017-07-06T02:56:51Z</dcterms:created>
  <dcterms:modified xsi:type="dcterms:W3CDTF">2023-02-06T14:53:19Z</dcterms:modified>
</cp:coreProperties>
</file>