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7"/>
  </p:notesMasterIdLst>
  <p:sldIdLst>
    <p:sldId id="267" r:id="rId2"/>
    <p:sldId id="268" r:id="rId3"/>
    <p:sldId id="256" r:id="rId4"/>
    <p:sldId id="272" r:id="rId5"/>
    <p:sldId id="257" r:id="rId6"/>
    <p:sldId id="258" r:id="rId7"/>
    <p:sldId id="273" r:id="rId8"/>
    <p:sldId id="264" r:id="rId9"/>
    <p:sldId id="269" r:id="rId10"/>
    <p:sldId id="260" r:id="rId11"/>
    <p:sldId id="261" r:id="rId12"/>
    <p:sldId id="263" r:id="rId13"/>
    <p:sldId id="279" r:id="rId14"/>
    <p:sldId id="265" r:id="rId15"/>
    <p:sldId id="282" r:id="rId16"/>
    <p:sldId id="270" r:id="rId17"/>
    <p:sldId id="271" r:id="rId18"/>
    <p:sldId id="274" r:id="rId19"/>
    <p:sldId id="275" r:id="rId20"/>
    <p:sldId id="278" r:id="rId21"/>
    <p:sldId id="276" r:id="rId22"/>
    <p:sldId id="277" r:id="rId23"/>
    <p:sldId id="280" r:id="rId24"/>
    <p:sldId id="281" r:id="rId25"/>
    <p:sldId id="266" r:id="rId2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09" d="100"/>
          <a:sy n="109" d="100"/>
        </p:scale>
        <p:origin x="-1352"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notesMaster" Target="notesMasters/notesMaster1.xml"/><Relationship Id="rId28" Type="http://schemas.openxmlformats.org/officeDocument/2006/relationships/printerSettings" Target="printerSettings/printerSettings1.bin"/><Relationship Id="rId29" Type="http://schemas.openxmlformats.org/officeDocument/2006/relationships/presProps" Target="presProps.xml"/><Relationship Id="rId30" Type="http://schemas.openxmlformats.org/officeDocument/2006/relationships/viewProps" Target="viewProps.xml"/><Relationship Id="rId31" Type="http://schemas.openxmlformats.org/officeDocument/2006/relationships/theme" Target="theme/theme1.xml"/><Relationship Id="rId3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8E27960-D40C-0747-8ED2-2919BB28E046}" type="datetimeFigureOut">
              <a:rPr lang="en-US" smtClean="0"/>
              <a:t>7/11/17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076869A-6F88-CD46-88EE-28666634F744}" type="slidenum">
              <a:rPr lang="en-US" smtClean="0"/>
              <a:t>‹#›</a:t>
            </a:fld>
            <a:endParaRPr lang="en-US"/>
          </a:p>
        </p:txBody>
      </p:sp>
    </p:spTree>
    <p:extLst>
      <p:ext uri="{BB962C8B-B14F-4D97-AF65-F5344CB8AC3E}">
        <p14:creationId xmlns:p14="http://schemas.microsoft.com/office/powerpoint/2010/main" val="76261301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076869A-6F88-CD46-88EE-28666634F744}" type="slidenum">
              <a:rPr lang="en-US" smtClean="0"/>
              <a:t>24</a:t>
            </a:fld>
            <a:endParaRPr lang="en-US"/>
          </a:p>
        </p:txBody>
      </p:sp>
    </p:spTree>
    <p:extLst>
      <p:ext uri="{BB962C8B-B14F-4D97-AF65-F5344CB8AC3E}">
        <p14:creationId xmlns:p14="http://schemas.microsoft.com/office/powerpoint/2010/main" val="28990754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0708EE0-002E-9646-BC94-734BA4835CFF}" type="datetimeFigureOut">
              <a:rPr lang="en-US" smtClean="0"/>
              <a:t>7/11/17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5F39D8-7B43-0A44-9771-3113F50F25F9}" type="slidenum">
              <a:rPr lang="en-US" smtClean="0"/>
              <a:t>‹#›</a:t>
            </a:fld>
            <a:endParaRPr lang="en-US"/>
          </a:p>
        </p:txBody>
      </p:sp>
    </p:spTree>
    <p:extLst>
      <p:ext uri="{BB962C8B-B14F-4D97-AF65-F5344CB8AC3E}">
        <p14:creationId xmlns:p14="http://schemas.microsoft.com/office/powerpoint/2010/main" val="10924129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0708EE0-002E-9646-BC94-734BA4835CFF}" type="datetimeFigureOut">
              <a:rPr lang="en-US" smtClean="0"/>
              <a:t>7/11/17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5F39D8-7B43-0A44-9771-3113F50F25F9}" type="slidenum">
              <a:rPr lang="en-US" smtClean="0"/>
              <a:t>‹#›</a:t>
            </a:fld>
            <a:endParaRPr lang="en-US"/>
          </a:p>
        </p:txBody>
      </p:sp>
    </p:spTree>
    <p:extLst>
      <p:ext uri="{BB962C8B-B14F-4D97-AF65-F5344CB8AC3E}">
        <p14:creationId xmlns:p14="http://schemas.microsoft.com/office/powerpoint/2010/main" val="10892001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0708EE0-002E-9646-BC94-734BA4835CFF}" type="datetimeFigureOut">
              <a:rPr lang="en-US" smtClean="0"/>
              <a:t>7/11/17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5F39D8-7B43-0A44-9771-3113F50F25F9}" type="slidenum">
              <a:rPr lang="en-US" smtClean="0"/>
              <a:t>‹#›</a:t>
            </a:fld>
            <a:endParaRPr lang="en-US"/>
          </a:p>
        </p:txBody>
      </p:sp>
    </p:spTree>
    <p:extLst>
      <p:ext uri="{BB962C8B-B14F-4D97-AF65-F5344CB8AC3E}">
        <p14:creationId xmlns:p14="http://schemas.microsoft.com/office/powerpoint/2010/main" val="36564646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0708EE0-002E-9646-BC94-734BA4835CFF}" type="datetimeFigureOut">
              <a:rPr lang="en-US" smtClean="0"/>
              <a:t>7/11/17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5F39D8-7B43-0A44-9771-3113F50F25F9}" type="slidenum">
              <a:rPr lang="en-US" smtClean="0"/>
              <a:t>‹#›</a:t>
            </a:fld>
            <a:endParaRPr lang="en-US"/>
          </a:p>
        </p:txBody>
      </p:sp>
    </p:spTree>
    <p:extLst>
      <p:ext uri="{BB962C8B-B14F-4D97-AF65-F5344CB8AC3E}">
        <p14:creationId xmlns:p14="http://schemas.microsoft.com/office/powerpoint/2010/main" val="23981492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0708EE0-002E-9646-BC94-734BA4835CFF}" type="datetimeFigureOut">
              <a:rPr lang="en-US" smtClean="0"/>
              <a:t>7/11/17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5F39D8-7B43-0A44-9771-3113F50F25F9}" type="slidenum">
              <a:rPr lang="en-US" smtClean="0"/>
              <a:t>‹#›</a:t>
            </a:fld>
            <a:endParaRPr lang="en-US"/>
          </a:p>
        </p:txBody>
      </p:sp>
    </p:spTree>
    <p:extLst>
      <p:ext uri="{BB962C8B-B14F-4D97-AF65-F5344CB8AC3E}">
        <p14:creationId xmlns:p14="http://schemas.microsoft.com/office/powerpoint/2010/main" val="40319575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0708EE0-002E-9646-BC94-734BA4835CFF}" type="datetimeFigureOut">
              <a:rPr lang="en-US" smtClean="0"/>
              <a:t>7/11/17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5F39D8-7B43-0A44-9771-3113F50F25F9}" type="slidenum">
              <a:rPr lang="en-US" smtClean="0"/>
              <a:t>‹#›</a:t>
            </a:fld>
            <a:endParaRPr lang="en-US"/>
          </a:p>
        </p:txBody>
      </p:sp>
    </p:spTree>
    <p:extLst>
      <p:ext uri="{BB962C8B-B14F-4D97-AF65-F5344CB8AC3E}">
        <p14:creationId xmlns:p14="http://schemas.microsoft.com/office/powerpoint/2010/main" val="27789766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0708EE0-002E-9646-BC94-734BA4835CFF}" type="datetimeFigureOut">
              <a:rPr lang="en-US" smtClean="0"/>
              <a:t>7/11/17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E5F39D8-7B43-0A44-9771-3113F50F25F9}" type="slidenum">
              <a:rPr lang="en-US" smtClean="0"/>
              <a:t>‹#›</a:t>
            </a:fld>
            <a:endParaRPr lang="en-US"/>
          </a:p>
        </p:txBody>
      </p:sp>
    </p:spTree>
    <p:extLst>
      <p:ext uri="{BB962C8B-B14F-4D97-AF65-F5344CB8AC3E}">
        <p14:creationId xmlns:p14="http://schemas.microsoft.com/office/powerpoint/2010/main" val="3630166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0708EE0-002E-9646-BC94-734BA4835CFF}" type="datetimeFigureOut">
              <a:rPr lang="en-US" smtClean="0"/>
              <a:t>7/11/17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E5F39D8-7B43-0A44-9771-3113F50F25F9}" type="slidenum">
              <a:rPr lang="en-US" smtClean="0"/>
              <a:t>‹#›</a:t>
            </a:fld>
            <a:endParaRPr lang="en-US"/>
          </a:p>
        </p:txBody>
      </p:sp>
    </p:spTree>
    <p:extLst>
      <p:ext uri="{BB962C8B-B14F-4D97-AF65-F5344CB8AC3E}">
        <p14:creationId xmlns:p14="http://schemas.microsoft.com/office/powerpoint/2010/main" val="20772349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708EE0-002E-9646-BC94-734BA4835CFF}" type="datetimeFigureOut">
              <a:rPr lang="en-US" smtClean="0"/>
              <a:t>7/11/17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E5F39D8-7B43-0A44-9771-3113F50F25F9}" type="slidenum">
              <a:rPr lang="en-US" smtClean="0"/>
              <a:t>‹#›</a:t>
            </a:fld>
            <a:endParaRPr lang="en-US"/>
          </a:p>
        </p:txBody>
      </p:sp>
    </p:spTree>
    <p:extLst>
      <p:ext uri="{BB962C8B-B14F-4D97-AF65-F5344CB8AC3E}">
        <p14:creationId xmlns:p14="http://schemas.microsoft.com/office/powerpoint/2010/main" val="39961592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0708EE0-002E-9646-BC94-734BA4835CFF}" type="datetimeFigureOut">
              <a:rPr lang="en-US" smtClean="0"/>
              <a:t>7/11/17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5F39D8-7B43-0A44-9771-3113F50F25F9}" type="slidenum">
              <a:rPr lang="en-US" smtClean="0"/>
              <a:t>‹#›</a:t>
            </a:fld>
            <a:endParaRPr lang="en-US"/>
          </a:p>
        </p:txBody>
      </p:sp>
    </p:spTree>
    <p:extLst>
      <p:ext uri="{BB962C8B-B14F-4D97-AF65-F5344CB8AC3E}">
        <p14:creationId xmlns:p14="http://schemas.microsoft.com/office/powerpoint/2010/main" val="25847487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0708EE0-002E-9646-BC94-734BA4835CFF}" type="datetimeFigureOut">
              <a:rPr lang="en-US" smtClean="0"/>
              <a:t>7/11/17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5F39D8-7B43-0A44-9771-3113F50F25F9}" type="slidenum">
              <a:rPr lang="en-US" smtClean="0"/>
              <a:t>‹#›</a:t>
            </a:fld>
            <a:endParaRPr lang="en-US"/>
          </a:p>
        </p:txBody>
      </p:sp>
    </p:spTree>
    <p:extLst>
      <p:ext uri="{BB962C8B-B14F-4D97-AF65-F5344CB8AC3E}">
        <p14:creationId xmlns:p14="http://schemas.microsoft.com/office/powerpoint/2010/main" val="377932990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708EE0-002E-9646-BC94-734BA4835CFF}" type="datetimeFigureOut">
              <a:rPr lang="en-US" smtClean="0"/>
              <a:t>7/11/17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5F39D8-7B43-0A44-9771-3113F50F25F9}" type="slidenum">
              <a:rPr lang="en-US" smtClean="0"/>
              <a:t>‹#›</a:t>
            </a:fld>
            <a:endParaRPr lang="en-US"/>
          </a:p>
        </p:txBody>
      </p:sp>
    </p:spTree>
    <p:extLst>
      <p:ext uri="{BB962C8B-B14F-4D97-AF65-F5344CB8AC3E}">
        <p14:creationId xmlns:p14="http://schemas.microsoft.com/office/powerpoint/2010/main" val="22672288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GODIVA Simulink Building Blocks</a:t>
            </a:r>
            <a:endParaRPr lang="en-US" dirty="0"/>
          </a:p>
        </p:txBody>
      </p:sp>
    </p:spTree>
    <p:extLst>
      <p:ext uri="{BB962C8B-B14F-4D97-AF65-F5344CB8AC3E}">
        <p14:creationId xmlns:p14="http://schemas.microsoft.com/office/powerpoint/2010/main" val="2324944020"/>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5867400" y="3479730"/>
            <a:ext cx="7239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 name="Rounded Rectangle 4"/>
          <p:cNvSpPr/>
          <p:nvPr/>
        </p:nvSpPr>
        <p:spPr>
          <a:xfrm rot="16200000">
            <a:off x="3288404" y="3149955"/>
            <a:ext cx="1625959" cy="685803"/>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91436" tIns="45717" rIns="91436" bIns="45717" spcCol="0" rtlCol="0" anchor="ctr"/>
          <a:lstStyle/>
          <a:p>
            <a:pPr algn="ctr"/>
            <a:r>
              <a:rPr lang="en-US" sz="2000" b="1" dirty="0" smtClean="0">
                <a:solidFill>
                  <a:schemeClr val="tx1"/>
                </a:solidFill>
              </a:rPr>
              <a:t>Plan  cells</a:t>
            </a:r>
            <a:endParaRPr lang="en-US" sz="2000" b="1" dirty="0">
              <a:solidFill>
                <a:schemeClr val="tx1"/>
              </a:solidFill>
            </a:endParaRPr>
          </a:p>
        </p:txBody>
      </p:sp>
      <p:sp>
        <p:nvSpPr>
          <p:cNvPr id="6" name="Rounded Rectangle 5"/>
          <p:cNvSpPr/>
          <p:nvPr/>
        </p:nvSpPr>
        <p:spPr>
          <a:xfrm rot="16200000">
            <a:off x="4838162" y="3175717"/>
            <a:ext cx="1625959" cy="634283"/>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91436" tIns="45717" rIns="91436" bIns="45717" spcCol="0" rtlCol="0" anchor="ctr"/>
          <a:lstStyle/>
          <a:p>
            <a:pPr algn="ctr"/>
            <a:r>
              <a:rPr lang="en-US" sz="2000" b="1" dirty="0" smtClean="0">
                <a:solidFill>
                  <a:schemeClr val="tx1"/>
                </a:solidFill>
              </a:rPr>
              <a:t>Choice  cells</a:t>
            </a:r>
            <a:endParaRPr lang="en-US" sz="2000" b="1" dirty="0">
              <a:solidFill>
                <a:schemeClr val="tx1"/>
              </a:solidFill>
            </a:endParaRPr>
          </a:p>
        </p:txBody>
      </p:sp>
      <p:cxnSp>
        <p:nvCxnSpPr>
          <p:cNvPr id="7" name="Straight Connector 6"/>
          <p:cNvCxnSpPr>
            <a:endCxn id="8" idx="2"/>
          </p:cNvCxnSpPr>
          <p:nvPr/>
        </p:nvCxnSpPr>
        <p:spPr>
          <a:xfrm>
            <a:off x="4405647" y="3473743"/>
            <a:ext cx="6858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 name="Oval 7"/>
          <p:cNvSpPr/>
          <p:nvPr/>
        </p:nvSpPr>
        <p:spPr>
          <a:xfrm>
            <a:off x="5091447" y="3359443"/>
            <a:ext cx="228600" cy="2286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a:endCxn id="13" idx="2"/>
          </p:cNvCxnSpPr>
          <p:nvPr/>
        </p:nvCxnSpPr>
        <p:spPr>
          <a:xfrm>
            <a:off x="2287103" y="3479440"/>
            <a:ext cx="1230975"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3518078" y="3365140"/>
            <a:ext cx="228600" cy="2286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rot="2700000">
            <a:off x="6600545" y="3369311"/>
            <a:ext cx="228600" cy="2286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2643421" y="1517786"/>
            <a:ext cx="3122379" cy="369332"/>
          </a:xfrm>
          <a:prstGeom prst="rect">
            <a:avLst/>
          </a:prstGeom>
          <a:noFill/>
        </p:spPr>
        <p:txBody>
          <a:bodyPr wrap="square" rtlCol="0">
            <a:spAutoFit/>
          </a:bodyPr>
          <a:lstStyle/>
          <a:p>
            <a:r>
              <a:rPr lang="en-US" b="1" dirty="0" smtClean="0"/>
              <a:t>Main building block in </a:t>
            </a:r>
            <a:r>
              <a:rPr lang="en-US" b="1" dirty="0" err="1" smtClean="0"/>
              <a:t>goDIVA</a:t>
            </a:r>
            <a:endParaRPr lang="en-US" b="1" dirty="0"/>
          </a:p>
        </p:txBody>
      </p:sp>
      <p:sp>
        <p:nvSpPr>
          <p:cNvPr id="22" name="TextBox 21"/>
          <p:cNvSpPr txBox="1"/>
          <p:nvPr/>
        </p:nvSpPr>
        <p:spPr>
          <a:xfrm>
            <a:off x="3191311" y="4629286"/>
            <a:ext cx="3122379" cy="1754327"/>
          </a:xfrm>
          <a:prstGeom prst="rect">
            <a:avLst/>
          </a:prstGeom>
          <a:noFill/>
        </p:spPr>
        <p:txBody>
          <a:bodyPr wrap="square" rtlCol="0">
            <a:spAutoFit/>
          </a:bodyPr>
          <a:lstStyle/>
          <a:p>
            <a:r>
              <a:rPr lang="en-US" dirty="0" smtClean="0"/>
              <a:t>Behavior: Plan cells keep copy of input pattern. Choice cells select cell with highest activation</a:t>
            </a:r>
          </a:p>
          <a:p>
            <a:endParaRPr lang="en-US" dirty="0"/>
          </a:p>
          <a:p>
            <a:r>
              <a:rPr lang="en-US" i="1" dirty="0" smtClean="0"/>
              <a:t>e.g. Speech Sound Map</a:t>
            </a:r>
            <a:endParaRPr lang="en-US" i="1" dirty="0"/>
          </a:p>
        </p:txBody>
      </p:sp>
      <p:sp>
        <p:nvSpPr>
          <p:cNvPr id="16" name="TextBox 15"/>
          <p:cNvSpPr txBox="1"/>
          <p:nvPr/>
        </p:nvSpPr>
        <p:spPr>
          <a:xfrm>
            <a:off x="2298385" y="3136539"/>
            <a:ext cx="727495" cy="369332"/>
          </a:xfrm>
          <a:prstGeom prst="rect">
            <a:avLst/>
          </a:prstGeom>
          <a:noFill/>
        </p:spPr>
        <p:txBody>
          <a:bodyPr wrap="none" rtlCol="0">
            <a:spAutoFit/>
          </a:bodyPr>
          <a:lstStyle/>
          <a:p>
            <a:r>
              <a:rPr lang="en-US" i="1" dirty="0" smtClean="0"/>
              <a:t>input</a:t>
            </a:r>
            <a:endParaRPr lang="en-US" i="1" dirty="0"/>
          </a:p>
        </p:txBody>
      </p:sp>
      <p:sp>
        <p:nvSpPr>
          <p:cNvPr id="17" name="TextBox 16"/>
          <p:cNvSpPr txBox="1"/>
          <p:nvPr/>
        </p:nvSpPr>
        <p:spPr>
          <a:xfrm>
            <a:off x="5892083" y="3136539"/>
            <a:ext cx="870300" cy="369332"/>
          </a:xfrm>
          <a:prstGeom prst="rect">
            <a:avLst/>
          </a:prstGeom>
          <a:noFill/>
        </p:spPr>
        <p:txBody>
          <a:bodyPr wrap="none" rtlCol="0">
            <a:spAutoFit/>
          </a:bodyPr>
          <a:lstStyle/>
          <a:p>
            <a:r>
              <a:rPr lang="en-US" i="1" dirty="0" smtClean="0"/>
              <a:t>output</a:t>
            </a:r>
            <a:endParaRPr lang="en-US" i="1" dirty="0"/>
          </a:p>
        </p:txBody>
      </p:sp>
    </p:spTree>
    <p:extLst>
      <p:ext uri="{BB962C8B-B14F-4D97-AF65-F5344CB8AC3E}">
        <p14:creationId xmlns:p14="http://schemas.microsoft.com/office/powerpoint/2010/main" val="35372559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5867400" y="3479730"/>
            <a:ext cx="7239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 name="Rounded Rectangle 4"/>
          <p:cNvSpPr/>
          <p:nvPr/>
        </p:nvSpPr>
        <p:spPr>
          <a:xfrm rot="16200000">
            <a:off x="3288404" y="3149955"/>
            <a:ext cx="1625959" cy="685803"/>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91436" tIns="45717" rIns="91436" bIns="45717" spcCol="0" rtlCol="0" anchor="ctr"/>
          <a:lstStyle/>
          <a:p>
            <a:pPr algn="ctr"/>
            <a:r>
              <a:rPr lang="en-US" sz="2000" b="1" dirty="0" smtClean="0">
                <a:solidFill>
                  <a:schemeClr val="tx1"/>
                </a:solidFill>
              </a:rPr>
              <a:t>Plan  cells</a:t>
            </a:r>
            <a:endParaRPr lang="en-US" sz="2000" b="1" dirty="0">
              <a:solidFill>
                <a:schemeClr val="tx1"/>
              </a:solidFill>
            </a:endParaRPr>
          </a:p>
        </p:txBody>
      </p:sp>
      <p:sp>
        <p:nvSpPr>
          <p:cNvPr id="6" name="Rounded Rectangle 5"/>
          <p:cNvSpPr/>
          <p:nvPr/>
        </p:nvSpPr>
        <p:spPr>
          <a:xfrm rot="16200000">
            <a:off x="4838162" y="3175717"/>
            <a:ext cx="1625959" cy="634283"/>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91436" tIns="45717" rIns="91436" bIns="45717" spcCol="0" rtlCol="0" anchor="ctr"/>
          <a:lstStyle/>
          <a:p>
            <a:pPr algn="ctr"/>
            <a:r>
              <a:rPr lang="en-US" sz="2000" b="1" dirty="0" smtClean="0">
                <a:solidFill>
                  <a:schemeClr val="tx1"/>
                </a:solidFill>
              </a:rPr>
              <a:t>Choice  cells</a:t>
            </a:r>
            <a:endParaRPr lang="en-US" sz="2000" b="1" dirty="0">
              <a:solidFill>
                <a:schemeClr val="tx1"/>
              </a:solidFill>
            </a:endParaRPr>
          </a:p>
        </p:txBody>
      </p:sp>
      <p:cxnSp>
        <p:nvCxnSpPr>
          <p:cNvPr id="7" name="Straight Connector 6"/>
          <p:cNvCxnSpPr>
            <a:endCxn id="8" idx="2"/>
          </p:cNvCxnSpPr>
          <p:nvPr/>
        </p:nvCxnSpPr>
        <p:spPr>
          <a:xfrm>
            <a:off x="4405647" y="3657059"/>
            <a:ext cx="6858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 name="Oval 7"/>
          <p:cNvSpPr/>
          <p:nvPr/>
        </p:nvSpPr>
        <p:spPr>
          <a:xfrm>
            <a:off x="5091447" y="3542759"/>
            <a:ext cx="228600" cy="2286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p:nvPr/>
        </p:nvGrpSpPr>
        <p:grpSpPr>
          <a:xfrm>
            <a:off x="4471115" y="3136539"/>
            <a:ext cx="914400" cy="228600"/>
            <a:chOff x="3836831" y="3098979"/>
            <a:chExt cx="914400" cy="228600"/>
          </a:xfrm>
        </p:grpSpPr>
        <p:cxnSp>
          <p:nvCxnSpPr>
            <p:cNvPr id="10" name="Straight Connector 9"/>
            <p:cNvCxnSpPr>
              <a:endCxn id="11" idx="2"/>
            </p:cNvCxnSpPr>
            <p:nvPr/>
          </p:nvCxnSpPr>
          <p:spPr>
            <a:xfrm rot="10800000">
              <a:off x="4065431" y="3213279"/>
              <a:ext cx="6858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1" name="Oval 10"/>
            <p:cNvSpPr/>
            <p:nvPr/>
          </p:nvSpPr>
          <p:spPr>
            <a:xfrm rot="10800000">
              <a:off x="3836831" y="3098979"/>
              <a:ext cx="228600" cy="2286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12" name="Straight Connector 11"/>
          <p:cNvCxnSpPr>
            <a:endCxn id="13" idx="2"/>
          </p:cNvCxnSpPr>
          <p:nvPr/>
        </p:nvCxnSpPr>
        <p:spPr>
          <a:xfrm>
            <a:off x="2287103" y="3479440"/>
            <a:ext cx="1230975"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3518078" y="3365140"/>
            <a:ext cx="228600" cy="2286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rot="2700000">
            <a:off x="6600545" y="3369311"/>
            <a:ext cx="228600" cy="2286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2643421" y="1517786"/>
            <a:ext cx="3122379" cy="369332"/>
          </a:xfrm>
          <a:prstGeom prst="rect">
            <a:avLst/>
          </a:prstGeom>
          <a:noFill/>
        </p:spPr>
        <p:txBody>
          <a:bodyPr wrap="square" rtlCol="0">
            <a:spAutoFit/>
          </a:bodyPr>
          <a:lstStyle/>
          <a:p>
            <a:r>
              <a:rPr lang="en-US" b="1" dirty="0" smtClean="0"/>
              <a:t>Main building block in </a:t>
            </a:r>
            <a:r>
              <a:rPr lang="en-US" b="1" dirty="0" err="1" smtClean="0"/>
              <a:t>goDIVA</a:t>
            </a:r>
            <a:endParaRPr lang="en-US" b="1" dirty="0"/>
          </a:p>
        </p:txBody>
      </p:sp>
      <p:sp>
        <p:nvSpPr>
          <p:cNvPr id="22" name="TextBox 21"/>
          <p:cNvSpPr txBox="1"/>
          <p:nvPr/>
        </p:nvSpPr>
        <p:spPr>
          <a:xfrm>
            <a:off x="2429311" y="4629286"/>
            <a:ext cx="5343090" cy="2031325"/>
          </a:xfrm>
          <a:prstGeom prst="rect">
            <a:avLst/>
          </a:prstGeom>
          <a:noFill/>
        </p:spPr>
        <p:txBody>
          <a:bodyPr wrap="square" rtlCol="0">
            <a:spAutoFit/>
          </a:bodyPr>
          <a:lstStyle/>
          <a:p>
            <a:r>
              <a:rPr lang="en-US" dirty="0" smtClean="0"/>
              <a:t>Behavior: When choice cells select cell with highest activation, that cell is inhibited/deleted in the original </a:t>
            </a:r>
            <a:r>
              <a:rPr lang="en-US" dirty="0" smtClean="0"/>
              <a:t>Plan cells </a:t>
            </a:r>
            <a:r>
              <a:rPr lang="en-US" dirty="0" smtClean="0"/>
              <a:t>pattern. Then the choice cells would select the cell with second-highest (now highest) activation, and this process would repeat, sequentially selecting and </a:t>
            </a:r>
            <a:r>
              <a:rPr lang="en-US" dirty="0" smtClean="0"/>
              <a:t>“deleting” </a:t>
            </a:r>
            <a:r>
              <a:rPr lang="en-US" dirty="0" smtClean="0"/>
              <a:t>the next highest activation until all cells are inactive</a:t>
            </a:r>
            <a:endParaRPr lang="en-US" dirty="0"/>
          </a:p>
        </p:txBody>
      </p:sp>
      <p:sp>
        <p:nvSpPr>
          <p:cNvPr id="17" name="TextBox 16"/>
          <p:cNvSpPr txBox="1"/>
          <p:nvPr/>
        </p:nvSpPr>
        <p:spPr>
          <a:xfrm>
            <a:off x="2298385" y="3136539"/>
            <a:ext cx="727495" cy="369332"/>
          </a:xfrm>
          <a:prstGeom prst="rect">
            <a:avLst/>
          </a:prstGeom>
          <a:noFill/>
        </p:spPr>
        <p:txBody>
          <a:bodyPr wrap="none" rtlCol="0">
            <a:spAutoFit/>
          </a:bodyPr>
          <a:lstStyle/>
          <a:p>
            <a:r>
              <a:rPr lang="en-US" i="1" dirty="0" smtClean="0"/>
              <a:t>input</a:t>
            </a:r>
            <a:endParaRPr lang="en-US" i="1" dirty="0"/>
          </a:p>
        </p:txBody>
      </p:sp>
      <p:sp>
        <p:nvSpPr>
          <p:cNvPr id="18" name="TextBox 17"/>
          <p:cNvSpPr txBox="1"/>
          <p:nvPr/>
        </p:nvSpPr>
        <p:spPr>
          <a:xfrm>
            <a:off x="5892083" y="3136539"/>
            <a:ext cx="870300" cy="369332"/>
          </a:xfrm>
          <a:prstGeom prst="rect">
            <a:avLst/>
          </a:prstGeom>
          <a:noFill/>
        </p:spPr>
        <p:txBody>
          <a:bodyPr wrap="none" rtlCol="0">
            <a:spAutoFit/>
          </a:bodyPr>
          <a:lstStyle/>
          <a:p>
            <a:r>
              <a:rPr lang="en-US" i="1" dirty="0" smtClean="0"/>
              <a:t>output</a:t>
            </a:r>
            <a:endParaRPr lang="en-US" i="1" dirty="0"/>
          </a:p>
        </p:txBody>
      </p:sp>
      <p:sp>
        <p:nvSpPr>
          <p:cNvPr id="20" name="Oval 19"/>
          <p:cNvSpPr/>
          <p:nvPr/>
        </p:nvSpPr>
        <p:spPr>
          <a:xfrm>
            <a:off x="4236863" y="3045049"/>
            <a:ext cx="1309000" cy="401648"/>
          </a:xfrm>
          <a:prstGeom prst="ellipse">
            <a:avLst/>
          </a:prstGeom>
          <a:noFill/>
          <a:ln w="76200" cmpd="sng">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019050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5867400" y="3479730"/>
            <a:ext cx="7239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 name="Rounded Rectangle 4"/>
          <p:cNvSpPr/>
          <p:nvPr/>
        </p:nvSpPr>
        <p:spPr>
          <a:xfrm rot="16200000">
            <a:off x="3288404" y="3149955"/>
            <a:ext cx="1625959" cy="685803"/>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91436" tIns="45717" rIns="91436" bIns="45717" spcCol="0" rtlCol="0" anchor="ctr"/>
          <a:lstStyle/>
          <a:p>
            <a:pPr algn="ctr"/>
            <a:r>
              <a:rPr lang="en-US" sz="2000" b="1" dirty="0" smtClean="0">
                <a:solidFill>
                  <a:schemeClr val="tx1"/>
                </a:solidFill>
              </a:rPr>
              <a:t>Plan  cells</a:t>
            </a:r>
            <a:endParaRPr lang="en-US" sz="2000" b="1" dirty="0">
              <a:solidFill>
                <a:schemeClr val="tx1"/>
              </a:solidFill>
            </a:endParaRPr>
          </a:p>
        </p:txBody>
      </p:sp>
      <p:sp>
        <p:nvSpPr>
          <p:cNvPr id="6" name="Rounded Rectangle 5"/>
          <p:cNvSpPr/>
          <p:nvPr/>
        </p:nvSpPr>
        <p:spPr>
          <a:xfrm rot="16200000">
            <a:off x="4838162" y="3175717"/>
            <a:ext cx="1625959" cy="634283"/>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91436" tIns="45717" rIns="91436" bIns="45717" spcCol="0" rtlCol="0" anchor="ctr"/>
          <a:lstStyle/>
          <a:p>
            <a:pPr algn="ctr"/>
            <a:r>
              <a:rPr lang="en-US" sz="2000" b="1" dirty="0" smtClean="0">
                <a:solidFill>
                  <a:schemeClr val="tx1"/>
                </a:solidFill>
              </a:rPr>
              <a:t>Choice  cells</a:t>
            </a:r>
            <a:endParaRPr lang="en-US" sz="2000" b="1" dirty="0">
              <a:solidFill>
                <a:schemeClr val="tx1"/>
              </a:solidFill>
            </a:endParaRPr>
          </a:p>
        </p:txBody>
      </p:sp>
      <p:cxnSp>
        <p:nvCxnSpPr>
          <p:cNvPr id="7" name="Straight Connector 6"/>
          <p:cNvCxnSpPr>
            <a:endCxn id="8" idx="2"/>
          </p:cNvCxnSpPr>
          <p:nvPr/>
        </p:nvCxnSpPr>
        <p:spPr>
          <a:xfrm>
            <a:off x="4405647" y="3657059"/>
            <a:ext cx="6858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 name="Oval 7"/>
          <p:cNvSpPr/>
          <p:nvPr/>
        </p:nvSpPr>
        <p:spPr>
          <a:xfrm>
            <a:off x="5091447" y="3542759"/>
            <a:ext cx="228600" cy="2286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p:nvPr/>
        </p:nvGrpSpPr>
        <p:grpSpPr>
          <a:xfrm>
            <a:off x="4471115" y="3136539"/>
            <a:ext cx="914400" cy="228600"/>
            <a:chOff x="3836831" y="3098979"/>
            <a:chExt cx="914400" cy="228600"/>
          </a:xfrm>
        </p:grpSpPr>
        <p:cxnSp>
          <p:nvCxnSpPr>
            <p:cNvPr id="10" name="Straight Connector 9"/>
            <p:cNvCxnSpPr>
              <a:endCxn id="11" idx="2"/>
            </p:cNvCxnSpPr>
            <p:nvPr/>
          </p:nvCxnSpPr>
          <p:spPr>
            <a:xfrm rot="10800000">
              <a:off x="4065431" y="3213279"/>
              <a:ext cx="6858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1" name="Oval 10"/>
            <p:cNvSpPr/>
            <p:nvPr/>
          </p:nvSpPr>
          <p:spPr>
            <a:xfrm rot="10800000">
              <a:off x="3836831" y="3098979"/>
              <a:ext cx="228600" cy="2286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12" name="Straight Connector 11"/>
          <p:cNvCxnSpPr>
            <a:endCxn id="13" idx="2"/>
          </p:cNvCxnSpPr>
          <p:nvPr/>
        </p:nvCxnSpPr>
        <p:spPr>
          <a:xfrm>
            <a:off x="2287103" y="3479440"/>
            <a:ext cx="1230975"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3518078" y="3365140"/>
            <a:ext cx="228600" cy="2286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rot="2700000">
            <a:off x="6600545" y="3369311"/>
            <a:ext cx="228600" cy="2286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2643421" y="1517786"/>
            <a:ext cx="3122379" cy="369332"/>
          </a:xfrm>
          <a:prstGeom prst="rect">
            <a:avLst/>
          </a:prstGeom>
          <a:noFill/>
        </p:spPr>
        <p:txBody>
          <a:bodyPr wrap="square" rtlCol="0">
            <a:spAutoFit/>
          </a:bodyPr>
          <a:lstStyle/>
          <a:p>
            <a:r>
              <a:rPr lang="en-US" b="1" dirty="0" smtClean="0"/>
              <a:t>Main building block in </a:t>
            </a:r>
            <a:r>
              <a:rPr lang="en-US" b="1" dirty="0" err="1" smtClean="0"/>
              <a:t>goDIVA</a:t>
            </a:r>
            <a:endParaRPr lang="en-US" b="1" dirty="0"/>
          </a:p>
        </p:txBody>
      </p:sp>
      <p:sp>
        <p:nvSpPr>
          <p:cNvPr id="26" name="TextBox 25"/>
          <p:cNvSpPr txBox="1"/>
          <p:nvPr/>
        </p:nvSpPr>
        <p:spPr>
          <a:xfrm>
            <a:off x="2403912" y="4756286"/>
            <a:ext cx="5393888" cy="1477328"/>
          </a:xfrm>
          <a:prstGeom prst="rect">
            <a:avLst/>
          </a:prstGeom>
          <a:noFill/>
        </p:spPr>
        <p:txBody>
          <a:bodyPr wrap="square" rtlCol="0">
            <a:spAutoFit/>
          </a:bodyPr>
          <a:lstStyle/>
          <a:p>
            <a:r>
              <a:rPr lang="en-US" dirty="0" smtClean="0"/>
              <a:t>Behavior: When choice cells select cell with highest activation, that cell is inhibited/deleted in the original </a:t>
            </a:r>
            <a:r>
              <a:rPr lang="en-US" dirty="0" smtClean="0"/>
              <a:t>Plan cells </a:t>
            </a:r>
            <a:r>
              <a:rPr lang="en-US" dirty="0" smtClean="0"/>
              <a:t>pattern. But now choice cells activation will not change unless </a:t>
            </a:r>
            <a:r>
              <a:rPr lang="en-US" i="1" dirty="0" smtClean="0"/>
              <a:t>gate</a:t>
            </a:r>
            <a:r>
              <a:rPr lang="en-US" dirty="0" smtClean="0"/>
              <a:t> signal is received (this allows control timing of sequence read-out)</a:t>
            </a:r>
            <a:endParaRPr lang="en-US" dirty="0"/>
          </a:p>
        </p:txBody>
      </p:sp>
      <p:cxnSp>
        <p:nvCxnSpPr>
          <p:cNvPr id="27" name="Straight Connector 26"/>
          <p:cNvCxnSpPr/>
          <p:nvPr/>
        </p:nvCxnSpPr>
        <p:spPr>
          <a:xfrm flipH="1">
            <a:off x="2287102" y="4657740"/>
            <a:ext cx="2614383" cy="15679"/>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endCxn id="29" idx="0"/>
          </p:cNvCxnSpPr>
          <p:nvPr/>
        </p:nvCxnSpPr>
        <p:spPr>
          <a:xfrm flipV="1">
            <a:off x="4897192" y="3860976"/>
            <a:ext cx="0" cy="796764"/>
          </a:xfrm>
          <a:prstGeom prst="line">
            <a:avLst/>
          </a:prstGeom>
          <a:ln w="38100">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9" name="Isosceles Triangle 28"/>
          <p:cNvSpPr/>
          <p:nvPr/>
        </p:nvSpPr>
        <p:spPr>
          <a:xfrm rot="10800000">
            <a:off x="4815626" y="3708576"/>
            <a:ext cx="163132" cy="152400"/>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2403912" y="4342640"/>
            <a:ext cx="666068" cy="369332"/>
          </a:xfrm>
          <a:prstGeom prst="rect">
            <a:avLst/>
          </a:prstGeom>
          <a:noFill/>
        </p:spPr>
        <p:txBody>
          <a:bodyPr wrap="none" rtlCol="0">
            <a:spAutoFit/>
          </a:bodyPr>
          <a:lstStyle/>
          <a:p>
            <a:r>
              <a:rPr lang="en-US" i="1" dirty="0" smtClean="0"/>
              <a:t>gate</a:t>
            </a:r>
            <a:endParaRPr lang="en-US" i="1" dirty="0"/>
          </a:p>
        </p:txBody>
      </p:sp>
      <p:sp>
        <p:nvSpPr>
          <p:cNvPr id="23" name="TextBox 22"/>
          <p:cNvSpPr txBox="1"/>
          <p:nvPr/>
        </p:nvSpPr>
        <p:spPr>
          <a:xfrm>
            <a:off x="2298385" y="3136539"/>
            <a:ext cx="727495" cy="369332"/>
          </a:xfrm>
          <a:prstGeom prst="rect">
            <a:avLst/>
          </a:prstGeom>
          <a:noFill/>
        </p:spPr>
        <p:txBody>
          <a:bodyPr wrap="none" rtlCol="0">
            <a:spAutoFit/>
          </a:bodyPr>
          <a:lstStyle/>
          <a:p>
            <a:r>
              <a:rPr lang="en-US" i="1" dirty="0" smtClean="0"/>
              <a:t>input</a:t>
            </a:r>
            <a:endParaRPr lang="en-US" i="1" dirty="0"/>
          </a:p>
        </p:txBody>
      </p:sp>
      <p:sp>
        <p:nvSpPr>
          <p:cNvPr id="24" name="TextBox 23"/>
          <p:cNvSpPr txBox="1"/>
          <p:nvPr/>
        </p:nvSpPr>
        <p:spPr>
          <a:xfrm>
            <a:off x="5892083" y="3136539"/>
            <a:ext cx="870300" cy="369332"/>
          </a:xfrm>
          <a:prstGeom prst="rect">
            <a:avLst/>
          </a:prstGeom>
          <a:noFill/>
        </p:spPr>
        <p:txBody>
          <a:bodyPr wrap="none" rtlCol="0">
            <a:spAutoFit/>
          </a:bodyPr>
          <a:lstStyle/>
          <a:p>
            <a:r>
              <a:rPr lang="en-US" i="1" dirty="0" smtClean="0"/>
              <a:t>output</a:t>
            </a:r>
            <a:endParaRPr lang="en-US" i="1" dirty="0"/>
          </a:p>
        </p:txBody>
      </p:sp>
      <p:sp>
        <p:nvSpPr>
          <p:cNvPr id="22" name="Oval 21"/>
          <p:cNvSpPr/>
          <p:nvPr/>
        </p:nvSpPr>
        <p:spPr>
          <a:xfrm>
            <a:off x="2118159" y="4342640"/>
            <a:ext cx="1309000" cy="401648"/>
          </a:xfrm>
          <a:prstGeom prst="ellipse">
            <a:avLst/>
          </a:prstGeom>
          <a:noFill/>
          <a:ln w="76200" cmpd="sng">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292976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5867400" y="3479730"/>
            <a:ext cx="7239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 name="Rounded Rectangle 8"/>
          <p:cNvSpPr/>
          <p:nvPr/>
        </p:nvSpPr>
        <p:spPr>
          <a:xfrm rot="16200000">
            <a:off x="3288404" y="3149955"/>
            <a:ext cx="1625959" cy="685803"/>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91436" tIns="45717" rIns="91436" bIns="45717" spcCol="0" rtlCol="0" anchor="ctr"/>
          <a:lstStyle/>
          <a:p>
            <a:pPr algn="ctr"/>
            <a:r>
              <a:rPr lang="en-US" sz="2000" b="1" dirty="0" smtClean="0">
                <a:solidFill>
                  <a:schemeClr val="tx1"/>
                </a:solidFill>
              </a:rPr>
              <a:t>Plan  cells</a:t>
            </a:r>
            <a:endParaRPr lang="en-US" sz="2000" b="1" dirty="0">
              <a:solidFill>
                <a:schemeClr val="tx1"/>
              </a:solidFill>
            </a:endParaRPr>
          </a:p>
        </p:txBody>
      </p:sp>
      <p:sp>
        <p:nvSpPr>
          <p:cNvPr id="10" name="Rounded Rectangle 9"/>
          <p:cNvSpPr/>
          <p:nvPr/>
        </p:nvSpPr>
        <p:spPr>
          <a:xfrm rot="16200000">
            <a:off x="4838162" y="3175717"/>
            <a:ext cx="1625959" cy="634283"/>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91436" tIns="45717" rIns="91436" bIns="45717" spcCol="0" rtlCol="0" anchor="ctr"/>
          <a:lstStyle/>
          <a:p>
            <a:pPr algn="ctr"/>
            <a:r>
              <a:rPr lang="en-US" sz="2000" b="1" dirty="0" smtClean="0">
                <a:solidFill>
                  <a:schemeClr val="tx1"/>
                </a:solidFill>
              </a:rPr>
              <a:t>Choice  cells</a:t>
            </a:r>
            <a:endParaRPr lang="en-US" sz="2000" b="1" dirty="0">
              <a:solidFill>
                <a:schemeClr val="tx1"/>
              </a:solidFill>
            </a:endParaRPr>
          </a:p>
        </p:txBody>
      </p:sp>
      <p:cxnSp>
        <p:nvCxnSpPr>
          <p:cNvPr id="11" name="Straight Connector 10"/>
          <p:cNvCxnSpPr>
            <a:endCxn id="12" idx="2"/>
          </p:cNvCxnSpPr>
          <p:nvPr/>
        </p:nvCxnSpPr>
        <p:spPr>
          <a:xfrm>
            <a:off x="4405647" y="3657059"/>
            <a:ext cx="6858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5091447" y="3542759"/>
            <a:ext cx="228600" cy="2286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p:cNvGrpSpPr/>
          <p:nvPr/>
        </p:nvGrpSpPr>
        <p:grpSpPr>
          <a:xfrm>
            <a:off x="4471115" y="3136539"/>
            <a:ext cx="914400" cy="228600"/>
            <a:chOff x="3836831" y="3098979"/>
            <a:chExt cx="914400" cy="228600"/>
          </a:xfrm>
        </p:grpSpPr>
        <p:cxnSp>
          <p:nvCxnSpPr>
            <p:cNvPr id="14" name="Straight Connector 13"/>
            <p:cNvCxnSpPr>
              <a:endCxn id="15" idx="2"/>
            </p:cNvCxnSpPr>
            <p:nvPr/>
          </p:nvCxnSpPr>
          <p:spPr>
            <a:xfrm rot="10800000">
              <a:off x="4065431" y="3213279"/>
              <a:ext cx="6858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5" name="Oval 14"/>
            <p:cNvSpPr/>
            <p:nvPr/>
          </p:nvSpPr>
          <p:spPr>
            <a:xfrm rot="10800000">
              <a:off x="3836831" y="3098979"/>
              <a:ext cx="228600" cy="2286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16" name="Straight Connector 15"/>
          <p:cNvCxnSpPr>
            <a:endCxn id="17" idx="2"/>
          </p:cNvCxnSpPr>
          <p:nvPr/>
        </p:nvCxnSpPr>
        <p:spPr>
          <a:xfrm>
            <a:off x="2287103" y="3479440"/>
            <a:ext cx="1230975"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7" name="Oval 16"/>
          <p:cNvSpPr/>
          <p:nvPr/>
        </p:nvSpPr>
        <p:spPr>
          <a:xfrm>
            <a:off x="3518078" y="3365140"/>
            <a:ext cx="228600" cy="2286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p:nvPr/>
        </p:nvCxnSpPr>
        <p:spPr>
          <a:xfrm flipH="1">
            <a:off x="2304779" y="2336976"/>
            <a:ext cx="3358705" cy="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9" name="Straight Connector 18"/>
          <p:cNvCxnSpPr>
            <a:endCxn id="20" idx="2"/>
          </p:cNvCxnSpPr>
          <p:nvPr/>
        </p:nvCxnSpPr>
        <p:spPr>
          <a:xfrm>
            <a:off x="5651142" y="2336976"/>
            <a:ext cx="0" cy="113081"/>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0" name="Oval 19"/>
          <p:cNvSpPr/>
          <p:nvPr/>
        </p:nvSpPr>
        <p:spPr>
          <a:xfrm rot="5400000" flipV="1">
            <a:off x="5542366" y="2444533"/>
            <a:ext cx="217552" cy="2286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1" name="Straight Connector 20"/>
          <p:cNvCxnSpPr/>
          <p:nvPr/>
        </p:nvCxnSpPr>
        <p:spPr>
          <a:xfrm flipH="1">
            <a:off x="2287102" y="4657740"/>
            <a:ext cx="2614383" cy="15679"/>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endCxn id="24" idx="0"/>
          </p:cNvCxnSpPr>
          <p:nvPr/>
        </p:nvCxnSpPr>
        <p:spPr>
          <a:xfrm flipV="1">
            <a:off x="4897192" y="3860976"/>
            <a:ext cx="0" cy="796764"/>
          </a:xfrm>
          <a:prstGeom prst="line">
            <a:avLst/>
          </a:prstGeom>
          <a:ln w="38100">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3" name="Oval 22"/>
          <p:cNvSpPr/>
          <p:nvPr/>
        </p:nvSpPr>
        <p:spPr>
          <a:xfrm rot="2700000">
            <a:off x="6600545" y="3369311"/>
            <a:ext cx="228600" cy="2286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Isosceles Triangle 23"/>
          <p:cNvSpPr/>
          <p:nvPr/>
        </p:nvSpPr>
        <p:spPr>
          <a:xfrm rot="10800000">
            <a:off x="4815626" y="3708576"/>
            <a:ext cx="163132" cy="152400"/>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2643421" y="1517786"/>
            <a:ext cx="3122379" cy="369332"/>
          </a:xfrm>
          <a:prstGeom prst="rect">
            <a:avLst/>
          </a:prstGeom>
          <a:noFill/>
        </p:spPr>
        <p:txBody>
          <a:bodyPr wrap="square" rtlCol="0">
            <a:spAutoFit/>
          </a:bodyPr>
          <a:lstStyle/>
          <a:p>
            <a:r>
              <a:rPr lang="en-US" b="1" dirty="0" smtClean="0"/>
              <a:t>Main building block in </a:t>
            </a:r>
            <a:r>
              <a:rPr lang="en-US" b="1" dirty="0" err="1" smtClean="0"/>
              <a:t>goDIVA</a:t>
            </a:r>
            <a:endParaRPr lang="en-US" b="1" dirty="0"/>
          </a:p>
        </p:txBody>
      </p:sp>
      <p:sp>
        <p:nvSpPr>
          <p:cNvPr id="30" name="TextBox 29"/>
          <p:cNvSpPr txBox="1"/>
          <p:nvPr/>
        </p:nvSpPr>
        <p:spPr>
          <a:xfrm>
            <a:off x="2403912" y="4959486"/>
            <a:ext cx="5393888" cy="1592744"/>
          </a:xfrm>
          <a:prstGeom prst="rect">
            <a:avLst/>
          </a:prstGeom>
          <a:noFill/>
        </p:spPr>
        <p:txBody>
          <a:bodyPr wrap="square" rtlCol="0">
            <a:spAutoFit/>
          </a:bodyPr>
          <a:lstStyle/>
          <a:p>
            <a:r>
              <a:rPr lang="en-US" dirty="0" smtClean="0"/>
              <a:t>Behavior: feedback </a:t>
            </a:r>
            <a:r>
              <a:rPr lang="en-US" dirty="0" smtClean="0"/>
              <a:t>from other layers can </a:t>
            </a:r>
            <a:r>
              <a:rPr lang="en-US" dirty="0" smtClean="0"/>
              <a:t>now directly modulate </a:t>
            </a:r>
            <a:r>
              <a:rPr lang="en-US" dirty="0" smtClean="0"/>
              <a:t>choice cell activation </a:t>
            </a:r>
            <a:r>
              <a:rPr lang="en-US" dirty="0" smtClean="0"/>
              <a:t>(e.g. </a:t>
            </a:r>
            <a:r>
              <a:rPr lang="en-US" dirty="0" err="1" smtClean="0"/>
              <a:t>goDIVA</a:t>
            </a:r>
            <a:r>
              <a:rPr lang="en-US" dirty="0" smtClean="0"/>
              <a:t> uses this for sequential read-out of stack of choice cells in phonological representation)</a:t>
            </a:r>
            <a:endParaRPr lang="en-US" dirty="0" smtClean="0"/>
          </a:p>
          <a:p>
            <a:pPr>
              <a:lnSpc>
                <a:spcPct val="150000"/>
              </a:lnSpc>
            </a:pPr>
            <a:r>
              <a:rPr lang="en-US" i="1" dirty="0" smtClean="0"/>
              <a:t>e.g. phonological representation</a:t>
            </a:r>
            <a:endParaRPr lang="en-US" i="1" dirty="0"/>
          </a:p>
        </p:txBody>
      </p:sp>
      <p:sp>
        <p:nvSpPr>
          <p:cNvPr id="31" name="TextBox 30"/>
          <p:cNvSpPr txBox="1"/>
          <p:nvPr/>
        </p:nvSpPr>
        <p:spPr>
          <a:xfrm>
            <a:off x="2403912" y="4342640"/>
            <a:ext cx="666068" cy="369332"/>
          </a:xfrm>
          <a:prstGeom prst="rect">
            <a:avLst/>
          </a:prstGeom>
          <a:noFill/>
        </p:spPr>
        <p:txBody>
          <a:bodyPr wrap="none" rtlCol="0">
            <a:spAutoFit/>
          </a:bodyPr>
          <a:lstStyle/>
          <a:p>
            <a:r>
              <a:rPr lang="en-US" i="1" dirty="0" smtClean="0"/>
              <a:t>gate</a:t>
            </a:r>
            <a:endParaRPr lang="en-US" i="1" dirty="0"/>
          </a:p>
        </p:txBody>
      </p:sp>
      <p:sp>
        <p:nvSpPr>
          <p:cNvPr id="32" name="TextBox 31"/>
          <p:cNvSpPr txBox="1"/>
          <p:nvPr/>
        </p:nvSpPr>
        <p:spPr>
          <a:xfrm>
            <a:off x="2403912" y="2017761"/>
            <a:ext cx="1121872" cy="369332"/>
          </a:xfrm>
          <a:prstGeom prst="rect">
            <a:avLst/>
          </a:prstGeom>
          <a:noFill/>
        </p:spPr>
        <p:txBody>
          <a:bodyPr wrap="none" rtlCol="0">
            <a:spAutoFit/>
          </a:bodyPr>
          <a:lstStyle/>
          <a:p>
            <a:r>
              <a:rPr lang="en-US" i="1" dirty="0" smtClean="0"/>
              <a:t>inhibition</a:t>
            </a:r>
            <a:endParaRPr lang="en-US" i="1" dirty="0"/>
          </a:p>
        </p:txBody>
      </p:sp>
      <p:sp>
        <p:nvSpPr>
          <p:cNvPr id="33" name="TextBox 32"/>
          <p:cNvSpPr txBox="1"/>
          <p:nvPr/>
        </p:nvSpPr>
        <p:spPr>
          <a:xfrm>
            <a:off x="2298385" y="3136539"/>
            <a:ext cx="727495" cy="369332"/>
          </a:xfrm>
          <a:prstGeom prst="rect">
            <a:avLst/>
          </a:prstGeom>
          <a:noFill/>
        </p:spPr>
        <p:txBody>
          <a:bodyPr wrap="none" rtlCol="0">
            <a:spAutoFit/>
          </a:bodyPr>
          <a:lstStyle/>
          <a:p>
            <a:r>
              <a:rPr lang="en-US" i="1" dirty="0" smtClean="0"/>
              <a:t>input</a:t>
            </a:r>
            <a:endParaRPr lang="en-US" i="1" dirty="0"/>
          </a:p>
        </p:txBody>
      </p:sp>
      <p:sp>
        <p:nvSpPr>
          <p:cNvPr id="34" name="TextBox 33"/>
          <p:cNvSpPr txBox="1"/>
          <p:nvPr/>
        </p:nvSpPr>
        <p:spPr>
          <a:xfrm>
            <a:off x="5892083" y="3136539"/>
            <a:ext cx="870300" cy="369332"/>
          </a:xfrm>
          <a:prstGeom prst="rect">
            <a:avLst/>
          </a:prstGeom>
          <a:noFill/>
        </p:spPr>
        <p:txBody>
          <a:bodyPr wrap="none" rtlCol="0">
            <a:spAutoFit/>
          </a:bodyPr>
          <a:lstStyle/>
          <a:p>
            <a:r>
              <a:rPr lang="en-US" i="1" dirty="0" smtClean="0"/>
              <a:t>output</a:t>
            </a:r>
            <a:endParaRPr lang="en-US" i="1" dirty="0"/>
          </a:p>
        </p:txBody>
      </p:sp>
      <p:sp>
        <p:nvSpPr>
          <p:cNvPr id="37" name="Oval 36"/>
          <p:cNvSpPr/>
          <p:nvPr/>
        </p:nvSpPr>
        <p:spPr>
          <a:xfrm>
            <a:off x="2238153" y="2048409"/>
            <a:ext cx="1309000" cy="401648"/>
          </a:xfrm>
          <a:prstGeom prst="ellipse">
            <a:avLst/>
          </a:prstGeom>
          <a:noFill/>
          <a:ln w="76200" cmpd="sng">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510472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5867400" y="3479730"/>
            <a:ext cx="7239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 name="Rounded Rectangle 8"/>
          <p:cNvSpPr/>
          <p:nvPr/>
        </p:nvSpPr>
        <p:spPr>
          <a:xfrm rot="16200000">
            <a:off x="3288404" y="3149955"/>
            <a:ext cx="1625959" cy="685803"/>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91436" tIns="45717" rIns="91436" bIns="45717" spcCol="0" rtlCol="0" anchor="ctr"/>
          <a:lstStyle/>
          <a:p>
            <a:pPr algn="ctr"/>
            <a:r>
              <a:rPr lang="en-US" sz="2000" b="1" dirty="0" smtClean="0">
                <a:solidFill>
                  <a:schemeClr val="tx1"/>
                </a:solidFill>
              </a:rPr>
              <a:t>Plan  cells</a:t>
            </a:r>
            <a:endParaRPr lang="en-US" sz="2000" b="1" dirty="0">
              <a:solidFill>
                <a:schemeClr val="tx1"/>
              </a:solidFill>
            </a:endParaRPr>
          </a:p>
        </p:txBody>
      </p:sp>
      <p:sp>
        <p:nvSpPr>
          <p:cNvPr id="10" name="Rounded Rectangle 9"/>
          <p:cNvSpPr/>
          <p:nvPr/>
        </p:nvSpPr>
        <p:spPr>
          <a:xfrm rot="16200000">
            <a:off x="4838162" y="3175717"/>
            <a:ext cx="1625959" cy="634283"/>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91436" tIns="45717" rIns="91436" bIns="45717" spcCol="0" rtlCol="0" anchor="ctr"/>
          <a:lstStyle/>
          <a:p>
            <a:pPr algn="ctr"/>
            <a:r>
              <a:rPr lang="en-US" sz="2000" b="1" dirty="0" smtClean="0">
                <a:solidFill>
                  <a:schemeClr val="tx1"/>
                </a:solidFill>
              </a:rPr>
              <a:t>Choice  cells</a:t>
            </a:r>
            <a:endParaRPr lang="en-US" sz="2000" b="1" dirty="0">
              <a:solidFill>
                <a:schemeClr val="tx1"/>
              </a:solidFill>
            </a:endParaRPr>
          </a:p>
        </p:txBody>
      </p:sp>
      <p:cxnSp>
        <p:nvCxnSpPr>
          <p:cNvPr id="11" name="Straight Connector 10"/>
          <p:cNvCxnSpPr>
            <a:endCxn id="12" idx="2"/>
          </p:cNvCxnSpPr>
          <p:nvPr/>
        </p:nvCxnSpPr>
        <p:spPr>
          <a:xfrm>
            <a:off x="4405647" y="3657059"/>
            <a:ext cx="6858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5091447" y="3542759"/>
            <a:ext cx="228600" cy="2286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p:cNvGrpSpPr/>
          <p:nvPr/>
        </p:nvGrpSpPr>
        <p:grpSpPr>
          <a:xfrm>
            <a:off x="4471115" y="3136539"/>
            <a:ext cx="914400" cy="228600"/>
            <a:chOff x="3836831" y="3098979"/>
            <a:chExt cx="914400" cy="228600"/>
          </a:xfrm>
        </p:grpSpPr>
        <p:cxnSp>
          <p:nvCxnSpPr>
            <p:cNvPr id="14" name="Straight Connector 13"/>
            <p:cNvCxnSpPr>
              <a:endCxn id="15" idx="2"/>
            </p:cNvCxnSpPr>
            <p:nvPr/>
          </p:nvCxnSpPr>
          <p:spPr>
            <a:xfrm rot="10800000">
              <a:off x="4065431" y="3213279"/>
              <a:ext cx="6858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5" name="Oval 14"/>
            <p:cNvSpPr/>
            <p:nvPr/>
          </p:nvSpPr>
          <p:spPr>
            <a:xfrm rot="10800000">
              <a:off x="3836831" y="3098979"/>
              <a:ext cx="228600" cy="2286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16" name="Straight Connector 15"/>
          <p:cNvCxnSpPr>
            <a:endCxn id="17" idx="2"/>
          </p:cNvCxnSpPr>
          <p:nvPr/>
        </p:nvCxnSpPr>
        <p:spPr>
          <a:xfrm>
            <a:off x="2287103" y="3479440"/>
            <a:ext cx="1230975"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7" name="Oval 16"/>
          <p:cNvSpPr/>
          <p:nvPr/>
        </p:nvSpPr>
        <p:spPr>
          <a:xfrm>
            <a:off x="3518078" y="3365140"/>
            <a:ext cx="228600" cy="2286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p:nvPr/>
        </p:nvCxnSpPr>
        <p:spPr>
          <a:xfrm flipH="1">
            <a:off x="2304779" y="2336976"/>
            <a:ext cx="3358705" cy="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9" name="Straight Connector 18"/>
          <p:cNvCxnSpPr>
            <a:endCxn id="20" idx="2"/>
          </p:cNvCxnSpPr>
          <p:nvPr/>
        </p:nvCxnSpPr>
        <p:spPr>
          <a:xfrm>
            <a:off x="5651142" y="2336976"/>
            <a:ext cx="0" cy="113081"/>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0" name="Oval 19"/>
          <p:cNvSpPr/>
          <p:nvPr/>
        </p:nvSpPr>
        <p:spPr>
          <a:xfrm rot="5400000" flipV="1">
            <a:off x="5542366" y="2444533"/>
            <a:ext cx="217552" cy="2286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1" name="Straight Connector 20"/>
          <p:cNvCxnSpPr/>
          <p:nvPr/>
        </p:nvCxnSpPr>
        <p:spPr>
          <a:xfrm flipH="1">
            <a:off x="2287102" y="4657740"/>
            <a:ext cx="2614383" cy="15679"/>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endCxn id="24" idx="0"/>
          </p:cNvCxnSpPr>
          <p:nvPr/>
        </p:nvCxnSpPr>
        <p:spPr>
          <a:xfrm flipV="1">
            <a:off x="4897192" y="3860976"/>
            <a:ext cx="0" cy="796764"/>
          </a:xfrm>
          <a:prstGeom prst="line">
            <a:avLst/>
          </a:prstGeom>
          <a:ln w="38100">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3" name="Oval 22"/>
          <p:cNvSpPr/>
          <p:nvPr/>
        </p:nvSpPr>
        <p:spPr>
          <a:xfrm rot="2700000">
            <a:off x="6600545" y="3369311"/>
            <a:ext cx="228600" cy="2286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Isosceles Triangle 23"/>
          <p:cNvSpPr/>
          <p:nvPr/>
        </p:nvSpPr>
        <p:spPr>
          <a:xfrm rot="10800000">
            <a:off x="4815626" y="3708576"/>
            <a:ext cx="163132" cy="152400"/>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2643421" y="1517786"/>
            <a:ext cx="3122379" cy="369332"/>
          </a:xfrm>
          <a:prstGeom prst="rect">
            <a:avLst/>
          </a:prstGeom>
          <a:noFill/>
        </p:spPr>
        <p:txBody>
          <a:bodyPr wrap="square" rtlCol="0">
            <a:spAutoFit/>
          </a:bodyPr>
          <a:lstStyle/>
          <a:p>
            <a:r>
              <a:rPr lang="en-US" b="1" dirty="0" smtClean="0"/>
              <a:t>Main building block in </a:t>
            </a:r>
            <a:r>
              <a:rPr lang="en-US" b="1" dirty="0" err="1" smtClean="0"/>
              <a:t>goDIVA</a:t>
            </a:r>
            <a:endParaRPr lang="en-US" b="1" dirty="0"/>
          </a:p>
        </p:txBody>
      </p:sp>
      <p:cxnSp>
        <p:nvCxnSpPr>
          <p:cNvPr id="26" name="Straight Connector 25"/>
          <p:cNvCxnSpPr/>
          <p:nvPr/>
        </p:nvCxnSpPr>
        <p:spPr>
          <a:xfrm>
            <a:off x="6151922" y="3488812"/>
            <a:ext cx="0" cy="1210479"/>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7" name="Oval 26"/>
          <p:cNvSpPr/>
          <p:nvPr/>
        </p:nvSpPr>
        <p:spPr>
          <a:xfrm>
            <a:off x="5530155" y="4298913"/>
            <a:ext cx="228600" cy="2286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p:cNvCxnSpPr/>
          <p:nvPr/>
        </p:nvCxnSpPr>
        <p:spPr>
          <a:xfrm flipH="1">
            <a:off x="5639209" y="4682068"/>
            <a:ext cx="531138"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5644455" y="4518689"/>
            <a:ext cx="0" cy="182316"/>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2403912" y="4959486"/>
            <a:ext cx="5393888" cy="1754327"/>
          </a:xfrm>
          <a:prstGeom prst="rect">
            <a:avLst/>
          </a:prstGeom>
          <a:noFill/>
        </p:spPr>
        <p:txBody>
          <a:bodyPr wrap="square" rtlCol="0">
            <a:spAutoFit/>
          </a:bodyPr>
          <a:lstStyle/>
          <a:p>
            <a:r>
              <a:rPr lang="en-US" dirty="0" smtClean="0"/>
              <a:t>Behavior: </a:t>
            </a:r>
            <a:r>
              <a:rPr lang="en-US" dirty="0" smtClean="0"/>
              <a:t>additional </a:t>
            </a:r>
            <a:r>
              <a:rPr lang="en-US" dirty="0" smtClean="0"/>
              <a:t>control of timing of sequence read-out. Choice cells activation will not change unless </a:t>
            </a:r>
            <a:r>
              <a:rPr lang="en-US" i="1" dirty="0" smtClean="0"/>
              <a:t>gate</a:t>
            </a:r>
            <a:r>
              <a:rPr lang="en-US" dirty="0" smtClean="0"/>
              <a:t> signal is received AND output is explicitly </a:t>
            </a:r>
            <a:r>
              <a:rPr lang="en-US" dirty="0" smtClean="0"/>
              <a:t>inhibited or cells are already inactive; </a:t>
            </a:r>
            <a:endParaRPr lang="en-US" dirty="0"/>
          </a:p>
          <a:p>
            <a:endParaRPr lang="en-US" i="1" dirty="0" smtClean="0"/>
          </a:p>
          <a:p>
            <a:r>
              <a:rPr lang="en-US" i="1" dirty="0"/>
              <a:t>e.g. </a:t>
            </a:r>
            <a:r>
              <a:rPr lang="en-US" i="1" dirty="0" smtClean="0"/>
              <a:t>frame representation</a:t>
            </a:r>
            <a:endParaRPr lang="en-US" i="1" dirty="0"/>
          </a:p>
        </p:txBody>
      </p:sp>
      <p:sp>
        <p:nvSpPr>
          <p:cNvPr id="31" name="TextBox 30"/>
          <p:cNvSpPr txBox="1"/>
          <p:nvPr/>
        </p:nvSpPr>
        <p:spPr>
          <a:xfrm>
            <a:off x="2403912" y="4342640"/>
            <a:ext cx="666068" cy="369332"/>
          </a:xfrm>
          <a:prstGeom prst="rect">
            <a:avLst/>
          </a:prstGeom>
          <a:noFill/>
        </p:spPr>
        <p:txBody>
          <a:bodyPr wrap="none" rtlCol="0">
            <a:spAutoFit/>
          </a:bodyPr>
          <a:lstStyle/>
          <a:p>
            <a:r>
              <a:rPr lang="en-US" i="1" dirty="0" smtClean="0"/>
              <a:t>gate</a:t>
            </a:r>
            <a:endParaRPr lang="en-US" i="1" dirty="0"/>
          </a:p>
        </p:txBody>
      </p:sp>
      <p:sp>
        <p:nvSpPr>
          <p:cNvPr id="32" name="TextBox 31"/>
          <p:cNvSpPr txBox="1"/>
          <p:nvPr/>
        </p:nvSpPr>
        <p:spPr>
          <a:xfrm>
            <a:off x="2403912" y="2017761"/>
            <a:ext cx="1121872" cy="369332"/>
          </a:xfrm>
          <a:prstGeom prst="rect">
            <a:avLst/>
          </a:prstGeom>
          <a:noFill/>
        </p:spPr>
        <p:txBody>
          <a:bodyPr wrap="none" rtlCol="0">
            <a:spAutoFit/>
          </a:bodyPr>
          <a:lstStyle/>
          <a:p>
            <a:r>
              <a:rPr lang="en-US" i="1" dirty="0" smtClean="0"/>
              <a:t>inhibition</a:t>
            </a:r>
            <a:endParaRPr lang="en-US" i="1" dirty="0"/>
          </a:p>
        </p:txBody>
      </p:sp>
      <p:sp>
        <p:nvSpPr>
          <p:cNvPr id="33" name="TextBox 32"/>
          <p:cNvSpPr txBox="1"/>
          <p:nvPr/>
        </p:nvSpPr>
        <p:spPr>
          <a:xfrm>
            <a:off x="2298385" y="3136539"/>
            <a:ext cx="727495" cy="369332"/>
          </a:xfrm>
          <a:prstGeom prst="rect">
            <a:avLst/>
          </a:prstGeom>
          <a:noFill/>
        </p:spPr>
        <p:txBody>
          <a:bodyPr wrap="none" rtlCol="0">
            <a:spAutoFit/>
          </a:bodyPr>
          <a:lstStyle/>
          <a:p>
            <a:r>
              <a:rPr lang="en-US" i="1" dirty="0" smtClean="0"/>
              <a:t>input</a:t>
            </a:r>
            <a:endParaRPr lang="en-US" i="1" dirty="0"/>
          </a:p>
        </p:txBody>
      </p:sp>
      <p:sp>
        <p:nvSpPr>
          <p:cNvPr id="34" name="TextBox 33"/>
          <p:cNvSpPr txBox="1"/>
          <p:nvPr/>
        </p:nvSpPr>
        <p:spPr>
          <a:xfrm>
            <a:off x="5892083" y="3136539"/>
            <a:ext cx="870300" cy="369332"/>
          </a:xfrm>
          <a:prstGeom prst="rect">
            <a:avLst/>
          </a:prstGeom>
          <a:noFill/>
        </p:spPr>
        <p:txBody>
          <a:bodyPr wrap="none" rtlCol="0">
            <a:spAutoFit/>
          </a:bodyPr>
          <a:lstStyle/>
          <a:p>
            <a:r>
              <a:rPr lang="en-US" i="1" dirty="0" smtClean="0"/>
              <a:t>output</a:t>
            </a:r>
            <a:endParaRPr lang="en-US" i="1" dirty="0"/>
          </a:p>
        </p:txBody>
      </p:sp>
      <p:sp>
        <p:nvSpPr>
          <p:cNvPr id="36" name="Oval 35"/>
          <p:cNvSpPr/>
          <p:nvPr/>
        </p:nvSpPr>
        <p:spPr>
          <a:xfrm>
            <a:off x="5320046" y="4174535"/>
            <a:ext cx="997937" cy="703394"/>
          </a:xfrm>
          <a:prstGeom prst="ellipse">
            <a:avLst/>
          </a:prstGeom>
          <a:noFill/>
          <a:ln w="76200" cmpd="sng">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396463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5867400" y="3479730"/>
            <a:ext cx="7239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 name="Rounded Rectangle 8"/>
          <p:cNvSpPr/>
          <p:nvPr/>
        </p:nvSpPr>
        <p:spPr>
          <a:xfrm rot="16200000">
            <a:off x="3288404" y="3149955"/>
            <a:ext cx="1625959" cy="685803"/>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91436" tIns="45717" rIns="91436" bIns="45717" spcCol="0" rtlCol="0" anchor="ctr"/>
          <a:lstStyle/>
          <a:p>
            <a:pPr algn="ctr"/>
            <a:r>
              <a:rPr lang="en-US" sz="2000" b="1" dirty="0" smtClean="0">
                <a:solidFill>
                  <a:schemeClr val="tx1"/>
                </a:solidFill>
              </a:rPr>
              <a:t>Plan  cells</a:t>
            </a:r>
            <a:endParaRPr lang="en-US" sz="2000" b="1" dirty="0">
              <a:solidFill>
                <a:schemeClr val="tx1"/>
              </a:solidFill>
            </a:endParaRPr>
          </a:p>
        </p:txBody>
      </p:sp>
      <p:sp>
        <p:nvSpPr>
          <p:cNvPr id="10" name="Rounded Rectangle 9"/>
          <p:cNvSpPr/>
          <p:nvPr/>
        </p:nvSpPr>
        <p:spPr>
          <a:xfrm rot="16200000">
            <a:off x="4838162" y="3175717"/>
            <a:ext cx="1625959" cy="634283"/>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91436" tIns="45717" rIns="91436" bIns="45717" spcCol="0" rtlCol="0" anchor="ctr"/>
          <a:lstStyle/>
          <a:p>
            <a:pPr algn="ctr"/>
            <a:r>
              <a:rPr lang="en-US" sz="2000" b="1" dirty="0" smtClean="0">
                <a:solidFill>
                  <a:schemeClr val="tx1"/>
                </a:solidFill>
              </a:rPr>
              <a:t>Choice  cells</a:t>
            </a:r>
            <a:endParaRPr lang="en-US" sz="2000" b="1" dirty="0">
              <a:solidFill>
                <a:schemeClr val="tx1"/>
              </a:solidFill>
            </a:endParaRPr>
          </a:p>
        </p:txBody>
      </p:sp>
      <p:cxnSp>
        <p:nvCxnSpPr>
          <p:cNvPr id="11" name="Straight Connector 10"/>
          <p:cNvCxnSpPr>
            <a:endCxn id="12" idx="2"/>
          </p:cNvCxnSpPr>
          <p:nvPr/>
        </p:nvCxnSpPr>
        <p:spPr>
          <a:xfrm>
            <a:off x="4405647" y="3657059"/>
            <a:ext cx="6858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5091447" y="3542759"/>
            <a:ext cx="228600" cy="2286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p:cNvGrpSpPr/>
          <p:nvPr/>
        </p:nvGrpSpPr>
        <p:grpSpPr>
          <a:xfrm>
            <a:off x="4471115" y="3136539"/>
            <a:ext cx="914400" cy="228600"/>
            <a:chOff x="3836831" y="3098979"/>
            <a:chExt cx="914400" cy="228600"/>
          </a:xfrm>
        </p:grpSpPr>
        <p:cxnSp>
          <p:nvCxnSpPr>
            <p:cNvPr id="14" name="Straight Connector 13"/>
            <p:cNvCxnSpPr>
              <a:endCxn id="15" idx="2"/>
            </p:cNvCxnSpPr>
            <p:nvPr/>
          </p:nvCxnSpPr>
          <p:spPr>
            <a:xfrm rot="10800000">
              <a:off x="4065431" y="3213279"/>
              <a:ext cx="6858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5" name="Oval 14"/>
            <p:cNvSpPr/>
            <p:nvPr/>
          </p:nvSpPr>
          <p:spPr>
            <a:xfrm rot="10800000">
              <a:off x="3836831" y="3098979"/>
              <a:ext cx="228600" cy="2286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16" name="Straight Connector 15"/>
          <p:cNvCxnSpPr>
            <a:endCxn id="17" idx="2"/>
          </p:cNvCxnSpPr>
          <p:nvPr/>
        </p:nvCxnSpPr>
        <p:spPr>
          <a:xfrm>
            <a:off x="2287103" y="3479440"/>
            <a:ext cx="1230975"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7" name="Oval 16"/>
          <p:cNvSpPr/>
          <p:nvPr/>
        </p:nvSpPr>
        <p:spPr>
          <a:xfrm>
            <a:off x="3518078" y="3365140"/>
            <a:ext cx="228600" cy="2286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p:nvPr/>
        </p:nvCxnSpPr>
        <p:spPr>
          <a:xfrm flipH="1">
            <a:off x="2304779" y="2336976"/>
            <a:ext cx="3358705" cy="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9" name="Straight Connector 18"/>
          <p:cNvCxnSpPr>
            <a:endCxn id="20" idx="2"/>
          </p:cNvCxnSpPr>
          <p:nvPr/>
        </p:nvCxnSpPr>
        <p:spPr>
          <a:xfrm>
            <a:off x="5651142" y="2336976"/>
            <a:ext cx="0" cy="113081"/>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0" name="Oval 19"/>
          <p:cNvSpPr/>
          <p:nvPr/>
        </p:nvSpPr>
        <p:spPr>
          <a:xfrm rot="5400000" flipV="1">
            <a:off x="5542366" y="2444533"/>
            <a:ext cx="217552" cy="2286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1" name="Straight Connector 20"/>
          <p:cNvCxnSpPr/>
          <p:nvPr/>
        </p:nvCxnSpPr>
        <p:spPr>
          <a:xfrm flipH="1">
            <a:off x="2287102" y="4657740"/>
            <a:ext cx="2614383" cy="15679"/>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endCxn id="24" idx="0"/>
          </p:cNvCxnSpPr>
          <p:nvPr/>
        </p:nvCxnSpPr>
        <p:spPr>
          <a:xfrm flipV="1">
            <a:off x="4897192" y="3860976"/>
            <a:ext cx="0" cy="796764"/>
          </a:xfrm>
          <a:prstGeom prst="line">
            <a:avLst/>
          </a:prstGeom>
          <a:ln w="38100">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3" name="Oval 22"/>
          <p:cNvSpPr/>
          <p:nvPr/>
        </p:nvSpPr>
        <p:spPr>
          <a:xfrm rot="2700000">
            <a:off x="6600545" y="3369311"/>
            <a:ext cx="228600" cy="2286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Isosceles Triangle 23"/>
          <p:cNvSpPr/>
          <p:nvPr/>
        </p:nvSpPr>
        <p:spPr>
          <a:xfrm rot="10800000">
            <a:off x="4815626" y="3708576"/>
            <a:ext cx="163132" cy="152400"/>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2643421" y="1517786"/>
            <a:ext cx="3122379" cy="369332"/>
          </a:xfrm>
          <a:prstGeom prst="rect">
            <a:avLst/>
          </a:prstGeom>
          <a:noFill/>
        </p:spPr>
        <p:txBody>
          <a:bodyPr wrap="square" rtlCol="0">
            <a:spAutoFit/>
          </a:bodyPr>
          <a:lstStyle/>
          <a:p>
            <a:r>
              <a:rPr lang="en-US" b="1" dirty="0" smtClean="0"/>
              <a:t>Main building block in </a:t>
            </a:r>
            <a:r>
              <a:rPr lang="en-US" b="1" dirty="0" err="1" smtClean="0"/>
              <a:t>goDIVA</a:t>
            </a:r>
            <a:endParaRPr lang="en-US" b="1" dirty="0"/>
          </a:p>
        </p:txBody>
      </p:sp>
      <p:cxnSp>
        <p:nvCxnSpPr>
          <p:cNvPr id="26" name="Straight Connector 25"/>
          <p:cNvCxnSpPr/>
          <p:nvPr/>
        </p:nvCxnSpPr>
        <p:spPr>
          <a:xfrm>
            <a:off x="6151922" y="3488812"/>
            <a:ext cx="0" cy="1210479"/>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7" name="Oval 26"/>
          <p:cNvSpPr/>
          <p:nvPr/>
        </p:nvSpPr>
        <p:spPr>
          <a:xfrm>
            <a:off x="5530155" y="4298913"/>
            <a:ext cx="228600" cy="2286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p:cNvCxnSpPr/>
          <p:nvPr/>
        </p:nvCxnSpPr>
        <p:spPr>
          <a:xfrm flipH="1">
            <a:off x="5639209" y="4682068"/>
            <a:ext cx="531138"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5644455" y="4518689"/>
            <a:ext cx="0" cy="182316"/>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2403912" y="4959486"/>
            <a:ext cx="5393888" cy="1200329"/>
          </a:xfrm>
          <a:prstGeom prst="rect">
            <a:avLst/>
          </a:prstGeom>
          <a:noFill/>
        </p:spPr>
        <p:txBody>
          <a:bodyPr wrap="square" rtlCol="0">
            <a:spAutoFit/>
          </a:bodyPr>
          <a:lstStyle/>
          <a:p>
            <a:r>
              <a:rPr lang="en-US" dirty="0" smtClean="0"/>
              <a:t>Note: stack of Plan and Choice cells are used in </a:t>
            </a:r>
            <a:r>
              <a:rPr lang="en-US" dirty="0" err="1" smtClean="0"/>
              <a:t>goDIVA</a:t>
            </a:r>
            <a:r>
              <a:rPr lang="en-US" dirty="0" smtClean="0"/>
              <a:t> to represent different channels/slots in phonological representation (encoding relative position of phonemes within syllable, see below)</a:t>
            </a:r>
            <a:endParaRPr lang="en-US" dirty="0" smtClean="0"/>
          </a:p>
        </p:txBody>
      </p:sp>
      <p:sp>
        <p:nvSpPr>
          <p:cNvPr id="31" name="TextBox 30"/>
          <p:cNvSpPr txBox="1"/>
          <p:nvPr/>
        </p:nvSpPr>
        <p:spPr>
          <a:xfrm>
            <a:off x="2403912" y="4342640"/>
            <a:ext cx="666068" cy="369332"/>
          </a:xfrm>
          <a:prstGeom prst="rect">
            <a:avLst/>
          </a:prstGeom>
          <a:noFill/>
        </p:spPr>
        <p:txBody>
          <a:bodyPr wrap="none" rtlCol="0">
            <a:spAutoFit/>
          </a:bodyPr>
          <a:lstStyle/>
          <a:p>
            <a:r>
              <a:rPr lang="en-US" i="1" dirty="0" smtClean="0"/>
              <a:t>gate</a:t>
            </a:r>
            <a:endParaRPr lang="en-US" i="1" dirty="0"/>
          </a:p>
        </p:txBody>
      </p:sp>
      <p:sp>
        <p:nvSpPr>
          <p:cNvPr id="32" name="TextBox 31"/>
          <p:cNvSpPr txBox="1"/>
          <p:nvPr/>
        </p:nvSpPr>
        <p:spPr>
          <a:xfrm>
            <a:off x="2403912" y="2017761"/>
            <a:ext cx="1121872" cy="369332"/>
          </a:xfrm>
          <a:prstGeom prst="rect">
            <a:avLst/>
          </a:prstGeom>
          <a:noFill/>
        </p:spPr>
        <p:txBody>
          <a:bodyPr wrap="none" rtlCol="0">
            <a:spAutoFit/>
          </a:bodyPr>
          <a:lstStyle/>
          <a:p>
            <a:r>
              <a:rPr lang="en-US" i="1" dirty="0" smtClean="0"/>
              <a:t>inhibition</a:t>
            </a:r>
            <a:endParaRPr lang="en-US" i="1" dirty="0"/>
          </a:p>
        </p:txBody>
      </p:sp>
      <p:sp>
        <p:nvSpPr>
          <p:cNvPr id="33" name="TextBox 32"/>
          <p:cNvSpPr txBox="1"/>
          <p:nvPr/>
        </p:nvSpPr>
        <p:spPr>
          <a:xfrm>
            <a:off x="2298385" y="3136539"/>
            <a:ext cx="727495" cy="369332"/>
          </a:xfrm>
          <a:prstGeom prst="rect">
            <a:avLst/>
          </a:prstGeom>
          <a:noFill/>
        </p:spPr>
        <p:txBody>
          <a:bodyPr wrap="none" rtlCol="0">
            <a:spAutoFit/>
          </a:bodyPr>
          <a:lstStyle/>
          <a:p>
            <a:r>
              <a:rPr lang="en-US" i="1" dirty="0" smtClean="0"/>
              <a:t>input</a:t>
            </a:r>
            <a:endParaRPr lang="en-US" i="1" dirty="0"/>
          </a:p>
        </p:txBody>
      </p:sp>
      <p:sp>
        <p:nvSpPr>
          <p:cNvPr id="34" name="TextBox 33"/>
          <p:cNvSpPr txBox="1"/>
          <p:nvPr/>
        </p:nvSpPr>
        <p:spPr>
          <a:xfrm>
            <a:off x="5892083" y="3136539"/>
            <a:ext cx="870300" cy="369332"/>
          </a:xfrm>
          <a:prstGeom prst="rect">
            <a:avLst/>
          </a:prstGeom>
          <a:noFill/>
        </p:spPr>
        <p:txBody>
          <a:bodyPr wrap="none" rtlCol="0">
            <a:spAutoFit/>
          </a:bodyPr>
          <a:lstStyle/>
          <a:p>
            <a:r>
              <a:rPr lang="en-US" i="1" dirty="0" smtClean="0"/>
              <a:t>output</a:t>
            </a:r>
            <a:endParaRPr lang="en-US" i="1" dirty="0"/>
          </a:p>
        </p:txBody>
      </p:sp>
      <p:sp>
        <p:nvSpPr>
          <p:cNvPr id="35" name="Rounded Rectangle 34"/>
          <p:cNvSpPr/>
          <p:nvPr/>
        </p:nvSpPr>
        <p:spPr>
          <a:xfrm rot="16200000">
            <a:off x="4903405" y="3228501"/>
            <a:ext cx="1625959" cy="634283"/>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91436" tIns="45717" rIns="91436" bIns="45717" spcCol="0" rtlCol="0" anchor="ctr"/>
          <a:lstStyle/>
          <a:p>
            <a:pPr algn="ctr"/>
            <a:r>
              <a:rPr lang="en-US" sz="2000" b="1" dirty="0" smtClean="0">
                <a:solidFill>
                  <a:schemeClr val="tx1"/>
                </a:solidFill>
              </a:rPr>
              <a:t>Choice  cells</a:t>
            </a:r>
            <a:endParaRPr lang="en-US" sz="2000" b="1" dirty="0">
              <a:solidFill>
                <a:schemeClr val="tx1"/>
              </a:solidFill>
            </a:endParaRPr>
          </a:p>
        </p:txBody>
      </p:sp>
      <p:sp>
        <p:nvSpPr>
          <p:cNvPr id="36" name="Rounded Rectangle 35"/>
          <p:cNvSpPr/>
          <p:nvPr/>
        </p:nvSpPr>
        <p:spPr>
          <a:xfrm rot="16200000">
            <a:off x="4981099" y="3281285"/>
            <a:ext cx="1625959" cy="634283"/>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91436" tIns="45717" rIns="91436" bIns="45717" spcCol="0" rtlCol="0" anchor="ctr"/>
          <a:lstStyle/>
          <a:p>
            <a:pPr algn="ctr"/>
            <a:r>
              <a:rPr lang="en-US" sz="2000" b="1" dirty="0" smtClean="0">
                <a:solidFill>
                  <a:schemeClr val="tx1"/>
                </a:solidFill>
              </a:rPr>
              <a:t>Choice  cells</a:t>
            </a:r>
            <a:endParaRPr lang="en-US" sz="2000" b="1" dirty="0">
              <a:solidFill>
                <a:schemeClr val="tx1"/>
              </a:solidFill>
            </a:endParaRPr>
          </a:p>
        </p:txBody>
      </p:sp>
      <p:sp>
        <p:nvSpPr>
          <p:cNvPr id="38" name="Rounded Rectangle 37"/>
          <p:cNvSpPr/>
          <p:nvPr/>
        </p:nvSpPr>
        <p:spPr>
          <a:xfrm rot="16200000">
            <a:off x="3350437" y="3188578"/>
            <a:ext cx="1625959" cy="685803"/>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91436" tIns="45717" rIns="91436" bIns="45717" spcCol="0" rtlCol="0" anchor="ctr"/>
          <a:lstStyle/>
          <a:p>
            <a:pPr algn="ctr"/>
            <a:r>
              <a:rPr lang="en-US" sz="2000" b="1" dirty="0" smtClean="0">
                <a:solidFill>
                  <a:schemeClr val="tx1"/>
                </a:solidFill>
              </a:rPr>
              <a:t>Plan  cells</a:t>
            </a:r>
            <a:endParaRPr lang="en-US" sz="2000" b="1" dirty="0">
              <a:solidFill>
                <a:schemeClr val="tx1"/>
              </a:solidFill>
            </a:endParaRPr>
          </a:p>
        </p:txBody>
      </p:sp>
      <p:sp>
        <p:nvSpPr>
          <p:cNvPr id="39" name="Rounded Rectangle 38"/>
          <p:cNvSpPr/>
          <p:nvPr/>
        </p:nvSpPr>
        <p:spPr>
          <a:xfrm rot="16200000">
            <a:off x="3428131" y="3228910"/>
            <a:ext cx="1625959" cy="685803"/>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91436" tIns="45717" rIns="91436" bIns="45717" spcCol="0" rtlCol="0" anchor="ctr"/>
          <a:lstStyle/>
          <a:p>
            <a:pPr algn="ctr"/>
            <a:r>
              <a:rPr lang="en-US" sz="2000" b="1" dirty="0" smtClean="0">
                <a:solidFill>
                  <a:schemeClr val="tx1"/>
                </a:solidFill>
              </a:rPr>
              <a:t>Plan  cells</a:t>
            </a:r>
            <a:endParaRPr lang="en-US" sz="2000" b="1" dirty="0">
              <a:solidFill>
                <a:schemeClr val="tx1"/>
              </a:solidFill>
            </a:endParaRPr>
          </a:p>
        </p:txBody>
      </p:sp>
    </p:spTree>
    <p:extLst>
      <p:ext uri="{BB962C8B-B14F-4D97-AF65-F5344CB8AC3E}">
        <p14:creationId xmlns:p14="http://schemas.microsoft.com/office/powerpoint/2010/main" val="32317541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GODIVA Simulink Building Blocks</a:t>
            </a:r>
            <a:endParaRPr lang="en-US" dirty="0"/>
          </a:p>
        </p:txBody>
      </p:sp>
      <p:sp>
        <p:nvSpPr>
          <p:cNvPr id="3" name="TextBox 2"/>
          <p:cNvSpPr txBox="1"/>
          <p:nvPr/>
        </p:nvSpPr>
        <p:spPr>
          <a:xfrm>
            <a:off x="906176" y="1449524"/>
            <a:ext cx="4186524" cy="369332"/>
          </a:xfrm>
          <a:prstGeom prst="rect">
            <a:avLst/>
          </a:prstGeom>
          <a:noFill/>
        </p:spPr>
        <p:txBody>
          <a:bodyPr wrap="square" rtlCol="0">
            <a:spAutoFit/>
          </a:bodyPr>
          <a:lstStyle/>
          <a:p>
            <a:r>
              <a:rPr lang="en-US" b="1" dirty="0" err="1"/>
              <a:t>g</a:t>
            </a:r>
            <a:r>
              <a:rPr lang="en-US" b="1" dirty="0" err="1" smtClean="0"/>
              <a:t>odiva</a:t>
            </a:r>
            <a:r>
              <a:rPr lang="en-US" b="1" dirty="0" smtClean="0"/>
              <a:t> model (Simulink)</a:t>
            </a:r>
            <a:endParaRPr lang="en-US" b="1" dirty="0"/>
          </a:p>
        </p:txBody>
      </p:sp>
      <p:grpSp>
        <p:nvGrpSpPr>
          <p:cNvPr id="6" name="Group 5"/>
          <p:cNvGrpSpPr/>
          <p:nvPr/>
        </p:nvGrpSpPr>
        <p:grpSpPr>
          <a:xfrm>
            <a:off x="0" y="2021609"/>
            <a:ext cx="9144000" cy="4836391"/>
            <a:chOff x="0" y="2021609"/>
            <a:chExt cx="9144000" cy="4836391"/>
          </a:xfrm>
        </p:grpSpPr>
        <p:pic>
          <p:nvPicPr>
            <p:cNvPr id="4" name="Picture 3" descr="Screen Shot 2017-07-06 at 09.44.04.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021609"/>
              <a:ext cx="9144000" cy="4440382"/>
            </a:xfrm>
            <a:prstGeom prst="rect">
              <a:avLst/>
            </a:prstGeom>
          </p:spPr>
        </p:pic>
        <p:sp>
          <p:nvSpPr>
            <p:cNvPr id="5" name="Rectangle 4"/>
            <p:cNvSpPr/>
            <p:nvPr/>
          </p:nvSpPr>
          <p:spPr>
            <a:xfrm>
              <a:off x="5283200" y="4102100"/>
              <a:ext cx="3835400" cy="2755900"/>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8527477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74638"/>
            <a:ext cx="8229600" cy="1143000"/>
          </a:xfrm>
        </p:spPr>
        <p:txBody>
          <a:bodyPr/>
          <a:lstStyle/>
          <a:p>
            <a:r>
              <a:rPr lang="en-US" dirty="0" smtClean="0"/>
              <a:t>GODIVA Simulink Building Blocks</a:t>
            </a:r>
            <a:endParaRPr lang="en-US" dirty="0"/>
          </a:p>
        </p:txBody>
      </p:sp>
      <p:sp>
        <p:nvSpPr>
          <p:cNvPr id="5" name="TextBox 4"/>
          <p:cNvSpPr txBox="1"/>
          <p:nvPr/>
        </p:nvSpPr>
        <p:spPr>
          <a:xfrm>
            <a:off x="906176" y="1449524"/>
            <a:ext cx="4186524" cy="369332"/>
          </a:xfrm>
          <a:prstGeom prst="rect">
            <a:avLst/>
          </a:prstGeom>
          <a:noFill/>
        </p:spPr>
        <p:txBody>
          <a:bodyPr wrap="square" rtlCol="0">
            <a:spAutoFit/>
          </a:bodyPr>
          <a:lstStyle/>
          <a:p>
            <a:r>
              <a:rPr lang="en-US" b="1" dirty="0" err="1"/>
              <a:t>g</a:t>
            </a:r>
            <a:r>
              <a:rPr lang="en-US" b="1" dirty="0" err="1" smtClean="0"/>
              <a:t>odiva</a:t>
            </a:r>
            <a:r>
              <a:rPr lang="en-US" b="1" dirty="0" smtClean="0"/>
              <a:t> model (Simulink)</a:t>
            </a:r>
            <a:endParaRPr lang="en-US" b="1" dirty="0"/>
          </a:p>
        </p:txBody>
      </p:sp>
      <p:grpSp>
        <p:nvGrpSpPr>
          <p:cNvPr id="6" name="Group 5"/>
          <p:cNvGrpSpPr/>
          <p:nvPr/>
        </p:nvGrpSpPr>
        <p:grpSpPr>
          <a:xfrm>
            <a:off x="0" y="2021609"/>
            <a:ext cx="9144000" cy="4836391"/>
            <a:chOff x="0" y="2021609"/>
            <a:chExt cx="9144000" cy="4836391"/>
          </a:xfrm>
        </p:grpSpPr>
        <p:pic>
          <p:nvPicPr>
            <p:cNvPr id="7" name="Picture 6" descr="Screen Shot 2017-07-06 at 09.44.04.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021609"/>
              <a:ext cx="9144000" cy="4440382"/>
            </a:xfrm>
            <a:prstGeom prst="rect">
              <a:avLst/>
            </a:prstGeom>
          </p:spPr>
        </p:pic>
        <p:sp>
          <p:nvSpPr>
            <p:cNvPr id="8" name="Rectangle 7"/>
            <p:cNvSpPr/>
            <p:nvPr/>
          </p:nvSpPr>
          <p:spPr>
            <a:xfrm>
              <a:off x="5283200" y="4102100"/>
              <a:ext cx="3835400" cy="2755900"/>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FFFF00"/>
                </a:solidFill>
              </a:endParaRPr>
            </a:p>
          </p:txBody>
        </p:sp>
      </p:grpSp>
      <p:sp>
        <p:nvSpPr>
          <p:cNvPr id="9" name="Oval 8"/>
          <p:cNvSpPr/>
          <p:nvPr/>
        </p:nvSpPr>
        <p:spPr>
          <a:xfrm>
            <a:off x="2474624" y="2265268"/>
            <a:ext cx="1558097" cy="1584378"/>
          </a:xfrm>
          <a:prstGeom prst="ellipse">
            <a:avLst/>
          </a:prstGeom>
          <a:noFill/>
          <a:ln w="76200" cmpd="sng">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Oval 9"/>
          <p:cNvSpPr/>
          <p:nvPr/>
        </p:nvSpPr>
        <p:spPr>
          <a:xfrm>
            <a:off x="2474624" y="3954398"/>
            <a:ext cx="1558097" cy="1584378"/>
          </a:xfrm>
          <a:prstGeom prst="ellipse">
            <a:avLst/>
          </a:prstGeom>
          <a:noFill/>
          <a:ln w="76200" cmpd="sng">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p:cNvSpPr txBox="1"/>
          <p:nvPr/>
        </p:nvSpPr>
        <p:spPr>
          <a:xfrm>
            <a:off x="5092700" y="4517442"/>
            <a:ext cx="2112703" cy="369332"/>
          </a:xfrm>
          <a:prstGeom prst="rect">
            <a:avLst/>
          </a:prstGeom>
          <a:solidFill>
            <a:schemeClr val="bg1">
              <a:lumMod val="75000"/>
            </a:schemeClr>
          </a:solidFill>
        </p:spPr>
        <p:txBody>
          <a:bodyPr wrap="none" rtlCol="0">
            <a:spAutoFit/>
          </a:bodyPr>
          <a:lstStyle/>
          <a:p>
            <a:r>
              <a:rPr lang="en-US" dirty="0">
                <a:solidFill>
                  <a:srgbClr val="FFFF00"/>
                </a:solidFill>
              </a:rPr>
              <a:t>Main building blocks </a:t>
            </a:r>
          </a:p>
        </p:txBody>
      </p:sp>
      <p:cxnSp>
        <p:nvCxnSpPr>
          <p:cNvPr id="13" name="Straight Arrow Connector 12"/>
          <p:cNvCxnSpPr>
            <a:endCxn id="9" idx="6"/>
          </p:cNvCxnSpPr>
          <p:nvPr/>
        </p:nvCxnSpPr>
        <p:spPr>
          <a:xfrm flipH="1" flipV="1">
            <a:off x="4032721" y="3057457"/>
            <a:ext cx="1059979" cy="164330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a:endCxn id="10" idx="6"/>
          </p:cNvCxnSpPr>
          <p:nvPr/>
        </p:nvCxnSpPr>
        <p:spPr>
          <a:xfrm flipH="1">
            <a:off x="4032721" y="4700758"/>
            <a:ext cx="1059979" cy="4582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8" name="Oval 17"/>
          <p:cNvSpPr/>
          <p:nvPr/>
        </p:nvSpPr>
        <p:spPr>
          <a:xfrm>
            <a:off x="4987956" y="2258721"/>
            <a:ext cx="1558097" cy="1584378"/>
          </a:xfrm>
          <a:prstGeom prst="ellipse">
            <a:avLst/>
          </a:prstGeom>
          <a:noFill/>
          <a:ln w="76200" cmpd="sng">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9" name="Straight Arrow Connector 18"/>
          <p:cNvCxnSpPr>
            <a:stCxn id="11" idx="0"/>
            <a:endCxn id="18" idx="4"/>
          </p:cNvCxnSpPr>
          <p:nvPr/>
        </p:nvCxnSpPr>
        <p:spPr>
          <a:xfrm flipH="1" flipV="1">
            <a:off x="5767005" y="3843099"/>
            <a:ext cx="382047" cy="674343"/>
          </a:xfrm>
          <a:prstGeom prst="straightConnector1">
            <a:avLst/>
          </a:prstGeom>
          <a:ln>
            <a:prstDash val="sysDash"/>
            <a:tailEnd type="arrow"/>
          </a:ln>
        </p:spPr>
        <p:style>
          <a:lnRef idx="2">
            <a:schemeClr val="accent1"/>
          </a:lnRef>
          <a:fillRef idx="0">
            <a:schemeClr val="accent1"/>
          </a:fillRef>
          <a:effectRef idx="1">
            <a:schemeClr val="accent1"/>
          </a:effectRef>
          <a:fontRef idx="minor">
            <a:schemeClr val="tx1"/>
          </a:fontRef>
        </p:style>
      </p:cxnSp>
      <p:sp>
        <p:nvSpPr>
          <p:cNvPr id="22" name="TextBox 21"/>
          <p:cNvSpPr txBox="1"/>
          <p:nvPr/>
        </p:nvSpPr>
        <p:spPr>
          <a:xfrm>
            <a:off x="2000675" y="1913620"/>
            <a:ext cx="2542683" cy="338554"/>
          </a:xfrm>
          <a:prstGeom prst="rect">
            <a:avLst/>
          </a:prstGeom>
          <a:noFill/>
        </p:spPr>
        <p:txBody>
          <a:bodyPr wrap="none" rtlCol="0">
            <a:spAutoFit/>
          </a:bodyPr>
          <a:lstStyle/>
          <a:p>
            <a:r>
              <a:rPr lang="en-US" sz="1600" dirty="0" smtClean="0"/>
              <a:t>Phonological representation</a:t>
            </a:r>
            <a:endParaRPr lang="en-US" sz="1600" dirty="0"/>
          </a:p>
        </p:txBody>
      </p:sp>
      <p:sp>
        <p:nvSpPr>
          <p:cNvPr id="23" name="TextBox 22"/>
          <p:cNvSpPr txBox="1"/>
          <p:nvPr/>
        </p:nvSpPr>
        <p:spPr>
          <a:xfrm>
            <a:off x="4987956" y="1952902"/>
            <a:ext cx="1785665" cy="338554"/>
          </a:xfrm>
          <a:prstGeom prst="rect">
            <a:avLst/>
          </a:prstGeom>
          <a:noFill/>
        </p:spPr>
        <p:txBody>
          <a:bodyPr wrap="none" rtlCol="0">
            <a:spAutoFit/>
          </a:bodyPr>
          <a:lstStyle/>
          <a:p>
            <a:r>
              <a:rPr lang="en-US" sz="1600" dirty="0" smtClean="0"/>
              <a:t>Speech Sound Map</a:t>
            </a:r>
            <a:endParaRPr lang="en-US" sz="1600" dirty="0"/>
          </a:p>
        </p:txBody>
      </p:sp>
      <p:sp>
        <p:nvSpPr>
          <p:cNvPr id="24" name="TextBox 23"/>
          <p:cNvSpPr txBox="1"/>
          <p:nvPr/>
        </p:nvSpPr>
        <p:spPr>
          <a:xfrm>
            <a:off x="2301936" y="5330217"/>
            <a:ext cx="2003674" cy="338554"/>
          </a:xfrm>
          <a:prstGeom prst="rect">
            <a:avLst/>
          </a:prstGeom>
          <a:noFill/>
        </p:spPr>
        <p:txBody>
          <a:bodyPr wrap="none" rtlCol="0">
            <a:spAutoFit/>
          </a:bodyPr>
          <a:lstStyle/>
          <a:p>
            <a:r>
              <a:rPr lang="en-US" sz="1600" dirty="0" smtClean="0"/>
              <a:t>Frame representation</a:t>
            </a:r>
            <a:endParaRPr lang="en-US" sz="1600" dirty="0"/>
          </a:p>
        </p:txBody>
      </p:sp>
    </p:spTree>
    <p:extLst>
      <p:ext uri="{BB962C8B-B14F-4D97-AF65-F5344CB8AC3E}">
        <p14:creationId xmlns:p14="http://schemas.microsoft.com/office/powerpoint/2010/main" val="22360412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74638"/>
            <a:ext cx="8229600" cy="1143000"/>
          </a:xfrm>
        </p:spPr>
        <p:txBody>
          <a:bodyPr/>
          <a:lstStyle/>
          <a:p>
            <a:r>
              <a:rPr lang="en-US" dirty="0" smtClean="0"/>
              <a:t>GODIVA Simulink Building Blocks</a:t>
            </a:r>
            <a:endParaRPr lang="en-US" dirty="0"/>
          </a:p>
        </p:txBody>
      </p:sp>
      <p:sp>
        <p:nvSpPr>
          <p:cNvPr id="5" name="TextBox 4"/>
          <p:cNvSpPr txBox="1"/>
          <p:nvPr/>
        </p:nvSpPr>
        <p:spPr>
          <a:xfrm>
            <a:off x="906176" y="1449524"/>
            <a:ext cx="4186524" cy="369332"/>
          </a:xfrm>
          <a:prstGeom prst="rect">
            <a:avLst/>
          </a:prstGeom>
          <a:noFill/>
        </p:spPr>
        <p:txBody>
          <a:bodyPr wrap="square" rtlCol="0">
            <a:spAutoFit/>
          </a:bodyPr>
          <a:lstStyle/>
          <a:p>
            <a:r>
              <a:rPr lang="en-US" b="1" dirty="0" err="1"/>
              <a:t>g</a:t>
            </a:r>
            <a:r>
              <a:rPr lang="en-US" b="1" dirty="0" err="1" smtClean="0"/>
              <a:t>odiva</a:t>
            </a:r>
            <a:r>
              <a:rPr lang="en-US" b="1" dirty="0" smtClean="0"/>
              <a:t> model (Simulink)</a:t>
            </a:r>
            <a:endParaRPr lang="en-US" b="1" dirty="0"/>
          </a:p>
        </p:txBody>
      </p:sp>
      <p:grpSp>
        <p:nvGrpSpPr>
          <p:cNvPr id="6" name="Group 5"/>
          <p:cNvGrpSpPr/>
          <p:nvPr/>
        </p:nvGrpSpPr>
        <p:grpSpPr>
          <a:xfrm>
            <a:off x="-12451" y="2021609"/>
            <a:ext cx="9144000" cy="4836391"/>
            <a:chOff x="0" y="2021609"/>
            <a:chExt cx="9144000" cy="4836391"/>
          </a:xfrm>
        </p:grpSpPr>
        <p:pic>
          <p:nvPicPr>
            <p:cNvPr id="7" name="Picture 6" descr="Screen Shot 2017-07-06 at 09.44.04.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021609"/>
              <a:ext cx="9144000" cy="4440382"/>
            </a:xfrm>
            <a:prstGeom prst="rect">
              <a:avLst/>
            </a:prstGeom>
          </p:spPr>
        </p:pic>
        <p:sp>
          <p:nvSpPr>
            <p:cNvPr id="8" name="Rectangle 7"/>
            <p:cNvSpPr/>
            <p:nvPr/>
          </p:nvSpPr>
          <p:spPr>
            <a:xfrm>
              <a:off x="5283200" y="4102100"/>
              <a:ext cx="3835400" cy="2755900"/>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FFFF00"/>
                </a:solidFill>
              </a:endParaRPr>
            </a:p>
          </p:txBody>
        </p:sp>
      </p:grpSp>
      <p:sp>
        <p:nvSpPr>
          <p:cNvPr id="9" name="Oval 8"/>
          <p:cNvSpPr/>
          <p:nvPr/>
        </p:nvSpPr>
        <p:spPr>
          <a:xfrm>
            <a:off x="2711201" y="2664750"/>
            <a:ext cx="800095" cy="784485"/>
          </a:xfrm>
          <a:prstGeom prst="ellipse">
            <a:avLst/>
          </a:prstGeom>
          <a:noFill/>
          <a:ln w="76200" cmpd="sng">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TextBox 21"/>
          <p:cNvSpPr txBox="1"/>
          <p:nvPr/>
        </p:nvSpPr>
        <p:spPr>
          <a:xfrm>
            <a:off x="2000675" y="1913620"/>
            <a:ext cx="2542683" cy="338554"/>
          </a:xfrm>
          <a:prstGeom prst="rect">
            <a:avLst/>
          </a:prstGeom>
          <a:noFill/>
        </p:spPr>
        <p:txBody>
          <a:bodyPr wrap="none" rtlCol="0">
            <a:spAutoFit/>
          </a:bodyPr>
          <a:lstStyle/>
          <a:p>
            <a:r>
              <a:rPr lang="en-US" sz="1600" dirty="0" smtClean="0"/>
              <a:t>Phonological representation</a:t>
            </a:r>
            <a:endParaRPr lang="en-US" sz="1600" dirty="0"/>
          </a:p>
        </p:txBody>
      </p:sp>
      <p:sp>
        <p:nvSpPr>
          <p:cNvPr id="23" name="TextBox 22"/>
          <p:cNvSpPr txBox="1"/>
          <p:nvPr/>
        </p:nvSpPr>
        <p:spPr>
          <a:xfrm>
            <a:off x="4987956" y="1952902"/>
            <a:ext cx="1785665" cy="338554"/>
          </a:xfrm>
          <a:prstGeom prst="rect">
            <a:avLst/>
          </a:prstGeom>
          <a:noFill/>
        </p:spPr>
        <p:txBody>
          <a:bodyPr wrap="none" rtlCol="0">
            <a:spAutoFit/>
          </a:bodyPr>
          <a:lstStyle/>
          <a:p>
            <a:r>
              <a:rPr lang="en-US" sz="1600" dirty="0" smtClean="0"/>
              <a:t>Speech Sound Map</a:t>
            </a:r>
            <a:endParaRPr lang="en-US" sz="1600" dirty="0"/>
          </a:p>
        </p:txBody>
      </p:sp>
      <p:sp>
        <p:nvSpPr>
          <p:cNvPr id="24" name="TextBox 23"/>
          <p:cNvSpPr txBox="1"/>
          <p:nvPr/>
        </p:nvSpPr>
        <p:spPr>
          <a:xfrm>
            <a:off x="2301936" y="5330217"/>
            <a:ext cx="2003674" cy="338554"/>
          </a:xfrm>
          <a:prstGeom prst="rect">
            <a:avLst/>
          </a:prstGeom>
          <a:noFill/>
        </p:spPr>
        <p:txBody>
          <a:bodyPr wrap="none" rtlCol="0">
            <a:spAutoFit/>
          </a:bodyPr>
          <a:lstStyle/>
          <a:p>
            <a:r>
              <a:rPr lang="en-US" sz="1600" dirty="0" smtClean="0"/>
              <a:t>Frame representation</a:t>
            </a:r>
            <a:endParaRPr lang="en-US" sz="1600" dirty="0"/>
          </a:p>
        </p:txBody>
      </p:sp>
      <p:sp>
        <p:nvSpPr>
          <p:cNvPr id="17" name="TextBox 16"/>
          <p:cNvSpPr txBox="1"/>
          <p:nvPr/>
        </p:nvSpPr>
        <p:spPr>
          <a:xfrm>
            <a:off x="4901649" y="3969354"/>
            <a:ext cx="4216952" cy="1815882"/>
          </a:xfrm>
          <a:prstGeom prst="rect">
            <a:avLst/>
          </a:prstGeom>
          <a:noFill/>
        </p:spPr>
        <p:txBody>
          <a:bodyPr wrap="square" rtlCol="0">
            <a:spAutoFit/>
          </a:bodyPr>
          <a:lstStyle/>
          <a:p>
            <a:r>
              <a:rPr lang="en-US" sz="1600" dirty="0" smtClean="0"/>
              <a:t>Behavior: </a:t>
            </a:r>
          </a:p>
          <a:p>
            <a:pPr marL="342900" indent="-342900">
              <a:buAutoNum type="arabicParenR"/>
            </a:pPr>
            <a:r>
              <a:rPr lang="en-US" sz="1600" dirty="0" smtClean="0"/>
              <a:t>Target phonological &amp; frame representations stored in </a:t>
            </a:r>
            <a:r>
              <a:rPr lang="en-US" sz="1600" dirty="0" err="1" smtClean="0"/>
              <a:t>IFS&amp;preSMA</a:t>
            </a:r>
            <a:r>
              <a:rPr lang="en-US" sz="1600" dirty="0" smtClean="0"/>
              <a:t> Plan cells. (note: activation strength represents relative order; phonemic representation contains 7 channels/slots for different positions of phonemes within each syllable)</a:t>
            </a:r>
          </a:p>
        </p:txBody>
      </p:sp>
      <p:sp>
        <p:nvSpPr>
          <p:cNvPr id="20" name="Oval 19"/>
          <p:cNvSpPr/>
          <p:nvPr/>
        </p:nvSpPr>
        <p:spPr>
          <a:xfrm>
            <a:off x="2701739" y="4298951"/>
            <a:ext cx="800095" cy="784485"/>
          </a:xfrm>
          <a:prstGeom prst="ellipse">
            <a:avLst/>
          </a:prstGeom>
          <a:noFill/>
          <a:ln w="76200" cmpd="sng">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Oval 20"/>
          <p:cNvSpPr/>
          <p:nvPr/>
        </p:nvSpPr>
        <p:spPr>
          <a:xfrm>
            <a:off x="-62255" y="2776819"/>
            <a:ext cx="800095" cy="784485"/>
          </a:xfrm>
          <a:prstGeom prst="ellipse">
            <a:avLst/>
          </a:prstGeom>
          <a:noFill/>
          <a:ln w="76200" cmpd="sng">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Rectangle 1"/>
          <p:cNvSpPr/>
          <p:nvPr/>
        </p:nvSpPr>
        <p:spPr>
          <a:xfrm>
            <a:off x="18374" y="3605169"/>
            <a:ext cx="887802" cy="1954381"/>
          </a:xfrm>
          <a:prstGeom prst="rect">
            <a:avLst/>
          </a:prstGeom>
        </p:spPr>
        <p:txBody>
          <a:bodyPr wrap="square">
            <a:spAutoFit/>
          </a:bodyPr>
          <a:lstStyle/>
          <a:p>
            <a:r>
              <a:rPr lang="en-US" sz="1100" b="1" dirty="0"/>
              <a:t>#</a:t>
            </a:r>
            <a:r>
              <a:rPr lang="en-US" sz="1100" b="1" dirty="0" smtClean="0"/>
              <a:t>phonemes</a:t>
            </a:r>
          </a:p>
          <a:p>
            <a:r>
              <a:rPr lang="en-US" sz="1100" b="1" dirty="0"/>
              <a:t> </a:t>
            </a:r>
            <a:r>
              <a:rPr lang="en-US" sz="1100" b="1" dirty="0" smtClean="0"/>
              <a:t>  </a:t>
            </a:r>
            <a:r>
              <a:rPr lang="en-US" sz="1100" b="1" dirty="0"/>
              <a:t>1</a:t>
            </a:r>
            <a:endParaRPr lang="en-US" sz="1100" b="1" dirty="0" smtClean="0"/>
          </a:p>
          <a:p>
            <a:r>
              <a:rPr lang="en-US" sz="1100" b="1" dirty="0"/>
              <a:t> </a:t>
            </a:r>
            <a:r>
              <a:rPr lang="en-US" sz="1100" b="1" dirty="0" smtClean="0"/>
              <a:t>  2</a:t>
            </a:r>
            <a:endParaRPr lang="en-US" sz="1100" b="1" dirty="0"/>
          </a:p>
          <a:p>
            <a:r>
              <a:rPr lang="en-US" sz="1100" b="1" dirty="0" smtClean="0"/>
              <a:t>   3 </a:t>
            </a:r>
            <a:r>
              <a:rPr lang="en-US" sz="1100" b="1" dirty="0" err="1"/>
              <a:t>hh</a:t>
            </a:r>
            <a:r>
              <a:rPr lang="en-US" sz="1100" b="1" dirty="0"/>
              <a:t> l </a:t>
            </a:r>
          </a:p>
          <a:p>
            <a:r>
              <a:rPr lang="en-US" sz="1100" b="1" dirty="0" smtClean="0"/>
              <a:t>   4 </a:t>
            </a:r>
            <a:r>
              <a:rPr lang="en-US" sz="1100" b="1" dirty="0" err="1"/>
              <a:t>ae</a:t>
            </a:r>
            <a:r>
              <a:rPr lang="en-US" sz="1100" b="1" dirty="0"/>
              <a:t> </a:t>
            </a:r>
            <a:r>
              <a:rPr lang="en-US" sz="1100" b="1" dirty="0" err="1"/>
              <a:t>ow</a:t>
            </a:r>
            <a:r>
              <a:rPr lang="en-US" sz="1100" b="1" dirty="0"/>
              <a:t> </a:t>
            </a:r>
            <a:endParaRPr lang="en-US" sz="1100" b="1" dirty="0" smtClean="0"/>
          </a:p>
          <a:p>
            <a:r>
              <a:rPr lang="en-US" sz="1100" b="1" dirty="0"/>
              <a:t> </a:t>
            </a:r>
            <a:r>
              <a:rPr lang="en-US" sz="1100" b="1" dirty="0" smtClean="0"/>
              <a:t>  5 s</a:t>
            </a:r>
          </a:p>
          <a:p>
            <a:r>
              <a:rPr lang="en-US" sz="1100" b="1" dirty="0"/>
              <a:t> </a:t>
            </a:r>
            <a:r>
              <a:rPr lang="en-US" sz="1100" b="1" dirty="0" smtClean="0"/>
              <a:t>  6</a:t>
            </a:r>
          </a:p>
          <a:p>
            <a:r>
              <a:rPr lang="en-US" sz="1100" b="1" dirty="0"/>
              <a:t> </a:t>
            </a:r>
            <a:r>
              <a:rPr lang="en-US" sz="1100" b="1" dirty="0" smtClean="0"/>
              <a:t>  7</a:t>
            </a:r>
            <a:endParaRPr lang="en-US" sz="1100" b="1" dirty="0"/>
          </a:p>
          <a:p>
            <a:endParaRPr lang="en-US" sz="1100" b="1" dirty="0"/>
          </a:p>
          <a:p>
            <a:r>
              <a:rPr lang="en-US" sz="1100" b="1" dirty="0" smtClean="0"/>
              <a:t>#frames</a:t>
            </a:r>
            <a:endParaRPr lang="en-US" sz="1100" b="1" dirty="0"/>
          </a:p>
          <a:p>
            <a:r>
              <a:rPr lang="en-US" sz="1100" b="1" dirty="0" smtClean="0"/>
              <a:t>   1 CV CVC </a:t>
            </a:r>
            <a:endParaRPr lang="en-US" sz="1100" b="1" dirty="0"/>
          </a:p>
        </p:txBody>
      </p:sp>
      <p:sp>
        <p:nvSpPr>
          <p:cNvPr id="25" name="Rectangle 24"/>
          <p:cNvSpPr/>
          <p:nvPr/>
        </p:nvSpPr>
        <p:spPr>
          <a:xfrm>
            <a:off x="2913619" y="3997788"/>
            <a:ext cx="572776" cy="523220"/>
          </a:xfrm>
          <a:prstGeom prst="rect">
            <a:avLst/>
          </a:prstGeom>
          <a:solidFill>
            <a:srgbClr val="C0504D">
              <a:alpha val="54000"/>
            </a:srgbClr>
          </a:solidFill>
        </p:spPr>
        <p:txBody>
          <a:bodyPr wrap="square">
            <a:spAutoFit/>
          </a:bodyPr>
          <a:lstStyle/>
          <a:p>
            <a:r>
              <a:rPr lang="en-US" sz="1400" b="1" dirty="0" smtClean="0"/>
              <a:t>CV</a:t>
            </a:r>
          </a:p>
          <a:p>
            <a:r>
              <a:rPr lang="en-US" sz="1400" b="1" dirty="0" smtClean="0"/>
              <a:t>CVC</a:t>
            </a:r>
            <a:endParaRPr lang="en-US" sz="1400" b="1" dirty="0"/>
          </a:p>
        </p:txBody>
      </p:sp>
      <p:sp>
        <p:nvSpPr>
          <p:cNvPr id="3" name="Rectangle 2"/>
          <p:cNvSpPr/>
          <p:nvPr/>
        </p:nvSpPr>
        <p:spPr>
          <a:xfrm>
            <a:off x="2623831" y="2172196"/>
            <a:ext cx="862563" cy="738664"/>
          </a:xfrm>
          <a:prstGeom prst="rect">
            <a:avLst/>
          </a:prstGeom>
          <a:solidFill>
            <a:srgbClr val="C0504D">
              <a:alpha val="54000"/>
            </a:srgbClr>
          </a:solidFill>
        </p:spPr>
        <p:txBody>
          <a:bodyPr wrap="square">
            <a:spAutoFit/>
          </a:bodyPr>
          <a:lstStyle/>
          <a:p>
            <a:r>
              <a:rPr lang="en-US" sz="1400" b="1" dirty="0"/>
              <a:t> </a:t>
            </a:r>
            <a:r>
              <a:rPr lang="en-US" sz="1400" dirty="0" smtClean="0"/>
              <a:t>3:</a:t>
            </a:r>
            <a:r>
              <a:rPr lang="en-US" sz="1400" b="1" dirty="0" smtClean="0"/>
              <a:t> </a:t>
            </a:r>
            <a:r>
              <a:rPr lang="en-US" sz="1400" b="1" dirty="0" err="1"/>
              <a:t>hh</a:t>
            </a:r>
            <a:r>
              <a:rPr lang="en-US" sz="1400" b="1" dirty="0"/>
              <a:t> l </a:t>
            </a:r>
          </a:p>
          <a:p>
            <a:r>
              <a:rPr lang="en-US" sz="1400" b="1" dirty="0"/>
              <a:t> </a:t>
            </a:r>
            <a:r>
              <a:rPr lang="en-US" sz="1400" dirty="0" smtClean="0"/>
              <a:t>4:</a:t>
            </a:r>
            <a:r>
              <a:rPr lang="en-US" sz="1400" b="1" dirty="0" smtClean="0"/>
              <a:t> </a:t>
            </a:r>
            <a:r>
              <a:rPr lang="en-US" sz="1400" b="1" dirty="0" err="1"/>
              <a:t>ae</a:t>
            </a:r>
            <a:r>
              <a:rPr lang="en-US" sz="1400" b="1" dirty="0"/>
              <a:t> </a:t>
            </a:r>
            <a:r>
              <a:rPr lang="en-US" sz="1400" b="1" dirty="0" err="1"/>
              <a:t>ow</a:t>
            </a:r>
            <a:r>
              <a:rPr lang="en-US" sz="1400" b="1" dirty="0"/>
              <a:t> </a:t>
            </a:r>
            <a:endParaRPr lang="en-US" sz="1400" b="1" dirty="0" smtClean="0"/>
          </a:p>
          <a:p>
            <a:r>
              <a:rPr lang="en-US" sz="1400" dirty="0"/>
              <a:t> </a:t>
            </a:r>
            <a:r>
              <a:rPr lang="en-US" sz="1400" dirty="0" smtClean="0"/>
              <a:t>5:</a:t>
            </a:r>
            <a:r>
              <a:rPr lang="en-US" sz="1400" b="1" dirty="0" smtClean="0"/>
              <a:t> s</a:t>
            </a:r>
            <a:endParaRPr lang="en-US" sz="1400" dirty="0"/>
          </a:p>
        </p:txBody>
      </p:sp>
    </p:spTree>
    <p:extLst>
      <p:ext uri="{BB962C8B-B14F-4D97-AF65-F5344CB8AC3E}">
        <p14:creationId xmlns:p14="http://schemas.microsoft.com/office/powerpoint/2010/main" val="42745321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74638"/>
            <a:ext cx="8229600" cy="1143000"/>
          </a:xfrm>
        </p:spPr>
        <p:txBody>
          <a:bodyPr/>
          <a:lstStyle/>
          <a:p>
            <a:r>
              <a:rPr lang="en-US" dirty="0" smtClean="0"/>
              <a:t>GODIVA Simulink Building Blocks</a:t>
            </a:r>
            <a:endParaRPr lang="en-US" dirty="0"/>
          </a:p>
        </p:txBody>
      </p:sp>
      <p:sp>
        <p:nvSpPr>
          <p:cNvPr id="5" name="TextBox 4"/>
          <p:cNvSpPr txBox="1"/>
          <p:nvPr/>
        </p:nvSpPr>
        <p:spPr>
          <a:xfrm>
            <a:off x="906176" y="1449524"/>
            <a:ext cx="4186524" cy="369332"/>
          </a:xfrm>
          <a:prstGeom prst="rect">
            <a:avLst/>
          </a:prstGeom>
          <a:noFill/>
        </p:spPr>
        <p:txBody>
          <a:bodyPr wrap="square" rtlCol="0">
            <a:spAutoFit/>
          </a:bodyPr>
          <a:lstStyle/>
          <a:p>
            <a:r>
              <a:rPr lang="en-US" b="1" dirty="0" err="1"/>
              <a:t>g</a:t>
            </a:r>
            <a:r>
              <a:rPr lang="en-US" b="1" dirty="0" err="1" smtClean="0"/>
              <a:t>odiva</a:t>
            </a:r>
            <a:r>
              <a:rPr lang="en-US" b="1" dirty="0" smtClean="0"/>
              <a:t> model (Simulink)</a:t>
            </a:r>
            <a:endParaRPr lang="en-US" b="1" dirty="0"/>
          </a:p>
        </p:txBody>
      </p:sp>
      <p:grpSp>
        <p:nvGrpSpPr>
          <p:cNvPr id="6" name="Group 5"/>
          <p:cNvGrpSpPr/>
          <p:nvPr/>
        </p:nvGrpSpPr>
        <p:grpSpPr>
          <a:xfrm>
            <a:off x="0" y="2021609"/>
            <a:ext cx="9144000" cy="4836391"/>
            <a:chOff x="0" y="2021609"/>
            <a:chExt cx="9144000" cy="4836391"/>
          </a:xfrm>
        </p:grpSpPr>
        <p:pic>
          <p:nvPicPr>
            <p:cNvPr id="7" name="Picture 6" descr="Screen Shot 2017-07-06 at 09.44.04.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021609"/>
              <a:ext cx="9144000" cy="4440382"/>
            </a:xfrm>
            <a:prstGeom prst="rect">
              <a:avLst/>
            </a:prstGeom>
          </p:spPr>
        </p:pic>
        <p:sp>
          <p:nvSpPr>
            <p:cNvPr id="8" name="Rectangle 7"/>
            <p:cNvSpPr/>
            <p:nvPr/>
          </p:nvSpPr>
          <p:spPr>
            <a:xfrm>
              <a:off x="5283200" y="4102100"/>
              <a:ext cx="3835400" cy="2755900"/>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FFFF00"/>
                </a:solidFill>
              </a:endParaRPr>
            </a:p>
          </p:txBody>
        </p:sp>
      </p:grpSp>
      <p:sp>
        <p:nvSpPr>
          <p:cNvPr id="22" name="TextBox 21"/>
          <p:cNvSpPr txBox="1"/>
          <p:nvPr/>
        </p:nvSpPr>
        <p:spPr>
          <a:xfrm>
            <a:off x="2000675" y="1913620"/>
            <a:ext cx="2542683" cy="338554"/>
          </a:xfrm>
          <a:prstGeom prst="rect">
            <a:avLst/>
          </a:prstGeom>
          <a:noFill/>
        </p:spPr>
        <p:txBody>
          <a:bodyPr wrap="none" rtlCol="0">
            <a:spAutoFit/>
          </a:bodyPr>
          <a:lstStyle/>
          <a:p>
            <a:r>
              <a:rPr lang="en-US" sz="1600" dirty="0" smtClean="0"/>
              <a:t>Phonological representation</a:t>
            </a:r>
            <a:endParaRPr lang="en-US" sz="1600" dirty="0"/>
          </a:p>
        </p:txBody>
      </p:sp>
      <p:sp>
        <p:nvSpPr>
          <p:cNvPr id="23" name="TextBox 22"/>
          <p:cNvSpPr txBox="1"/>
          <p:nvPr/>
        </p:nvSpPr>
        <p:spPr>
          <a:xfrm>
            <a:off x="4987956" y="1952902"/>
            <a:ext cx="1785665" cy="338554"/>
          </a:xfrm>
          <a:prstGeom prst="rect">
            <a:avLst/>
          </a:prstGeom>
          <a:noFill/>
        </p:spPr>
        <p:txBody>
          <a:bodyPr wrap="none" rtlCol="0">
            <a:spAutoFit/>
          </a:bodyPr>
          <a:lstStyle/>
          <a:p>
            <a:r>
              <a:rPr lang="en-US" sz="1600" dirty="0" smtClean="0"/>
              <a:t>Speech Sound Map</a:t>
            </a:r>
            <a:endParaRPr lang="en-US" sz="1600" dirty="0"/>
          </a:p>
        </p:txBody>
      </p:sp>
      <p:sp>
        <p:nvSpPr>
          <p:cNvPr id="24" name="TextBox 23"/>
          <p:cNvSpPr txBox="1"/>
          <p:nvPr/>
        </p:nvSpPr>
        <p:spPr>
          <a:xfrm>
            <a:off x="2301936" y="5330217"/>
            <a:ext cx="2003674" cy="338554"/>
          </a:xfrm>
          <a:prstGeom prst="rect">
            <a:avLst/>
          </a:prstGeom>
          <a:noFill/>
        </p:spPr>
        <p:txBody>
          <a:bodyPr wrap="none" rtlCol="0">
            <a:spAutoFit/>
          </a:bodyPr>
          <a:lstStyle/>
          <a:p>
            <a:r>
              <a:rPr lang="en-US" sz="1600" dirty="0" smtClean="0"/>
              <a:t>Frame representation</a:t>
            </a:r>
            <a:endParaRPr lang="en-US" sz="1600" dirty="0"/>
          </a:p>
        </p:txBody>
      </p:sp>
      <p:sp>
        <p:nvSpPr>
          <p:cNvPr id="17" name="TextBox 16"/>
          <p:cNvSpPr txBox="1"/>
          <p:nvPr/>
        </p:nvSpPr>
        <p:spPr>
          <a:xfrm>
            <a:off x="4901649" y="3969354"/>
            <a:ext cx="4216952" cy="830997"/>
          </a:xfrm>
          <a:prstGeom prst="rect">
            <a:avLst/>
          </a:prstGeom>
          <a:noFill/>
        </p:spPr>
        <p:txBody>
          <a:bodyPr wrap="square" rtlCol="0">
            <a:spAutoFit/>
          </a:bodyPr>
          <a:lstStyle/>
          <a:p>
            <a:r>
              <a:rPr lang="en-US" sz="1600" dirty="0" smtClean="0"/>
              <a:t>Behavior: </a:t>
            </a:r>
          </a:p>
          <a:p>
            <a:r>
              <a:rPr lang="en-US" sz="1600" dirty="0" smtClean="0"/>
              <a:t>2) GO signal activates transfer in </a:t>
            </a:r>
            <a:r>
              <a:rPr lang="en-US" sz="1600" dirty="0" err="1" smtClean="0"/>
              <a:t>preSMA</a:t>
            </a:r>
            <a:r>
              <a:rPr lang="en-US" sz="1600" dirty="0" smtClean="0"/>
              <a:t> of first frame (most active) to Choice cells</a:t>
            </a:r>
            <a:endParaRPr lang="en-US" sz="1600" dirty="0"/>
          </a:p>
        </p:txBody>
      </p:sp>
      <p:sp>
        <p:nvSpPr>
          <p:cNvPr id="14" name="Oval 13"/>
          <p:cNvSpPr/>
          <p:nvPr/>
        </p:nvSpPr>
        <p:spPr>
          <a:xfrm>
            <a:off x="2714403" y="4027389"/>
            <a:ext cx="1309000" cy="1228116"/>
          </a:xfrm>
          <a:prstGeom prst="ellipse">
            <a:avLst/>
          </a:prstGeom>
          <a:noFill/>
          <a:ln w="76200" cmpd="sng">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Oval 14"/>
          <p:cNvSpPr/>
          <p:nvPr/>
        </p:nvSpPr>
        <p:spPr>
          <a:xfrm>
            <a:off x="1463659" y="4789131"/>
            <a:ext cx="1309000" cy="401648"/>
          </a:xfrm>
          <a:prstGeom prst="ellipse">
            <a:avLst/>
          </a:prstGeom>
          <a:noFill/>
          <a:ln w="76200" cmpd="sng">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p:nvSpPr>
        <p:spPr>
          <a:xfrm>
            <a:off x="18374" y="3605169"/>
            <a:ext cx="887802" cy="1954381"/>
          </a:xfrm>
          <a:prstGeom prst="rect">
            <a:avLst/>
          </a:prstGeom>
        </p:spPr>
        <p:txBody>
          <a:bodyPr wrap="square">
            <a:spAutoFit/>
          </a:bodyPr>
          <a:lstStyle/>
          <a:p>
            <a:r>
              <a:rPr lang="en-US" sz="1100" b="1" dirty="0"/>
              <a:t>#</a:t>
            </a:r>
            <a:r>
              <a:rPr lang="en-US" sz="1100" b="1" dirty="0" smtClean="0"/>
              <a:t>phonemes</a:t>
            </a:r>
          </a:p>
          <a:p>
            <a:r>
              <a:rPr lang="en-US" sz="1100" b="1" dirty="0"/>
              <a:t> </a:t>
            </a:r>
            <a:r>
              <a:rPr lang="en-US" sz="1100" b="1" dirty="0" smtClean="0"/>
              <a:t>  </a:t>
            </a:r>
            <a:r>
              <a:rPr lang="en-US" sz="1100" b="1" dirty="0"/>
              <a:t>1</a:t>
            </a:r>
            <a:endParaRPr lang="en-US" sz="1100" b="1" dirty="0" smtClean="0"/>
          </a:p>
          <a:p>
            <a:r>
              <a:rPr lang="en-US" sz="1100" b="1" dirty="0"/>
              <a:t> </a:t>
            </a:r>
            <a:r>
              <a:rPr lang="en-US" sz="1100" b="1" dirty="0" smtClean="0"/>
              <a:t>  2</a:t>
            </a:r>
            <a:endParaRPr lang="en-US" sz="1100" b="1" dirty="0"/>
          </a:p>
          <a:p>
            <a:r>
              <a:rPr lang="en-US" sz="1100" b="1" dirty="0" smtClean="0"/>
              <a:t>   3 </a:t>
            </a:r>
            <a:r>
              <a:rPr lang="en-US" sz="1100" b="1" dirty="0" err="1"/>
              <a:t>hh</a:t>
            </a:r>
            <a:r>
              <a:rPr lang="en-US" sz="1100" b="1" dirty="0"/>
              <a:t> l </a:t>
            </a:r>
          </a:p>
          <a:p>
            <a:r>
              <a:rPr lang="en-US" sz="1100" b="1" dirty="0" smtClean="0"/>
              <a:t>   4 </a:t>
            </a:r>
            <a:r>
              <a:rPr lang="en-US" sz="1100" b="1" dirty="0" err="1"/>
              <a:t>ae</a:t>
            </a:r>
            <a:r>
              <a:rPr lang="en-US" sz="1100" b="1" dirty="0"/>
              <a:t> </a:t>
            </a:r>
            <a:r>
              <a:rPr lang="en-US" sz="1100" b="1" dirty="0" err="1"/>
              <a:t>ow</a:t>
            </a:r>
            <a:r>
              <a:rPr lang="en-US" sz="1100" b="1" dirty="0"/>
              <a:t> </a:t>
            </a:r>
            <a:endParaRPr lang="en-US" sz="1100" b="1" dirty="0" smtClean="0"/>
          </a:p>
          <a:p>
            <a:r>
              <a:rPr lang="en-US" sz="1100" b="1" dirty="0"/>
              <a:t> </a:t>
            </a:r>
            <a:r>
              <a:rPr lang="en-US" sz="1100" b="1" dirty="0" smtClean="0"/>
              <a:t>  5 s</a:t>
            </a:r>
          </a:p>
          <a:p>
            <a:r>
              <a:rPr lang="en-US" sz="1100" b="1" dirty="0"/>
              <a:t> </a:t>
            </a:r>
            <a:r>
              <a:rPr lang="en-US" sz="1100" b="1" dirty="0" smtClean="0"/>
              <a:t>  6</a:t>
            </a:r>
          </a:p>
          <a:p>
            <a:r>
              <a:rPr lang="en-US" sz="1100" b="1" dirty="0"/>
              <a:t> </a:t>
            </a:r>
            <a:r>
              <a:rPr lang="en-US" sz="1100" b="1" dirty="0" smtClean="0"/>
              <a:t>  7</a:t>
            </a:r>
            <a:endParaRPr lang="en-US" sz="1100" b="1" dirty="0"/>
          </a:p>
          <a:p>
            <a:endParaRPr lang="en-US" sz="1100" b="1" dirty="0"/>
          </a:p>
          <a:p>
            <a:r>
              <a:rPr lang="en-US" sz="1100" b="1" dirty="0" smtClean="0"/>
              <a:t>#frames</a:t>
            </a:r>
            <a:endParaRPr lang="en-US" sz="1100" b="1" dirty="0"/>
          </a:p>
          <a:p>
            <a:r>
              <a:rPr lang="en-US" sz="1100" b="1" dirty="0" smtClean="0"/>
              <a:t>   1 CV CVC </a:t>
            </a:r>
            <a:endParaRPr lang="en-US" sz="1100" b="1" dirty="0"/>
          </a:p>
        </p:txBody>
      </p:sp>
      <p:sp>
        <p:nvSpPr>
          <p:cNvPr id="19" name="Rectangle 18"/>
          <p:cNvSpPr/>
          <p:nvPr/>
        </p:nvSpPr>
        <p:spPr>
          <a:xfrm>
            <a:off x="2913618" y="3997788"/>
            <a:ext cx="1246745" cy="523220"/>
          </a:xfrm>
          <a:prstGeom prst="rect">
            <a:avLst/>
          </a:prstGeom>
          <a:solidFill>
            <a:srgbClr val="C0504D">
              <a:alpha val="50000"/>
            </a:srgbClr>
          </a:solidFill>
        </p:spPr>
        <p:txBody>
          <a:bodyPr wrap="square">
            <a:spAutoFit/>
          </a:bodyPr>
          <a:lstStyle/>
          <a:p>
            <a:r>
              <a:rPr lang="en-US" sz="1400" b="1" dirty="0" smtClean="0">
                <a:solidFill>
                  <a:schemeClr val="bg1">
                    <a:lumMod val="75000"/>
                  </a:schemeClr>
                </a:solidFill>
              </a:rPr>
              <a:t>CV</a:t>
            </a:r>
            <a:r>
              <a:rPr lang="en-US" sz="1400" b="1" dirty="0" smtClean="0"/>
              <a:t>         CV</a:t>
            </a:r>
          </a:p>
          <a:p>
            <a:r>
              <a:rPr lang="en-US" sz="1400" b="1" dirty="0" smtClean="0"/>
              <a:t>CVC</a:t>
            </a:r>
            <a:endParaRPr lang="en-US" sz="1400" b="1" dirty="0"/>
          </a:p>
        </p:txBody>
      </p:sp>
    </p:spTree>
    <p:extLst>
      <p:ext uri="{BB962C8B-B14F-4D97-AF65-F5344CB8AC3E}">
        <p14:creationId xmlns:p14="http://schemas.microsoft.com/office/powerpoint/2010/main" val="22355000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GODIVA Simulink Building Blocks</a:t>
            </a:r>
            <a:endParaRPr lang="en-US" dirty="0"/>
          </a:p>
        </p:txBody>
      </p:sp>
      <p:sp>
        <p:nvSpPr>
          <p:cNvPr id="3" name="TextBox 2"/>
          <p:cNvSpPr txBox="1"/>
          <p:nvPr/>
        </p:nvSpPr>
        <p:spPr>
          <a:xfrm>
            <a:off x="906176" y="1449524"/>
            <a:ext cx="4186524" cy="369332"/>
          </a:xfrm>
          <a:prstGeom prst="rect">
            <a:avLst/>
          </a:prstGeom>
          <a:noFill/>
        </p:spPr>
        <p:txBody>
          <a:bodyPr wrap="square" rtlCol="0">
            <a:spAutoFit/>
          </a:bodyPr>
          <a:lstStyle/>
          <a:p>
            <a:r>
              <a:rPr lang="en-US" b="1" dirty="0" smtClean="0"/>
              <a:t>Introduction: Plan cells and Choice cells</a:t>
            </a:r>
            <a:endParaRPr lang="en-US" b="1" dirty="0"/>
          </a:p>
        </p:txBody>
      </p:sp>
    </p:spTree>
    <p:extLst>
      <p:ext uri="{BB962C8B-B14F-4D97-AF65-F5344CB8AC3E}">
        <p14:creationId xmlns:p14="http://schemas.microsoft.com/office/powerpoint/2010/main" val="1085031973"/>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74638"/>
            <a:ext cx="8229600" cy="1143000"/>
          </a:xfrm>
        </p:spPr>
        <p:txBody>
          <a:bodyPr/>
          <a:lstStyle/>
          <a:p>
            <a:r>
              <a:rPr lang="en-US" dirty="0" smtClean="0"/>
              <a:t>GODIVA Simulink Building Blocks</a:t>
            </a:r>
            <a:endParaRPr lang="en-US" dirty="0"/>
          </a:p>
        </p:txBody>
      </p:sp>
      <p:sp>
        <p:nvSpPr>
          <p:cNvPr id="5" name="TextBox 4"/>
          <p:cNvSpPr txBox="1"/>
          <p:nvPr/>
        </p:nvSpPr>
        <p:spPr>
          <a:xfrm>
            <a:off x="906176" y="1449524"/>
            <a:ext cx="4186524" cy="369332"/>
          </a:xfrm>
          <a:prstGeom prst="rect">
            <a:avLst/>
          </a:prstGeom>
          <a:noFill/>
        </p:spPr>
        <p:txBody>
          <a:bodyPr wrap="square" rtlCol="0">
            <a:spAutoFit/>
          </a:bodyPr>
          <a:lstStyle/>
          <a:p>
            <a:r>
              <a:rPr lang="en-US" b="1" dirty="0" err="1"/>
              <a:t>g</a:t>
            </a:r>
            <a:r>
              <a:rPr lang="en-US" b="1" dirty="0" err="1" smtClean="0"/>
              <a:t>odiva</a:t>
            </a:r>
            <a:r>
              <a:rPr lang="en-US" b="1" dirty="0" smtClean="0"/>
              <a:t> model (Simulink)</a:t>
            </a:r>
            <a:endParaRPr lang="en-US" b="1" dirty="0"/>
          </a:p>
        </p:txBody>
      </p:sp>
      <p:grpSp>
        <p:nvGrpSpPr>
          <p:cNvPr id="6" name="Group 5"/>
          <p:cNvGrpSpPr/>
          <p:nvPr/>
        </p:nvGrpSpPr>
        <p:grpSpPr>
          <a:xfrm>
            <a:off x="0" y="2021609"/>
            <a:ext cx="9144000" cy="4836391"/>
            <a:chOff x="0" y="2021609"/>
            <a:chExt cx="9144000" cy="4836391"/>
          </a:xfrm>
        </p:grpSpPr>
        <p:pic>
          <p:nvPicPr>
            <p:cNvPr id="7" name="Picture 6" descr="Screen Shot 2017-07-06 at 09.44.04.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021609"/>
              <a:ext cx="9144000" cy="4440382"/>
            </a:xfrm>
            <a:prstGeom prst="rect">
              <a:avLst/>
            </a:prstGeom>
          </p:spPr>
        </p:pic>
        <p:sp>
          <p:nvSpPr>
            <p:cNvPr id="8" name="Rectangle 7"/>
            <p:cNvSpPr/>
            <p:nvPr/>
          </p:nvSpPr>
          <p:spPr>
            <a:xfrm>
              <a:off x="5283200" y="4102100"/>
              <a:ext cx="3835400" cy="2755900"/>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FFFF00"/>
                </a:solidFill>
              </a:endParaRPr>
            </a:p>
          </p:txBody>
        </p:sp>
      </p:grpSp>
      <p:sp>
        <p:nvSpPr>
          <p:cNvPr id="22" name="TextBox 21"/>
          <p:cNvSpPr txBox="1"/>
          <p:nvPr/>
        </p:nvSpPr>
        <p:spPr>
          <a:xfrm>
            <a:off x="2000675" y="1913620"/>
            <a:ext cx="2542683" cy="338554"/>
          </a:xfrm>
          <a:prstGeom prst="rect">
            <a:avLst/>
          </a:prstGeom>
          <a:noFill/>
        </p:spPr>
        <p:txBody>
          <a:bodyPr wrap="none" rtlCol="0">
            <a:spAutoFit/>
          </a:bodyPr>
          <a:lstStyle/>
          <a:p>
            <a:r>
              <a:rPr lang="en-US" sz="1600" dirty="0" smtClean="0"/>
              <a:t>Phonological representation</a:t>
            </a:r>
            <a:endParaRPr lang="en-US" sz="1600" dirty="0"/>
          </a:p>
        </p:txBody>
      </p:sp>
      <p:sp>
        <p:nvSpPr>
          <p:cNvPr id="23" name="TextBox 22"/>
          <p:cNvSpPr txBox="1"/>
          <p:nvPr/>
        </p:nvSpPr>
        <p:spPr>
          <a:xfrm>
            <a:off x="4987956" y="1952902"/>
            <a:ext cx="1785665" cy="338554"/>
          </a:xfrm>
          <a:prstGeom prst="rect">
            <a:avLst/>
          </a:prstGeom>
          <a:noFill/>
        </p:spPr>
        <p:txBody>
          <a:bodyPr wrap="none" rtlCol="0">
            <a:spAutoFit/>
          </a:bodyPr>
          <a:lstStyle/>
          <a:p>
            <a:r>
              <a:rPr lang="en-US" sz="1600" dirty="0" smtClean="0"/>
              <a:t>Speech Sound Map</a:t>
            </a:r>
            <a:endParaRPr lang="en-US" sz="1600" dirty="0"/>
          </a:p>
        </p:txBody>
      </p:sp>
      <p:sp>
        <p:nvSpPr>
          <p:cNvPr id="24" name="TextBox 23"/>
          <p:cNvSpPr txBox="1"/>
          <p:nvPr/>
        </p:nvSpPr>
        <p:spPr>
          <a:xfrm>
            <a:off x="2301936" y="5330217"/>
            <a:ext cx="2003674" cy="338554"/>
          </a:xfrm>
          <a:prstGeom prst="rect">
            <a:avLst/>
          </a:prstGeom>
          <a:noFill/>
        </p:spPr>
        <p:txBody>
          <a:bodyPr wrap="none" rtlCol="0">
            <a:spAutoFit/>
          </a:bodyPr>
          <a:lstStyle/>
          <a:p>
            <a:r>
              <a:rPr lang="en-US" sz="1600" dirty="0" smtClean="0"/>
              <a:t>Frame representation</a:t>
            </a:r>
            <a:endParaRPr lang="en-US" sz="1600" dirty="0"/>
          </a:p>
        </p:txBody>
      </p:sp>
      <p:sp>
        <p:nvSpPr>
          <p:cNvPr id="17" name="TextBox 16"/>
          <p:cNvSpPr txBox="1"/>
          <p:nvPr/>
        </p:nvSpPr>
        <p:spPr>
          <a:xfrm>
            <a:off x="4901649" y="3969354"/>
            <a:ext cx="4216952" cy="1323439"/>
          </a:xfrm>
          <a:prstGeom prst="rect">
            <a:avLst/>
          </a:prstGeom>
          <a:noFill/>
        </p:spPr>
        <p:txBody>
          <a:bodyPr wrap="square" rtlCol="0">
            <a:spAutoFit/>
          </a:bodyPr>
          <a:lstStyle/>
          <a:p>
            <a:r>
              <a:rPr lang="en-US" sz="1600" dirty="0" smtClean="0"/>
              <a:t>Behavior: </a:t>
            </a:r>
          </a:p>
          <a:p>
            <a:r>
              <a:rPr lang="en-US" sz="1600" dirty="0" smtClean="0"/>
              <a:t>3) This, in turn, activates transfer in IFS of first phonemes (most active in each channel/slot) to Choice cells</a:t>
            </a:r>
          </a:p>
          <a:p>
            <a:endParaRPr lang="en-US" sz="1600" dirty="0"/>
          </a:p>
        </p:txBody>
      </p:sp>
      <p:sp>
        <p:nvSpPr>
          <p:cNvPr id="15" name="Oval 14"/>
          <p:cNvSpPr/>
          <p:nvPr/>
        </p:nvSpPr>
        <p:spPr>
          <a:xfrm rot="16200000">
            <a:off x="1657283" y="3581276"/>
            <a:ext cx="1309000" cy="401648"/>
          </a:xfrm>
          <a:prstGeom prst="ellipse">
            <a:avLst/>
          </a:prstGeom>
          <a:noFill/>
          <a:ln w="76200" cmpd="sng">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Oval 12"/>
          <p:cNvSpPr/>
          <p:nvPr/>
        </p:nvSpPr>
        <p:spPr>
          <a:xfrm>
            <a:off x="2713431" y="2421068"/>
            <a:ext cx="1309000" cy="1228116"/>
          </a:xfrm>
          <a:prstGeom prst="ellipse">
            <a:avLst/>
          </a:prstGeom>
          <a:noFill/>
          <a:ln w="76200" cmpd="sng">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p:nvSpPr>
        <p:spPr>
          <a:xfrm>
            <a:off x="2536674" y="2197100"/>
            <a:ext cx="949721" cy="738664"/>
          </a:xfrm>
          <a:prstGeom prst="rect">
            <a:avLst/>
          </a:prstGeom>
          <a:solidFill>
            <a:srgbClr val="C0504D">
              <a:alpha val="50000"/>
            </a:srgbClr>
          </a:solidFill>
        </p:spPr>
        <p:txBody>
          <a:bodyPr wrap="square">
            <a:spAutoFit/>
          </a:bodyPr>
          <a:lstStyle/>
          <a:p>
            <a:r>
              <a:rPr lang="en-US" sz="1400" b="1" dirty="0"/>
              <a:t> </a:t>
            </a:r>
            <a:r>
              <a:rPr lang="en-US" sz="1400" dirty="0" smtClean="0"/>
              <a:t>3:</a:t>
            </a:r>
            <a:r>
              <a:rPr lang="en-US" sz="1400" b="1" dirty="0" smtClean="0"/>
              <a:t> </a:t>
            </a:r>
            <a:r>
              <a:rPr lang="en-US" sz="1400" b="1" dirty="0" err="1">
                <a:solidFill>
                  <a:srgbClr val="BFBFBF"/>
                </a:solidFill>
              </a:rPr>
              <a:t>hh</a:t>
            </a:r>
            <a:r>
              <a:rPr lang="en-US" sz="1400" b="1" dirty="0">
                <a:solidFill>
                  <a:srgbClr val="BFBFBF"/>
                </a:solidFill>
              </a:rPr>
              <a:t> </a:t>
            </a:r>
            <a:r>
              <a:rPr lang="en-US" sz="1400" b="1" dirty="0"/>
              <a:t>l </a:t>
            </a:r>
          </a:p>
          <a:p>
            <a:r>
              <a:rPr lang="en-US" sz="1400" b="1" dirty="0"/>
              <a:t> </a:t>
            </a:r>
            <a:r>
              <a:rPr lang="en-US" sz="1400" dirty="0" smtClean="0"/>
              <a:t>4:</a:t>
            </a:r>
            <a:r>
              <a:rPr lang="en-US" sz="1400" b="1" dirty="0" smtClean="0"/>
              <a:t> </a:t>
            </a:r>
            <a:r>
              <a:rPr lang="en-US" sz="1400" b="1" dirty="0" err="1">
                <a:solidFill>
                  <a:srgbClr val="BFBFBF"/>
                </a:solidFill>
              </a:rPr>
              <a:t>ae</a:t>
            </a:r>
            <a:r>
              <a:rPr lang="en-US" sz="1400" b="1" dirty="0">
                <a:solidFill>
                  <a:srgbClr val="BFBFBF"/>
                </a:solidFill>
              </a:rPr>
              <a:t> </a:t>
            </a:r>
            <a:r>
              <a:rPr lang="en-US" sz="1400" b="1" dirty="0" err="1"/>
              <a:t>ow</a:t>
            </a:r>
            <a:r>
              <a:rPr lang="en-US" sz="1400" b="1" dirty="0"/>
              <a:t> </a:t>
            </a:r>
            <a:endParaRPr lang="en-US" sz="1400" b="1" dirty="0" smtClean="0"/>
          </a:p>
          <a:p>
            <a:r>
              <a:rPr lang="en-US" sz="1400" dirty="0"/>
              <a:t> </a:t>
            </a:r>
            <a:r>
              <a:rPr lang="en-US" sz="1400" dirty="0" smtClean="0"/>
              <a:t>5:</a:t>
            </a:r>
            <a:r>
              <a:rPr lang="en-US" sz="1400" b="1" dirty="0" smtClean="0"/>
              <a:t> s</a:t>
            </a:r>
            <a:endParaRPr lang="en-US" sz="1400" dirty="0"/>
          </a:p>
        </p:txBody>
      </p:sp>
      <p:sp>
        <p:nvSpPr>
          <p:cNvPr id="20" name="Rectangle 19"/>
          <p:cNvSpPr/>
          <p:nvPr/>
        </p:nvSpPr>
        <p:spPr>
          <a:xfrm>
            <a:off x="3475954" y="2197100"/>
            <a:ext cx="829656" cy="738664"/>
          </a:xfrm>
          <a:prstGeom prst="rect">
            <a:avLst/>
          </a:prstGeom>
          <a:solidFill>
            <a:srgbClr val="C0504D">
              <a:alpha val="50000"/>
            </a:srgbClr>
          </a:solidFill>
        </p:spPr>
        <p:txBody>
          <a:bodyPr wrap="square">
            <a:spAutoFit/>
          </a:bodyPr>
          <a:lstStyle/>
          <a:p>
            <a:r>
              <a:rPr lang="en-US" sz="1400" b="1" dirty="0"/>
              <a:t> </a:t>
            </a:r>
            <a:r>
              <a:rPr lang="en-US" sz="1400" dirty="0" smtClean="0"/>
              <a:t>3:</a:t>
            </a:r>
            <a:r>
              <a:rPr lang="en-US" sz="1400" b="1" dirty="0" smtClean="0"/>
              <a:t> </a:t>
            </a:r>
            <a:r>
              <a:rPr lang="en-US" sz="1400" b="1" dirty="0" err="1" smtClean="0"/>
              <a:t>hh</a:t>
            </a:r>
            <a:r>
              <a:rPr lang="en-US" sz="1400" b="1" dirty="0" smtClean="0"/>
              <a:t> </a:t>
            </a:r>
            <a:endParaRPr lang="en-US" sz="1400" b="1" dirty="0"/>
          </a:p>
          <a:p>
            <a:r>
              <a:rPr lang="en-US" sz="1400" b="1" dirty="0"/>
              <a:t> </a:t>
            </a:r>
            <a:r>
              <a:rPr lang="en-US" sz="1400" dirty="0" smtClean="0"/>
              <a:t>4:</a:t>
            </a:r>
            <a:r>
              <a:rPr lang="en-US" sz="1400" b="1" dirty="0" smtClean="0"/>
              <a:t> </a:t>
            </a:r>
            <a:r>
              <a:rPr lang="en-US" sz="1400" b="1" dirty="0" err="1" smtClean="0"/>
              <a:t>ae</a:t>
            </a:r>
            <a:endParaRPr lang="en-US" sz="1400" b="1" dirty="0" smtClean="0"/>
          </a:p>
          <a:p>
            <a:endParaRPr lang="en-US" sz="1400" b="1" dirty="0" smtClean="0"/>
          </a:p>
        </p:txBody>
      </p:sp>
      <p:sp>
        <p:nvSpPr>
          <p:cNvPr id="21" name="Rectangle 20"/>
          <p:cNvSpPr/>
          <p:nvPr/>
        </p:nvSpPr>
        <p:spPr>
          <a:xfrm>
            <a:off x="18374" y="3605169"/>
            <a:ext cx="887802" cy="1954381"/>
          </a:xfrm>
          <a:prstGeom prst="rect">
            <a:avLst/>
          </a:prstGeom>
        </p:spPr>
        <p:txBody>
          <a:bodyPr wrap="square">
            <a:spAutoFit/>
          </a:bodyPr>
          <a:lstStyle/>
          <a:p>
            <a:r>
              <a:rPr lang="en-US" sz="1100" b="1" dirty="0"/>
              <a:t>#</a:t>
            </a:r>
            <a:r>
              <a:rPr lang="en-US" sz="1100" b="1" dirty="0" smtClean="0"/>
              <a:t>phonemes</a:t>
            </a:r>
          </a:p>
          <a:p>
            <a:r>
              <a:rPr lang="en-US" sz="1100" b="1" dirty="0"/>
              <a:t> </a:t>
            </a:r>
            <a:r>
              <a:rPr lang="en-US" sz="1100" b="1" dirty="0" smtClean="0"/>
              <a:t>  </a:t>
            </a:r>
            <a:r>
              <a:rPr lang="en-US" sz="1100" b="1" dirty="0"/>
              <a:t>1</a:t>
            </a:r>
            <a:endParaRPr lang="en-US" sz="1100" b="1" dirty="0" smtClean="0"/>
          </a:p>
          <a:p>
            <a:r>
              <a:rPr lang="en-US" sz="1100" b="1" dirty="0"/>
              <a:t> </a:t>
            </a:r>
            <a:r>
              <a:rPr lang="en-US" sz="1100" b="1" dirty="0" smtClean="0"/>
              <a:t>  2</a:t>
            </a:r>
            <a:endParaRPr lang="en-US" sz="1100" b="1" dirty="0"/>
          </a:p>
          <a:p>
            <a:r>
              <a:rPr lang="en-US" sz="1100" b="1" dirty="0" smtClean="0"/>
              <a:t>   3 </a:t>
            </a:r>
            <a:r>
              <a:rPr lang="en-US" sz="1100" b="1" dirty="0" err="1"/>
              <a:t>hh</a:t>
            </a:r>
            <a:r>
              <a:rPr lang="en-US" sz="1100" b="1" dirty="0"/>
              <a:t> l </a:t>
            </a:r>
          </a:p>
          <a:p>
            <a:r>
              <a:rPr lang="en-US" sz="1100" b="1" dirty="0" smtClean="0"/>
              <a:t>   4 </a:t>
            </a:r>
            <a:r>
              <a:rPr lang="en-US" sz="1100" b="1" dirty="0" err="1"/>
              <a:t>ae</a:t>
            </a:r>
            <a:r>
              <a:rPr lang="en-US" sz="1100" b="1" dirty="0"/>
              <a:t> </a:t>
            </a:r>
            <a:r>
              <a:rPr lang="en-US" sz="1100" b="1" dirty="0" err="1"/>
              <a:t>ow</a:t>
            </a:r>
            <a:r>
              <a:rPr lang="en-US" sz="1100" b="1" dirty="0"/>
              <a:t> </a:t>
            </a:r>
            <a:endParaRPr lang="en-US" sz="1100" b="1" dirty="0" smtClean="0"/>
          </a:p>
          <a:p>
            <a:r>
              <a:rPr lang="en-US" sz="1100" b="1" dirty="0"/>
              <a:t> </a:t>
            </a:r>
            <a:r>
              <a:rPr lang="en-US" sz="1100" b="1" dirty="0" smtClean="0"/>
              <a:t>  5 s</a:t>
            </a:r>
          </a:p>
          <a:p>
            <a:r>
              <a:rPr lang="en-US" sz="1100" b="1" dirty="0"/>
              <a:t> </a:t>
            </a:r>
            <a:r>
              <a:rPr lang="en-US" sz="1100" b="1" dirty="0" smtClean="0"/>
              <a:t>  6</a:t>
            </a:r>
          </a:p>
          <a:p>
            <a:r>
              <a:rPr lang="en-US" sz="1100" b="1" dirty="0"/>
              <a:t> </a:t>
            </a:r>
            <a:r>
              <a:rPr lang="en-US" sz="1100" b="1" dirty="0" smtClean="0"/>
              <a:t>  7</a:t>
            </a:r>
            <a:endParaRPr lang="en-US" sz="1100" b="1" dirty="0"/>
          </a:p>
          <a:p>
            <a:endParaRPr lang="en-US" sz="1100" b="1" dirty="0"/>
          </a:p>
          <a:p>
            <a:r>
              <a:rPr lang="en-US" sz="1100" b="1" dirty="0" smtClean="0"/>
              <a:t>#frames</a:t>
            </a:r>
            <a:endParaRPr lang="en-US" sz="1100" b="1" dirty="0"/>
          </a:p>
          <a:p>
            <a:r>
              <a:rPr lang="en-US" sz="1100" b="1" dirty="0" smtClean="0"/>
              <a:t>   1 CV CVC </a:t>
            </a:r>
            <a:endParaRPr lang="en-US" sz="1100" b="1" dirty="0"/>
          </a:p>
        </p:txBody>
      </p:sp>
    </p:spTree>
    <p:extLst>
      <p:ext uri="{BB962C8B-B14F-4D97-AF65-F5344CB8AC3E}">
        <p14:creationId xmlns:p14="http://schemas.microsoft.com/office/powerpoint/2010/main" val="36578861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74638"/>
            <a:ext cx="8229600" cy="1143000"/>
          </a:xfrm>
        </p:spPr>
        <p:txBody>
          <a:bodyPr/>
          <a:lstStyle/>
          <a:p>
            <a:r>
              <a:rPr lang="en-US" dirty="0" smtClean="0"/>
              <a:t>GODIVA Simulink Building Blocks</a:t>
            </a:r>
            <a:endParaRPr lang="en-US" dirty="0"/>
          </a:p>
        </p:txBody>
      </p:sp>
      <p:sp>
        <p:nvSpPr>
          <p:cNvPr id="5" name="TextBox 4"/>
          <p:cNvSpPr txBox="1"/>
          <p:nvPr/>
        </p:nvSpPr>
        <p:spPr>
          <a:xfrm>
            <a:off x="906176" y="1449524"/>
            <a:ext cx="4186524" cy="369332"/>
          </a:xfrm>
          <a:prstGeom prst="rect">
            <a:avLst/>
          </a:prstGeom>
          <a:noFill/>
        </p:spPr>
        <p:txBody>
          <a:bodyPr wrap="square" rtlCol="0">
            <a:spAutoFit/>
          </a:bodyPr>
          <a:lstStyle/>
          <a:p>
            <a:r>
              <a:rPr lang="en-US" b="1" dirty="0" err="1"/>
              <a:t>g</a:t>
            </a:r>
            <a:r>
              <a:rPr lang="en-US" b="1" dirty="0" err="1" smtClean="0"/>
              <a:t>odiva</a:t>
            </a:r>
            <a:r>
              <a:rPr lang="en-US" b="1" dirty="0" smtClean="0"/>
              <a:t> model (Simulink)</a:t>
            </a:r>
            <a:endParaRPr lang="en-US" b="1" dirty="0"/>
          </a:p>
        </p:txBody>
      </p:sp>
      <p:grpSp>
        <p:nvGrpSpPr>
          <p:cNvPr id="6" name="Group 5"/>
          <p:cNvGrpSpPr/>
          <p:nvPr/>
        </p:nvGrpSpPr>
        <p:grpSpPr>
          <a:xfrm>
            <a:off x="0" y="2021609"/>
            <a:ext cx="9144000" cy="4836391"/>
            <a:chOff x="0" y="2021609"/>
            <a:chExt cx="9144000" cy="4836391"/>
          </a:xfrm>
        </p:grpSpPr>
        <p:pic>
          <p:nvPicPr>
            <p:cNvPr id="7" name="Picture 6" descr="Screen Shot 2017-07-06 at 09.44.04.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021609"/>
              <a:ext cx="9144000" cy="4440382"/>
            </a:xfrm>
            <a:prstGeom prst="rect">
              <a:avLst/>
            </a:prstGeom>
          </p:spPr>
        </p:pic>
        <p:sp>
          <p:nvSpPr>
            <p:cNvPr id="8" name="Rectangle 7"/>
            <p:cNvSpPr/>
            <p:nvPr/>
          </p:nvSpPr>
          <p:spPr>
            <a:xfrm>
              <a:off x="5283200" y="4102100"/>
              <a:ext cx="3835400" cy="2755900"/>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FFFF00"/>
                </a:solidFill>
              </a:endParaRPr>
            </a:p>
          </p:txBody>
        </p:sp>
      </p:grpSp>
      <p:sp>
        <p:nvSpPr>
          <p:cNvPr id="9" name="Oval 8"/>
          <p:cNvSpPr/>
          <p:nvPr/>
        </p:nvSpPr>
        <p:spPr>
          <a:xfrm>
            <a:off x="2112734" y="2239991"/>
            <a:ext cx="775988" cy="648900"/>
          </a:xfrm>
          <a:prstGeom prst="ellipse">
            <a:avLst/>
          </a:prstGeom>
          <a:noFill/>
          <a:ln w="76200" cmpd="sng">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Oval 17"/>
          <p:cNvSpPr/>
          <p:nvPr/>
        </p:nvSpPr>
        <p:spPr>
          <a:xfrm>
            <a:off x="4987956" y="2258721"/>
            <a:ext cx="1558097" cy="1584378"/>
          </a:xfrm>
          <a:prstGeom prst="ellipse">
            <a:avLst/>
          </a:prstGeom>
          <a:noFill/>
          <a:ln w="76200" cmpd="sng">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TextBox 21"/>
          <p:cNvSpPr txBox="1"/>
          <p:nvPr/>
        </p:nvSpPr>
        <p:spPr>
          <a:xfrm>
            <a:off x="2000675" y="1913620"/>
            <a:ext cx="2542683" cy="338554"/>
          </a:xfrm>
          <a:prstGeom prst="rect">
            <a:avLst/>
          </a:prstGeom>
          <a:noFill/>
        </p:spPr>
        <p:txBody>
          <a:bodyPr wrap="none" rtlCol="0">
            <a:spAutoFit/>
          </a:bodyPr>
          <a:lstStyle/>
          <a:p>
            <a:r>
              <a:rPr lang="en-US" sz="1600" dirty="0" smtClean="0"/>
              <a:t>Phonological representation</a:t>
            </a:r>
            <a:endParaRPr lang="en-US" sz="1600" dirty="0"/>
          </a:p>
        </p:txBody>
      </p:sp>
      <p:sp>
        <p:nvSpPr>
          <p:cNvPr id="23" name="TextBox 22"/>
          <p:cNvSpPr txBox="1"/>
          <p:nvPr/>
        </p:nvSpPr>
        <p:spPr>
          <a:xfrm>
            <a:off x="4987956" y="1952902"/>
            <a:ext cx="1785665" cy="338554"/>
          </a:xfrm>
          <a:prstGeom prst="rect">
            <a:avLst/>
          </a:prstGeom>
          <a:noFill/>
        </p:spPr>
        <p:txBody>
          <a:bodyPr wrap="none" rtlCol="0">
            <a:spAutoFit/>
          </a:bodyPr>
          <a:lstStyle/>
          <a:p>
            <a:r>
              <a:rPr lang="en-US" sz="1600" dirty="0" smtClean="0"/>
              <a:t>Speech Sound Map</a:t>
            </a:r>
            <a:endParaRPr lang="en-US" sz="1600" dirty="0"/>
          </a:p>
        </p:txBody>
      </p:sp>
      <p:sp>
        <p:nvSpPr>
          <p:cNvPr id="24" name="TextBox 23"/>
          <p:cNvSpPr txBox="1"/>
          <p:nvPr/>
        </p:nvSpPr>
        <p:spPr>
          <a:xfrm>
            <a:off x="2301936" y="5330217"/>
            <a:ext cx="2003674" cy="338554"/>
          </a:xfrm>
          <a:prstGeom prst="rect">
            <a:avLst/>
          </a:prstGeom>
          <a:noFill/>
        </p:spPr>
        <p:txBody>
          <a:bodyPr wrap="none" rtlCol="0">
            <a:spAutoFit/>
          </a:bodyPr>
          <a:lstStyle/>
          <a:p>
            <a:r>
              <a:rPr lang="en-US" sz="1600" dirty="0" smtClean="0"/>
              <a:t>Frame representation</a:t>
            </a:r>
            <a:endParaRPr lang="en-US" sz="1600" dirty="0"/>
          </a:p>
        </p:txBody>
      </p:sp>
      <p:sp>
        <p:nvSpPr>
          <p:cNvPr id="17" name="TextBox 16"/>
          <p:cNvSpPr txBox="1"/>
          <p:nvPr/>
        </p:nvSpPr>
        <p:spPr>
          <a:xfrm>
            <a:off x="4901649" y="3969354"/>
            <a:ext cx="4216952" cy="2308324"/>
          </a:xfrm>
          <a:prstGeom prst="rect">
            <a:avLst/>
          </a:prstGeom>
          <a:noFill/>
        </p:spPr>
        <p:txBody>
          <a:bodyPr wrap="square" rtlCol="0">
            <a:spAutoFit/>
          </a:bodyPr>
          <a:lstStyle/>
          <a:p>
            <a:r>
              <a:rPr lang="en-US" sz="1600" dirty="0" smtClean="0"/>
              <a:t>Behavior: </a:t>
            </a:r>
          </a:p>
          <a:p>
            <a:r>
              <a:rPr lang="en-US" sz="1600" dirty="0" smtClean="0"/>
              <a:t>4) Speech Sound Map matches a portion (or all) of the IFS pattern (learned sequences). SSM sends the corresponding motor command to motor cortex. It also sequentially inhibits/deletes the identified/read-out portions of IFS choice cells, until all choice cells in IFS are inactive</a:t>
            </a:r>
          </a:p>
          <a:p>
            <a:pPr marL="342900" indent="-342900">
              <a:buAutoNum type="arabicParenR"/>
            </a:pPr>
            <a:endParaRPr lang="en-US" sz="1600" dirty="0"/>
          </a:p>
        </p:txBody>
      </p:sp>
      <p:sp>
        <p:nvSpPr>
          <p:cNvPr id="14" name="Oval 13"/>
          <p:cNvSpPr/>
          <p:nvPr/>
        </p:nvSpPr>
        <p:spPr>
          <a:xfrm>
            <a:off x="3270709" y="2527084"/>
            <a:ext cx="576774" cy="984411"/>
          </a:xfrm>
          <a:prstGeom prst="ellipse">
            <a:avLst/>
          </a:prstGeom>
          <a:noFill/>
          <a:ln w="76200" cmpd="sng">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p:nvSpPr>
        <p:spPr>
          <a:xfrm>
            <a:off x="3438601" y="2197100"/>
            <a:ext cx="829656" cy="523220"/>
          </a:xfrm>
          <a:prstGeom prst="rect">
            <a:avLst/>
          </a:prstGeom>
          <a:solidFill>
            <a:srgbClr val="C0504D">
              <a:alpha val="50000"/>
            </a:srgbClr>
          </a:solidFill>
        </p:spPr>
        <p:txBody>
          <a:bodyPr wrap="square">
            <a:spAutoFit/>
          </a:bodyPr>
          <a:lstStyle/>
          <a:p>
            <a:r>
              <a:rPr lang="en-US" sz="1400" b="1" dirty="0"/>
              <a:t> </a:t>
            </a:r>
            <a:r>
              <a:rPr lang="en-US" sz="1400" dirty="0" smtClean="0"/>
              <a:t>3:</a:t>
            </a:r>
            <a:r>
              <a:rPr lang="en-US" sz="1400" b="1" dirty="0" smtClean="0"/>
              <a:t> </a:t>
            </a:r>
            <a:r>
              <a:rPr lang="en-US" sz="1400" b="1" dirty="0" err="1" smtClean="0">
                <a:solidFill>
                  <a:srgbClr val="BFBFBF"/>
                </a:solidFill>
              </a:rPr>
              <a:t>hh</a:t>
            </a:r>
            <a:r>
              <a:rPr lang="en-US" sz="1400" b="1" dirty="0" smtClean="0">
                <a:solidFill>
                  <a:srgbClr val="BFBFBF"/>
                </a:solidFill>
              </a:rPr>
              <a:t> </a:t>
            </a:r>
            <a:endParaRPr lang="en-US" sz="1400" b="1" dirty="0">
              <a:solidFill>
                <a:srgbClr val="BFBFBF"/>
              </a:solidFill>
            </a:endParaRPr>
          </a:p>
          <a:p>
            <a:r>
              <a:rPr lang="en-US" sz="1400" b="1" dirty="0"/>
              <a:t> </a:t>
            </a:r>
            <a:r>
              <a:rPr lang="en-US" sz="1400" dirty="0" smtClean="0"/>
              <a:t>4:</a:t>
            </a:r>
            <a:r>
              <a:rPr lang="en-US" sz="1400" b="1" dirty="0" smtClean="0"/>
              <a:t> </a:t>
            </a:r>
            <a:r>
              <a:rPr lang="en-US" sz="1400" b="1" dirty="0" err="1" smtClean="0">
                <a:solidFill>
                  <a:srgbClr val="BFBFBF"/>
                </a:solidFill>
              </a:rPr>
              <a:t>ae</a:t>
            </a:r>
            <a:endParaRPr lang="en-US" sz="1400" b="1" dirty="0" smtClean="0">
              <a:solidFill>
                <a:srgbClr val="BFBFBF"/>
              </a:solidFill>
            </a:endParaRPr>
          </a:p>
        </p:txBody>
      </p:sp>
      <p:sp>
        <p:nvSpPr>
          <p:cNvPr id="19" name="Rectangle 18"/>
          <p:cNvSpPr/>
          <p:nvPr/>
        </p:nvSpPr>
        <p:spPr>
          <a:xfrm>
            <a:off x="5355331" y="2535587"/>
            <a:ext cx="829656" cy="307777"/>
          </a:xfrm>
          <a:prstGeom prst="rect">
            <a:avLst/>
          </a:prstGeom>
          <a:solidFill>
            <a:srgbClr val="C0504D">
              <a:alpha val="50000"/>
            </a:srgbClr>
          </a:solidFill>
        </p:spPr>
        <p:txBody>
          <a:bodyPr wrap="square">
            <a:spAutoFit/>
          </a:bodyPr>
          <a:lstStyle/>
          <a:p>
            <a:r>
              <a:rPr lang="en-US" sz="1400" b="1" dirty="0" err="1" smtClean="0"/>
              <a:t>hh-ae</a:t>
            </a:r>
            <a:endParaRPr lang="en-US" sz="1400" b="1" dirty="0" smtClean="0"/>
          </a:p>
        </p:txBody>
      </p:sp>
      <p:sp>
        <p:nvSpPr>
          <p:cNvPr id="20" name="Rectangle 19"/>
          <p:cNvSpPr/>
          <p:nvPr/>
        </p:nvSpPr>
        <p:spPr>
          <a:xfrm>
            <a:off x="18374" y="3605169"/>
            <a:ext cx="887802" cy="1954381"/>
          </a:xfrm>
          <a:prstGeom prst="rect">
            <a:avLst/>
          </a:prstGeom>
        </p:spPr>
        <p:txBody>
          <a:bodyPr wrap="square">
            <a:spAutoFit/>
          </a:bodyPr>
          <a:lstStyle/>
          <a:p>
            <a:r>
              <a:rPr lang="en-US" sz="1100" b="1" dirty="0"/>
              <a:t>#</a:t>
            </a:r>
            <a:r>
              <a:rPr lang="en-US" sz="1100" b="1" dirty="0" smtClean="0"/>
              <a:t>phonemes</a:t>
            </a:r>
          </a:p>
          <a:p>
            <a:r>
              <a:rPr lang="en-US" sz="1100" b="1" dirty="0"/>
              <a:t> </a:t>
            </a:r>
            <a:r>
              <a:rPr lang="en-US" sz="1100" b="1" dirty="0" smtClean="0"/>
              <a:t>  </a:t>
            </a:r>
            <a:r>
              <a:rPr lang="en-US" sz="1100" b="1" dirty="0"/>
              <a:t>1</a:t>
            </a:r>
            <a:endParaRPr lang="en-US" sz="1100" b="1" dirty="0" smtClean="0"/>
          </a:p>
          <a:p>
            <a:r>
              <a:rPr lang="en-US" sz="1100" b="1" dirty="0"/>
              <a:t> </a:t>
            </a:r>
            <a:r>
              <a:rPr lang="en-US" sz="1100" b="1" dirty="0" smtClean="0"/>
              <a:t>  2</a:t>
            </a:r>
            <a:endParaRPr lang="en-US" sz="1100" b="1" dirty="0"/>
          </a:p>
          <a:p>
            <a:r>
              <a:rPr lang="en-US" sz="1100" b="1" dirty="0" smtClean="0"/>
              <a:t>   3 </a:t>
            </a:r>
            <a:r>
              <a:rPr lang="en-US" sz="1100" b="1" dirty="0" err="1"/>
              <a:t>hh</a:t>
            </a:r>
            <a:r>
              <a:rPr lang="en-US" sz="1100" b="1" dirty="0"/>
              <a:t> l </a:t>
            </a:r>
          </a:p>
          <a:p>
            <a:r>
              <a:rPr lang="en-US" sz="1100" b="1" dirty="0" smtClean="0"/>
              <a:t>   4 </a:t>
            </a:r>
            <a:r>
              <a:rPr lang="en-US" sz="1100" b="1" dirty="0" err="1"/>
              <a:t>ae</a:t>
            </a:r>
            <a:r>
              <a:rPr lang="en-US" sz="1100" b="1" dirty="0"/>
              <a:t> </a:t>
            </a:r>
            <a:r>
              <a:rPr lang="en-US" sz="1100" b="1" dirty="0" err="1"/>
              <a:t>ow</a:t>
            </a:r>
            <a:r>
              <a:rPr lang="en-US" sz="1100" b="1" dirty="0"/>
              <a:t> </a:t>
            </a:r>
            <a:endParaRPr lang="en-US" sz="1100" b="1" dirty="0" smtClean="0"/>
          </a:p>
          <a:p>
            <a:r>
              <a:rPr lang="en-US" sz="1100" b="1" dirty="0"/>
              <a:t> </a:t>
            </a:r>
            <a:r>
              <a:rPr lang="en-US" sz="1100" b="1" dirty="0" smtClean="0"/>
              <a:t>  5 s</a:t>
            </a:r>
          </a:p>
          <a:p>
            <a:r>
              <a:rPr lang="en-US" sz="1100" b="1" dirty="0"/>
              <a:t> </a:t>
            </a:r>
            <a:r>
              <a:rPr lang="en-US" sz="1100" b="1" dirty="0" smtClean="0"/>
              <a:t>  6</a:t>
            </a:r>
          </a:p>
          <a:p>
            <a:r>
              <a:rPr lang="en-US" sz="1100" b="1" dirty="0"/>
              <a:t> </a:t>
            </a:r>
            <a:r>
              <a:rPr lang="en-US" sz="1100" b="1" dirty="0" smtClean="0"/>
              <a:t>  7</a:t>
            </a:r>
            <a:endParaRPr lang="en-US" sz="1100" b="1" dirty="0"/>
          </a:p>
          <a:p>
            <a:endParaRPr lang="en-US" sz="1100" b="1" dirty="0"/>
          </a:p>
          <a:p>
            <a:r>
              <a:rPr lang="en-US" sz="1100" b="1" dirty="0" smtClean="0"/>
              <a:t>#frames</a:t>
            </a:r>
            <a:endParaRPr lang="en-US" sz="1100" b="1" dirty="0"/>
          </a:p>
          <a:p>
            <a:r>
              <a:rPr lang="en-US" sz="1100" b="1" dirty="0" smtClean="0"/>
              <a:t>   1 CV CVC </a:t>
            </a:r>
            <a:endParaRPr lang="en-US" sz="1100" b="1" dirty="0"/>
          </a:p>
        </p:txBody>
      </p:sp>
      <p:sp>
        <p:nvSpPr>
          <p:cNvPr id="21" name="Oval 20"/>
          <p:cNvSpPr/>
          <p:nvPr/>
        </p:nvSpPr>
        <p:spPr>
          <a:xfrm>
            <a:off x="7910812" y="2539536"/>
            <a:ext cx="1207788" cy="772725"/>
          </a:xfrm>
          <a:prstGeom prst="ellipse">
            <a:avLst/>
          </a:prstGeom>
          <a:noFill/>
          <a:ln w="76200" cmpd="sng">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071379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74638"/>
            <a:ext cx="8229600" cy="1143000"/>
          </a:xfrm>
        </p:spPr>
        <p:txBody>
          <a:bodyPr/>
          <a:lstStyle/>
          <a:p>
            <a:r>
              <a:rPr lang="en-US" dirty="0" smtClean="0"/>
              <a:t>GODIVA Simulink Building Blocks</a:t>
            </a:r>
            <a:endParaRPr lang="en-US" dirty="0"/>
          </a:p>
        </p:txBody>
      </p:sp>
      <p:sp>
        <p:nvSpPr>
          <p:cNvPr id="5" name="TextBox 4"/>
          <p:cNvSpPr txBox="1"/>
          <p:nvPr/>
        </p:nvSpPr>
        <p:spPr>
          <a:xfrm>
            <a:off x="906176" y="1449524"/>
            <a:ext cx="4186524" cy="369332"/>
          </a:xfrm>
          <a:prstGeom prst="rect">
            <a:avLst/>
          </a:prstGeom>
          <a:noFill/>
        </p:spPr>
        <p:txBody>
          <a:bodyPr wrap="square" rtlCol="0">
            <a:spAutoFit/>
          </a:bodyPr>
          <a:lstStyle/>
          <a:p>
            <a:r>
              <a:rPr lang="en-US" b="1" dirty="0" err="1"/>
              <a:t>g</a:t>
            </a:r>
            <a:r>
              <a:rPr lang="en-US" b="1" dirty="0" err="1" smtClean="0"/>
              <a:t>odiva</a:t>
            </a:r>
            <a:r>
              <a:rPr lang="en-US" b="1" dirty="0" smtClean="0"/>
              <a:t> model (Simulink)</a:t>
            </a:r>
            <a:endParaRPr lang="en-US" b="1" dirty="0"/>
          </a:p>
        </p:txBody>
      </p:sp>
      <p:grpSp>
        <p:nvGrpSpPr>
          <p:cNvPr id="6" name="Group 5"/>
          <p:cNvGrpSpPr/>
          <p:nvPr/>
        </p:nvGrpSpPr>
        <p:grpSpPr>
          <a:xfrm>
            <a:off x="0" y="2021609"/>
            <a:ext cx="9144000" cy="4836391"/>
            <a:chOff x="0" y="2021609"/>
            <a:chExt cx="9144000" cy="4836391"/>
          </a:xfrm>
        </p:grpSpPr>
        <p:pic>
          <p:nvPicPr>
            <p:cNvPr id="7" name="Picture 6" descr="Screen Shot 2017-07-06 at 09.44.04.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021609"/>
              <a:ext cx="9144000" cy="4440382"/>
            </a:xfrm>
            <a:prstGeom prst="rect">
              <a:avLst/>
            </a:prstGeom>
          </p:spPr>
        </p:pic>
        <p:sp>
          <p:nvSpPr>
            <p:cNvPr id="8" name="Rectangle 7"/>
            <p:cNvSpPr/>
            <p:nvPr/>
          </p:nvSpPr>
          <p:spPr>
            <a:xfrm>
              <a:off x="5283200" y="4102100"/>
              <a:ext cx="3835400" cy="2755900"/>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FFFF00"/>
                </a:solidFill>
              </a:endParaRPr>
            </a:p>
          </p:txBody>
        </p:sp>
      </p:grpSp>
      <p:sp>
        <p:nvSpPr>
          <p:cNvPr id="9" name="Oval 8"/>
          <p:cNvSpPr/>
          <p:nvPr/>
        </p:nvSpPr>
        <p:spPr>
          <a:xfrm>
            <a:off x="3901709" y="3063219"/>
            <a:ext cx="633488" cy="928535"/>
          </a:xfrm>
          <a:prstGeom prst="ellipse">
            <a:avLst/>
          </a:prstGeom>
          <a:noFill/>
          <a:ln w="76200" cmpd="sng">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TextBox 21"/>
          <p:cNvSpPr txBox="1"/>
          <p:nvPr/>
        </p:nvSpPr>
        <p:spPr>
          <a:xfrm>
            <a:off x="2000675" y="1913620"/>
            <a:ext cx="2542683" cy="338554"/>
          </a:xfrm>
          <a:prstGeom prst="rect">
            <a:avLst/>
          </a:prstGeom>
          <a:noFill/>
        </p:spPr>
        <p:txBody>
          <a:bodyPr wrap="none" rtlCol="0">
            <a:spAutoFit/>
          </a:bodyPr>
          <a:lstStyle/>
          <a:p>
            <a:r>
              <a:rPr lang="en-US" sz="1600" dirty="0" smtClean="0"/>
              <a:t>Phonological representation</a:t>
            </a:r>
            <a:endParaRPr lang="en-US" sz="1600" dirty="0"/>
          </a:p>
        </p:txBody>
      </p:sp>
      <p:sp>
        <p:nvSpPr>
          <p:cNvPr id="23" name="TextBox 22"/>
          <p:cNvSpPr txBox="1"/>
          <p:nvPr/>
        </p:nvSpPr>
        <p:spPr>
          <a:xfrm>
            <a:off x="4987956" y="1952902"/>
            <a:ext cx="1785665" cy="338554"/>
          </a:xfrm>
          <a:prstGeom prst="rect">
            <a:avLst/>
          </a:prstGeom>
          <a:noFill/>
        </p:spPr>
        <p:txBody>
          <a:bodyPr wrap="none" rtlCol="0">
            <a:spAutoFit/>
          </a:bodyPr>
          <a:lstStyle/>
          <a:p>
            <a:r>
              <a:rPr lang="en-US" sz="1600" dirty="0" smtClean="0"/>
              <a:t>Speech Sound Map</a:t>
            </a:r>
            <a:endParaRPr lang="en-US" sz="1600" dirty="0"/>
          </a:p>
        </p:txBody>
      </p:sp>
      <p:sp>
        <p:nvSpPr>
          <p:cNvPr id="24" name="TextBox 23"/>
          <p:cNvSpPr txBox="1"/>
          <p:nvPr/>
        </p:nvSpPr>
        <p:spPr>
          <a:xfrm>
            <a:off x="2301936" y="5330217"/>
            <a:ext cx="2003674" cy="338554"/>
          </a:xfrm>
          <a:prstGeom prst="rect">
            <a:avLst/>
          </a:prstGeom>
          <a:noFill/>
        </p:spPr>
        <p:txBody>
          <a:bodyPr wrap="none" rtlCol="0">
            <a:spAutoFit/>
          </a:bodyPr>
          <a:lstStyle/>
          <a:p>
            <a:r>
              <a:rPr lang="en-US" sz="1600" dirty="0" smtClean="0"/>
              <a:t>Frame representation</a:t>
            </a:r>
            <a:endParaRPr lang="en-US" sz="1600" dirty="0"/>
          </a:p>
        </p:txBody>
      </p:sp>
      <p:sp>
        <p:nvSpPr>
          <p:cNvPr id="17" name="TextBox 16"/>
          <p:cNvSpPr txBox="1"/>
          <p:nvPr/>
        </p:nvSpPr>
        <p:spPr>
          <a:xfrm>
            <a:off x="4901649" y="3969354"/>
            <a:ext cx="4216952" cy="2554545"/>
          </a:xfrm>
          <a:prstGeom prst="rect">
            <a:avLst/>
          </a:prstGeom>
          <a:noFill/>
        </p:spPr>
        <p:txBody>
          <a:bodyPr wrap="square" rtlCol="0">
            <a:spAutoFit/>
          </a:bodyPr>
          <a:lstStyle/>
          <a:p>
            <a:r>
              <a:rPr lang="en-US" sz="1600" dirty="0" smtClean="0"/>
              <a:t>Behavior: </a:t>
            </a:r>
          </a:p>
          <a:p>
            <a:r>
              <a:rPr lang="en-US" sz="1600" dirty="0"/>
              <a:t>5</a:t>
            </a:r>
            <a:r>
              <a:rPr lang="en-US" sz="1600" dirty="0" smtClean="0"/>
              <a:t>) All IFS choice cells inactive triggers the inhibition of </a:t>
            </a:r>
            <a:r>
              <a:rPr lang="en-US" sz="1600" dirty="0" err="1" smtClean="0"/>
              <a:t>preSMA</a:t>
            </a:r>
            <a:r>
              <a:rPr lang="en-US" sz="1600" dirty="0" smtClean="0"/>
              <a:t> choice cells, which enables the transfer of the next frame stored in </a:t>
            </a:r>
            <a:r>
              <a:rPr lang="en-US" sz="1600" dirty="0" err="1" smtClean="0"/>
              <a:t>preSMA</a:t>
            </a:r>
            <a:r>
              <a:rPr lang="en-US" sz="1600" dirty="0" smtClean="0"/>
              <a:t> plan cells to </a:t>
            </a:r>
            <a:r>
              <a:rPr lang="en-US" sz="1600" dirty="0" err="1" smtClean="0"/>
              <a:t>preSMA</a:t>
            </a:r>
            <a:r>
              <a:rPr lang="en-US" sz="1600" dirty="0" smtClean="0"/>
              <a:t> choice cells</a:t>
            </a:r>
          </a:p>
          <a:p>
            <a:endParaRPr lang="en-US" sz="1600" dirty="0"/>
          </a:p>
          <a:p>
            <a:r>
              <a:rPr lang="en-US" sz="1600" dirty="0" smtClean="0"/>
              <a:t>This in turn activates the transfer </a:t>
            </a:r>
            <a:r>
              <a:rPr lang="en-US" sz="1600" dirty="0"/>
              <a:t>in IFS of </a:t>
            </a:r>
            <a:r>
              <a:rPr lang="en-US" sz="1600" dirty="0" smtClean="0"/>
              <a:t>the associated phonemes stored in IFS plan cells to IFS choice cells (same as step 3), so the entire process is repeated (steps 3-5)</a:t>
            </a:r>
          </a:p>
        </p:txBody>
      </p:sp>
      <p:sp>
        <p:nvSpPr>
          <p:cNvPr id="14" name="Oval 13"/>
          <p:cNvSpPr/>
          <p:nvPr/>
        </p:nvSpPr>
        <p:spPr>
          <a:xfrm>
            <a:off x="2713431" y="4052293"/>
            <a:ext cx="1309000" cy="1228116"/>
          </a:xfrm>
          <a:prstGeom prst="ellipse">
            <a:avLst/>
          </a:prstGeom>
          <a:noFill/>
          <a:ln w="76200" cmpd="sng">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2801559" y="3997788"/>
            <a:ext cx="1246745" cy="523220"/>
          </a:xfrm>
          <a:prstGeom prst="rect">
            <a:avLst/>
          </a:prstGeom>
          <a:solidFill>
            <a:srgbClr val="C0504D">
              <a:alpha val="53000"/>
            </a:srgbClr>
          </a:solidFill>
        </p:spPr>
        <p:txBody>
          <a:bodyPr wrap="square">
            <a:spAutoFit/>
          </a:bodyPr>
          <a:lstStyle/>
          <a:p>
            <a:r>
              <a:rPr lang="en-US" sz="1400" b="1" dirty="0" smtClean="0">
                <a:solidFill>
                  <a:schemeClr val="bg1">
                    <a:lumMod val="75000"/>
                  </a:schemeClr>
                </a:solidFill>
              </a:rPr>
              <a:t>CV</a:t>
            </a:r>
            <a:r>
              <a:rPr lang="en-US" sz="1400" b="1" dirty="0" smtClean="0"/>
              <a:t>         CVC</a:t>
            </a:r>
          </a:p>
          <a:p>
            <a:r>
              <a:rPr lang="en-US" sz="1400" b="1" dirty="0" smtClean="0">
                <a:solidFill>
                  <a:srgbClr val="BFBFBF"/>
                </a:solidFill>
              </a:rPr>
              <a:t>CVC</a:t>
            </a:r>
            <a:endParaRPr lang="en-US" sz="1400" b="1" dirty="0">
              <a:solidFill>
                <a:srgbClr val="BFBFBF"/>
              </a:solidFill>
            </a:endParaRPr>
          </a:p>
        </p:txBody>
      </p:sp>
      <p:sp>
        <p:nvSpPr>
          <p:cNvPr id="16" name="Rectangle 15"/>
          <p:cNvSpPr/>
          <p:nvPr/>
        </p:nvSpPr>
        <p:spPr>
          <a:xfrm>
            <a:off x="18374" y="3605169"/>
            <a:ext cx="887802" cy="1954381"/>
          </a:xfrm>
          <a:prstGeom prst="rect">
            <a:avLst/>
          </a:prstGeom>
        </p:spPr>
        <p:txBody>
          <a:bodyPr wrap="square">
            <a:spAutoFit/>
          </a:bodyPr>
          <a:lstStyle/>
          <a:p>
            <a:r>
              <a:rPr lang="en-US" sz="1100" b="1" dirty="0"/>
              <a:t>#</a:t>
            </a:r>
            <a:r>
              <a:rPr lang="en-US" sz="1100" b="1" dirty="0" smtClean="0"/>
              <a:t>phonemes</a:t>
            </a:r>
          </a:p>
          <a:p>
            <a:r>
              <a:rPr lang="en-US" sz="1100" b="1" dirty="0"/>
              <a:t> </a:t>
            </a:r>
            <a:r>
              <a:rPr lang="en-US" sz="1100" b="1" dirty="0" smtClean="0"/>
              <a:t>  </a:t>
            </a:r>
            <a:r>
              <a:rPr lang="en-US" sz="1100" b="1" dirty="0"/>
              <a:t>1</a:t>
            </a:r>
            <a:endParaRPr lang="en-US" sz="1100" b="1" dirty="0" smtClean="0"/>
          </a:p>
          <a:p>
            <a:r>
              <a:rPr lang="en-US" sz="1100" b="1" dirty="0"/>
              <a:t> </a:t>
            </a:r>
            <a:r>
              <a:rPr lang="en-US" sz="1100" b="1" dirty="0" smtClean="0"/>
              <a:t>  2</a:t>
            </a:r>
            <a:endParaRPr lang="en-US" sz="1100" b="1" dirty="0"/>
          </a:p>
          <a:p>
            <a:r>
              <a:rPr lang="en-US" sz="1100" b="1" dirty="0" smtClean="0"/>
              <a:t>   3 </a:t>
            </a:r>
            <a:r>
              <a:rPr lang="en-US" sz="1100" b="1" dirty="0" err="1"/>
              <a:t>hh</a:t>
            </a:r>
            <a:r>
              <a:rPr lang="en-US" sz="1100" b="1" dirty="0"/>
              <a:t> l </a:t>
            </a:r>
          </a:p>
          <a:p>
            <a:r>
              <a:rPr lang="en-US" sz="1100" b="1" dirty="0" smtClean="0"/>
              <a:t>   4 </a:t>
            </a:r>
            <a:r>
              <a:rPr lang="en-US" sz="1100" b="1" dirty="0" err="1"/>
              <a:t>ae</a:t>
            </a:r>
            <a:r>
              <a:rPr lang="en-US" sz="1100" b="1" dirty="0"/>
              <a:t> </a:t>
            </a:r>
            <a:r>
              <a:rPr lang="en-US" sz="1100" b="1" dirty="0" err="1"/>
              <a:t>ow</a:t>
            </a:r>
            <a:r>
              <a:rPr lang="en-US" sz="1100" b="1" dirty="0"/>
              <a:t> </a:t>
            </a:r>
            <a:endParaRPr lang="en-US" sz="1100" b="1" dirty="0" smtClean="0"/>
          </a:p>
          <a:p>
            <a:r>
              <a:rPr lang="en-US" sz="1100" b="1" dirty="0"/>
              <a:t> </a:t>
            </a:r>
            <a:r>
              <a:rPr lang="en-US" sz="1100" b="1" dirty="0" smtClean="0"/>
              <a:t>  5 s</a:t>
            </a:r>
          </a:p>
          <a:p>
            <a:r>
              <a:rPr lang="en-US" sz="1100" b="1" dirty="0"/>
              <a:t> </a:t>
            </a:r>
            <a:r>
              <a:rPr lang="en-US" sz="1100" b="1" dirty="0" smtClean="0"/>
              <a:t>  6</a:t>
            </a:r>
          </a:p>
          <a:p>
            <a:r>
              <a:rPr lang="en-US" sz="1100" b="1" dirty="0"/>
              <a:t> </a:t>
            </a:r>
            <a:r>
              <a:rPr lang="en-US" sz="1100" b="1" dirty="0" smtClean="0"/>
              <a:t>  7</a:t>
            </a:r>
            <a:endParaRPr lang="en-US" sz="1100" b="1" dirty="0"/>
          </a:p>
          <a:p>
            <a:endParaRPr lang="en-US" sz="1100" b="1" dirty="0"/>
          </a:p>
          <a:p>
            <a:r>
              <a:rPr lang="en-US" sz="1100" b="1" dirty="0" smtClean="0"/>
              <a:t>#frames</a:t>
            </a:r>
            <a:endParaRPr lang="en-US" sz="1100" b="1" dirty="0"/>
          </a:p>
          <a:p>
            <a:r>
              <a:rPr lang="en-US" sz="1100" b="1" dirty="0" smtClean="0"/>
              <a:t>   1 CV CVC </a:t>
            </a:r>
            <a:endParaRPr lang="en-US" sz="1100" b="1" dirty="0"/>
          </a:p>
        </p:txBody>
      </p:sp>
    </p:spTree>
    <p:extLst>
      <p:ext uri="{BB962C8B-B14F-4D97-AF65-F5344CB8AC3E}">
        <p14:creationId xmlns:p14="http://schemas.microsoft.com/office/powerpoint/2010/main" val="15303503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274638"/>
            <a:ext cx="8229600" cy="1143000"/>
          </a:xfrm>
        </p:spPr>
        <p:txBody>
          <a:bodyPr/>
          <a:lstStyle/>
          <a:p>
            <a:r>
              <a:rPr lang="en-US" dirty="0" smtClean="0"/>
              <a:t>GODIVA Simulink implementation</a:t>
            </a:r>
            <a:endParaRPr lang="en-US" dirty="0"/>
          </a:p>
        </p:txBody>
      </p:sp>
      <p:pic>
        <p:nvPicPr>
          <p:cNvPr id="6" name="Picture 5" descr="Screen Shot 2017-07-06 at 12.44.24.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17638"/>
            <a:ext cx="9144000" cy="5798932"/>
          </a:xfrm>
          <a:prstGeom prst="rect">
            <a:avLst/>
          </a:prstGeom>
        </p:spPr>
      </p:pic>
      <p:sp>
        <p:nvSpPr>
          <p:cNvPr id="7" name="Oval 6"/>
          <p:cNvSpPr/>
          <p:nvPr/>
        </p:nvSpPr>
        <p:spPr>
          <a:xfrm>
            <a:off x="532803" y="2999570"/>
            <a:ext cx="775988" cy="648900"/>
          </a:xfrm>
          <a:prstGeom prst="ellipse">
            <a:avLst/>
          </a:prstGeom>
          <a:noFill/>
          <a:ln w="76200" cmpd="sng">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p:cNvSpPr txBox="1"/>
          <p:nvPr/>
        </p:nvSpPr>
        <p:spPr>
          <a:xfrm>
            <a:off x="420744" y="2673199"/>
            <a:ext cx="2005677" cy="338554"/>
          </a:xfrm>
          <a:prstGeom prst="rect">
            <a:avLst/>
          </a:prstGeom>
          <a:noFill/>
        </p:spPr>
        <p:txBody>
          <a:bodyPr wrap="none" rtlCol="0">
            <a:spAutoFit/>
          </a:bodyPr>
          <a:lstStyle/>
          <a:p>
            <a:r>
              <a:rPr lang="en-US" sz="1600" b="1" dirty="0" smtClean="0"/>
              <a:t>1. Define word target</a:t>
            </a:r>
            <a:endParaRPr lang="en-US" sz="1600" b="1" dirty="0"/>
          </a:p>
        </p:txBody>
      </p:sp>
      <p:sp>
        <p:nvSpPr>
          <p:cNvPr id="9" name="Oval 8"/>
          <p:cNvSpPr/>
          <p:nvPr/>
        </p:nvSpPr>
        <p:spPr>
          <a:xfrm>
            <a:off x="2914005" y="1755431"/>
            <a:ext cx="775988" cy="648900"/>
          </a:xfrm>
          <a:prstGeom prst="ellipse">
            <a:avLst/>
          </a:prstGeom>
          <a:noFill/>
          <a:ln w="76200" cmpd="sng">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p:cNvSpPr txBox="1"/>
          <p:nvPr/>
        </p:nvSpPr>
        <p:spPr>
          <a:xfrm>
            <a:off x="2801946" y="1429060"/>
            <a:ext cx="1751201" cy="338554"/>
          </a:xfrm>
          <a:prstGeom prst="rect">
            <a:avLst/>
          </a:prstGeom>
          <a:noFill/>
        </p:spPr>
        <p:txBody>
          <a:bodyPr wrap="none" rtlCol="0">
            <a:spAutoFit/>
          </a:bodyPr>
          <a:lstStyle/>
          <a:p>
            <a:r>
              <a:rPr lang="en-US" sz="1600" b="1" dirty="0" smtClean="0"/>
              <a:t>2. Start simulation</a:t>
            </a:r>
            <a:endParaRPr lang="en-US" sz="1600" b="1" dirty="0"/>
          </a:p>
        </p:txBody>
      </p:sp>
    </p:spTree>
    <p:extLst>
      <p:ext uri="{BB962C8B-B14F-4D97-AF65-F5344CB8AC3E}">
        <p14:creationId xmlns:p14="http://schemas.microsoft.com/office/powerpoint/2010/main" val="18682857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Shot 2017-07-06 at 12.43.13.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592901"/>
            <a:ext cx="9144000" cy="4982779"/>
          </a:xfrm>
          <a:prstGeom prst="rect">
            <a:avLst/>
          </a:prstGeom>
        </p:spPr>
      </p:pic>
      <p:sp>
        <p:nvSpPr>
          <p:cNvPr id="5" name="Title 1"/>
          <p:cNvSpPr>
            <a:spLocks noGrp="1"/>
          </p:cNvSpPr>
          <p:nvPr>
            <p:ph type="title"/>
          </p:nvPr>
        </p:nvSpPr>
        <p:spPr>
          <a:xfrm>
            <a:off x="457200" y="274638"/>
            <a:ext cx="8229600" cy="1143000"/>
          </a:xfrm>
        </p:spPr>
        <p:txBody>
          <a:bodyPr/>
          <a:lstStyle/>
          <a:p>
            <a:r>
              <a:rPr lang="en-US" dirty="0" smtClean="0"/>
              <a:t>GODIVA Simulink implementation</a:t>
            </a:r>
            <a:endParaRPr lang="en-US" dirty="0"/>
          </a:p>
        </p:txBody>
      </p:sp>
      <p:sp>
        <p:nvSpPr>
          <p:cNvPr id="7" name="TextBox 6"/>
          <p:cNvSpPr txBox="1"/>
          <p:nvPr/>
        </p:nvSpPr>
        <p:spPr>
          <a:xfrm>
            <a:off x="644869" y="1254347"/>
            <a:ext cx="5787562" cy="338554"/>
          </a:xfrm>
          <a:prstGeom prst="rect">
            <a:avLst/>
          </a:prstGeom>
          <a:noFill/>
        </p:spPr>
        <p:txBody>
          <a:bodyPr wrap="none" rtlCol="0">
            <a:spAutoFit/>
          </a:bodyPr>
          <a:lstStyle/>
          <a:p>
            <a:r>
              <a:rPr lang="en-US" sz="1600" b="1" dirty="0" smtClean="0"/>
              <a:t>Activation </a:t>
            </a:r>
            <a:r>
              <a:rPr lang="en-US" sz="1600" b="1" dirty="0" err="1" smtClean="0"/>
              <a:t>timeseries</a:t>
            </a:r>
            <a:r>
              <a:rPr lang="en-US" sz="1600" b="1" dirty="0" smtClean="0"/>
              <a:t> (IFS, SSM and </a:t>
            </a:r>
            <a:r>
              <a:rPr lang="en-US" sz="1600" b="1" dirty="0" err="1" smtClean="0"/>
              <a:t>preSMA</a:t>
            </a:r>
            <a:r>
              <a:rPr lang="en-US" sz="1600" b="1" dirty="0" smtClean="0"/>
              <a:t> plan and choice cells)</a:t>
            </a:r>
            <a:endParaRPr lang="en-US" sz="1600" b="1" dirty="0"/>
          </a:p>
        </p:txBody>
      </p:sp>
    </p:spTree>
    <p:extLst>
      <p:ext uri="{BB962C8B-B14F-4D97-AF65-F5344CB8AC3E}">
        <p14:creationId xmlns:p14="http://schemas.microsoft.com/office/powerpoint/2010/main" val="1701721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56919" y="4568249"/>
            <a:ext cx="7920402" cy="2031325"/>
          </a:xfrm>
          <a:prstGeom prst="rect">
            <a:avLst/>
          </a:prstGeom>
          <a:noFill/>
        </p:spPr>
        <p:txBody>
          <a:bodyPr wrap="square" rtlCol="0">
            <a:spAutoFit/>
          </a:bodyPr>
          <a:lstStyle/>
          <a:p>
            <a:r>
              <a:rPr lang="en-US" sz="1400" dirty="0" smtClean="0"/>
              <a:t>GODIVA </a:t>
            </a:r>
            <a:r>
              <a:rPr lang="en-US" sz="1400" dirty="0" smtClean="0"/>
              <a:t>post-presentation homework</a:t>
            </a:r>
            <a:r>
              <a:rPr lang="en-US" sz="1400" dirty="0" smtClean="0"/>
              <a:t>:</a:t>
            </a:r>
          </a:p>
          <a:p>
            <a:endParaRPr lang="en-US" sz="1400" dirty="0"/>
          </a:p>
          <a:p>
            <a:pPr marL="342900" indent="-342900">
              <a:buAutoNum type="arabicParenR"/>
            </a:pPr>
            <a:r>
              <a:rPr lang="en-US" sz="1400" dirty="0" smtClean="0"/>
              <a:t>Simulate production of word “</a:t>
            </a:r>
            <a:r>
              <a:rPr lang="en-US" sz="1400" dirty="0" err="1" smtClean="0"/>
              <a:t>tictac</a:t>
            </a:r>
            <a:r>
              <a:rPr lang="en-US" sz="1400" dirty="0" smtClean="0"/>
              <a:t>”. Explain activation </a:t>
            </a:r>
            <a:r>
              <a:rPr lang="en-US" sz="1400" dirty="0" err="1" smtClean="0"/>
              <a:t>timeseries</a:t>
            </a:r>
            <a:endParaRPr lang="en-US" sz="1400" dirty="0" smtClean="0"/>
          </a:p>
          <a:p>
            <a:endParaRPr lang="en-US" sz="1400" dirty="0" smtClean="0"/>
          </a:p>
          <a:p>
            <a:pPr marL="342900" indent="-342900">
              <a:buAutoNum type="arabicParenR"/>
            </a:pPr>
            <a:r>
              <a:rPr lang="en-US" sz="1400" dirty="0" smtClean="0"/>
              <a:t>Add word ‘</a:t>
            </a:r>
            <a:r>
              <a:rPr lang="en-US" sz="1400" dirty="0" err="1" smtClean="0"/>
              <a:t>tac</a:t>
            </a:r>
            <a:r>
              <a:rPr lang="en-US" sz="1400" dirty="0" smtClean="0"/>
              <a:t>’ to </a:t>
            </a:r>
            <a:r>
              <a:rPr lang="en-US" sz="1400" dirty="0" err="1" smtClean="0"/>
              <a:t>soundmap</a:t>
            </a:r>
            <a:r>
              <a:rPr lang="en-US" sz="1400" dirty="0" smtClean="0"/>
              <a:t> representation and repeat simulation (1)</a:t>
            </a:r>
          </a:p>
          <a:p>
            <a:endParaRPr lang="en-US" sz="1400" dirty="0" smtClean="0"/>
          </a:p>
          <a:p>
            <a:r>
              <a:rPr lang="en-US" sz="1400" dirty="0" smtClean="0"/>
              <a:t>3) </a:t>
            </a:r>
            <a:r>
              <a:rPr lang="en-US" sz="1400" dirty="0" smtClean="0"/>
              <a:t>    What </a:t>
            </a:r>
            <a:r>
              <a:rPr lang="en-US" sz="1400" dirty="0" smtClean="0"/>
              <a:t>possible change(s) to the learned representations or to the model connections could cause the simulation above to </a:t>
            </a:r>
            <a:r>
              <a:rPr lang="en-US" sz="1400" dirty="0" smtClean="0"/>
              <a:t>repeat only </a:t>
            </a:r>
            <a:r>
              <a:rPr lang="en-US" sz="1400" dirty="0" smtClean="0"/>
              <a:t>the first half of the production (tic</a:t>
            </a:r>
            <a:r>
              <a:rPr lang="en-US" sz="1400" dirty="0" smtClean="0"/>
              <a:t>) over and over (e.g. tic tic tic </a:t>
            </a:r>
            <a:r>
              <a:rPr lang="mr-IN" sz="1400" dirty="0" smtClean="0"/>
              <a:t>…</a:t>
            </a:r>
            <a:r>
              <a:rPr lang="en-US" sz="1400" dirty="0" smtClean="0"/>
              <a:t>)?</a:t>
            </a:r>
            <a:endParaRPr lang="en-US" sz="1400" dirty="0" smtClean="0"/>
          </a:p>
          <a:p>
            <a:endParaRPr lang="en-US" sz="1400" dirty="0"/>
          </a:p>
        </p:txBody>
      </p:sp>
    </p:spTree>
    <p:extLst>
      <p:ext uri="{BB962C8B-B14F-4D97-AF65-F5344CB8AC3E}">
        <p14:creationId xmlns:p14="http://schemas.microsoft.com/office/powerpoint/2010/main" val="32858320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Rounded Rectangle 56"/>
          <p:cNvSpPr/>
          <p:nvPr/>
        </p:nvSpPr>
        <p:spPr>
          <a:xfrm>
            <a:off x="3011690" y="1116387"/>
            <a:ext cx="3302000" cy="2813053"/>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Rounded Rectangle 3"/>
          <p:cNvSpPr/>
          <p:nvPr/>
        </p:nvSpPr>
        <p:spPr>
          <a:xfrm rot="16200000">
            <a:off x="4192612" y="2216379"/>
            <a:ext cx="1625959" cy="685803"/>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91436" tIns="45717" rIns="91436" bIns="45717" spcCol="0" rtlCol="0" anchor="ctr"/>
          <a:lstStyle/>
          <a:p>
            <a:pPr algn="ctr"/>
            <a:r>
              <a:rPr lang="en-US" sz="2000" b="1" dirty="0" smtClean="0">
                <a:solidFill>
                  <a:schemeClr val="tx1"/>
                </a:solidFill>
              </a:rPr>
              <a:t>Plan  cells</a:t>
            </a:r>
            <a:endParaRPr lang="en-US" sz="2000" b="1" dirty="0">
              <a:solidFill>
                <a:schemeClr val="tx1"/>
              </a:solidFill>
            </a:endParaRPr>
          </a:p>
        </p:txBody>
      </p:sp>
      <p:cxnSp>
        <p:nvCxnSpPr>
          <p:cNvPr id="5" name="Straight Connector 4"/>
          <p:cNvCxnSpPr/>
          <p:nvPr/>
        </p:nvCxnSpPr>
        <p:spPr>
          <a:xfrm>
            <a:off x="5348493" y="2545864"/>
            <a:ext cx="68580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191311" y="2545864"/>
            <a:ext cx="1230975"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 name="Oval 6"/>
          <p:cNvSpPr/>
          <p:nvPr/>
        </p:nvSpPr>
        <p:spPr>
          <a:xfrm>
            <a:off x="4422286" y="2431564"/>
            <a:ext cx="228600" cy="2286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3191311" y="2165486"/>
            <a:ext cx="684803" cy="369332"/>
          </a:xfrm>
          <a:prstGeom prst="rect">
            <a:avLst/>
          </a:prstGeom>
          <a:noFill/>
        </p:spPr>
        <p:txBody>
          <a:bodyPr wrap="none" rtlCol="0">
            <a:spAutoFit/>
          </a:bodyPr>
          <a:lstStyle/>
          <a:p>
            <a:r>
              <a:rPr lang="en-US" dirty="0" smtClean="0"/>
              <a:t>input</a:t>
            </a:r>
            <a:endParaRPr lang="en-US" dirty="0"/>
          </a:p>
        </p:txBody>
      </p:sp>
      <p:sp>
        <p:nvSpPr>
          <p:cNvPr id="59" name="TextBox 58"/>
          <p:cNvSpPr txBox="1"/>
          <p:nvPr/>
        </p:nvSpPr>
        <p:spPr>
          <a:xfrm>
            <a:off x="5487823" y="2165486"/>
            <a:ext cx="825867" cy="369332"/>
          </a:xfrm>
          <a:prstGeom prst="rect">
            <a:avLst/>
          </a:prstGeom>
          <a:noFill/>
        </p:spPr>
        <p:txBody>
          <a:bodyPr wrap="none" rtlCol="0">
            <a:spAutoFit/>
          </a:bodyPr>
          <a:lstStyle/>
          <a:p>
            <a:r>
              <a:rPr lang="en-US" dirty="0" smtClean="0"/>
              <a:t>output</a:t>
            </a:r>
            <a:endParaRPr lang="en-US" dirty="0"/>
          </a:p>
        </p:txBody>
      </p:sp>
      <p:sp>
        <p:nvSpPr>
          <p:cNvPr id="92" name="TextBox 91"/>
          <p:cNvSpPr txBox="1"/>
          <p:nvPr/>
        </p:nvSpPr>
        <p:spPr>
          <a:xfrm>
            <a:off x="2938176" y="387486"/>
            <a:ext cx="3122379" cy="369332"/>
          </a:xfrm>
          <a:prstGeom prst="rect">
            <a:avLst/>
          </a:prstGeom>
          <a:noFill/>
        </p:spPr>
        <p:txBody>
          <a:bodyPr wrap="square" rtlCol="0">
            <a:spAutoFit/>
          </a:bodyPr>
          <a:lstStyle/>
          <a:p>
            <a:pPr algn="ctr"/>
            <a:r>
              <a:rPr lang="en-US" b="1" dirty="0" smtClean="0"/>
              <a:t>Plan cells</a:t>
            </a:r>
            <a:endParaRPr lang="en-US" b="1" dirty="0"/>
          </a:p>
        </p:txBody>
      </p:sp>
      <p:sp>
        <p:nvSpPr>
          <p:cNvPr id="10" name="TextBox 9"/>
          <p:cNvSpPr txBox="1"/>
          <p:nvPr/>
        </p:nvSpPr>
        <p:spPr>
          <a:xfrm>
            <a:off x="2781301" y="4629286"/>
            <a:ext cx="3942400" cy="923330"/>
          </a:xfrm>
          <a:prstGeom prst="rect">
            <a:avLst/>
          </a:prstGeom>
          <a:noFill/>
        </p:spPr>
        <p:txBody>
          <a:bodyPr wrap="square" rtlCol="0">
            <a:spAutoFit/>
          </a:bodyPr>
          <a:lstStyle/>
          <a:p>
            <a:r>
              <a:rPr lang="en-US" dirty="0" smtClean="0"/>
              <a:t>Group of cells/neurons. Excitatory inputs form an “input pattern”. Cell activations for an “output pattern”</a:t>
            </a:r>
            <a:endParaRPr lang="en-US" dirty="0"/>
          </a:p>
        </p:txBody>
      </p:sp>
    </p:spTree>
    <p:extLst>
      <p:ext uri="{BB962C8B-B14F-4D97-AF65-F5344CB8AC3E}">
        <p14:creationId xmlns:p14="http://schemas.microsoft.com/office/powerpoint/2010/main" val="6794527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Rounded Rectangle 56"/>
          <p:cNvSpPr/>
          <p:nvPr/>
        </p:nvSpPr>
        <p:spPr>
          <a:xfrm>
            <a:off x="3011690" y="1116387"/>
            <a:ext cx="3302000" cy="2813053"/>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Rounded Rectangle 3"/>
          <p:cNvSpPr/>
          <p:nvPr/>
        </p:nvSpPr>
        <p:spPr>
          <a:xfrm rot="16200000">
            <a:off x="4192612" y="2216379"/>
            <a:ext cx="1625959" cy="685803"/>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91436" tIns="45717" rIns="91436" bIns="45717" spcCol="0" rtlCol="0" anchor="ctr"/>
          <a:lstStyle/>
          <a:p>
            <a:pPr algn="ctr"/>
            <a:r>
              <a:rPr lang="en-US" sz="2000" b="1" dirty="0" smtClean="0">
                <a:solidFill>
                  <a:schemeClr val="tx1"/>
                </a:solidFill>
              </a:rPr>
              <a:t>Plan  cells</a:t>
            </a:r>
            <a:endParaRPr lang="en-US" sz="2000" b="1" dirty="0">
              <a:solidFill>
                <a:schemeClr val="tx1"/>
              </a:solidFill>
            </a:endParaRPr>
          </a:p>
        </p:txBody>
      </p:sp>
      <p:cxnSp>
        <p:nvCxnSpPr>
          <p:cNvPr id="5" name="Straight Connector 4"/>
          <p:cNvCxnSpPr/>
          <p:nvPr/>
        </p:nvCxnSpPr>
        <p:spPr>
          <a:xfrm>
            <a:off x="5348493" y="2545864"/>
            <a:ext cx="68580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191311" y="2545864"/>
            <a:ext cx="1230975"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 name="Oval 6"/>
          <p:cNvSpPr/>
          <p:nvPr/>
        </p:nvSpPr>
        <p:spPr>
          <a:xfrm>
            <a:off x="4422286" y="2431564"/>
            <a:ext cx="228600" cy="2286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p:cNvGrpSpPr/>
          <p:nvPr/>
        </p:nvGrpSpPr>
        <p:grpSpPr>
          <a:xfrm>
            <a:off x="1055085" y="2119590"/>
            <a:ext cx="1319848" cy="560345"/>
            <a:chOff x="1606231" y="3063219"/>
            <a:chExt cx="2266156" cy="1456897"/>
          </a:xfrm>
        </p:grpSpPr>
        <p:sp>
          <p:nvSpPr>
            <p:cNvPr id="9" name="Rectangle 8"/>
            <p:cNvSpPr/>
            <p:nvPr/>
          </p:nvSpPr>
          <p:spPr>
            <a:xfrm>
              <a:off x="2116739" y="4059388"/>
              <a:ext cx="161868" cy="4482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10" name="Rectangle 9"/>
            <p:cNvSpPr/>
            <p:nvPr/>
          </p:nvSpPr>
          <p:spPr>
            <a:xfrm>
              <a:off x="2278607" y="3548851"/>
              <a:ext cx="161868" cy="958813"/>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11" name="Rectangle 10"/>
            <p:cNvSpPr/>
            <p:nvPr/>
          </p:nvSpPr>
          <p:spPr>
            <a:xfrm>
              <a:off x="2440475" y="3847702"/>
              <a:ext cx="161868" cy="659962"/>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12" name="Rectangle 11"/>
            <p:cNvSpPr/>
            <p:nvPr/>
          </p:nvSpPr>
          <p:spPr>
            <a:xfrm>
              <a:off x="2602343" y="3063219"/>
              <a:ext cx="161868" cy="1444445"/>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13" name="Rectangle 12"/>
            <p:cNvSpPr/>
            <p:nvPr/>
          </p:nvSpPr>
          <p:spPr>
            <a:xfrm>
              <a:off x="2764210" y="3386973"/>
              <a:ext cx="161869" cy="1120691"/>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14" name="Rectangle 13"/>
            <p:cNvSpPr/>
            <p:nvPr/>
          </p:nvSpPr>
          <p:spPr>
            <a:xfrm>
              <a:off x="2926079" y="3959771"/>
              <a:ext cx="161868" cy="547893"/>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15" name="Rectangle 14"/>
            <p:cNvSpPr/>
            <p:nvPr/>
          </p:nvSpPr>
          <p:spPr>
            <a:xfrm>
              <a:off x="3087947" y="3548851"/>
              <a:ext cx="161868" cy="958813"/>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16" name="Rectangle 15"/>
            <p:cNvSpPr/>
            <p:nvPr/>
          </p:nvSpPr>
          <p:spPr>
            <a:xfrm>
              <a:off x="3249815" y="3847702"/>
              <a:ext cx="161868" cy="659962"/>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cxnSp>
          <p:nvCxnSpPr>
            <p:cNvPr id="18" name="Straight Connector 17"/>
            <p:cNvCxnSpPr/>
            <p:nvPr/>
          </p:nvCxnSpPr>
          <p:spPr>
            <a:xfrm>
              <a:off x="1606231" y="4520116"/>
              <a:ext cx="2266156" cy="0"/>
            </a:xfrm>
            <a:prstGeom prst="line">
              <a:avLst/>
            </a:prstGeom>
          </p:spPr>
          <p:style>
            <a:lnRef idx="2">
              <a:schemeClr val="accent3"/>
            </a:lnRef>
            <a:fillRef idx="1">
              <a:schemeClr val="lt1"/>
            </a:fillRef>
            <a:effectRef idx="0">
              <a:schemeClr val="accent3"/>
            </a:effectRef>
            <a:fontRef idx="minor">
              <a:schemeClr val="dk1"/>
            </a:fontRef>
          </p:style>
        </p:cxnSp>
      </p:grpSp>
      <p:grpSp>
        <p:nvGrpSpPr>
          <p:cNvPr id="20" name="Group 19"/>
          <p:cNvGrpSpPr/>
          <p:nvPr/>
        </p:nvGrpSpPr>
        <p:grpSpPr>
          <a:xfrm>
            <a:off x="7006003" y="2119590"/>
            <a:ext cx="1319848" cy="560345"/>
            <a:chOff x="1606231" y="3063219"/>
            <a:chExt cx="2266156" cy="1456897"/>
          </a:xfrm>
        </p:grpSpPr>
        <p:sp>
          <p:nvSpPr>
            <p:cNvPr id="21" name="Rectangle 20"/>
            <p:cNvSpPr/>
            <p:nvPr/>
          </p:nvSpPr>
          <p:spPr>
            <a:xfrm>
              <a:off x="2116739" y="4059388"/>
              <a:ext cx="161868" cy="4482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22" name="Rectangle 21"/>
            <p:cNvSpPr/>
            <p:nvPr/>
          </p:nvSpPr>
          <p:spPr>
            <a:xfrm>
              <a:off x="2278607" y="3548851"/>
              <a:ext cx="161868" cy="958813"/>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23" name="Rectangle 22"/>
            <p:cNvSpPr/>
            <p:nvPr/>
          </p:nvSpPr>
          <p:spPr>
            <a:xfrm>
              <a:off x="2440475" y="3847702"/>
              <a:ext cx="161868" cy="659962"/>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24" name="Rectangle 23"/>
            <p:cNvSpPr/>
            <p:nvPr/>
          </p:nvSpPr>
          <p:spPr>
            <a:xfrm>
              <a:off x="2602343" y="3063219"/>
              <a:ext cx="161868" cy="1444445"/>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25" name="Rectangle 24"/>
            <p:cNvSpPr/>
            <p:nvPr/>
          </p:nvSpPr>
          <p:spPr>
            <a:xfrm>
              <a:off x="2764211" y="3386974"/>
              <a:ext cx="161868" cy="112069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26" name="Rectangle 25"/>
            <p:cNvSpPr/>
            <p:nvPr/>
          </p:nvSpPr>
          <p:spPr>
            <a:xfrm>
              <a:off x="2926079" y="3959771"/>
              <a:ext cx="161868" cy="547893"/>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27" name="Rectangle 26"/>
            <p:cNvSpPr/>
            <p:nvPr/>
          </p:nvSpPr>
          <p:spPr>
            <a:xfrm>
              <a:off x="3087947" y="3548851"/>
              <a:ext cx="161868" cy="958813"/>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28" name="Rectangle 27"/>
            <p:cNvSpPr/>
            <p:nvPr/>
          </p:nvSpPr>
          <p:spPr>
            <a:xfrm>
              <a:off x="3249815" y="3847702"/>
              <a:ext cx="161868" cy="659962"/>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cxnSp>
          <p:nvCxnSpPr>
            <p:cNvPr id="29" name="Straight Connector 28"/>
            <p:cNvCxnSpPr/>
            <p:nvPr/>
          </p:nvCxnSpPr>
          <p:spPr>
            <a:xfrm>
              <a:off x="1606231" y="4520116"/>
              <a:ext cx="2266156" cy="0"/>
            </a:xfrm>
            <a:prstGeom prst="line">
              <a:avLst/>
            </a:prstGeom>
          </p:spPr>
          <p:style>
            <a:lnRef idx="2">
              <a:schemeClr val="accent3"/>
            </a:lnRef>
            <a:fillRef idx="1">
              <a:schemeClr val="lt1"/>
            </a:fillRef>
            <a:effectRef idx="0">
              <a:schemeClr val="accent3"/>
            </a:effectRef>
            <a:fontRef idx="minor">
              <a:schemeClr val="dk1"/>
            </a:fontRef>
          </p:style>
        </p:cxnSp>
      </p:grpSp>
      <p:cxnSp>
        <p:nvCxnSpPr>
          <p:cNvPr id="41" name="Straight Connector 40"/>
          <p:cNvCxnSpPr/>
          <p:nvPr/>
        </p:nvCxnSpPr>
        <p:spPr>
          <a:xfrm flipV="1">
            <a:off x="1055085" y="1714499"/>
            <a:ext cx="1319848" cy="12452"/>
          </a:xfrm>
          <a:prstGeom prst="line">
            <a:avLst/>
          </a:prstGeom>
        </p:spPr>
        <p:style>
          <a:lnRef idx="2">
            <a:schemeClr val="accent3"/>
          </a:lnRef>
          <a:fillRef idx="1">
            <a:schemeClr val="lt1"/>
          </a:fillRef>
          <a:effectRef idx="0">
            <a:schemeClr val="accent3"/>
          </a:effectRef>
          <a:fontRef idx="minor">
            <a:schemeClr val="dk1"/>
          </a:fontRef>
        </p:style>
      </p:cxnSp>
      <p:cxnSp>
        <p:nvCxnSpPr>
          <p:cNvPr id="42" name="Straight Connector 41"/>
          <p:cNvCxnSpPr/>
          <p:nvPr/>
        </p:nvCxnSpPr>
        <p:spPr>
          <a:xfrm flipV="1">
            <a:off x="7020506" y="1714499"/>
            <a:ext cx="1319848" cy="12452"/>
          </a:xfrm>
          <a:prstGeom prst="line">
            <a:avLst/>
          </a:prstGeom>
        </p:spPr>
        <p:style>
          <a:lnRef idx="2">
            <a:schemeClr val="accent3"/>
          </a:lnRef>
          <a:fillRef idx="1">
            <a:schemeClr val="lt1"/>
          </a:fillRef>
          <a:effectRef idx="0">
            <a:schemeClr val="accent3"/>
          </a:effectRef>
          <a:fontRef idx="minor">
            <a:schemeClr val="dk1"/>
          </a:fontRef>
        </p:style>
      </p:cxnSp>
      <p:cxnSp>
        <p:nvCxnSpPr>
          <p:cNvPr id="43" name="Straight Connector 42"/>
          <p:cNvCxnSpPr/>
          <p:nvPr/>
        </p:nvCxnSpPr>
        <p:spPr>
          <a:xfrm flipV="1">
            <a:off x="1055085" y="3607219"/>
            <a:ext cx="1319848" cy="12452"/>
          </a:xfrm>
          <a:prstGeom prst="line">
            <a:avLst/>
          </a:prstGeom>
        </p:spPr>
        <p:style>
          <a:lnRef idx="2">
            <a:schemeClr val="accent3"/>
          </a:lnRef>
          <a:fillRef idx="1">
            <a:schemeClr val="lt1"/>
          </a:fillRef>
          <a:effectRef idx="0">
            <a:schemeClr val="accent3"/>
          </a:effectRef>
          <a:fontRef idx="minor">
            <a:schemeClr val="dk1"/>
          </a:fontRef>
        </p:style>
      </p:cxnSp>
      <p:grpSp>
        <p:nvGrpSpPr>
          <p:cNvPr id="44" name="Group 43"/>
          <p:cNvGrpSpPr/>
          <p:nvPr/>
        </p:nvGrpSpPr>
        <p:grpSpPr>
          <a:xfrm>
            <a:off x="7006003" y="3070678"/>
            <a:ext cx="1319848" cy="560345"/>
            <a:chOff x="1606231" y="3063219"/>
            <a:chExt cx="2266156" cy="1456897"/>
          </a:xfrm>
        </p:grpSpPr>
        <p:sp>
          <p:nvSpPr>
            <p:cNvPr id="45" name="Rectangle 44"/>
            <p:cNvSpPr/>
            <p:nvPr/>
          </p:nvSpPr>
          <p:spPr>
            <a:xfrm>
              <a:off x="2116739" y="4059388"/>
              <a:ext cx="161868" cy="4482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46" name="Rectangle 45"/>
            <p:cNvSpPr/>
            <p:nvPr/>
          </p:nvSpPr>
          <p:spPr>
            <a:xfrm>
              <a:off x="2278607" y="3548851"/>
              <a:ext cx="161868" cy="958813"/>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47" name="Rectangle 46"/>
            <p:cNvSpPr/>
            <p:nvPr/>
          </p:nvSpPr>
          <p:spPr>
            <a:xfrm>
              <a:off x="2440475" y="3847702"/>
              <a:ext cx="161868" cy="659962"/>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48" name="Rectangle 47"/>
            <p:cNvSpPr/>
            <p:nvPr/>
          </p:nvSpPr>
          <p:spPr>
            <a:xfrm>
              <a:off x="2602343" y="3063219"/>
              <a:ext cx="161868" cy="1444445"/>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49" name="Rectangle 48"/>
            <p:cNvSpPr/>
            <p:nvPr/>
          </p:nvSpPr>
          <p:spPr>
            <a:xfrm>
              <a:off x="2764211" y="3386974"/>
              <a:ext cx="161868" cy="112069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50" name="Rectangle 49"/>
            <p:cNvSpPr/>
            <p:nvPr/>
          </p:nvSpPr>
          <p:spPr>
            <a:xfrm>
              <a:off x="2926079" y="3959771"/>
              <a:ext cx="161868" cy="547893"/>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51" name="Rectangle 50"/>
            <p:cNvSpPr/>
            <p:nvPr/>
          </p:nvSpPr>
          <p:spPr>
            <a:xfrm>
              <a:off x="3087947" y="3548851"/>
              <a:ext cx="161868" cy="958813"/>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52" name="Rectangle 51"/>
            <p:cNvSpPr/>
            <p:nvPr/>
          </p:nvSpPr>
          <p:spPr>
            <a:xfrm>
              <a:off x="3249815" y="3847702"/>
              <a:ext cx="161868" cy="659962"/>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cxnSp>
          <p:nvCxnSpPr>
            <p:cNvPr id="53" name="Straight Connector 52"/>
            <p:cNvCxnSpPr/>
            <p:nvPr/>
          </p:nvCxnSpPr>
          <p:spPr>
            <a:xfrm>
              <a:off x="1606231" y="4520116"/>
              <a:ext cx="2266156" cy="0"/>
            </a:xfrm>
            <a:prstGeom prst="line">
              <a:avLst/>
            </a:prstGeom>
          </p:spPr>
          <p:style>
            <a:lnRef idx="2">
              <a:schemeClr val="accent3"/>
            </a:lnRef>
            <a:fillRef idx="1">
              <a:schemeClr val="lt1"/>
            </a:fillRef>
            <a:effectRef idx="0">
              <a:schemeClr val="accent3"/>
            </a:effectRef>
            <a:fontRef idx="minor">
              <a:schemeClr val="dk1"/>
            </a:fontRef>
          </p:style>
        </p:cxnSp>
      </p:grpSp>
      <p:cxnSp>
        <p:nvCxnSpPr>
          <p:cNvPr id="55" name="Straight Arrow Connector 54"/>
          <p:cNvCxnSpPr/>
          <p:nvPr/>
        </p:nvCxnSpPr>
        <p:spPr>
          <a:xfrm>
            <a:off x="635022" y="1506705"/>
            <a:ext cx="0" cy="441149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56" name="TextBox 55"/>
          <p:cNvSpPr txBox="1"/>
          <p:nvPr/>
        </p:nvSpPr>
        <p:spPr>
          <a:xfrm rot="16200000">
            <a:off x="153537" y="2579753"/>
            <a:ext cx="612517" cy="369332"/>
          </a:xfrm>
          <a:prstGeom prst="rect">
            <a:avLst/>
          </a:prstGeom>
          <a:noFill/>
        </p:spPr>
        <p:txBody>
          <a:bodyPr wrap="none" rtlCol="0">
            <a:spAutoFit/>
          </a:bodyPr>
          <a:lstStyle/>
          <a:p>
            <a:r>
              <a:rPr lang="en-US" dirty="0" smtClean="0"/>
              <a:t>time</a:t>
            </a:r>
            <a:endParaRPr lang="en-US" dirty="0"/>
          </a:p>
        </p:txBody>
      </p:sp>
      <p:sp>
        <p:nvSpPr>
          <p:cNvPr id="58" name="TextBox 57"/>
          <p:cNvSpPr txBox="1"/>
          <p:nvPr/>
        </p:nvSpPr>
        <p:spPr>
          <a:xfrm>
            <a:off x="3191311" y="2165486"/>
            <a:ext cx="684803" cy="369332"/>
          </a:xfrm>
          <a:prstGeom prst="rect">
            <a:avLst/>
          </a:prstGeom>
          <a:noFill/>
        </p:spPr>
        <p:txBody>
          <a:bodyPr wrap="none" rtlCol="0">
            <a:spAutoFit/>
          </a:bodyPr>
          <a:lstStyle/>
          <a:p>
            <a:r>
              <a:rPr lang="en-US" dirty="0" smtClean="0"/>
              <a:t>input</a:t>
            </a:r>
            <a:endParaRPr lang="en-US" dirty="0"/>
          </a:p>
        </p:txBody>
      </p:sp>
      <p:sp>
        <p:nvSpPr>
          <p:cNvPr id="59" name="TextBox 58"/>
          <p:cNvSpPr txBox="1"/>
          <p:nvPr/>
        </p:nvSpPr>
        <p:spPr>
          <a:xfrm>
            <a:off x="5487823" y="2165486"/>
            <a:ext cx="825867" cy="369332"/>
          </a:xfrm>
          <a:prstGeom prst="rect">
            <a:avLst/>
          </a:prstGeom>
          <a:noFill/>
        </p:spPr>
        <p:txBody>
          <a:bodyPr wrap="none" rtlCol="0">
            <a:spAutoFit/>
          </a:bodyPr>
          <a:lstStyle/>
          <a:p>
            <a:r>
              <a:rPr lang="en-US" dirty="0" smtClean="0"/>
              <a:t>output</a:t>
            </a:r>
            <a:endParaRPr lang="en-US" dirty="0"/>
          </a:p>
        </p:txBody>
      </p:sp>
      <p:sp>
        <p:nvSpPr>
          <p:cNvPr id="60" name="TextBox 59"/>
          <p:cNvSpPr txBox="1"/>
          <p:nvPr/>
        </p:nvSpPr>
        <p:spPr>
          <a:xfrm>
            <a:off x="2781301" y="4629286"/>
            <a:ext cx="3942400" cy="923330"/>
          </a:xfrm>
          <a:prstGeom prst="rect">
            <a:avLst/>
          </a:prstGeom>
          <a:noFill/>
        </p:spPr>
        <p:txBody>
          <a:bodyPr wrap="square" rtlCol="0">
            <a:spAutoFit/>
          </a:bodyPr>
          <a:lstStyle/>
          <a:p>
            <a:r>
              <a:rPr lang="en-US" dirty="0" smtClean="0"/>
              <a:t>Behavior: Output cells simply hold pattern of activation observed in input </a:t>
            </a:r>
            <a:r>
              <a:rPr lang="en-US" dirty="0" smtClean="0"/>
              <a:t>pattern</a:t>
            </a:r>
            <a:endParaRPr lang="en-US" dirty="0"/>
          </a:p>
        </p:txBody>
      </p:sp>
      <p:grpSp>
        <p:nvGrpSpPr>
          <p:cNvPr id="61" name="Group 60"/>
          <p:cNvGrpSpPr/>
          <p:nvPr/>
        </p:nvGrpSpPr>
        <p:grpSpPr>
          <a:xfrm flipH="1">
            <a:off x="1055085" y="4146553"/>
            <a:ext cx="1319848" cy="560345"/>
            <a:chOff x="1606231" y="3063219"/>
            <a:chExt cx="2266156" cy="1456897"/>
          </a:xfrm>
        </p:grpSpPr>
        <p:sp>
          <p:nvSpPr>
            <p:cNvPr id="62" name="Rectangle 61"/>
            <p:cNvSpPr/>
            <p:nvPr/>
          </p:nvSpPr>
          <p:spPr>
            <a:xfrm>
              <a:off x="2116739" y="4059388"/>
              <a:ext cx="161868" cy="4482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63" name="Rectangle 62"/>
            <p:cNvSpPr/>
            <p:nvPr/>
          </p:nvSpPr>
          <p:spPr>
            <a:xfrm>
              <a:off x="2278607" y="3548851"/>
              <a:ext cx="161868" cy="958813"/>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64" name="Rectangle 63"/>
            <p:cNvSpPr/>
            <p:nvPr/>
          </p:nvSpPr>
          <p:spPr>
            <a:xfrm>
              <a:off x="2440475" y="3847702"/>
              <a:ext cx="161868" cy="659962"/>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65" name="Rectangle 64"/>
            <p:cNvSpPr/>
            <p:nvPr/>
          </p:nvSpPr>
          <p:spPr>
            <a:xfrm>
              <a:off x="2602343" y="3063219"/>
              <a:ext cx="161868" cy="1444445"/>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66" name="Rectangle 65"/>
            <p:cNvSpPr/>
            <p:nvPr/>
          </p:nvSpPr>
          <p:spPr>
            <a:xfrm>
              <a:off x="2764210" y="3386973"/>
              <a:ext cx="161869" cy="1120691"/>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67" name="Rectangle 66"/>
            <p:cNvSpPr/>
            <p:nvPr/>
          </p:nvSpPr>
          <p:spPr>
            <a:xfrm>
              <a:off x="2926079" y="3959771"/>
              <a:ext cx="161868" cy="547893"/>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68" name="Rectangle 67"/>
            <p:cNvSpPr/>
            <p:nvPr/>
          </p:nvSpPr>
          <p:spPr>
            <a:xfrm>
              <a:off x="3087947" y="3548851"/>
              <a:ext cx="161868" cy="958813"/>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69" name="Rectangle 68"/>
            <p:cNvSpPr/>
            <p:nvPr/>
          </p:nvSpPr>
          <p:spPr>
            <a:xfrm>
              <a:off x="3249815" y="3847702"/>
              <a:ext cx="161868" cy="659962"/>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cxnSp>
          <p:nvCxnSpPr>
            <p:cNvPr id="70" name="Straight Connector 69"/>
            <p:cNvCxnSpPr/>
            <p:nvPr/>
          </p:nvCxnSpPr>
          <p:spPr>
            <a:xfrm>
              <a:off x="1606231" y="4520116"/>
              <a:ext cx="2266156" cy="0"/>
            </a:xfrm>
            <a:prstGeom prst="line">
              <a:avLst/>
            </a:prstGeom>
          </p:spPr>
          <p:style>
            <a:lnRef idx="2">
              <a:schemeClr val="accent3"/>
            </a:lnRef>
            <a:fillRef idx="1">
              <a:schemeClr val="lt1"/>
            </a:fillRef>
            <a:effectRef idx="0">
              <a:schemeClr val="accent3"/>
            </a:effectRef>
            <a:fontRef idx="minor">
              <a:schemeClr val="dk1"/>
            </a:fontRef>
          </p:style>
        </p:cxnSp>
      </p:grpSp>
      <p:cxnSp>
        <p:nvCxnSpPr>
          <p:cNvPr id="71" name="Straight Connector 70"/>
          <p:cNvCxnSpPr/>
          <p:nvPr/>
        </p:nvCxnSpPr>
        <p:spPr>
          <a:xfrm flipV="1">
            <a:off x="1055085" y="5634182"/>
            <a:ext cx="1319848" cy="12452"/>
          </a:xfrm>
          <a:prstGeom prst="line">
            <a:avLst/>
          </a:prstGeom>
        </p:spPr>
        <p:style>
          <a:lnRef idx="2">
            <a:schemeClr val="accent3"/>
          </a:lnRef>
          <a:fillRef idx="1">
            <a:schemeClr val="lt1"/>
          </a:fillRef>
          <a:effectRef idx="0">
            <a:schemeClr val="accent3"/>
          </a:effectRef>
          <a:fontRef idx="minor">
            <a:schemeClr val="dk1"/>
          </a:fontRef>
        </p:style>
      </p:cxnSp>
      <p:grpSp>
        <p:nvGrpSpPr>
          <p:cNvPr id="72" name="Group 71"/>
          <p:cNvGrpSpPr/>
          <p:nvPr/>
        </p:nvGrpSpPr>
        <p:grpSpPr>
          <a:xfrm flipH="1">
            <a:off x="7020506" y="4146553"/>
            <a:ext cx="1319848" cy="560345"/>
            <a:chOff x="1606231" y="3063219"/>
            <a:chExt cx="2266156" cy="1456897"/>
          </a:xfrm>
        </p:grpSpPr>
        <p:sp>
          <p:nvSpPr>
            <p:cNvPr id="73" name="Rectangle 72"/>
            <p:cNvSpPr/>
            <p:nvPr/>
          </p:nvSpPr>
          <p:spPr>
            <a:xfrm>
              <a:off x="2116739" y="4059388"/>
              <a:ext cx="161868" cy="4482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74" name="Rectangle 73"/>
            <p:cNvSpPr/>
            <p:nvPr/>
          </p:nvSpPr>
          <p:spPr>
            <a:xfrm>
              <a:off x="2278607" y="3548851"/>
              <a:ext cx="161868" cy="958813"/>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75" name="Rectangle 74"/>
            <p:cNvSpPr/>
            <p:nvPr/>
          </p:nvSpPr>
          <p:spPr>
            <a:xfrm>
              <a:off x="2440475" y="3847702"/>
              <a:ext cx="161868" cy="659962"/>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76" name="Rectangle 75"/>
            <p:cNvSpPr/>
            <p:nvPr/>
          </p:nvSpPr>
          <p:spPr>
            <a:xfrm>
              <a:off x="2602343" y="3063219"/>
              <a:ext cx="161868" cy="1444445"/>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77" name="Rectangle 76"/>
            <p:cNvSpPr/>
            <p:nvPr/>
          </p:nvSpPr>
          <p:spPr>
            <a:xfrm>
              <a:off x="2764210" y="3386973"/>
              <a:ext cx="161869" cy="1120691"/>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78" name="Rectangle 77"/>
            <p:cNvSpPr/>
            <p:nvPr/>
          </p:nvSpPr>
          <p:spPr>
            <a:xfrm>
              <a:off x="2926079" y="3959771"/>
              <a:ext cx="161868" cy="547893"/>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79" name="Rectangle 78"/>
            <p:cNvSpPr/>
            <p:nvPr/>
          </p:nvSpPr>
          <p:spPr>
            <a:xfrm>
              <a:off x="3087947" y="3548851"/>
              <a:ext cx="161868" cy="958813"/>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80" name="Rectangle 79"/>
            <p:cNvSpPr/>
            <p:nvPr/>
          </p:nvSpPr>
          <p:spPr>
            <a:xfrm>
              <a:off x="3249815" y="3847702"/>
              <a:ext cx="161868" cy="659962"/>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cxnSp>
          <p:nvCxnSpPr>
            <p:cNvPr id="81" name="Straight Connector 80"/>
            <p:cNvCxnSpPr/>
            <p:nvPr/>
          </p:nvCxnSpPr>
          <p:spPr>
            <a:xfrm>
              <a:off x="1606231" y="4520116"/>
              <a:ext cx="2266156" cy="0"/>
            </a:xfrm>
            <a:prstGeom prst="line">
              <a:avLst/>
            </a:prstGeom>
          </p:spPr>
          <p:style>
            <a:lnRef idx="2">
              <a:schemeClr val="accent3"/>
            </a:lnRef>
            <a:fillRef idx="1">
              <a:schemeClr val="lt1"/>
            </a:fillRef>
            <a:effectRef idx="0">
              <a:schemeClr val="accent3"/>
            </a:effectRef>
            <a:fontRef idx="minor">
              <a:schemeClr val="dk1"/>
            </a:fontRef>
          </p:style>
        </p:cxnSp>
      </p:grpSp>
      <p:grpSp>
        <p:nvGrpSpPr>
          <p:cNvPr id="82" name="Group 81"/>
          <p:cNvGrpSpPr/>
          <p:nvPr/>
        </p:nvGrpSpPr>
        <p:grpSpPr>
          <a:xfrm flipH="1">
            <a:off x="7020506" y="5086289"/>
            <a:ext cx="1319848" cy="560345"/>
            <a:chOff x="1606231" y="3063219"/>
            <a:chExt cx="2266156" cy="1456897"/>
          </a:xfrm>
        </p:grpSpPr>
        <p:sp>
          <p:nvSpPr>
            <p:cNvPr id="83" name="Rectangle 82"/>
            <p:cNvSpPr/>
            <p:nvPr/>
          </p:nvSpPr>
          <p:spPr>
            <a:xfrm>
              <a:off x="2116739" y="4059388"/>
              <a:ext cx="161868" cy="4482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84" name="Rectangle 83"/>
            <p:cNvSpPr/>
            <p:nvPr/>
          </p:nvSpPr>
          <p:spPr>
            <a:xfrm>
              <a:off x="2278607" y="3548851"/>
              <a:ext cx="161868" cy="958813"/>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85" name="Rectangle 84"/>
            <p:cNvSpPr/>
            <p:nvPr/>
          </p:nvSpPr>
          <p:spPr>
            <a:xfrm>
              <a:off x="2440475" y="3847702"/>
              <a:ext cx="161868" cy="659962"/>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86" name="Rectangle 85"/>
            <p:cNvSpPr/>
            <p:nvPr/>
          </p:nvSpPr>
          <p:spPr>
            <a:xfrm>
              <a:off x="2602343" y="3063219"/>
              <a:ext cx="161868" cy="1444445"/>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87" name="Rectangle 86"/>
            <p:cNvSpPr/>
            <p:nvPr/>
          </p:nvSpPr>
          <p:spPr>
            <a:xfrm>
              <a:off x="2764210" y="3386973"/>
              <a:ext cx="161869" cy="1120691"/>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88" name="Rectangle 87"/>
            <p:cNvSpPr/>
            <p:nvPr/>
          </p:nvSpPr>
          <p:spPr>
            <a:xfrm>
              <a:off x="2926079" y="3959771"/>
              <a:ext cx="161868" cy="547893"/>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89" name="Rectangle 88"/>
            <p:cNvSpPr/>
            <p:nvPr/>
          </p:nvSpPr>
          <p:spPr>
            <a:xfrm>
              <a:off x="3087947" y="3548851"/>
              <a:ext cx="161868" cy="958813"/>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90" name="Rectangle 89"/>
            <p:cNvSpPr/>
            <p:nvPr/>
          </p:nvSpPr>
          <p:spPr>
            <a:xfrm>
              <a:off x="3249815" y="3847702"/>
              <a:ext cx="161868" cy="659962"/>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cxnSp>
          <p:nvCxnSpPr>
            <p:cNvPr id="91" name="Straight Connector 90"/>
            <p:cNvCxnSpPr/>
            <p:nvPr/>
          </p:nvCxnSpPr>
          <p:spPr>
            <a:xfrm>
              <a:off x="1606231" y="4520116"/>
              <a:ext cx="2266156" cy="0"/>
            </a:xfrm>
            <a:prstGeom prst="line">
              <a:avLst/>
            </a:prstGeom>
          </p:spPr>
          <p:style>
            <a:lnRef idx="2">
              <a:schemeClr val="accent3"/>
            </a:lnRef>
            <a:fillRef idx="1">
              <a:schemeClr val="lt1"/>
            </a:fillRef>
            <a:effectRef idx="0">
              <a:schemeClr val="accent3"/>
            </a:effectRef>
            <a:fontRef idx="minor">
              <a:schemeClr val="dk1"/>
            </a:fontRef>
          </p:style>
        </p:cxnSp>
      </p:grpSp>
      <p:sp>
        <p:nvSpPr>
          <p:cNvPr id="93" name="TextBox 92"/>
          <p:cNvSpPr txBox="1"/>
          <p:nvPr/>
        </p:nvSpPr>
        <p:spPr>
          <a:xfrm>
            <a:off x="1314629" y="1116387"/>
            <a:ext cx="684803" cy="369332"/>
          </a:xfrm>
          <a:prstGeom prst="rect">
            <a:avLst/>
          </a:prstGeom>
          <a:noFill/>
        </p:spPr>
        <p:txBody>
          <a:bodyPr wrap="none" rtlCol="0">
            <a:spAutoFit/>
          </a:bodyPr>
          <a:lstStyle/>
          <a:p>
            <a:r>
              <a:rPr lang="en-US" dirty="0" smtClean="0"/>
              <a:t>input</a:t>
            </a:r>
            <a:endParaRPr lang="en-US" dirty="0"/>
          </a:p>
        </p:txBody>
      </p:sp>
      <p:sp>
        <p:nvSpPr>
          <p:cNvPr id="94" name="TextBox 93"/>
          <p:cNvSpPr txBox="1"/>
          <p:nvPr/>
        </p:nvSpPr>
        <p:spPr>
          <a:xfrm>
            <a:off x="7272725" y="1116387"/>
            <a:ext cx="825867" cy="369332"/>
          </a:xfrm>
          <a:prstGeom prst="rect">
            <a:avLst/>
          </a:prstGeom>
          <a:noFill/>
        </p:spPr>
        <p:txBody>
          <a:bodyPr wrap="none" rtlCol="0">
            <a:spAutoFit/>
          </a:bodyPr>
          <a:lstStyle/>
          <a:p>
            <a:r>
              <a:rPr lang="en-US" dirty="0" smtClean="0"/>
              <a:t>output</a:t>
            </a:r>
            <a:endParaRPr lang="en-US" dirty="0"/>
          </a:p>
        </p:txBody>
      </p:sp>
      <p:sp>
        <p:nvSpPr>
          <p:cNvPr id="92" name="TextBox 91"/>
          <p:cNvSpPr txBox="1"/>
          <p:nvPr/>
        </p:nvSpPr>
        <p:spPr>
          <a:xfrm>
            <a:off x="2938176" y="387486"/>
            <a:ext cx="3122379" cy="369332"/>
          </a:xfrm>
          <a:prstGeom prst="rect">
            <a:avLst/>
          </a:prstGeom>
          <a:noFill/>
        </p:spPr>
        <p:txBody>
          <a:bodyPr wrap="square" rtlCol="0">
            <a:spAutoFit/>
          </a:bodyPr>
          <a:lstStyle/>
          <a:p>
            <a:pPr algn="ctr"/>
            <a:r>
              <a:rPr lang="en-US" b="1" dirty="0" smtClean="0"/>
              <a:t>Plan cells</a:t>
            </a:r>
            <a:endParaRPr lang="en-US" b="1" dirty="0"/>
          </a:p>
        </p:txBody>
      </p:sp>
    </p:spTree>
    <p:extLst>
      <p:ext uri="{BB962C8B-B14F-4D97-AF65-F5344CB8AC3E}">
        <p14:creationId xmlns:p14="http://schemas.microsoft.com/office/powerpoint/2010/main" val="12274116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rot="16200000">
            <a:off x="4192612" y="2216379"/>
            <a:ext cx="1625959" cy="685803"/>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91436" tIns="45717" rIns="91436" bIns="45717" spcCol="0" rtlCol="0" anchor="ctr"/>
          <a:lstStyle/>
          <a:p>
            <a:pPr algn="ctr"/>
            <a:r>
              <a:rPr lang="en-US" sz="2000" b="1" dirty="0" smtClean="0">
                <a:solidFill>
                  <a:schemeClr val="tx1"/>
                </a:solidFill>
              </a:rPr>
              <a:t>Plan  cells</a:t>
            </a:r>
            <a:endParaRPr lang="en-US" sz="2000" b="1" dirty="0">
              <a:solidFill>
                <a:schemeClr val="tx1"/>
              </a:solidFill>
            </a:endParaRPr>
          </a:p>
        </p:txBody>
      </p:sp>
      <p:cxnSp>
        <p:nvCxnSpPr>
          <p:cNvPr id="6" name="Straight Connector 5"/>
          <p:cNvCxnSpPr/>
          <p:nvPr/>
        </p:nvCxnSpPr>
        <p:spPr>
          <a:xfrm>
            <a:off x="5348493" y="2545864"/>
            <a:ext cx="68580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3191311" y="2545864"/>
            <a:ext cx="1230975"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 name="Oval 7"/>
          <p:cNvSpPr/>
          <p:nvPr/>
        </p:nvSpPr>
        <p:spPr>
          <a:xfrm>
            <a:off x="4422286" y="2431564"/>
            <a:ext cx="228600" cy="2286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p:nvPr/>
        </p:nvGrpSpPr>
        <p:grpSpPr>
          <a:xfrm>
            <a:off x="1055085" y="2816845"/>
            <a:ext cx="1319848" cy="373563"/>
            <a:chOff x="1606231" y="3548851"/>
            <a:chExt cx="2266156" cy="971265"/>
          </a:xfrm>
        </p:grpSpPr>
        <p:sp>
          <p:nvSpPr>
            <p:cNvPr id="11" name="Rectangle 10"/>
            <p:cNvSpPr/>
            <p:nvPr/>
          </p:nvSpPr>
          <p:spPr>
            <a:xfrm>
              <a:off x="2278607" y="3548851"/>
              <a:ext cx="161868" cy="958813"/>
            </a:xfrm>
            <a:prstGeom prst="rect">
              <a:avLst/>
            </a:prstGeom>
            <a:ln>
              <a:solidFill>
                <a:srgbClr val="3366FF"/>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16" name="Rectangle 15"/>
            <p:cNvSpPr/>
            <p:nvPr/>
          </p:nvSpPr>
          <p:spPr>
            <a:xfrm>
              <a:off x="3087947" y="3548851"/>
              <a:ext cx="161868" cy="958813"/>
            </a:xfrm>
            <a:prstGeom prst="rect">
              <a:avLst/>
            </a:prstGeom>
            <a:ln>
              <a:solidFill>
                <a:srgbClr val="3366FF"/>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cxnSp>
          <p:nvCxnSpPr>
            <p:cNvPr id="18" name="Straight Connector 17"/>
            <p:cNvCxnSpPr/>
            <p:nvPr/>
          </p:nvCxnSpPr>
          <p:spPr>
            <a:xfrm>
              <a:off x="1606231" y="4520116"/>
              <a:ext cx="2266156" cy="0"/>
            </a:xfrm>
            <a:prstGeom prst="line">
              <a:avLst/>
            </a:prstGeom>
            <a:ln>
              <a:solidFill>
                <a:srgbClr val="3366FF"/>
              </a:solidFill>
            </a:ln>
          </p:spPr>
          <p:style>
            <a:lnRef idx="2">
              <a:schemeClr val="accent3"/>
            </a:lnRef>
            <a:fillRef idx="1">
              <a:schemeClr val="lt1"/>
            </a:fillRef>
            <a:effectRef idx="0">
              <a:schemeClr val="accent3"/>
            </a:effectRef>
            <a:fontRef idx="minor">
              <a:schemeClr val="dk1"/>
            </a:fontRef>
          </p:style>
        </p:cxnSp>
      </p:grpSp>
      <p:grpSp>
        <p:nvGrpSpPr>
          <p:cNvPr id="19" name="Group 18"/>
          <p:cNvGrpSpPr/>
          <p:nvPr/>
        </p:nvGrpSpPr>
        <p:grpSpPr>
          <a:xfrm>
            <a:off x="7006003" y="1645666"/>
            <a:ext cx="1319848" cy="560345"/>
            <a:chOff x="1606231" y="3063219"/>
            <a:chExt cx="2266156" cy="1456897"/>
          </a:xfrm>
        </p:grpSpPr>
        <p:sp>
          <p:nvSpPr>
            <p:cNvPr id="20" name="Rectangle 19"/>
            <p:cNvSpPr/>
            <p:nvPr/>
          </p:nvSpPr>
          <p:spPr>
            <a:xfrm>
              <a:off x="2116739" y="4059388"/>
              <a:ext cx="161868" cy="4482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21" name="Rectangle 20"/>
            <p:cNvSpPr/>
            <p:nvPr/>
          </p:nvSpPr>
          <p:spPr>
            <a:xfrm>
              <a:off x="2278607" y="3548851"/>
              <a:ext cx="161868" cy="958813"/>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22" name="Rectangle 21"/>
            <p:cNvSpPr/>
            <p:nvPr/>
          </p:nvSpPr>
          <p:spPr>
            <a:xfrm>
              <a:off x="2440475" y="3847702"/>
              <a:ext cx="161868" cy="659962"/>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23" name="Rectangle 22"/>
            <p:cNvSpPr/>
            <p:nvPr/>
          </p:nvSpPr>
          <p:spPr>
            <a:xfrm>
              <a:off x="2602343" y="3063219"/>
              <a:ext cx="161868" cy="1444445"/>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24" name="Rectangle 23"/>
            <p:cNvSpPr/>
            <p:nvPr/>
          </p:nvSpPr>
          <p:spPr>
            <a:xfrm>
              <a:off x="2764211" y="3386974"/>
              <a:ext cx="161868" cy="112069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25" name="Rectangle 24"/>
            <p:cNvSpPr/>
            <p:nvPr/>
          </p:nvSpPr>
          <p:spPr>
            <a:xfrm>
              <a:off x="2926079" y="3959771"/>
              <a:ext cx="161868" cy="547893"/>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26" name="Rectangle 25"/>
            <p:cNvSpPr/>
            <p:nvPr/>
          </p:nvSpPr>
          <p:spPr>
            <a:xfrm>
              <a:off x="3087947" y="3548851"/>
              <a:ext cx="161868" cy="958813"/>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27" name="Rectangle 26"/>
            <p:cNvSpPr/>
            <p:nvPr/>
          </p:nvSpPr>
          <p:spPr>
            <a:xfrm>
              <a:off x="3249815" y="3847702"/>
              <a:ext cx="161868" cy="659962"/>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cxnSp>
          <p:nvCxnSpPr>
            <p:cNvPr id="28" name="Straight Connector 27"/>
            <p:cNvCxnSpPr/>
            <p:nvPr/>
          </p:nvCxnSpPr>
          <p:spPr>
            <a:xfrm>
              <a:off x="1606231" y="4520116"/>
              <a:ext cx="2266156" cy="0"/>
            </a:xfrm>
            <a:prstGeom prst="line">
              <a:avLst/>
            </a:prstGeom>
          </p:spPr>
          <p:style>
            <a:lnRef idx="2">
              <a:schemeClr val="accent3"/>
            </a:lnRef>
            <a:fillRef idx="1">
              <a:schemeClr val="lt1"/>
            </a:fillRef>
            <a:effectRef idx="0">
              <a:schemeClr val="accent3"/>
            </a:effectRef>
            <a:fontRef idx="minor">
              <a:schemeClr val="dk1"/>
            </a:fontRef>
          </p:style>
        </p:cxnSp>
      </p:grpSp>
      <p:cxnSp>
        <p:nvCxnSpPr>
          <p:cNvPr id="29" name="Straight Connector 28"/>
          <p:cNvCxnSpPr/>
          <p:nvPr/>
        </p:nvCxnSpPr>
        <p:spPr>
          <a:xfrm flipV="1">
            <a:off x="1055085" y="2224974"/>
            <a:ext cx="1319848" cy="12452"/>
          </a:xfrm>
          <a:prstGeom prst="line">
            <a:avLst/>
          </a:prstGeom>
          <a:ln>
            <a:solidFill>
              <a:srgbClr val="3366FF"/>
            </a:solidFill>
          </a:ln>
        </p:spPr>
        <p:style>
          <a:lnRef idx="2">
            <a:schemeClr val="accent3"/>
          </a:lnRef>
          <a:fillRef idx="1">
            <a:schemeClr val="lt1"/>
          </a:fillRef>
          <a:effectRef idx="0">
            <a:schemeClr val="accent3"/>
          </a:effectRef>
          <a:fontRef idx="minor">
            <a:schemeClr val="dk1"/>
          </a:fontRef>
        </p:style>
      </p:cxnSp>
      <p:cxnSp>
        <p:nvCxnSpPr>
          <p:cNvPr id="31" name="Straight Connector 30"/>
          <p:cNvCxnSpPr/>
          <p:nvPr/>
        </p:nvCxnSpPr>
        <p:spPr>
          <a:xfrm flipV="1">
            <a:off x="1055085" y="4117694"/>
            <a:ext cx="1319848" cy="12452"/>
          </a:xfrm>
          <a:prstGeom prst="line">
            <a:avLst/>
          </a:prstGeom>
          <a:ln>
            <a:solidFill>
              <a:srgbClr val="3366FF"/>
            </a:solidFill>
          </a:ln>
        </p:spPr>
        <p:style>
          <a:lnRef idx="2">
            <a:schemeClr val="accent3"/>
          </a:lnRef>
          <a:fillRef idx="1">
            <a:schemeClr val="lt1"/>
          </a:fillRef>
          <a:effectRef idx="0">
            <a:schemeClr val="accent3"/>
          </a:effectRef>
          <a:fontRef idx="minor">
            <a:schemeClr val="dk1"/>
          </a:fontRef>
        </p:style>
      </p:cxnSp>
      <p:grpSp>
        <p:nvGrpSpPr>
          <p:cNvPr id="32" name="Group 31"/>
          <p:cNvGrpSpPr/>
          <p:nvPr/>
        </p:nvGrpSpPr>
        <p:grpSpPr>
          <a:xfrm>
            <a:off x="7006003" y="2634854"/>
            <a:ext cx="1319848" cy="560345"/>
            <a:chOff x="1606231" y="3063219"/>
            <a:chExt cx="2266156" cy="1456897"/>
          </a:xfrm>
        </p:grpSpPr>
        <p:sp>
          <p:nvSpPr>
            <p:cNvPr id="33" name="Rectangle 32"/>
            <p:cNvSpPr/>
            <p:nvPr/>
          </p:nvSpPr>
          <p:spPr>
            <a:xfrm>
              <a:off x="2116739" y="4059388"/>
              <a:ext cx="161868" cy="4482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35" name="Rectangle 34"/>
            <p:cNvSpPr/>
            <p:nvPr/>
          </p:nvSpPr>
          <p:spPr>
            <a:xfrm>
              <a:off x="2440475" y="3847702"/>
              <a:ext cx="161868" cy="659962"/>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36" name="Rectangle 35"/>
            <p:cNvSpPr/>
            <p:nvPr/>
          </p:nvSpPr>
          <p:spPr>
            <a:xfrm>
              <a:off x="2602343" y="3063219"/>
              <a:ext cx="161868" cy="1444445"/>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37" name="Rectangle 36"/>
            <p:cNvSpPr/>
            <p:nvPr/>
          </p:nvSpPr>
          <p:spPr>
            <a:xfrm>
              <a:off x="2764211" y="3386974"/>
              <a:ext cx="161868" cy="112069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38" name="Rectangle 37"/>
            <p:cNvSpPr/>
            <p:nvPr/>
          </p:nvSpPr>
          <p:spPr>
            <a:xfrm>
              <a:off x="2926079" y="3959771"/>
              <a:ext cx="161868" cy="547893"/>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40" name="Rectangle 39"/>
            <p:cNvSpPr/>
            <p:nvPr/>
          </p:nvSpPr>
          <p:spPr>
            <a:xfrm>
              <a:off x="3249815" y="3847702"/>
              <a:ext cx="161868" cy="659962"/>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cxnSp>
          <p:nvCxnSpPr>
            <p:cNvPr id="41" name="Straight Connector 40"/>
            <p:cNvCxnSpPr/>
            <p:nvPr/>
          </p:nvCxnSpPr>
          <p:spPr>
            <a:xfrm>
              <a:off x="1606231" y="4520116"/>
              <a:ext cx="2266156" cy="0"/>
            </a:xfrm>
            <a:prstGeom prst="line">
              <a:avLst/>
            </a:prstGeom>
          </p:spPr>
          <p:style>
            <a:lnRef idx="2">
              <a:schemeClr val="accent3"/>
            </a:lnRef>
            <a:fillRef idx="1">
              <a:schemeClr val="lt1"/>
            </a:fillRef>
            <a:effectRef idx="0">
              <a:schemeClr val="accent3"/>
            </a:effectRef>
            <a:fontRef idx="minor">
              <a:schemeClr val="dk1"/>
            </a:fontRef>
          </p:style>
        </p:cxnSp>
      </p:grpSp>
      <p:cxnSp>
        <p:nvCxnSpPr>
          <p:cNvPr id="42" name="Straight Arrow Connector 41"/>
          <p:cNvCxnSpPr/>
          <p:nvPr/>
        </p:nvCxnSpPr>
        <p:spPr>
          <a:xfrm>
            <a:off x="635022" y="1506705"/>
            <a:ext cx="0" cy="312258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3" name="TextBox 42"/>
          <p:cNvSpPr txBox="1"/>
          <p:nvPr/>
        </p:nvSpPr>
        <p:spPr>
          <a:xfrm rot="16200000">
            <a:off x="153537" y="2579753"/>
            <a:ext cx="612517" cy="369332"/>
          </a:xfrm>
          <a:prstGeom prst="rect">
            <a:avLst/>
          </a:prstGeom>
          <a:noFill/>
        </p:spPr>
        <p:txBody>
          <a:bodyPr wrap="none" rtlCol="0">
            <a:spAutoFit/>
          </a:bodyPr>
          <a:lstStyle/>
          <a:p>
            <a:r>
              <a:rPr lang="en-US" dirty="0" smtClean="0"/>
              <a:t>time</a:t>
            </a:r>
            <a:endParaRPr lang="en-US" dirty="0"/>
          </a:p>
        </p:txBody>
      </p:sp>
      <p:sp>
        <p:nvSpPr>
          <p:cNvPr id="44" name="TextBox 43"/>
          <p:cNvSpPr txBox="1"/>
          <p:nvPr/>
        </p:nvSpPr>
        <p:spPr>
          <a:xfrm>
            <a:off x="3191311" y="2165486"/>
            <a:ext cx="684803" cy="369332"/>
          </a:xfrm>
          <a:prstGeom prst="rect">
            <a:avLst/>
          </a:prstGeom>
          <a:noFill/>
        </p:spPr>
        <p:txBody>
          <a:bodyPr wrap="none" rtlCol="0">
            <a:spAutoFit/>
          </a:bodyPr>
          <a:lstStyle/>
          <a:p>
            <a:r>
              <a:rPr lang="en-US" dirty="0" smtClean="0"/>
              <a:t>input</a:t>
            </a:r>
            <a:endParaRPr lang="en-US" dirty="0"/>
          </a:p>
        </p:txBody>
      </p:sp>
      <p:sp>
        <p:nvSpPr>
          <p:cNvPr id="45" name="TextBox 44"/>
          <p:cNvSpPr txBox="1"/>
          <p:nvPr/>
        </p:nvSpPr>
        <p:spPr>
          <a:xfrm>
            <a:off x="5487823" y="2165486"/>
            <a:ext cx="825867" cy="369332"/>
          </a:xfrm>
          <a:prstGeom prst="rect">
            <a:avLst/>
          </a:prstGeom>
          <a:noFill/>
        </p:spPr>
        <p:txBody>
          <a:bodyPr wrap="none" rtlCol="0">
            <a:spAutoFit/>
          </a:bodyPr>
          <a:lstStyle/>
          <a:p>
            <a:r>
              <a:rPr lang="en-US" dirty="0" smtClean="0"/>
              <a:t>output</a:t>
            </a:r>
            <a:endParaRPr lang="en-US" dirty="0"/>
          </a:p>
        </p:txBody>
      </p:sp>
      <p:sp>
        <p:nvSpPr>
          <p:cNvPr id="46" name="TextBox 45"/>
          <p:cNvSpPr txBox="1"/>
          <p:nvPr/>
        </p:nvSpPr>
        <p:spPr>
          <a:xfrm>
            <a:off x="3191311" y="4629286"/>
            <a:ext cx="2968189" cy="923330"/>
          </a:xfrm>
          <a:prstGeom prst="rect">
            <a:avLst/>
          </a:prstGeom>
          <a:noFill/>
        </p:spPr>
        <p:txBody>
          <a:bodyPr wrap="square" rtlCol="0">
            <a:spAutoFit/>
          </a:bodyPr>
          <a:lstStyle/>
          <a:p>
            <a:r>
              <a:rPr lang="en-US" dirty="0" smtClean="0"/>
              <a:t>Behavior: Inhibitory inputs </a:t>
            </a:r>
            <a:r>
              <a:rPr lang="en-US" dirty="0" smtClean="0"/>
              <a:t>inhibit activation in </a:t>
            </a:r>
            <a:r>
              <a:rPr lang="en-US" dirty="0" smtClean="0"/>
              <a:t>individual </a:t>
            </a:r>
            <a:r>
              <a:rPr lang="en-US" dirty="0" smtClean="0"/>
              <a:t>Plan cells</a:t>
            </a:r>
            <a:endParaRPr lang="en-US" dirty="0"/>
          </a:p>
        </p:txBody>
      </p:sp>
      <p:cxnSp>
        <p:nvCxnSpPr>
          <p:cNvPr id="78" name="Straight Connector 77"/>
          <p:cNvCxnSpPr/>
          <p:nvPr/>
        </p:nvCxnSpPr>
        <p:spPr>
          <a:xfrm flipH="1">
            <a:off x="3191311" y="1371598"/>
            <a:ext cx="1867901"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9" name="Oval 78"/>
          <p:cNvSpPr/>
          <p:nvPr/>
        </p:nvSpPr>
        <p:spPr>
          <a:xfrm rot="5400000" flipV="1">
            <a:off x="4938093" y="1479155"/>
            <a:ext cx="217552" cy="2286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0" name="Straight Connector 79"/>
          <p:cNvCxnSpPr/>
          <p:nvPr/>
        </p:nvCxnSpPr>
        <p:spPr>
          <a:xfrm>
            <a:off x="5054454" y="1357327"/>
            <a:ext cx="0" cy="113081"/>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2" name="TextBox 81"/>
          <p:cNvSpPr txBox="1"/>
          <p:nvPr/>
        </p:nvSpPr>
        <p:spPr>
          <a:xfrm>
            <a:off x="3216711" y="1045642"/>
            <a:ext cx="1230975" cy="646331"/>
          </a:xfrm>
          <a:prstGeom prst="rect">
            <a:avLst/>
          </a:prstGeom>
          <a:noFill/>
        </p:spPr>
        <p:txBody>
          <a:bodyPr wrap="square" rtlCol="0">
            <a:spAutoFit/>
          </a:bodyPr>
          <a:lstStyle/>
          <a:p>
            <a:r>
              <a:rPr lang="en-US" dirty="0" smtClean="0"/>
              <a:t>Inhibitory input</a:t>
            </a:r>
            <a:endParaRPr lang="en-US" dirty="0"/>
          </a:p>
        </p:txBody>
      </p:sp>
      <p:sp>
        <p:nvSpPr>
          <p:cNvPr id="83" name="TextBox 82"/>
          <p:cNvSpPr txBox="1"/>
          <p:nvPr/>
        </p:nvSpPr>
        <p:spPr>
          <a:xfrm>
            <a:off x="1149530" y="1116387"/>
            <a:ext cx="1263470" cy="646331"/>
          </a:xfrm>
          <a:prstGeom prst="rect">
            <a:avLst/>
          </a:prstGeom>
          <a:noFill/>
        </p:spPr>
        <p:txBody>
          <a:bodyPr wrap="square" rtlCol="0">
            <a:spAutoFit/>
          </a:bodyPr>
          <a:lstStyle/>
          <a:p>
            <a:r>
              <a:rPr lang="en-US" dirty="0" smtClean="0"/>
              <a:t>Inhibitory input</a:t>
            </a:r>
            <a:endParaRPr lang="en-US" dirty="0"/>
          </a:p>
        </p:txBody>
      </p:sp>
      <p:sp>
        <p:nvSpPr>
          <p:cNvPr id="84" name="TextBox 83"/>
          <p:cNvSpPr txBox="1"/>
          <p:nvPr/>
        </p:nvSpPr>
        <p:spPr>
          <a:xfrm>
            <a:off x="7272725" y="1116387"/>
            <a:ext cx="825867" cy="369332"/>
          </a:xfrm>
          <a:prstGeom prst="rect">
            <a:avLst/>
          </a:prstGeom>
          <a:noFill/>
        </p:spPr>
        <p:txBody>
          <a:bodyPr wrap="none" rtlCol="0">
            <a:spAutoFit/>
          </a:bodyPr>
          <a:lstStyle/>
          <a:p>
            <a:r>
              <a:rPr lang="en-US" dirty="0" smtClean="0"/>
              <a:t>output</a:t>
            </a:r>
            <a:endParaRPr lang="en-US" dirty="0"/>
          </a:p>
        </p:txBody>
      </p:sp>
      <p:grpSp>
        <p:nvGrpSpPr>
          <p:cNvPr id="85" name="Group 84"/>
          <p:cNvGrpSpPr/>
          <p:nvPr/>
        </p:nvGrpSpPr>
        <p:grpSpPr>
          <a:xfrm>
            <a:off x="7006003" y="3590383"/>
            <a:ext cx="1319848" cy="560345"/>
            <a:chOff x="1606231" y="3063219"/>
            <a:chExt cx="2266156" cy="1456897"/>
          </a:xfrm>
        </p:grpSpPr>
        <p:sp>
          <p:nvSpPr>
            <p:cNvPr id="86" name="Rectangle 85"/>
            <p:cNvSpPr/>
            <p:nvPr/>
          </p:nvSpPr>
          <p:spPr>
            <a:xfrm>
              <a:off x="2116739" y="4059388"/>
              <a:ext cx="161868" cy="4482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87" name="Rectangle 86"/>
            <p:cNvSpPr/>
            <p:nvPr/>
          </p:nvSpPr>
          <p:spPr>
            <a:xfrm>
              <a:off x="2440475" y="3847702"/>
              <a:ext cx="161868" cy="659962"/>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88" name="Rectangle 87"/>
            <p:cNvSpPr/>
            <p:nvPr/>
          </p:nvSpPr>
          <p:spPr>
            <a:xfrm>
              <a:off x="2602343" y="3063219"/>
              <a:ext cx="161868" cy="1444445"/>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89" name="Rectangle 88"/>
            <p:cNvSpPr/>
            <p:nvPr/>
          </p:nvSpPr>
          <p:spPr>
            <a:xfrm>
              <a:off x="2764211" y="3386974"/>
              <a:ext cx="161868" cy="112069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90" name="Rectangle 89"/>
            <p:cNvSpPr/>
            <p:nvPr/>
          </p:nvSpPr>
          <p:spPr>
            <a:xfrm>
              <a:off x="2926079" y="3959771"/>
              <a:ext cx="161868" cy="547893"/>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91" name="Rectangle 90"/>
            <p:cNvSpPr/>
            <p:nvPr/>
          </p:nvSpPr>
          <p:spPr>
            <a:xfrm>
              <a:off x="3249815" y="3847702"/>
              <a:ext cx="161868" cy="659962"/>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cxnSp>
          <p:nvCxnSpPr>
            <p:cNvPr id="92" name="Straight Connector 91"/>
            <p:cNvCxnSpPr/>
            <p:nvPr/>
          </p:nvCxnSpPr>
          <p:spPr>
            <a:xfrm>
              <a:off x="1606231" y="4520116"/>
              <a:ext cx="2266156" cy="0"/>
            </a:xfrm>
            <a:prstGeom prst="line">
              <a:avLst/>
            </a:prstGeom>
          </p:spPr>
          <p:style>
            <a:lnRef idx="2">
              <a:schemeClr val="accent3"/>
            </a:lnRef>
            <a:fillRef idx="1">
              <a:schemeClr val="lt1"/>
            </a:fillRef>
            <a:effectRef idx="0">
              <a:schemeClr val="accent3"/>
            </a:effectRef>
            <a:fontRef idx="minor">
              <a:schemeClr val="dk1"/>
            </a:fontRef>
          </p:style>
        </p:cxnSp>
      </p:grpSp>
      <p:sp>
        <p:nvSpPr>
          <p:cNvPr id="50" name="TextBox 49"/>
          <p:cNvSpPr txBox="1"/>
          <p:nvPr/>
        </p:nvSpPr>
        <p:spPr>
          <a:xfrm>
            <a:off x="2938176" y="387486"/>
            <a:ext cx="3122379" cy="369332"/>
          </a:xfrm>
          <a:prstGeom prst="rect">
            <a:avLst/>
          </a:prstGeom>
          <a:noFill/>
        </p:spPr>
        <p:txBody>
          <a:bodyPr wrap="square" rtlCol="0">
            <a:spAutoFit/>
          </a:bodyPr>
          <a:lstStyle/>
          <a:p>
            <a:pPr algn="ctr"/>
            <a:r>
              <a:rPr lang="en-US" b="1" dirty="0" smtClean="0"/>
              <a:t>Plan cells</a:t>
            </a:r>
            <a:endParaRPr lang="en-US" b="1" dirty="0"/>
          </a:p>
        </p:txBody>
      </p:sp>
      <p:sp>
        <p:nvSpPr>
          <p:cNvPr id="51" name="Rounded Rectangle 50"/>
          <p:cNvSpPr/>
          <p:nvPr/>
        </p:nvSpPr>
        <p:spPr>
          <a:xfrm>
            <a:off x="3011690" y="1116387"/>
            <a:ext cx="3302000" cy="2813053"/>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2" name="Oval 51"/>
          <p:cNvSpPr/>
          <p:nvPr/>
        </p:nvSpPr>
        <p:spPr>
          <a:xfrm>
            <a:off x="3032895" y="1013745"/>
            <a:ext cx="1309000" cy="688486"/>
          </a:xfrm>
          <a:prstGeom prst="ellipse">
            <a:avLst/>
          </a:prstGeom>
          <a:noFill/>
          <a:ln w="76200" cmpd="sng">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774106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rot="16200000">
            <a:off x="4192612" y="2216379"/>
            <a:ext cx="1625959" cy="685803"/>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91436" tIns="45717" rIns="91436" bIns="45717" spcCol="0" rtlCol="0" anchor="ctr"/>
          <a:lstStyle/>
          <a:p>
            <a:pPr algn="ctr"/>
            <a:r>
              <a:rPr lang="en-US" sz="2000" b="1" dirty="0" smtClean="0">
                <a:solidFill>
                  <a:schemeClr val="tx1"/>
                </a:solidFill>
              </a:rPr>
              <a:t>Choice cells</a:t>
            </a:r>
            <a:endParaRPr lang="en-US" sz="2000" b="1" dirty="0">
              <a:solidFill>
                <a:schemeClr val="tx1"/>
              </a:solidFill>
            </a:endParaRPr>
          </a:p>
        </p:txBody>
      </p:sp>
      <p:cxnSp>
        <p:nvCxnSpPr>
          <p:cNvPr id="5" name="Straight Connector 4"/>
          <p:cNvCxnSpPr/>
          <p:nvPr/>
        </p:nvCxnSpPr>
        <p:spPr>
          <a:xfrm>
            <a:off x="5348493" y="2545864"/>
            <a:ext cx="68580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191311" y="2545864"/>
            <a:ext cx="1230975"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 name="Oval 6"/>
          <p:cNvSpPr/>
          <p:nvPr/>
        </p:nvSpPr>
        <p:spPr>
          <a:xfrm>
            <a:off x="4422286" y="2431564"/>
            <a:ext cx="228600" cy="2286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3191311" y="2165486"/>
            <a:ext cx="684803" cy="369332"/>
          </a:xfrm>
          <a:prstGeom prst="rect">
            <a:avLst/>
          </a:prstGeom>
          <a:noFill/>
        </p:spPr>
        <p:txBody>
          <a:bodyPr wrap="none" rtlCol="0">
            <a:spAutoFit/>
          </a:bodyPr>
          <a:lstStyle/>
          <a:p>
            <a:r>
              <a:rPr lang="en-US" dirty="0" smtClean="0"/>
              <a:t>input</a:t>
            </a:r>
            <a:endParaRPr lang="en-US" dirty="0"/>
          </a:p>
        </p:txBody>
      </p:sp>
      <p:sp>
        <p:nvSpPr>
          <p:cNvPr id="59" name="TextBox 58"/>
          <p:cNvSpPr txBox="1"/>
          <p:nvPr/>
        </p:nvSpPr>
        <p:spPr>
          <a:xfrm>
            <a:off x="5487823" y="2165486"/>
            <a:ext cx="825867" cy="369332"/>
          </a:xfrm>
          <a:prstGeom prst="rect">
            <a:avLst/>
          </a:prstGeom>
          <a:noFill/>
        </p:spPr>
        <p:txBody>
          <a:bodyPr wrap="none" rtlCol="0">
            <a:spAutoFit/>
          </a:bodyPr>
          <a:lstStyle/>
          <a:p>
            <a:r>
              <a:rPr lang="en-US" dirty="0" smtClean="0"/>
              <a:t>output</a:t>
            </a:r>
            <a:endParaRPr lang="en-US" dirty="0"/>
          </a:p>
        </p:txBody>
      </p:sp>
      <p:sp>
        <p:nvSpPr>
          <p:cNvPr id="33" name="TextBox 32"/>
          <p:cNvSpPr txBox="1"/>
          <p:nvPr/>
        </p:nvSpPr>
        <p:spPr>
          <a:xfrm>
            <a:off x="2938176" y="387486"/>
            <a:ext cx="3122379" cy="369332"/>
          </a:xfrm>
          <a:prstGeom prst="rect">
            <a:avLst/>
          </a:prstGeom>
          <a:noFill/>
        </p:spPr>
        <p:txBody>
          <a:bodyPr wrap="square" rtlCol="0">
            <a:spAutoFit/>
          </a:bodyPr>
          <a:lstStyle/>
          <a:p>
            <a:pPr algn="ctr"/>
            <a:r>
              <a:rPr lang="en-US" b="1" dirty="0" smtClean="0"/>
              <a:t>Choice cells</a:t>
            </a:r>
            <a:endParaRPr lang="en-US" b="1" dirty="0"/>
          </a:p>
        </p:txBody>
      </p:sp>
      <p:sp>
        <p:nvSpPr>
          <p:cNvPr id="34" name="Rounded Rectangle 33"/>
          <p:cNvSpPr/>
          <p:nvPr/>
        </p:nvSpPr>
        <p:spPr>
          <a:xfrm>
            <a:off x="3011690" y="1116387"/>
            <a:ext cx="3302000" cy="2813053"/>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p:cNvSpPr txBox="1"/>
          <p:nvPr/>
        </p:nvSpPr>
        <p:spPr>
          <a:xfrm>
            <a:off x="2781301" y="4629286"/>
            <a:ext cx="3942400" cy="1477328"/>
          </a:xfrm>
          <a:prstGeom prst="rect">
            <a:avLst/>
          </a:prstGeom>
          <a:noFill/>
        </p:spPr>
        <p:txBody>
          <a:bodyPr wrap="square" rtlCol="0">
            <a:spAutoFit/>
          </a:bodyPr>
          <a:lstStyle/>
          <a:p>
            <a:r>
              <a:rPr lang="en-US" dirty="0" smtClean="0"/>
              <a:t>Like Plan cells: group of cells/neurons. Excitatory inputs form an “input pattern”. Cell activations for an “output pattern”. But behavior is different compared to Plan cells</a:t>
            </a:r>
            <a:endParaRPr lang="en-US" dirty="0"/>
          </a:p>
        </p:txBody>
      </p:sp>
    </p:spTree>
    <p:extLst>
      <p:ext uri="{BB962C8B-B14F-4D97-AF65-F5344CB8AC3E}">
        <p14:creationId xmlns:p14="http://schemas.microsoft.com/office/powerpoint/2010/main" val="36558522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rot="16200000">
            <a:off x="4192612" y="2216379"/>
            <a:ext cx="1625959" cy="685803"/>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91436" tIns="45717" rIns="91436" bIns="45717" spcCol="0" rtlCol="0" anchor="ctr"/>
          <a:lstStyle/>
          <a:p>
            <a:pPr algn="ctr"/>
            <a:r>
              <a:rPr lang="en-US" sz="2000" b="1" dirty="0" smtClean="0">
                <a:solidFill>
                  <a:schemeClr val="tx1"/>
                </a:solidFill>
              </a:rPr>
              <a:t>Choice cells</a:t>
            </a:r>
            <a:endParaRPr lang="en-US" sz="2000" b="1" dirty="0">
              <a:solidFill>
                <a:schemeClr val="tx1"/>
              </a:solidFill>
            </a:endParaRPr>
          </a:p>
        </p:txBody>
      </p:sp>
      <p:cxnSp>
        <p:nvCxnSpPr>
          <p:cNvPr id="5" name="Straight Connector 4"/>
          <p:cNvCxnSpPr/>
          <p:nvPr/>
        </p:nvCxnSpPr>
        <p:spPr>
          <a:xfrm>
            <a:off x="5348493" y="2545864"/>
            <a:ext cx="68580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191311" y="2545864"/>
            <a:ext cx="1230975"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 name="Oval 6"/>
          <p:cNvSpPr/>
          <p:nvPr/>
        </p:nvSpPr>
        <p:spPr>
          <a:xfrm>
            <a:off x="4422286" y="2431564"/>
            <a:ext cx="228600" cy="2286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p:cNvGrpSpPr/>
          <p:nvPr/>
        </p:nvGrpSpPr>
        <p:grpSpPr>
          <a:xfrm>
            <a:off x="1055085" y="2119590"/>
            <a:ext cx="1319848" cy="560345"/>
            <a:chOff x="1606231" y="3063219"/>
            <a:chExt cx="2266156" cy="1456897"/>
          </a:xfrm>
        </p:grpSpPr>
        <p:sp>
          <p:nvSpPr>
            <p:cNvPr id="9" name="Rectangle 8"/>
            <p:cNvSpPr/>
            <p:nvPr/>
          </p:nvSpPr>
          <p:spPr>
            <a:xfrm>
              <a:off x="2116739" y="4059388"/>
              <a:ext cx="161868" cy="4482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10" name="Rectangle 9"/>
            <p:cNvSpPr/>
            <p:nvPr/>
          </p:nvSpPr>
          <p:spPr>
            <a:xfrm>
              <a:off x="2278607" y="3548851"/>
              <a:ext cx="161868" cy="958813"/>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11" name="Rectangle 10"/>
            <p:cNvSpPr/>
            <p:nvPr/>
          </p:nvSpPr>
          <p:spPr>
            <a:xfrm>
              <a:off x="2440475" y="3847702"/>
              <a:ext cx="161868" cy="659962"/>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12" name="Rectangle 11"/>
            <p:cNvSpPr/>
            <p:nvPr/>
          </p:nvSpPr>
          <p:spPr>
            <a:xfrm>
              <a:off x="2602343" y="3063219"/>
              <a:ext cx="161868" cy="1444445"/>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13" name="Rectangle 12"/>
            <p:cNvSpPr/>
            <p:nvPr/>
          </p:nvSpPr>
          <p:spPr>
            <a:xfrm>
              <a:off x="2764210" y="3386973"/>
              <a:ext cx="161869" cy="1120691"/>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14" name="Rectangle 13"/>
            <p:cNvSpPr/>
            <p:nvPr/>
          </p:nvSpPr>
          <p:spPr>
            <a:xfrm>
              <a:off x="2926079" y="3959771"/>
              <a:ext cx="161868" cy="547893"/>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15" name="Rectangle 14"/>
            <p:cNvSpPr/>
            <p:nvPr/>
          </p:nvSpPr>
          <p:spPr>
            <a:xfrm>
              <a:off x="3087947" y="3548851"/>
              <a:ext cx="161868" cy="958813"/>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16" name="Rectangle 15"/>
            <p:cNvSpPr/>
            <p:nvPr/>
          </p:nvSpPr>
          <p:spPr>
            <a:xfrm>
              <a:off x="3249815" y="3847702"/>
              <a:ext cx="161868" cy="659962"/>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cxnSp>
          <p:nvCxnSpPr>
            <p:cNvPr id="18" name="Straight Connector 17"/>
            <p:cNvCxnSpPr/>
            <p:nvPr/>
          </p:nvCxnSpPr>
          <p:spPr>
            <a:xfrm>
              <a:off x="1606231" y="4520116"/>
              <a:ext cx="2266156" cy="0"/>
            </a:xfrm>
            <a:prstGeom prst="line">
              <a:avLst/>
            </a:prstGeom>
          </p:spPr>
          <p:style>
            <a:lnRef idx="2">
              <a:schemeClr val="accent3"/>
            </a:lnRef>
            <a:fillRef idx="1">
              <a:schemeClr val="lt1"/>
            </a:fillRef>
            <a:effectRef idx="0">
              <a:schemeClr val="accent3"/>
            </a:effectRef>
            <a:fontRef idx="minor">
              <a:schemeClr val="dk1"/>
            </a:fontRef>
          </p:style>
        </p:cxnSp>
      </p:grpSp>
      <p:grpSp>
        <p:nvGrpSpPr>
          <p:cNvPr id="20" name="Group 19"/>
          <p:cNvGrpSpPr/>
          <p:nvPr/>
        </p:nvGrpSpPr>
        <p:grpSpPr>
          <a:xfrm>
            <a:off x="7006003" y="1892300"/>
            <a:ext cx="1319848" cy="787635"/>
            <a:chOff x="1606231" y="3063219"/>
            <a:chExt cx="2266156" cy="1456897"/>
          </a:xfrm>
        </p:grpSpPr>
        <p:sp>
          <p:nvSpPr>
            <p:cNvPr id="24" name="Rectangle 23"/>
            <p:cNvSpPr/>
            <p:nvPr/>
          </p:nvSpPr>
          <p:spPr>
            <a:xfrm>
              <a:off x="2602343" y="3063219"/>
              <a:ext cx="161868" cy="1444445"/>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cxnSp>
          <p:nvCxnSpPr>
            <p:cNvPr id="29" name="Straight Connector 28"/>
            <p:cNvCxnSpPr/>
            <p:nvPr/>
          </p:nvCxnSpPr>
          <p:spPr>
            <a:xfrm>
              <a:off x="1606231" y="4520116"/>
              <a:ext cx="2266156" cy="0"/>
            </a:xfrm>
            <a:prstGeom prst="line">
              <a:avLst/>
            </a:prstGeom>
          </p:spPr>
          <p:style>
            <a:lnRef idx="2">
              <a:schemeClr val="accent3"/>
            </a:lnRef>
            <a:fillRef idx="1">
              <a:schemeClr val="lt1"/>
            </a:fillRef>
            <a:effectRef idx="0">
              <a:schemeClr val="accent3"/>
            </a:effectRef>
            <a:fontRef idx="minor">
              <a:schemeClr val="dk1"/>
            </a:fontRef>
          </p:style>
        </p:cxnSp>
      </p:grpSp>
      <p:cxnSp>
        <p:nvCxnSpPr>
          <p:cNvPr id="41" name="Straight Connector 40"/>
          <p:cNvCxnSpPr/>
          <p:nvPr/>
        </p:nvCxnSpPr>
        <p:spPr>
          <a:xfrm flipV="1">
            <a:off x="1055085" y="1714499"/>
            <a:ext cx="1319848" cy="12452"/>
          </a:xfrm>
          <a:prstGeom prst="line">
            <a:avLst/>
          </a:prstGeom>
        </p:spPr>
        <p:style>
          <a:lnRef idx="2">
            <a:schemeClr val="accent3"/>
          </a:lnRef>
          <a:fillRef idx="1">
            <a:schemeClr val="lt1"/>
          </a:fillRef>
          <a:effectRef idx="0">
            <a:schemeClr val="accent3"/>
          </a:effectRef>
          <a:fontRef idx="minor">
            <a:schemeClr val="dk1"/>
          </a:fontRef>
        </p:style>
      </p:cxnSp>
      <p:cxnSp>
        <p:nvCxnSpPr>
          <p:cNvPr id="42" name="Straight Connector 41"/>
          <p:cNvCxnSpPr/>
          <p:nvPr/>
        </p:nvCxnSpPr>
        <p:spPr>
          <a:xfrm flipV="1">
            <a:off x="7020506" y="1714499"/>
            <a:ext cx="1319848" cy="12452"/>
          </a:xfrm>
          <a:prstGeom prst="line">
            <a:avLst/>
          </a:prstGeom>
        </p:spPr>
        <p:style>
          <a:lnRef idx="2">
            <a:schemeClr val="accent3"/>
          </a:lnRef>
          <a:fillRef idx="1">
            <a:schemeClr val="lt1"/>
          </a:fillRef>
          <a:effectRef idx="0">
            <a:schemeClr val="accent3"/>
          </a:effectRef>
          <a:fontRef idx="minor">
            <a:schemeClr val="dk1"/>
          </a:fontRef>
        </p:style>
      </p:cxnSp>
      <p:cxnSp>
        <p:nvCxnSpPr>
          <p:cNvPr id="43" name="Straight Connector 42"/>
          <p:cNvCxnSpPr/>
          <p:nvPr/>
        </p:nvCxnSpPr>
        <p:spPr>
          <a:xfrm flipV="1">
            <a:off x="1055085" y="3632619"/>
            <a:ext cx="1319848" cy="12452"/>
          </a:xfrm>
          <a:prstGeom prst="line">
            <a:avLst/>
          </a:prstGeom>
        </p:spPr>
        <p:style>
          <a:lnRef idx="2">
            <a:schemeClr val="accent3"/>
          </a:lnRef>
          <a:fillRef idx="1">
            <a:schemeClr val="lt1"/>
          </a:fillRef>
          <a:effectRef idx="0">
            <a:schemeClr val="accent3"/>
          </a:effectRef>
          <a:fontRef idx="minor">
            <a:schemeClr val="dk1"/>
          </a:fontRef>
        </p:style>
      </p:cxnSp>
      <p:cxnSp>
        <p:nvCxnSpPr>
          <p:cNvPr id="55" name="Straight Arrow Connector 54"/>
          <p:cNvCxnSpPr/>
          <p:nvPr/>
        </p:nvCxnSpPr>
        <p:spPr>
          <a:xfrm>
            <a:off x="635022" y="1506705"/>
            <a:ext cx="0" cy="431617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56" name="TextBox 55"/>
          <p:cNvSpPr txBox="1"/>
          <p:nvPr/>
        </p:nvSpPr>
        <p:spPr>
          <a:xfrm rot="16200000">
            <a:off x="153537" y="2579753"/>
            <a:ext cx="612517" cy="369332"/>
          </a:xfrm>
          <a:prstGeom prst="rect">
            <a:avLst/>
          </a:prstGeom>
          <a:noFill/>
        </p:spPr>
        <p:txBody>
          <a:bodyPr wrap="none" rtlCol="0">
            <a:spAutoFit/>
          </a:bodyPr>
          <a:lstStyle/>
          <a:p>
            <a:r>
              <a:rPr lang="en-US" dirty="0" smtClean="0"/>
              <a:t>time</a:t>
            </a:r>
            <a:endParaRPr lang="en-US" dirty="0"/>
          </a:p>
        </p:txBody>
      </p:sp>
      <p:sp>
        <p:nvSpPr>
          <p:cNvPr id="58" name="TextBox 57"/>
          <p:cNvSpPr txBox="1"/>
          <p:nvPr/>
        </p:nvSpPr>
        <p:spPr>
          <a:xfrm>
            <a:off x="3191311" y="2165486"/>
            <a:ext cx="684803" cy="369332"/>
          </a:xfrm>
          <a:prstGeom prst="rect">
            <a:avLst/>
          </a:prstGeom>
          <a:noFill/>
        </p:spPr>
        <p:txBody>
          <a:bodyPr wrap="none" rtlCol="0">
            <a:spAutoFit/>
          </a:bodyPr>
          <a:lstStyle/>
          <a:p>
            <a:r>
              <a:rPr lang="en-US" dirty="0" smtClean="0"/>
              <a:t>input</a:t>
            </a:r>
            <a:endParaRPr lang="en-US" dirty="0"/>
          </a:p>
        </p:txBody>
      </p:sp>
      <p:sp>
        <p:nvSpPr>
          <p:cNvPr id="59" name="TextBox 58"/>
          <p:cNvSpPr txBox="1"/>
          <p:nvPr/>
        </p:nvSpPr>
        <p:spPr>
          <a:xfrm>
            <a:off x="5487823" y="2165486"/>
            <a:ext cx="825867" cy="369332"/>
          </a:xfrm>
          <a:prstGeom prst="rect">
            <a:avLst/>
          </a:prstGeom>
          <a:noFill/>
        </p:spPr>
        <p:txBody>
          <a:bodyPr wrap="none" rtlCol="0">
            <a:spAutoFit/>
          </a:bodyPr>
          <a:lstStyle/>
          <a:p>
            <a:r>
              <a:rPr lang="en-US" dirty="0" smtClean="0"/>
              <a:t>output</a:t>
            </a:r>
            <a:endParaRPr lang="en-US" dirty="0"/>
          </a:p>
        </p:txBody>
      </p:sp>
      <p:sp>
        <p:nvSpPr>
          <p:cNvPr id="60" name="TextBox 59"/>
          <p:cNvSpPr txBox="1"/>
          <p:nvPr/>
        </p:nvSpPr>
        <p:spPr>
          <a:xfrm>
            <a:off x="3191311" y="4629286"/>
            <a:ext cx="3122379" cy="1200329"/>
          </a:xfrm>
          <a:prstGeom prst="rect">
            <a:avLst/>
          </a:prstGeom>
          <a:noFill/>
        </p:spPr>
        <p:txBody>
          <a:bodyPr wrap="square" rtlCol="0">
            <a:spAutoFit/>
          </a:bodyPr>
          <a:lstStyle/>
          <a:p>
            <a:r>
              <a:rPr lang="en-US" dirty="0" smtClean="0"/>
              <a:t>Behavior: Output cells keep only activation in cell with highest activation (winner takes all)</a:t>
            </a:r>
          </a:p>
        </p:txBody>
      </p:sp>
      <p:sp>
        <p:nvSpPr>
          <p:cNvPr id="93" name="TextBox 92"/>
          <p:cNvSpPr txBox="1"/>
          <p:nvPr/>
        </p:nvSpPr>
        <p:spPr>
          <a:xfrm>
            <a:off x="1314629" y="1116387"/>
            <a:ext cx="684803" cy="369332"/>
          </a:xfrm>
          <a:prstGeom prst="rect">
            <a:avLst/>
          </a:prstGeom>
          <a:noFill/>
        </p:spPr>
        <p:txBody>
          <a:bodyPr wrap="none" rtlCol="0">
            <a:spAutoFit/>
          </a:bodyPr>
          <a:lstStyle/>
          <a:p>
            <a:r>
              <a:rPr lang="en-US" dirty="0" smtClean="0"/>
              <a:t>input</a:t>
            </a:r>
            <a:endParaRPr lang="en-US" dirty="0"/>
          </a:p>
        </p:txBody>
      </p:sp>
      <p:sp>
        <p:nvSpPr>
          <p:cNvPr id="94" name="TextBox 93"/>
          <p:cNvSpPr txBox="1"/>
          <p:nvPr/>
        </p:nvSpPr>
        <p:spPr>
          <a:xfrm>
            <a:off x="7272725" y="1116387"/>
            <a:ext cx="825867" cy="369332"/>
          </a:xfrm>
          <a:prstGeom prst="rect">
            <a:avLst/>
          </a:prstGeom>
          <a:noFill/>
        </p:spPr>
        <p:txBody>
          <a:bodyPr wrap="none" rtlCol="0">
            <a:spAutoFit/>
          </a:bodyPr>
          <a:lstStyle/>
          <a:p>
            <a:r>
              <a:rPr lang="en-US" dirty="0" smtClean="0"/>
              <a:t>output</a:t>
            </a:r>
            <a:endParaRPr lang="en-US" dirty="0"/>
          </a:p>
        </p:txBody>
      </p:sp>
      <p:grpSp>
        <p:nvGrpSpPr>
          <p:cNvPr id="92" name="Group 91"/>
          <p:cNvGrpSpPr/>
          <p:nvPr/>
        </p:nvGrpSpPr>
        <p:grpSpPr>
          <a:xfrm>
            <a:off x="7006003" y="2883487"/>
            <a:ext cx="1319848" cy="787635"/>
            <a:chOff x="1606231" y="3063219"/>
            <a:chExt cx="2266156" cy="1456897"/>
          </a:xfrm>
        </p:grpSpPr>
        <p:sp>
          <p:nvSpPr>
            <p:cNvPr id="95" name="Rectangle 94"/>
            <p:cNvSpPr/>
            <p:nvPr/>
          </p:nvSpPr>
          <p:spPr>
            <a:xfrm>
              <a:off x="2602343" y="3063219"/>
              <a:ext cx="161868" cy="1444445"/>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cxnSp>
          <p:nvCxnSpPr>
            <p:cNvPr id="96" name="Straight Connector 95"/>
            <p:cNvCxnSpPr/>
            <p:nvPr/>
          </p:nvCxnSpPr>
          <p:spPr>
            <a:xfrm>
              <a:off x="1606231" y="4520116"/>
              <a:ext cx="2266156" cy="0"/>
            </a:xfrm>
            <a:prstGeom prst="line">
              <a:avLst/>
            </a:prstGeom>
          </p:spPr>
          <p:style>
            <a:lnRef idx="2">
              <a:schemeClr val="accent3"/>
            </a:lnRef>
            <a:fillRef idx="1">
              <a:schemeClr val="lt1"/>
            </a:fillRef>
            <a:effectRef idx="0">
              <a:schemeClr val="accent3"/>
            </a:effectRef>
            <a:fontRef idx="minor">
              <a:schemeClr val="dk1"/>
            </a:fontRef>
          </p:style>
        </p:cxnSp>
      </p:grpSp>
      <p:sp>
        <p:nvSpPr>
          <p:cNvPr id="33" name="TextBox 32"/>
          <p:cNvSpPr txBox="1"/>
          <p:nvPr/>
        </p:nvSpPr>
        <p:spPr>
          <a:xfrm>
            <a:off x="2938176" y="387486"/>
            <a:ext cx="3122379" cy="369332"/>
          </a:xfrm>
          <a:prstGeom prst="rect">
            <a:avLst/>
          </a:prstGeom>
          <a:noFill/>
        </p:spPr>
        <p:txBody>
          <a:bodyPr wrap="square" rtlCol="0">
            <a:spAutoFit/>
          </a:bodyPr>
          <a:lstStyle/>
          <a:p>
            <a:pPr algn="ctr"/>
            <a:r>
              <a:rPr lang="en-US" b="1" dirty="0" smtClean="0"/>
              <a:t>Choice cells</a:t>
            </a:r>
            <a:endParaRPr lang="en-US" b="1" dirty="0"/>
          </a:p>
        </p:txBody>
      </p:sp>
      <p:sp>
        <p:nvSpPr>
          <p:cNvPr id="34" name="Rounded Rectangle 33"/>
          <p:cNvSpPr/>
          <p:nvPr/>
        </p:nvSpPr>
        <p:spPr>
          <a:xfrm>
            <a:off x="3011690" y="1116387"/>
            <a:ext cx="3302000" cy="2813053"/>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5" name="Group 34"/>
          <p:cNvGrpSpPr/>
          <p:nvPr/>
        </p:nvGrpSpPr>
        <p:grpSpPr>
          <a:xfrm flipH="1">
            <a:off x="1055085" y="4146553"/>
            <a:ext cx="1319848" cy="560345"/>
            <a:chOff x="1606231" y="3063219"/>
            <a:chExt cx="2266156" cy="1456897"/>
          </a:xfrm>
        </p:grpSpPr>
        <p:sp>
          <p:nvSpPr>
            <p:cNvPr id="36" name="Rectangle 35"/>
            <p:cNvSpPr/>
            <p:nvPr/>
          </p:nvSpPr>
          <p:spPr>
            <a:xfrm>
              <a:off x="2116739" y="4059388"/>
              <a:ext cx="161868" cy="4482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37" name="Rectangle 36"/>
            <p:cNvSpPr/>
            <p:nvPr/>
          </p:nvSpPr>
          <p:spPr>
            <a:xfrm>
              <a:off x="2278607" y="3548851"/>
              <a:ext cx="161868" cy="958813"/>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38" name="Rectangle 37"/>
            <p:cNvSpPr/>
            <p:nvPr/>
          </p:nvSpPr>
          <p:spPr>
            <a:xfrm>
              <a:off x="2440475" y="3847702"/>
              <a:ext cx="161868" cy="659962"/>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39" name="Rectangle 38"/>
            <p:cNvSpPr/>
            <p:nvPr/>
          </p:nvSpPr>
          <p:spPr>
            <a:xfrm>
              <a:off x="2602343" y="3063219"/>
              <a:ext cx="161868" cy="1444445"/>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40" name="Rectangle 39"/>
            <p:cNvSpPr/>
            <p:nvPr/>
          </p:nvSpPr>
          <p:spPr>
            <a:xfrm>
              <a:off x="2764210" y="3386973"/>
              <a:ext cx="161869" cy="1120691"/>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44" name="Rectangle 43"/>
            <p:cNvSpPr/>
            <p:nvPr/>
          </p:nvSpPr>
          <p:spPr>
            <a:xfrm>
              <a:off x="2926079" y="3959771"/>
              <a:ext cx="161868" cy="547893"/>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45" name="Rectangle 44"/>
            <p:cNvSpPr/>
            <p:nvPr/>
          </p:nvSpPr>
          <p:spPr>
            <a:xfrm>
              <a:off x="3087947" y="3548851"/>
              <a:ext cx="161868" cy="958813"/>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46" name="Rectangle 45"/>
            <p:cNvSpPr/>
            <p:nvPr/>
          </p:nvSpPr>
          <p:spPr>
            <a:xfrm>
              <a:off x="3249815" y="3847702"/>
              <a:ext cx="161868" cy="659962"/>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cxnSp>
          <p:nvCxnSpPr>
            <p:cNvPr id="47" name="Straight Connector 46"/>
            <p:cNvCxnSpPr/>
            <p:nvPr/>
          </p:nvCxnSpPr>
          <p:spPr>
            <a:xfrm>
              <a:off x="1606231" y="4520116"/>
              <a:ext cx="2266156" cy="0"/>
            </a:xfrm>
            <a:prstGeom prst="line">
              <a:avLst/>
            </a:prstGeom>
          </p:spPr>
          <p:style>
            <a:lnRef idx="2">
              <a:schemeClr val="accent3"/>
            </a:lnRef>
            <a:fillRef idx="1">
              <a:schemeClr val="lt1"/>
            </a:fillRef>
            <a:effectRef idx="0">
              <a:schemeClr val="accent3"/>
            </a:effectRef>
            <a:fontRef idx="minor">
              <a:schemeClr val="dk1"/>
            </a:fontRef>
          </p:style>
        </p:cxnSp>
      </p:grpSp>
      <p:cxnSp>
        <p:nvCxnSpPr>
          <p:cNvPr id="48" name="Straight Connector 47"/>
          <p:cNvCxnSpPr/>
          <p:nvPr/>
        </p:nvCxnSpPr>
        <p:spPr>
          <a:xfrm flipV="1">
            <a:off x="1055085" y="5634182"/>
            <a:ext cx="1319848" cy="12452"/>
          </a:xfrm>
          <a:prstGeom prst="line">
            <a:avLst/>
          </a:prstGeom>
        </p:spPr>
        <p:style>
          <a:lnRef idx="2">
            <a:schemeClr val="accent3"/>
          </a:lnRef>
          <a:fillRef idx="1">
            <a:schemeClr val="lt1"/>
          </a:fillRef>
          <a:effectRef idx="0">
            <a:schemeClr val="accent3"/>
          </a:effectRef>
          <a:fontRef idx="minor">
            <a:schemeClr val="dk1"/>
          </a:fontRef>
        </p:style>
      </p:cxnSp>
      <p:grpSp>
        <p:nvGrpSpPr>
          <p:cNvPr id="49" name="Group 48"/>
          <p:cNvGrpSpPr/>
          <p:nvPr/>
        </p:nvGrpSpPr>
        <p:grpSpPr>
          <a:xfrm>
            <a:off x="7006003" y="3939517"/>
            <a:ext cx="1319848" cy="787635"/>
            <a:chOff x="1606231" y="3063219"/>
            <a:chExt cx="2266156" cy="1456897"/>
          </a:xfrm>
        </p:grpSpPr>
        <p:sp>
          <p:nvSpPr>
            <p:cNvPr id="50" name="Rectangle 49"/>
            <p:cNvSpPr/>
            <p:nvPr/>
          </p:nvSpPr>
          <p:spPr>
            <a:xfrm>
              <a:off x="2820400" y="3063219"/>
              <a:ext cx="161869" cy="1444445"/>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cxnSp>
          <p:nvCxnSpPr>
            <p:cNvPr id="51" name="Straight Connector 50"/>
            <p:cNvCxnSpPr/>
            <p:nvPr/>
          </p:nvCxnSpPr>
          <p:spPr>
            <a:xfrm>
              <a:off x="1606231" y="4520116"/>
              <a:ext cx="2266156" cy="0"/>
            </a:xfrm>
            <a:prstGeom prst="line">
              <a:avLst/>
            </a:prstGeom>
          </p:spPr>
          <p:style>
            <a:lnRef idx="2">
              <a:schemeClr val="accent3"/>
            </a:lnRef>
            <a:fillRef idx="1">
              <a:schemeClr val="lt1"/>
            </a:fillRef>
            <a:effectRef idx="0">
              <a:schemeClr val="accent3"/>
            </a:effectRef>
            <a:fontRef idx="minor">
              <a:schemeClr val="dk1"/>
            </a:fontRef>
          </p:style>
        </p:cxnSp>
      </p:grpSp>
      <p:grpSp>
        <p:nvGrpSpPr>
          <p:cNvPr id="61" name="Group 60"/>
          <p:cNvGrpSpPr/>
          <p:nvPr/>
        </p:nvGrpSpPr>
        <p:grpSpPr>
          <a:xfrm>
            <a:off x="7006003" y="5041980"/>
            <a:ext cx="1319848" cy="787635"/>
            <a:chOff x="1606231" y="3063219"/>
            <a:chExt cx="2266156" cy="1456897"/>
          </a:xfrm>
        </p:grpSpPr>
        <p:sp>
          <p:nvSpPr>
            <p:cNvPr id="62" name="Rectangle 61"/>
            <p:cNvSpPr/>
            <p:nvPr/>
          </p:nvSpPr>
          <p:spPr>
            <a:xfrm>
              <a:off x="2820400" y="3063219"/>
              <a:ext cx="161869" cy="1444445"/>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cxnSp>
          <p:nvCxnSpPr>
            <p:cNvPr id="63" name="Straight Connector 62"/>
            <p:cNvCxnSpPr/>
            <p:nvPr/>
          </p:nvCxnSpPr>
          <p:spPr>
            <a:xfrm>
              <a:off x="1606231" y="4520116"/>
              <a:ext cx="2266156" cy="0"/>
            </a:xfrm>
            <a:prstGeom prst="line">
              <a:avLst/>
            </a:prstGeom>
          </p:spPr>
          <p:style>
            <a:lnRef idx="2">
              <a:schemeClr val="accent3"/>
            </a:lnRef>
            <a:fillRef idx="1">
              <a:schemeClr val="lt1"/>
            </a:fillRef>
            <a:effectRef idx="0">
              <a:schemeClr val="accent3"/>
            </a:effectRef>
            <a:fontRef idx="minor">
              <a:schemeClr val="dk1"/>
            </a:fontRef>
          </p:style>
        </p:cxnSp>
      </p:grpSp>
    </p:spTree>
    <p:extLst>
      <p:ext uri="{BB962C8B-B14F-4D97-AF65-F5344CB8AC3E}">
        <p14:creationId xmlns:p14="http://schemas.microsoft.com/office/powerpoint/2010/main" val="29982713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rot="16200000">
            <a:off x="4192612" y="2216379"/>
            <a:ext cx="1625959" cy="685803"/>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91436" tIns="45717" rIns="91436" bIns="45717" spcCol="0" rtlCol="0" anchor="ctr"/>
          <a:lstStyle/>
          <a:p>
            <a:pPr algn="ctr"/>
            <a:r>
              <a:rPr lang="en-US" sz="2000" b="1" dirty="0" smtClean="0">
                <a:solidFill>
                  <a:schemeClr val="tx1"/>
                </a:solidFill>
              </a:rPr>
              <a:t>Choice cells</a:t>
            </a:r>
            <a:endParaRPr lang="en-US" sz="2000" b="1" dirty="0">
              <a:solidFill>
                <a:schemeClr val="tx1"/>
              </a:solidFill>
            </a:endParaRPr>
          </a:p>
        </p:txBody>
      </p:sp>
      <p:cxnSp>
        <p:nvCxnSpPr>
          <p:cNvPr id="5" name="Straight Connector 4"/>
          <p:cNvCxnSpPr/>
          <p:nvPr/>
        </p:nvCxnSpPr>
        <p:spPr>
          <a:xfrm>
            <a:off x="5473665" y="2545680"/>
            <a:ext cx="0" cy="1210479"/>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191311" y="2545864"/>
            <a:ext cx="1230975"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 name="Oval 6"/>
          <p:cNvSpPr/>
          <p:nvPr/>
        </p:nvSpPr>
        <p:spPr>
          <a:xfrm>
            <a:off x="4422286" y="2431564"/>
            <a:ext cx="228600" cy="2286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p:cNvGrpSpPr/>
          <p:nvPr/>
        </p:nvGrpSpPr>
        <p:grpSpPr>
          <a:xfrm>
            <a:off x="1055085" y="2119590"/>
            <a:ext cx="1319848" cy="560345"/>
            <a:chOff x="1606231" y="3063219"/>
            <a:chExt cx="2266156" cy="1456897"/>
          </a:xfrm>
        </p:grpSpPr>
        <p:sp>
          <p:nvSpPr>
            <p:cNvPr id="9" name="Rectangle 8"/>
            <p:cNvSpPr/>
            <p:nvPr/>
          </p:nvSpPr>
          <p:spPr>
            <a:xfrm>
              <a:off x="2116739" y="4059388"/>
              <a:ext cx="161868" cy="4482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10" name="Rectangle 9"/>
            <p:cNvSpPr/>
            <p:nvPr/>
          </p:nvSpPr>
          <p:spPr>
            <a:xfrm>
              <a:off x="2278607" y="3548851"/>
              <a:ext cx="161868" cy="958813"/>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11" name="Rectangle 10"/>
            <p:cNvSpPr/>
            <p:nvPr/>
          </p:nvSpPr>
          <p:spPr>
            <a:xfrm>
              <a:off x="2440475" y="3847702"/>
              <a:ext cx="161868" cy="659962"/>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12" name="Rectangle 11"/>
            <p:cNvSpPr/>
            <p:nvPr/>
          </p:nvSpPr>
          <p:spPr>
            <a:xfrm>
              <a:off x="2602343" y="3063219"/>
              <a:ext cx="161868" cy="1444445"/>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13" name="Rectangle 12"/>
            <p:cNvSpPr/>
            <p:nvPr/>
          </p:nvSpPr>
          <p:spPr>
            <a:xfrm>
              <a:off x="2764210" y="3386973"/>
              <a:ext cx="161869" cy="1120691"/>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14" name="Rectangle 13"/>
            <p:cNvSpPr/>
            <p:nvPr/>
          </p:nvSpPr>
          <p:spPr>
            <a:xfrm>
              <a:off x="2926079" y="3959771"/>
              <a:ext cx="161868" cy="547893"/>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15" name="Rectangle 14"/>
            <p:cNvSpPr/>
            <p:nvPr/>
          </p:nvSpPr>
          <p:spPr>
            <a:xfrm>
              <a:off x="3087947" y="3548851"/>
              <a:ext cx="161868" cy="958813"/>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16" name="Rectangle 15"/>
            <p:cNvSpPr/>
            <p:nvPr/>
          </p:nvSpPr>
          <p:spPr>
            <a:xfrm>
              <a:off x="3249815" y="3847702"/>
              <a:ext cx="161868" cy="659962"/>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cxnSp>
          <p:nvCxnSpPr>
            <p:cNvPr id="18" name="Straight Connector 17"/>
            <p:cNvCxnSpPr/>
            <p:nvPr/>
          </p:nvCxnSpPr>
          <p:spPr>
            <a:xfrm>
              <a:off x="1606231" y="4520116"/>
              <a:ext cx="2266156" cy="0"/>
            </a:xfrm>
            <a:prstGeom prst="line">
              <a:avLst/>
            </a:prstGeom>
          </p:spPr>
          <p:style>
            <a:lnRef idx="2">
              <a:schemeClr val="accent3"/>
            </a:lnRef>
            <a:fillRef idx="1">
              <a:schemeClr val="lt1"/>
            </a:fillRef>
            <a:effectRef idx="0">
              <a:schemeClr val="accent3"/>
            </a:effectRef>
            <a:fontRef idx="minor">
              <a:schemeClr val="dk1"/>
            </a:fontRef>
          </p:style>
        </p:cxnSp>
      </p:grpSp>
      <p:grpSp>
        <p:nvGrpSpPr>
          <p:cNvPr id="20" name="Group 19"/>
          <p:cNvGrpSpPr/>
          <p:nvPr/>
        </p:nvGrpSpPr>
        <p:grpSpPr>
          <a:xfrm>
            <a:off x="7006003" y="1892300"/>
            <a:ext cx="1319848" cy="787635"/>
            <a:chOff x="1606231" y="3063219"/>
            <a:chExt cx="2266156" cy="1456897"/>
          </a:xfrm>
        </p:grpSpPr>
        <p:sp>
          <p:nvSpPr>
            <p:cNvPr id="24" name="Rectangle 23"/>
            <p:cNvSpPr/>
            <p:nvPr/>
          </p:nvSpPr>
          <p:spPr>
            <a:xfrm>
              <a:off x="2602343" y="3063219"/>
              <a:ext cx="161868" cy="1444445"/>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cxnSp>
          <p:nvCxnSpPr>
            <p:cNvPr id="29" name="Straight Connector 28"/>
            <p:cNvCxnSpPr/>
            <p:nvPr/>
          </p:nvCxnSpPr>
          <p:spPr>
            <a:xfrm>
              <a:off x="1606231" y="4520116"/>
              <a:ext cx="2266156" cy="0"/>
            </a:xfrm>
            <a:prstGeom prst="line">
              <a:avLst/>
            </a:prstGeom>
          </p:spPr>
          <p:style>
            <a:lnRef idx="2">
              <a:schemeClr val="accent3"/>
            </a:lnRef>
            <a:fillRef idx="1">
              <a:schemeClr val="lt1"/>
            </a:fillRef>
            <a:effectRef idx="0">
              <a:schemeClr val="accent3"/>
            </a:effectRef>
            <a:fontRef idx="minor">
              <a:schemeClr val="dk1"/>
            </a:fontRef>
          </p:style>
        </p:cxnSp>
      </p:grpSp>
      <p:cxnSp>
        <p:nvCxnSpPr>
          <p:cNvPr id="41" name="Straight Connector 40"/>
          <p:cNvCxnSpPr/>
          <p:nvPr/>
        </p:nvCxnSpPr>
        <p:spPr>
          <a:xfrm flipV="1">
            <a:off x="1055085" y="1714499"/>
            <a:ext cx="1319848" cy="12452"/>
          </a:xfrm>
          <a:prstGeom prst="line">
            <a:avLst/>
          </a:prstGeom>
        </p:spPr>
        <p:style>
          <a:lnRef idx="2">
            <a:schemeClr val="accent3"/>
          </a:lnRef>
          <a:fillRef idx="1">
            <a:schemeClr val="lt1"/>
          </a:fillRef>
          <a:effectRef idx="0">
            <a:schemeClr val="accent3"/>
          </a:effectRef>
          <a:fontRef idx="minor">
            <a:schemeClr val="dk1"/>
          </a:fontRef>
        </p:style>
      </p:cxnSp>
      <p:cxnSp>
        <p:nvCxnSpPr>
          <p:cNvPr id="42" name="Straight Connector 41"/>
          <p:cNvCxnSpPr/>
          <p:nvPr/>
        </p:nvCxnSpPr>
        <p:spPr>
          <a:xfrm flipV="1">
            <a:off x="7020506" y="1714499"/>
            <a:ext cx="1319848" cy="12452"/>
          </a:xfrm>
          <a:prstGeom prst="line">
            <a:avLst/>
          </a:prstGeom>
        </p:spPr>
        <p:style>
          <a:lnRef idx="2">
            <a:schemeClr val="accent3"/>
          </a:lnRef>
          <a:fillRef idx="1">
            <a:schemeClr val="lt1"/>
          </a:fillRef>
          <a:effectRef idx="0">
            <a:schemeClr val="accent3"/>
          </a:effectRef>
          <a:fontRef idx="minor">
            <a:schemeClr val="dk1"/>
          </a:fontRef>
        </p:style>
      </p:cxnSp>
      <p:cxnSp>
        <p:nvCxnSpPr>
          <p:cNvPr id="43" name="Straight Connector 42"/>
          <p:cNvCxnSpPr/>
          <p:nvPr/>
        </p:nvCxnSpPr>
        <p:spPr>
          <a:xfrm flipV="1">
            <a:off x="1055085" y="3632619"/>
            <a:ext cx="1319848" cy="12452"/>
          </a:xfrm>
          <a:prstGeom prst="line">
            <a:avLst/>
          </a:prstGeom>
        </p:spPr>
        <p:style>
          <a:lnRef idx="2">
            <a:schemeClr val="accent3"/>
          </a:lnRef>
          <a:fillRef idx="1">
            <a:schemeClr val="lt1"/>
          </a:fillRef>
          <a:effectRef idx="0">
            <a:schemeClr val="accent3"/>
          </a:effectRef>
          <a:fontRef idx="minor">
            <a:schemeClr val="dk1"/>
          </a:fontRef>
        </p:style>
      </p:cxnSp>
      <p:cxnSp>
        <p:nvCxnSpPr>
          <p:cNvPr id="55" name="Straight Arrow Connector 54"/>
          <p:cNvCxnSpPr/>
          <p:nvPr/>
        </p:nvCxnSpPr>
        <p:spPr>
          <a:xfrm>
            <a:off x="635022" y="1506705"/>
            <a:ext cx="0" cy="277319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56" name="TextBox 55"/>
          <p:cNvSpPr txBox="1"/>
          <p:nvPr/>
        </p:nvSpPr>
        <p:spPr>
          <a:xfrm rot="16200000">
            <a:off x="153537" y="2579753"/>
            <a:ext cx="612517" cy="369332"/>
          </a:xfrm>
          <a:prstGeom prst="rect">
            <a:avLst/>
          </a:prstGeom>
          <a:noFill/>
        </p:spPr>
        <p:txBody>
          <a:bodyPr wrap="none" rtlCol="0">
            <a:spAutoFit/>
          </a:bodyPr>
          <a:lstStyle/>
          <a:p>
            <a:r>
              <a:rPr lang="en-US" dirty="0" smtClean="0"/>
              <a:t>time</a:t>
            </a:r>
            <a:endParaRPr lang="en-US" dirty="0"/>
          </a:p>
        </p:txBody>
      </p:sp>
      <p:sp>
        <p:nvSpPr>
          <p:cNvPr id="58" name="TextBox 57"/>
          <p:cNvSpPr txBox="1"/>
          <p:nvPr/>
        </p:nvSpPr>
        <p:spPr>
          <a:xfrm>
            <a:off x="3191311" y="2165486"/>
            <a:ext cx="684803" cy="369332"/>
          </a:xfrm>
          <a:prstGeom prst="rect">
            <a:avLst/>
          </a:prstGeom>
          <a:noFill/>
        </p:spPr>
        <p:txBody>
          <a:bodyPr wrap="none" rtlCol="0">
            <a:spAutoFit/>
          </a:bodyPr>
          <a:lstStyle/>
          <a:p>
            <a:r>
              <a:rPr lang="en-US" dirty="0" smtClean="0"/>
              <a:t>input</a:t>
            </a:r>
            <a:endParaRPr lang="en-US" dirty="0"/>
          </a:p>
        </p:txBody>
      </p:sp>
      <p:sp>
        <p:nvSpPr>
          <p:cNvPr id="59" name="TextBox 58"/>
          <p:cNvSpPr txBox="1"/>
          <p:nvPr/>
        </p:nvSpPr>
        <p:spPr>
          <a:xfrm>
            <a:off x="5487823" y="2165486"/>
            <a:ext cx="825867" cy="369332"/>
          </a:xfrm>
          <a:prstGeom prst="rect">
            <a:avLst/>
          </a:prstGeom>
          <a:noFill/>
        </p:spPr>
        <p:txBody>
          <a:bodyPr wrap="none" rtlCol="0">
            <a:spAutoFit/>
          </a:bodyPr>
          <a:lstStyle/>
          <a:p>
            <a:r>
              <a:rPr lang="en-US" dirty="0" smtClean="0"/>
              <a:t>output</a:t>
            </a:r>
            <a:endParaRPr lang="en-US" dirty="0"/>
          </a:p>
        </p:txBody>
      </p:sp>
      <p:sp>
        <p:nvSpPr>
          <p:cNvPr id="60" name="TextBox 59"/>
          <p:cNvSpPr txBox="1"/>
          <p:nvPr/>
        </p:nvSpPr>
        <p:spPr>
          <a:xfrm>
            <a:off x="2596201" y="4629286"/>
            <a:ext cx="4312600" cy="1754327"/>
          </a:xfrm>
          <a:prstGeom prst="rect">
            <a:avLst/>
          </a:prstGeom>
          <a:noFill/>
        </p:spPr>
        <p:txBody>
          <a:bodyPr wrap="square" rtlCol="0">
            <a:spAutoFit/>
          </a:bodyPr>
          <a:lstStyle/>
          <a:p>
            <a:r>
              <a:rPr lang="en-US" dirty="0" smtClean="0"/>
              <a:t>Behavior: Output cells keep only activation in cell with highest activation (winner takes all). But now, output pattern is maintained and input is disregarded (until choice cells are inhibited, which would initiate a new winner-takes-all competition)</a:t>
            </a:r>
          </a:p>
        </p:txBody>
      </p:sp>
      <p:sp>
        <p:nvSpPr>
          <p:cNvPr id="93" name="TextBox 92"/>
          <p:cNvSpPr txBox="1"/>
          <p:nvPr/>
        </p:nvSpPr>
        <p:spPr>
          <a:xfrm>
            <a:off x="1314629" y="1116387"/>
            <a:ext cx="684803" cy="369332"/>
          </a:xfrm>
          <a:prstGeom prst="rect">
            <a:avLst/>
          </a:prstGeom>
          <a:noFill/>
        </p:spPr>
        <p:txBody>
          <a:bodyPr wrap="none" rtlCol="0">
            <a:spAutoFit/>
          </a:bodyPr>
          <a:lstStyle/>
          <a:p>
            <a:r>
              <a:rPr lang="en-US" dirty="0" smtClean="0"/>
              <a:t>input</a:t>
            </a:r>
            <a:endParaRPr lang="en-US" dirty="0"/>
          </a:p>
        </p:txBody>
      </p:sp>
      <p:sp>
        <p:nvSpPr>
          <p:cNvPr id="94" name="TextBox 93"/>
          <p:cNvSpPr txBox="1"/>
          <p:nvPr/>
        </p:nvSpPr>
        <p:spPr>
          <a:xfrm>
            <a:off x="7272725" y="1116387"/>
            <a:ext cx="825867" cy="369332"/>
          </a:xfrm>
          <a:prstGeom prst="rect">
            <a:avLst/>
          </a:prstGeom>
          <a:noFill/>
        </p:spPr>
        <p:txBody>
          <a:bodyPr wrap="none" rtlCol="0">
            <a:spAutoFit/>
          </a:bodyPr>
          <a:lstStyle/>
          <a:p>
            <a:r>
              <a:rPr lang="en-US" dirty="0" smtClean="0"/>
              <a:t>output</a:t>
            </a:r>
            <a:endParaRPr lang="en-US" dirty="0"/>
          </a:p>
        </p:txBody>
      </p:sp>
      <p:grpSp>
        <p:nvGrpSpPr>
          <p:cNvPr id="92" name="Group 91"/>
          <p:cNvGrpSpPr/>
          <p:nvPr/>
        </p:nvGrpSpPr>
        <p:grpSpPr>
          <a:xfrm>
            <a:off x="7006003" y="2883487"/>
            <a:ext cx="1319848" cy="787635"/>
            <a:chOff x="1606231" y="3063219"/>
            <a:chExt cx="2266156" cy="1456897"/>
          </a:xfrm>
        </p:grpSpPr>
        <p:sp>
          <p:nvSpPr>
            <p:cNvPr id="95" name="Rectangle 94"/>
            <p:cNvSpPr/>
            <p:nvPr/>
          </p:nvSpPr>
          <p:spPr>
            <a:xfrm>
              <a:off x="2602343" y="3063219"/>
              <a:ext cx="161868" cy="1444445"/>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cxnSp>
          <p:nvCxnSpPr>
            <p:cNvPr id="96" name="Straight Connector 95"/>
            <p:cNvCxnSpPr/>
            <p:nvPr/>
          </p:nvCxnSpPr>
          <p:spPr>
            <a:xfrm>
              <a:off x="1606231" y="4520116"/>
              <a:ext cx="2266156" cy="0"/>
            </a:xfrm>
            <a:prstGeom prst="line">
              <a:avLst/>
            </a:prstGeom>
          </p:spPr>
          <p:style>
            <a:lnRef idx="2">
              <a:schemeClr val="accent3"/>
            </a:lnRef>
            <a:fillRef idx="1">
              <a:schemeClr val="lt1"/>
            </a:fillRef>
            <a:effectRef idx="0">
              <a:schemeClr val="accent3"/>
            </a:effectRef>
            <a:fontRef idx="minor">
              <a:schemeClr val="dk1"/>
            </a:fontRef>
          </p:style>
        </p:cxnSp>
      </p:grpSp>
      <p:cxnSp>
        <p:nvCxnSpPr>
          <p:cNvPr id="33" name="Straight Connector 32"/>
          <p:cNvCxnSpPr/>
          <p:nvPr/>
        </p:nvCxnSpPr>
        <p:spPr>
          <a:xfrm>
            <a:off x="5373523" y="2534818"/>
            <a:ext cx="658977"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4" name="Oval 33"/>
          <p:cNvSpPr/>
          <p:nvPr/>
        </p:nvSpPr>
        <p:spPr>
          <a:xfrm>
            <a:off x="4851898" y="3355781"/>
            <a:ext cx="228600" cy="2286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Connector 36"/>
          <p:cNvCxnSpPr/>
          <p:nvPr/>
        </p:nvCxnSpPr>
        <p:spPr>
          <a:xfrm flipH="1">
            <a:off x="4960952" y="3738936"/>
            <a:ext cx="531138"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4966198" y="3575557"/>
            <a:ext cx="0" cy="182316"/>
          </a:xfrm>
          <a:prstGeom prst="line">
            <a:avLst/>
          </a:prstGeom>
          <a:ln w="38100"/>
        </p:spPr>
        <p:style>
          <a:lnRef idx="1">
            <a:schemeClr val="accent1"/>
          </a:lnRef>
          <a:fillRef idx="0">
            <a:schemeClr val="accent1"/>
          </a:fillRef>
          <a:effectRef idx="0">
            <a:schemeClr val="accent1"/>
          </a:effectRef>
          <a:fontRef idx="minor">
            <a:schemeClr val="tx1"/>
          </a:fontRef>
        </p:style>
      </p:cxnSp>
      <p:grpSp>
        <p:nvGrpSpPr>
          <p:cNvPr id="48" name="Group 47"/>
          <p:cNvGrpSpPr/>
          <p:nvPr/>
        </p:nvGrpSpPr>
        <p:grpSpPr>
          <a:xfrm flipH="1">
            <a:off x="1055085" y="4146553"/>
            <a:ext cx="1319848" cy="560345"/>
            <a:chOff x="1606231" y="3063219"/>
            <a:chExt cx="2266156" cy="1456897"/>
          </a:xfrm>
        </p:grpSpPr>
        <p:sp>
          <p:nvSpPr>
            <p:cNvPr id="49" name="Rectangle 48"/>
            <p:cNvSpPr/>
            <p:nvPr/>
          </p:nvSpPr>
          <p:spPr>
            <a:xfrm>
              <a:off x="2116739" y="4059388"/>
              <a:ext cx="161868" cy="4482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50" name="Rectangle 49"/>
            <p:cNvSpPr/>
            <p:nvPr/>
          </p:nvSpPr>
          <p:spPr>
            <a:xfrm>
              <a:off x="2278607" y="3548851"/>
              <a:ext cx="161868" cy="958813"/>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51" name="Rectangle 50"/>
            <p:cNvSpPr/>
            <p:nvPr/>
          </p:nvSpPr>
          <p:spPr>
            <a:xfrm>
              <a:off x="2440475" y="3847702"/>
              <a:ext cx="161868" cy="659962"/>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52" name="Rectangle 51"/>
            <p:cNvSpPr/>
            <p:nvPr/>
          </p:nvSpPr>
          <p:spPr>
            <a:xfrm>
              <a:off x="2602343" y="3063219"/>
              <a:ext cx="161868" cy="1444445"/>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53" name="Rectangle 52"/>
            <p:cNvSpPr/>
            <p:nvPr/>
          </p:nvSpPr>
          <p:spPr>
            <a:xfrm>
              <a:off x="2764210" y="3386973"/>
              <a:ext cx="161869" cy="1120691"/>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54" name="Rectangle 53"/>
            <p:cNvSpPr/>
            <p:nvPr/>
          </p:nvSpPr>
          <p:spPr>
            <a:xfrm>
              <a:off x="2926079" y="3959771"/>
              <a:ext cx="161868" cy="547893"/>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61" name="Rectangle 60"/>
            <p:cNvSpPr/>
            <p:nvPr/>
          </p:nvSpPr>
          <p:spPr>
            <a:xfrm>
              <a:off x="3087947" y="3548851"/>
              <a:ext cx="161868" cy="958813"/>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62" name="Rectangle 61"/>
            <p:cNvSpPr/>
            <p:nvPr/>
          </p:nvSpPr>
          <p:spPr>
            <a:xfrm>
              <a:off x="3249815" y="3847702"/>
              <a:ext cx="161868" cy="659962"/>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cxnSp>
          <p:nvCxnSpPr>
            <p:cNvPr id="63" name="Straight Connector 62"/>
            <p:cNvCxnSpPr/>
            <p:nvPr/>
          </p:nvCxnSpPr>
          <p:spPr>
            <a:xfrm>
              <a:off x="1606231" y="4520116"/>
              <a:ext cx="2266156" cy="0"/>
            </a:xfrm>
            <a:prstGeom prst="line">
              <a:avLst/>
            </a:prstGeom>
          </p:spPr>
          <p:style>
            <a:lnRef idx="2">
              <a:schemeClr val="accent3"/>
            </a:lnRef>
            <a:fillRef idx="1">
              <a:schemeClr val="lt1"/>
            </a:fillRef>
            <a:effectRef idx="0">
              <a:schemeClr val="accent3"/>
            </a:effectRef>
            <a:fontRef idx="minor">
              <a:schemeClr val="dk1"/>
            </a:fontRef>
          </p:style>
        </p:cxnSp>
      </p:grpSp>
      <p:grpSp>
        <p:nvGrpSpPr>
          <p:cNvPr id="65" name="Group 64"/>
          <p:cNvGrpSpPr/>
          <p:nvPr/>
        </p:nvGrpSpPr>
        <p:grpSpPr>
          <a:xfrm>
            <a:off x="7006003" y="3914474"/>
            <a:ext cx="1319848" cy="787635"/>
            <a:chOff x="1606231" y="3063219"/>
            <a:chExt cx="2266156" cy="1456897"/>
          </a:xfrm>
        </p:grpSpPr>
        <p:sp>
          <p:nvSpPr>
            <p:cNvPr id="66" name="Rectangle 65"/>
            <p:cNvSpPr/>
            <p:nvPr/>
          </p:nvSpPr>
          <p:spPr>
            <a:xfrm>
              <a:off x="2602343" y="3063219"/>
              <a:ext cx="161868" cy="1444445"/>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cxnSp>
          <p:nvCxnSpPr>
            <p:cNvPr id="67" name="Straight Connector 66"/>
            <p:cNvCxnSpPr/>
            <p:nvPr/>
          </p:nvCxnSpPr>
          <p:spPr>
            <a:xfrm>
              <a:off x="1606231" y="4520116"/>
              <a:ext cx="2266156" cy="0"/>
            </a:xfrm>
            <a:prstGeom prst="line">
              <a:avLst/>
            </a:prstGeom>
          </p:spPr>
          <p:style>
            <a:lnRef idx="2">
              <a:schemeClr val="accent3"/>
            </a:lnRef>
            <a:fillRef idx="1">
              <a:schemeClr val="lt1"/>
            </a:fillRef>
            <a:effectRef idx="0">
              <a:schemeClr val="accent3"/>
            </a:effectRef>
            <a:fontRef idx="minor">
              <a:schemeClr val="dk1"/>
            </a:fontRef>
          </p:style>
        </p:cxnSp>
      </p:grpSp>
      <p:cxnSp>
        <p:nvCxnSpPr>
          <p:cNvPr id="68" name="Straight Connector 67"/>
          <p:cNvCxnSpPr/>
          <p:nvPr/>
        </p:nvCxnSpPr>
        <p:spPr>
          <a:xfrm flipH="1">
            <a:off x="3191311" y="1371598"/>
            <a:ext cx="1867901"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9" name="Oval 68"/>
          <p:cNvSpPr/>
          <p:nvPr/>
        </p:nvSpPr>
        <p:spPr>
          <a:xfrm rot="5400000" flipV="1">
            <a:off x="4938093" y="1479155"/>
            <a:ext cx="217552" cy="2286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0" name="Straight Connector 69"/>
          <p:cNvCxnSpPr/>
          <p:nvPr/>
        </p:nvCxnSpPr>
        <p:spPr>
          <a:xfrm>
            <a:off x="5054454" y="1357327"/>
            <a:ext cx="0" cy="113081"/>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1" name="TextBox 70"/>
          <p:cNvSpPr txBox="1"/>
          <p:nvPr/>
        </p:nvSpPr>
        <p:spPr>
          <a:xfrm>
            <a:off x="3216711" y="1045642"/>
            <a:ext cx="1230975" cy="646331"/>
          </a:xfrm>
          <a:prstGeom prst="rect">
            <a:avLst/>
          </a:prstGeom>
          <a:noFill/>
        </p:spPr>
        <p:txBody>
          <a:bodyPr wrap="square" rtlCol="0">
            <a:spAutoFit/>
          </a:bodyPr>
          <a:lstStyle/>
          <a:p>
            <a:r>
              <a:rPr lang="en-US" dirty="0" smtClean="0"/>
              <a:t>Inhibitory input</a:t>
            </a:r>
            <a:endParaRPr lang="en-US" dirty="0"/>
          </a:p>
        </p:txBody>
      </p:sp>
      <p:sp>
        <p:nvSpPr>
          <p:cNvPr id="64" name="TextBox 63"/>
          <p:cNvSpPr txBox="1"/>
          <p:nvPr/>
        </p:nvSpPr>
        <p:spPr>
          <a:xfrm>
            <a:off x="2938176" y="387486"/>
            <a:ext cx="3122379" cy="369332"/>
          </a:xfrm>
          <a:prstGeom prst="rect">
            <a:avLst/>
          </a:prstGeom>
          <a:noFill/>
        </p:spPr>
        <p:txBody>
          <a:bodyPr wrap="square" rtlCol="0">
            <a:spAutoFit/>
          </a:bodyPr>
          <a:lstStyle/>
          <a:p>
            <a:pPr algn="ctr"/>
            <a:r>
              <a:rPr lang="en-US" b="1" dirty="0" smtClean="0"/>
              <a:t>Choice cells</a:t>
            </a:r>
            <a:endParaRPr lang="en-US" b="1" dirty="0"/>
          </a:p>
        </p:txBody>
      </p:sp>
      <p:sp>
        <p:nvSpPr>
          <p:cNvPr id="72" name="Rounded Rectangle 71"/>
          <p:cNvSpPr/>
          <p:nvPr/>
        </p:nvSpPr>
        <p:spPr>
          <a:xfrm>
            <a:off x="3011690" y="1116387"/>
            <a:ext cx="3302000" cy="2813053"/>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4748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GODIVA Simulink Building Blocks</a:t>
            </a:r>
            <a:endParaRPr lang="en-US" dirty="0"/>
          </a:p>
        </p:txBody>
      </p:sp>
      <p:sp>
        <p:nvSpPr>
          <p:cNvPr id="4" name="Rounded Rectangle 3"/>
          <p:cNvSpPr/>
          <p:nvPr/>
        </p:nvSpPr>
        <p:spPr>
          <a:xfrm>
            <a:off x="2018046" y="1887118"/>
            <a:ext cx="5005053" cy="3015082"/>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 name="Straight Connector 4"/>
          <p:cNvCxnSpPr/>
          <p:nvPr/>
        </p:nvCxnSpPr>
        <p:spPr>
          <a:xfrm>
            <a:off x="5867400" y="3479730"/>
            <a:ext cx="7239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 name="Rounded Rectangle 5"/>
          <p:cNvSpPr/>
          <p:nvPr/>
        </p:nvSpPr>
        <p:spPr>
          <a:xfrm rot="16200000">
            <a:off x="3288404" y="3149955"/>
            <a:ext cx="1625959" cy="685803"/>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91436" tIns="45717" rIns="91436" bIns="45717" spcCol="0" rtlCol="0" anchor="ctr"/>
          <a:lstStyle/>
          <a:p>
            <a:pPr algn="ctr"/>
            <a:r>
              <a:rPr lang="en-US" sz="2000" b="1" dirty="0" smtClean="0">
                <a:solidFill>
                  <a:schemeClr val="tx1"/>
                </a:solidFill>
              </a:rPr>
              <a:t>Plan  cells</a:t>
            </a:r>
            <a:endParaRPr lang="en-US" sz="2000" b="1" dirty="0">
              <a:solidFill>
                <a:schemeClr val="tx1"/>
              </a:solidFill>
            </a:endParaRPr>
          </a:p>
        </p:txBody>
      </p:sp>
      <p:sp>
        <p:nvSpPr>
          <p:cNvPr id="7" name="Rounded Rectangle 6"/>
          <p:cNvSpPr/>
          <p:nvPr/>
        </p:nvSpPr>
        <p:spPr>
          <a:xfrm rot="16200000">
            <a:off x="4838162" y="3175717"/>
            <a:ext cx="1625959" cy="634283"/>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91436" tIns="45717" rIns="91436" bIns="45717" spcCol="0" rtlCol="0" anchor="ctr"/>
          <a:lstStyle/>
          <a:p>
            <a:pPr algn="ctr"/>
            <a:r>
              <a:rPr lang="en-US" sz="2000" b="1" dirty="0" smtClean="0">
                <a:solidFill>
                  <a:schemeClr val="tx1"/>
                </a:solidFill>
              </a:rPr>
              <a:t>Choice  cells</a:t>
            </a:r>
            <a:endParaRPr lang="en-US" sz="2000" b="1" dirty="0">
              <a:solidFill>
                <a:schemeClr val="tx1"/>
              </a:solidFill>
            </a:endParaRPr>
          </a:p>
        </p:txBody>
      </p:sp>
      <p:cxnSp>
        <p:nvCxnSpPr>
          <p:cNvPr id="8" name="Straight Connector 7"/>
          <p:cNvCxnSpPr>
            <a:endCxn id="9" idx="2"/>
          </p:cNvCxnSpPr>
          <p:nvPr/>
        </p:nvCxnSpPr>
        <p:spPr>
          <a:xfrm>
            <a:off x="4405647" y="3657059"/>
            <a:ext cx="6858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5091447" y="3542759"/>
            <a:ext cx="228600" cy="2286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4471115" y="3136539"/>
            <a:ext cx="914400" cy="228600"/>
            <a:chOff x="3836831" y="3098979"/>
            <a:chExt cx="914400" cy="228600"/>
          </a:xfrm>
        </p:grpSpPr>
        <p:cxnSp>
          <p:nvCxnSpPr>
            <p:cNvPr id="11" name="Straight Connector 10"/>
            <p:cNvCxnSpPr>
              <a:endCxn id="12" idx="2"/>
            </p:cNvCxnSpPr>
            <p:nvPr/>
          </p:nvCxnSpPr>
          <p:spPr>
            <a:xfrm rot="10800000">
              <a:off x="4065431" y="3213279"/>
              <a:ext cx="6858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2" name="Oval 11"/>
            <p:cNvSpPr/>
            <p:nvPr/>
          </p:nvSpPr>
          <p:spPr>
            <a:xfrm rot="10800000">
              <a:off x="3836831" y="3098979"/>
              <a:ext cx="228600" cy="2286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13" name="Straight Connector 12"/>
          <p:cNvCxnSpPr>
            <a:endCxn id="14" idx="2"/>
          </p:cNvCxnSpPr>
          <p:nvPr/>
        </p:nvCxnSpPr>
        <p:spPr>
          <a:xfrm>
            <a:off x="2287103" y="3479440"/>
            <a:ext cx="1230975"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3518078" y="3365140"/>
            <a:ext cx="228600" cy="2286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p:cNvCxnSpPr/>
          <p:nvPr/>
        </p:nvCxnSpPr>
        <p:spPr>
          <a:xfrm flipH="1">
            <a:off x="2304779" y="2336976"/>
            <a:ext cx="3358705" cy="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 name="Straight Connector 15"/>
          <p:cNvCxnSpPr>
            <a:endCxn id="17" idx="2"/>
          </p:cNvCxnSpPr>
          <p:nvPr/>
        </p:nvCxnSpPr>
        <p:spPr>
          <a:xfrm>
            <a:off x="5651142" y="2336976"/>
            <a:ext cx="0" cy="113081"/>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7" name="Oval 16"/>
          <p:cNvSpPr/>
          <p:nvPr/>
        </p:nvSpPr>
        <p:spPr>
          <a:xfrm rot="5400000" flipV="1">
            <a:off x="5542366" y="2444533"/>
            <a:ext cx="217552" cy="2286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8" name="Straight Connector 17"/>
          <p:cNvCxnSpPr/>
          <p:nvPr/>
        </p:nvCxnSpPr>
        <p:spPr>
          <a:xfrm flipH="1">
            <a:off x="2287102" y="4657740"/>
            <a:ext cx="2614383" cy="15679"/>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endCxn id="21" idx="0"/>
          </p:cNvCxnSpPr>
          <p:nvPr/>
        </p:nvCxnSpPr>
        <p:spPr>
          <a:xfrm flipV="1">
            <a:off x="4897192" y="3860976"/>
            <a:ext cx="0" cy="796764"/>
          </a:xfrm>
          <a:prstGeom prst="line">
            <a:avLst/>
          </a:prstGeom>
          <a:ln w="38100">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0" name="Oval 19"/>
          <p:cNvSpPr/>
          <p:nvPr/>
        </p:nvSpPr>
        <p:spPr>
          <a:xfrm rot="2700000">
            <a:off x="6600545" y="3369311"/>
            <a:ext cx="228600" cy="2286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p:cNvSpPr/>
          <p:nvPr/>
        </p:nvSpPr>
        <p:spPr>
          <a:xfrm rot="10800000">
            <a:off x="4815626" y="3708576"/>
            <a:ext cx="163132" cy="152400"/>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1886512" y="1255231"/>
            <a:ext cx="5115546" cy="923330"/>
          </a:xfrm>
          <a:prstGeom prst="rect">
            <a:avLst/>
          </a:prstGeom>
          <a:noFill/>
        </p:spPr>
        <p:txBody>
          <a:bodyPr wrap="square" rtlCol="0">
            <a:spAutoFit/>
          </a:bodyPr>
          <a:lstStyle/>
          <a:p>
            <a:pPr algn="ctr"/>
            <a:r>
              <a:rPr lang="en-US" b="1" dirty="0" smtClean="0"/>
              <a:t>Main building block in </a:t>
            </a:r>
            <a:r>
              <a:rPr lang="en-US" b="1" dirty="0" err="1" smtClean="0"/>
              <a:t>goDIVA</a:t>
            </a:r>
            <a:endParaRPr lang="en-US" b="1" dirty="0" smtClean="0"/>
          </a:p>
          <a:p>
            <a:pPr algn="ctr"/>
            <a:r>
              <a:rPr lang="en-US" dirty="0"/>
              <a:t>(phonological and frame representations)</a:t>
            </a:r>
          </a:p>
          <a:p>
            <a:pPr algn="ctr"/>
            <a:endParaRPr lang="en-US" b="1" dirty="0"/>
          </a:p>
        </p:txBody>
      </p:sp>
      <p:cxnSp>
        <p:nvCxnSpPr>
          <p:cNvPr id="23" name="Straight Connector 22"/>
          <p:cNvCxnSpPr/>
          <p:nvPr/>
        </p:nvCxnSpPr>
        <p:spPr>
          <a:xfrm>
            <a:off x="6151922" y="3488812"/>
            <a:ext cx="0" cy="1210479"/>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4" name="Oval 23"/>
          <p:cNvSpPr/>
          <p:nvPr/>
        </p:nvSpPr>
        <p:spPr>
          <a:xfrm>
            <a:off x="5530155" y="4298913"/>
            <a:ext cx="228600" cy="2286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Connector 24"/>
          <p:cNvCxnSpPr/>
          <p:nvPr/>
        </p:nvCxnSpPr>
        <p:spPr>
          <a:xfrm flipH="1">
            <a:off x="5639209" y="4682068"/>
            <a:ext cx="531138"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5644455" y="4518689"/>
            <a:ext cx="0" cy="182316"/>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2403912" y="4342640"/>
            <a:ext cx="666068" cy="369332"/>
          </a:xfrm>
          <a:prstGeom prst="rect">
            <a:avLst/>
          </a:prstGeom>
          <a:noFill/>
        </p:spPr>
        <p:txBody>
          <a:bodyPr wrap="none" rtlCol="0">
            <a:spAutoFit/>
          </a:bodyPr>
          <a:lstStyle/>
          <a:p>
            <a:r>
              <a:rPr lang="en-US" i="1" dirty="0" smtClean="0"/>
              <a:t>gate</a:t>
            </a:r>
            <a:endParaRPr lang="en-US" i="1" dirty="0"/>
          </a:p>
        </p:txBody>
      </p:sp>
      <p:sp>
        <p:nvSpPr>
          <p:cNvPr id="28" name="TextBox 27"/>
          <p:cNvSpPr txBox="1"/>
          <p:nvPr/>
        </p:nvSpPr>
        <p:spPr>
          <a:xfrm>
            <a:off x="2403912" y="2017761"/>
            <a:ext cx="1121872" cy="369332"/>
          </a:xfrm>
          <a:prstGeom prst="rect">
            <a:avLst/>
          </a:prstGeom>
          <a:noFill/>
        </p:spPr>
        <p:txBody>
          <a:bodyPr wrap="none" rtlCol="0">
            <a:spAutoFit/>
          </a:bodyPr>
          <a:lstStyle/>
          <a:p>
            <a:r>
              <a:rPr lang="en-US" i="1" dirty="0" smtClean="0"/>
              <a:t>inhibition</a:t>
            </a:r>
            <a:endParaRPr lang="en-US" i="1" dirty="0"/>
          </a:p>
        </p:txBody>
      </p:sp>
      <p:sp>
        <p:nvSpPr>
          <p:cNvPr id="29" name="TextBox 28"/>
          <p:cNvSpPr txBox="1"/>
          <p:nvPr/>
        </p:nvSpPr>
        <p:spPr>
          <a:xfrm>
            <a:off x="2298385" y="3136539"/>
            <a:ext cx="727495" cy="369332"/>
          </a:xfrm>
          <a:prstGeom prst="rect">
            <a:avLst/>
          </a:prstGeom>
          <a:noFill/>
        </p:spPr>
        <p:txBody>
          <a:bodyPr wrap="none" rtlCol="0">
            <a:spAutoFit/>
          </a:bodyPr>
          <a:lstStyle/>
          <a:p>
            <a:r>
              <a:rPr lang="en-US" i="1" dirty="0" smtClean="0"/>
              <a:t>input</a:t>
            </a:r>
            <a:endParaRPr lang="en-US" i="1" dirty="0"/>
          </a:p>
        </p:txBody>
      </p:sp>
      <p:sp>
        <p:nvSpPr>
          <p:cNvPr id="30" name="TextBox 29"/>
          <p:cNvSpPr txBox="1"/>
          <p:nvPr/>
        </p:nvSpPr>
        <p:spPr>
          <a:xfrm>
            <a:off x="5892083" y="3136539"/>
            <a:ext cx="870300" cy="369332"/>
          </a:xfrm>
          <a:prstGeom prst="rect">
            <a:avLst/>
          </a:prstGeom>
          <a:noFill/>
        </p:spPr>
        <p:txBody>
          <a:bodyPr wrap="none" rtlCol="0">
            <a:spAutoFit/>
          </a:bodyPr>
          <a:lstStyle/>
          <a:p>
            <a:r>
              <a:rPr lang="en-US" i="1" dirty="0" smtClean="0"/>
              <a:t>output</a:t>
            </a:r>
            <a:endParaRPr lang="en-US" i="1" dirty="0"/>
          </a:p>
        </p:txBody>
      </p:sp>
    </p:spTree>
    <p:extLst>
      <p:ext uri="{BB962C8B-B14F-4D97-AF65-F5344CB8AC3E}">
        <p14:creationId xmlns:p14="http://schemas.microsoft.com/office/powerpoint/2010/main" val="17496643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4410</TotalTime>
  <Words>1185</Words>
  <Application>Microsoft Macintosh PowerPoint</Application>
  <PresentationFormat>On-screen Show (4:3)</PresentationFormat>
  <Paragraphs>238</Paragraphs>
  <Slides>25</Slides>
  <Notes>1</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GODIVA Simulink Building Blocks</vt:lpstr>
      <vt:lpstr>GODIVA Simulink Building Blocks</vt:lpstr>
      <vt:lpstr>PowerPoint Presentation</vt:lpstr>
      <vt:lpstr>PowerPoint Presentation</vt:lpstr>
      <vt:lpstr>PowerPoint Presentation</vt:lpstr>
      <vt:lpstr>PowerPoint Presentation</vt:lpstr>
      <vt:lpstr>PowerPoint Presentation</vt:lpstr>
      <vt:lpstr>PowerPoint Presentation</vt:lpstr>
      <vt:lpstr>GODIVA Simulink Building Blocks</vt:lpstr>
      <vt:lpstr>PowerPoint Presentation</vt:lpstr>
      <vt:lpstr>PowerPoint Presentation</vt:lpstr>
      <vt:lpstr>PowerPoint Presentation</vt:lpstr>
      <vt:lpstr>PowerPoint Presentation</vt:lpstr>
      <vt:lpstr>PowerPoint Presentation</vt:lpstr>
      <vt:lpstr>PowerPoint Presentation</vt:lpstr>
      <vt:lpstr>GODIVA Simulink Building Blocks</vt:lpstr>
      <vt:lpstr>GODIVA Simulink Building Blocks</vt:lpstr>
      <vt:lpstr>GODIVA Simulink Building Blocks</vt:lpstr>
      <vt:lpstr>GODIVA Simulink Building Blocks</vt:lpstr>
      <vt:lpstr>GODIVA Simulink Building Blocks</vt:lpstr>
      <vt:lpstr>GODIVA Simulink Building Blocks</vt:lpstr>
      <vt:lpstr>GODIVA Simulink Building Blocks</vt:lpstr>
      <vt:lpstr>GODIVA Simulink implementation</vt:lpstr>
      <vt:lpstr>GODIVA Simulink implementation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Alfonso</dc:creator>
  <cp:lastModifiedBy>Alfonso</cp:lastModifiedBy>
  <cp:revision>52</cp:revision>
  <dcterms:created xsi:type="dcterms:W3CDTF">2017-07-06T02:56:51Z</dcterms:created>
  <dcterms:modified xsi:type="dcterms:W3CDTF">2017-07-12T17:25:16Z</dcterms:modified>
</cp:coreProperties>
</file>