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99" r:id="rId16"/>
    <p:sldId id="281" r:id="rId17"/>
    <p:sldId id="271" r:id="rId18"/>
    <p:sldId id="272" r:id="rId19"/>
    <p:sldId id="273" r:id="rId20"/>
    <p:sldId id="274" r:id="rId21"/>
    <p:sldId id="275" r:id="rId22"/>
    <p:sldId id="276" r:id="rId23"/>
    <p:sldId id="277" r:id="rId24"/>
    <p:sldId id="278" r:id="rId25"/>
    <p:sldId id="279" r:id="rId26"/>
    <p:sldId id="280" r:id="rId27"/>
    <p:sldId id="282" r:id="rId28"/>
    <p:sldId id="283" r:id="rId29"/>
    <p:sldId id="284" r:id="rId30"/>
    <p:sldId id="285" r:id="rId31"/>
    <p:sldId id="286" r:id="rId32"/>
    <p:sldId id="287" r:id="rId33"/>
    <p:sldId id="288" r:id="rId34"/>
    <p:sldId id="298" r:id="rId35"/>
    <p:sldId id="289" r:id="rId36"/>
    <p:sldId id="290" r:id="rId37"/>
    <p:sldId id="291" r:id="rId38"/>
    <p:sldId id="292" r:id="rId39"/>
    <p:sldId id="293" r:id="rId40"/>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2" autoAdjust="0"/>
    <p:restoredTop sz="94660"/>
  </p:normalViewPr>
  <p:slideViewPr>
    <p:cSldViewPr snapToGrid="0">
      <p:cViewPr varScale="1">
        <p:scale>
          <a:sx n="81" d="100"/>
          <a:sy n="81" d="100"/>
        </p:scale>
        <p:origin x="114" y="6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2T13:37:59.151"/>
    </inkml:context>
    <inkml:brush xml:id="br0">
      <inkml:brushProperty name="width" value="0.035" units="cm"/>
      <inkml:brushProperty name="height" value="0.035" units="cm"/>
      <inkml:brushProperty name="color" value="#E71224"/>
    </inkml:brush>
  </inkml:definitions>
  <inkml:trace contextRef="#ctx0" brushRef="#br0">234 1 24575,'-6'1'0,"0"0"0,-1 0 0,1 1 0,1 0 0,-1 0 0,0 0 0,0 1 0,1 0 0,-1 0 0,1 0 0,0 1 0,0 0 0,0 0 0,1 0 0,-1 1 0,1-1 0,0 1 0,0 0 0,1 0 0,0 0 0,-5 9 0,-6 12 0,2 0 0,0 0 0,-9 35 0,-25 103 0,41-141 0,1 0 0,1 0 0,2 1 0,0-1 0,3 28 0,-1-41 0,2 0 0,-1 0 0,1-1 0,1 1 0,-1-1 0,2 0 0,-1 0 0,1 0 0,0-1 0,12 15 0,7 4 0,44 40 0,-32-33 0,7 8 0,2-2 0,81 55 0,-102-79 0,1-2 0,0-1 0,1-1 0,0-1 0,1-2 0,0 0 0,50 8 0,48-4 0,1-6 0,134-10 0,-69 0 0,-176 2 0,0 0 0,-1-1 0,1-1 0,-1 0 0,1-1 0,24-11 0,83-46 0,-69 33 0,-38 20 0,0-1 0,-1 0 0,0-1 0,-1 0 0,0-1 0,-1-1 0,0 0 0,-1 0 0,0-1 0,-1-1 0,-1 1 0,0-2 0,0 1 0,-2-1 0,10-25 0,-7 8 0,-2-1 0,0 0 0,-3 0 0,0-1 0,-2 1 0,-3-60 0,0 54 0,0 19 0,-1 0 0,-4-34 0,3 48 0,1-1 0,-1 1 0,0 0 0,-1 0 0,0 0 0,0 0 0,0 0 0,0 0 0,-1 1 0,0 0 0,0-1 0,-6-4 0,-5-4 0,-1 1 0,-1 1 0,0 0 0,-1 1 0,0 1 0,-34-13 0,-124-34 0,49 19 0,102 31 0,-1 0 0,0 1 0,0 2 0,-42-2 0,-109 8 0,67 1 0,-2-4 0,-105 3 0,113 14 0,69-9 0,-58 3 0,-37-10-1365,101-1-5461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2T13:38:03.583"/>
    </inkml:context>
    <inkml:brush xml:id="br0">
      <inkml:brushProperty name="width" value="0.035" units="cm"/>
      <inkml:brushProperty name="height" value="0.035" units="cm"/>
      <inkml:brushProperty name="color" value="#E71224"/>
    </inkml:brush>
  </inkml:definitions>
  <inkml:trace contextRef="#ctx0" brushRef="#br0">629 53 24575,'144'0'0,"150"19"0,-202-8 0,-27-4 0,0 3 0,71 19 0,-58-3 0,124 57 0,-158-65 0,55 17 0,-68-27 0,-1 2 0,-1 1 0,1 2 0,-2 0 0,27 19 0,104 73 0,-145-94 0,0 0 0,0 0 0,-1 1 0,-1 1 0,0 0 0,-1 0 0,-1 2 0,0-1 0,0 1 0,-2 0 0,0 1 0,-1 0 0,0 1 0,-1-1 0,-1 1 0,4 21 0,14 75 0,-9-56 0,-4 1 0,-1 0 0,0 59 0,-11 342 0,0-440 0,-1 1 0,-1-1 0,0 0 0,-2 0 0,0 0 0,-1-1 0,-15 29 0,-1 6 0,13-28 0,-1 0 0,-1 0 0,-1-1 0,-1-1 0,-1 0 0,-1-1 0,-37 40 0,-9-5 0,-2-1 0,-3-4 0,-129 76 0,144-98 0,0-3 0,-96 34 0,112-49 0,-1-2 0,0-2 0,0-1 0,-1-2 0,-49 0 0,-626-7 0,697 2 0,0-1 0,0-1 0,1-1 0,-1 0 0,1-1 0,0 0 0,0-1 0,0-1 0,1-1 0,-1 0 0,2-1 0,-1 0 0,1-1 0,0 0 0,1-1 0,-19-20 0,11 8 0,1-2 0,1 0 0,0-2 0,2 1 0,1-2 0,2 0 0,-18-50 0,7 13 0,4-2 0,-18-98 0,-8-29 0,31 147 0,3 0 0,2-1 0,-7-78 0,17 124 0,1-159 0,0 142 0,2 0 0,0 0 0,0 1 0,2 0 0,0 0 0,15-31 0,-7 22 0,2-5 0,0 1 0,3 0 0,0 1 0,32-37 0,24-26 0,101-164 0,-112 160 0,8-30 0,-48 82 0,45-64 0,-58 94 0,2 0 0,0 1 0,0 0 0,1 1 0,0 1 0,1 0 0,1 1 0,19-11 0,12-1-1365,-4 5-5461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2T13:38:17.520"/>
    </inkml:context>
    <inkml:brush xml:id="br0">
      <inkml:brushProperty name="width" value="0.035" units="cm"/>
      <inkml:brushProperty name="height" value="0.035" units="cm"/>
      <inkml:brushProperty name="color" value="#E71224"/>
    </inkml:brush>
  </inkml:definitions>
  <inkml:trace contextRef="#ctx0" brushRef="#br0">1 1 24575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A5AF0-2808-4002-B769-4C18A3DEB2F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l-PL"/>
          </a:p>
        </p:txBody>
      </p:sp>
      <p:sp>
        <p:nvSpPr>
          <p:cNvPr id="3" name="Subtitle 2">
            <a:extLst>
              <a:ext uri="{FF2B5EF4-FFF2-40B4-BE49-F238E27FC236}">
                <a16:creationId xmlns:a16="http://schemas.microsoft.com/office/drawing/2014/main" id="{E69037D6-7D70-7C67-45DB-1B2DDEFD67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l-PL"/>
          </a:p>
        </p:txBody>
      </p:sp>
      <p:sp>
        <p:nvSpPr>
          <p:cNvPr id="4" name="Date Placeholder 3">
            <a:extLst>
              <a:ext uri="{FF2B5EF4-FFF2-40B4-BE49-F238E27FC236}">
                <a16:creationId xmlns:a16="http://schemas.microsoft.com/office/drawing/2014/main" id="{03D90C26-4372-665E-4541-5184245AC964}"/>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7DB2AC8D-F094-CCC7-7AB1-C0D952FD22C2}"/>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1DE2F2B3-4D99-7A44-7C99-90720572EBA6}"/>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3424905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95365-1A42-D076-5353-14F4A7D66F63}"/>
              </a:ext>
            </a:extLst>
          </p:cNvPr>
          <p:cNvSpPr>
            <a:spLocks noGrp="1"/>
          </p:cNvSpPr>
          <p:nvPr>
            <p:ph type="title"/>
          </p:nvPr>
        </p:nvSpPr>
        <p:spPr/>
        <p:txBody>
          <a:bodyPr/>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3CA35101-AA40-B62A-B934-CB4E351D47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B2AB8536-77BD-F109-BB5E-54678ECC32A2}"/>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C5A1C3E1-E6D6-20A5-2C2A-E1AB39B76B5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D5915CD-0674-D362-BE1E-0AF9BB1EEEE6}"/>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2333897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9BA4EB-C442-E5F9-B2DB-46837F66C36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pl-PL"/>
          </a:p>
        </p:txBody>
      </p:sp>
      <p:sp>
        <p:nvSpPr>
          <p:cNvPr id="3" name="Vertical Text Placeholder 2">
            <a:extLst>
              <a:ext uri="{FF2B5EF4-FFF2-40B4-BE49-F238E27FC236}">
                <a16:creationId xmlns:a16="http://schemas.microsoft.com/office/drawing/2014/main" id="{12FD736D-1733-D1E9-2CD0-D7FAD1F2BA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E566A814-F140-CC11-8D1D-32783FA5F243}"/>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D8BA1AF4-9D4A-6961-CBC3-B9E9743BB643}"/>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A6861A7D-5B88-4DDB-3D77-93AE09456752}"/>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632408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DF1E6-DB37-2F81-4FCD-DEE995FD70C4}"/>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07C15B43-EFF0-B6EA-0A6B-04A6E77943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08AFBFAF-1E15-5A87-DA57-F75B57044737}"/>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B73E8778-90AC-E375-9887-F57DBBEAE49C}"/>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4562AEFA-E8F8-DAE1-C1EE-EC9B69860961}"/>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23620123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D6A8-1BD2-38D1-EFF9-1A8E0BFAE3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l-PL"/>
          </a:p>
        </p:txBody>
      </p:sp>
      <p:sp>
        <p:nvSpPr>
          <p:cNvPr id="3" name="Text Placeholder 2">
            <a:extLst>
              <a:ext uri="{FF2B5EF4-FFF2-40B4-BE49-F238E27FC236}">
                <a16:creationId xmlns:a16="http://schemas.microsoft.com/office/drawing/2014/main" id="{5CC6BA5E-57BC-3145-2C87-DB057739241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21368E9-B014-8AAD-08DE-BA2957E1E144}"/>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3423D744-212C-6F3D-2874-5536C86DF271}"/>
              </a:ext>
            </a:extLst>
          </p:cNvPr>
          <p:cNvSpPr>
            <a:spLocks noGrp="1"/>
          </p:cNvSpPr>
          <p:nvPr>
            <p:ph type="ftr" sz="quarter" idx="11"/>
          </p:nvPr>
        </p:nvSpPr>
        <p:spPr/>
        <p:txBody>
          <a:bodyPr/>
          <a:lstStyle/>
          <a:p>
            <a:endParaRPr lang="pl-PL"/>
          </a:p>
        </p:txBody>
      </p:sp>
      <p:sp>
        <p:nvSpPr>
          <p:cNvPr id="6" name="Slide Number Placeholder 5">
            <a:extLst>
              <a:ext uri="{FF2B5EF4-FFF2-40B4-BE49-F238E27FC236}">
                <a16:creationId xmlns:a16="http://schemas.microsoft.com/office/drawing/2014/main" id="{F5C3BBD2-E294-94E7-DDB5-CAB1F0EDCCE5}"/>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3108957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DE412-25A2-AF15-AE20-9562E8C20672}"/>
              </a:ext>
            </a:extLst>
          </p:cNvPr>
          <p:cNvSpPr>
            <a:spLocks noGrp="1"/>
          </p:cNvSpPr>
          <p:nvPr>
            <p:ph type="title"/>
          </p:nvPr>
        </p:nvSpPr>
        <p:spPr/>
        <p:txBody>
          <a:bodyPr/>
          <a:lstStyle/>
          <a:p>
            <a:r>
              <a:rPr lang="en-US"/>
              <a:t>Click to edit Master title style</a:t>
            </a:r>
            <a:endParaRPr lang="pl-PL"/>
          </a:p>
        </p:txBody>
      </p:sp>
      <p:sp>
        <p:nvSpPr>
          <p:cNvPr id="3" name="Content Placeholder 2">
            <a:extLst>
              <a:ext uri="{FF2B5EF4-FFF2-40B4-BE49-F238E27FC236}">
                <a16:creationId xmlns:a16="http://schemas.microsoft.com/office/drawing/2014/main" id="{68A9C335-E50C-0EB2-0D83-B3BDC8025A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Content Placeholder 3">
            <a:extLst>
              <a:ext uri="{FF2B5EF4-FFF2-40B4-BE49-F238E27FC236}">
                <a16:creationId xmlns:a16="http://schemas.microsoft.com/office/drawing/2014/main" id="{AD622F2E-322F-B49F-81F8-97B022C155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Date Placeholder 4">
            <a:extLst>
              <a:ext uri="{FF2B5EF4-FFF2-40B4-BE49-F238E27FC236}">
                <a16:creationId xmlns:a16="http://schemas.microsoft.com/office/drawing/2014/main" id="{2F9E05E8-D59C-A76B-5779-A719B14EA51C}"/>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6" name="Footer Placeholder 5">
            <a:extLst>
              <a:ext uri="{FF2B5EF4-FFF2-40B4-BE49-F238E27FC236}">
                <a16:creationId xmlns:a16="http://schemas.microsoft.com/office/drawing/2014/main" id="{D719893B-614E-246F-72EB-4D6820C75368}"/>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280A97A6-24ED-B031-B1FC-464853BCABA6}"/>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3590230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1BA6-2140-7568-3D87-DFD8B8D1E993}"/>
              </a:ext>
            </a:extLst>
          </p:cNvPr>
          <p:cNvSpPr>
            <a:spLocks noGrp="1"/>
          </p:cNvSpPr>
          <p:nvPr>
            <p:ph type="title"/>
          </p:nvPr>
        </p:nvSpPr>
        <p:spPr>
          <a:xfrm>
            <a:off x="839788" y="365125"/>
            <a:ext cx="10515600" cy="1325563"/>
          </a:xfrm>
        </p:spPr>
        <p:txBody>
          <a:bodyPr/>
          <a:lstStyle/>
          <a:p>
            <a:r>
              <a:rPr lang="en-US"/>
              <a:t>Click to edit Master title style</a:t>
            </a:r>
            <a:endParaRPr lang="pl-PL"/>
          </a:p>
        </p:txBody>
      </p:sp>
      <p:sp>
        <p:nvSpPr>
          <p:cNvPr id="3" name="Text Placeholder 2">
            <a:extLst>
              <a:ext uri="{FF2B5EF4-FFF2-40B4-BE49-F238E27FC236}">
                <a16:creationId xmlns:a16="http://schemas.microsoft.com/office/drawing/2014/main" id="{A958D8AF-FA40-7135-D9B6-A66F871342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5D731C-759A-EB02-7415-4A37B78DEA9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5" name="Text Placeholder 4">
            <a:extLst>
              <a:ext uri="{FF2B5EF4-FFF2-40B4-BE49-F238E27FC236}">
                <a16:creationId xmlns:a16="http://schemas.microsoft.com/office/drawing/2014/main" id="{7B766D70-5CDA-9DF5-43D5-47A4078634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5F04C85-F35E-C741-F666-481BE3A727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7" name="Date Placeholder 6">
            <a:extLst>
              <a:ext uri="{FF2B5EF4-FFF2-40B4-BE49-F238E27FC236}">
                <a16:creationId xmlns:a16="http://schemas.microsoft.com/office/drawing/2014/main" id="{282578F8-8C23-8C38-0894-6838E78B8FA4}"/>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8" name="Footer Placeholder 7">
            <a:extLst>
              <a:ext uri="{FF2B5EF4-FFF2-40B4-BE49-F238E27FC236}">
                <a16:creationId xmlns:a16="http://schemas.microsoft.com/office/drawing/2014/main" id="{944FF784-843A-9FC0-0432-A95BF5C9CD28}"/>
              </a:ext>
            </a:extLst>
          </p:cNvPr>
          <p:cNvSpPr>
            <a:spLocks noGrp="1"/>
          </p:cNvSpPr>
          <p:nvPr>
            <p:ph type="ftr" sz="quarter" idx="11"/>
          </p:nvPr>
        </p:nvSpPr>
        <p:spPr/>
        <p:txBody>
          <a:bodyPr/>
          <a:lstStyle/>
          <a:p>
            <a:endParaRPr lang="pl-PL"/>
          </a:p>
        </p:txBody>
      </p:sp>
      <p:sp>
        <p:nvSpPr>
          <p:cNvPr id="9" name="Slide Number Placeholder 8">
            <a:extLst>
              <a:ext uri="{FF2B5EF4-FFF2-40B4-BE49-F238E27FC236}">
                <a16:creationId xmlns:a16="http://schemas.microsoft.com/office/drawing/2014/main" id="{2E938270-BD54-A0CB-EE0F-C50AE14C2DE8}"/>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6564074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117EC-228D-0394-9D67-3B83CA5516B5}"/>
              </a:ext>
            </a:extLst>
          </p:cNvPr>
          <p:cNvSpPr>
            <a:spLocks noGrp="1"/>
          </p:cNvSpPr>
          <p:nvPr>
            <p:ph type="title"/>
          </p:nvPr>
        </p:nvSpPr>
        <p:spPr/>
        <p:txBody>
          <a:bodyPr/>
          <a:lstStyle/>
          <a:p>
            <a:r>
              <a:rPr lang="en-US"/>
              <a:t>Click to edit Master title style</a:t>
            </a:r>
            <a:endParaRPr lang="pl-PL"/>
          </a:p>
        </p:txBody>
      </p:sp>
      <p:sp>
        <p:nvSpPr>
          <p:cNvPr id="3" name="Date Placeholder 2">
            <a:extLst>
              <a:ext uri="{FF2B5EF4-FFF2-40B4-BE49-F238E27FC236}">
                <a16:creationId xmlns:a16="http://schemas.microsoft.com/office/drawing/2014/main" id="{AA2D34A5-878C-8436-0764-45B5256C537D}"/>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4" name="Footer Placeholder 3">
            <a:extLst>
              <a:ext uri="{FF2B5EF4-FFF2-40B4-BE49-F238E27FC236}">
                <a16:creationId xmlns:a16="http://schemas.microsoft.com/office/drawing/2014/main" id="{D4161276-EA15-7554-6C11-720164480E99}"/>
              </a:ext>
            </a:extLst>
          </p:cNvPr>
          <p:cNvSpPr>
            <a:spLocks noGrp="1"/>
          </p:cNvSpPr>
          <p:nvPr>
            <p:ph type="ftr" sz="quarter" idx="11"/>
          </p:nvPr>
        </p:nvSpPr>
        <p:spPr/>
        <p:txBody>
          <a:bodyPr/>
          <a:lstStyle/>
          <a:p>
            <a:endParaRPr lang="pl-PL"/>
          </a:p>
        </p:txBody>
      </p:sp>
      <p:sp>
        <p:nvSpPr>
          <p:cNvPr id="5" name="Slide Number Placeholder 4">
            <a:extLst>
              <a:ext uri="{FF2B5EF4-FFF2-40B4-BE49-F238E27FC236}">
                <a16:creationId xmlns:a16="http://schemas.microsoft.com/office/drawing/2014/main" id="{4AEF293F-0B48-1F42-ECFC-3D2194F1F59C}"/>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609148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524164-7F1E-40A5-00B8-F876C05F830B}"/>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3" name="Footer Placeholder 2">
            <a:extLst>
              <a:ext uri="{FF2B5EF4-FFF2-40B4-BE49-F238E27FC236}">
                <a16:creationId xmlns:a16="http://schemas.microsoft.com/office/drawing/2014/main" id="{C52F3B49-E911-9D15-CB7D-5045DC13C839}"/>
              </a:ext>
            </a:extLst>
          </p:cNvPr>
          <p:cNvSpPr>
            <a:spLocks noGrp="1"/>
          </p:cNvSpPr>
          <p:nvPr>
            <p:ph type="ftr" sz="quarter" idx="11"/>
          </p:nvPr>
        </p:nvSpPr>
        <p:spPr/>
        <p:txBody>
          <a:bodyPr/>
          <a:lstStyle/>
          <a:p>
            <a:endParaRPr lang="pl-PL"/>
          </a:p>
        </p:txBody>
      </p:sp>
      <p:sp>
        <p:nvSpPr>
          <p:cNvPr id="4" name="Slide Number Placeholder 3">
            <a:extLst>
              <a:ext uri="{FF2B5EF4-FFF2-40B4-BE49-F238E27FC236}">
                <a16:creationId xmlns:a16="http://schemas.microsoft.com/office/drawing/2014/main" id="{850690D1-1675-8849-D2A4-37CA45335544}"/>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3281120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0722-0656-4134-7E2A-7CAEA56DFC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Content Placeholder 2">
            <a:extLst>
              <a:ext uri="{FF2B5EF4-FFF2-40B4-BE49-F238E27FC236}">
                <a16:creationId xmlns:a16="http://schemas.microsoft.com/office/drawing/2014/main" id="{1A37DAA7-EDE6-9B09-9F5A-E1D3DB140F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Text Placeholder 3">
            <a:extLst>
              <a:ext uri="{FF2B5EF4-FFF2-40B4-BE49-F238E27FC236}">
                <a16:creationId xmlns:a16="http://schemas.microsoft.com/office/drawing/2014/main" id="{37236916-F585-FE51-46FA-925EE565E4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2252F7-90D2-2392-3D5E-95185CEE9590}"/>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6" name="Footer Placeholder 5">
            <a:extLst>
              <a:ext uri="{FF2B5EF4-FFF2-40B4-BE49-F238E27FC236}">
                <a16:creationId xmlns:a16="http://schemas.microsoft.com/office/drawing/2014/main" id="{6E8C7A7D-1B30-4328-CF3D-064B8E60C742}"/>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7452E770-4EB4-E51F-6463-A5BE6386FEF9}"/>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1332907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EADFB6-539D-F22F-733A-4B80F0789D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l-PL"/>
          </a:p>
        </p:txBody>
      </p:sp>
      <p:sp>
        <p:nvSpPr>
          <p:cNvPr id="3" name="Picture Placeholder 2">
            <a:extLst>
              <a:ext uri="{FF2B5EF4-FFF2-40B4-BE49-F238E27FC236}">
                <a16:creationId xmlns:a16="http://schemas.microsoft.com/office/drawing/2014/main" id="{8E52ADE7-A526-30FF-1604-0274F9677B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a:extLst>
              <a:ext uri="{FF2B5EF4-FFF2-40B4-BE49-F238E27FC236}">
                <a16:creationId xmlns:a16="http://schemas.microsoft.com/office/drawing/2014/main" id="{962A1CD5-69E3-4C69-88B1-FE95D91EF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321D9B4-5A9E-0838-AEEC-CF8D60EEA22B}"/>
              </a:ext>
            </a:extLst>
          </p:cNvPr>
          <p:cNvSpPr>
            <a:spLocks noGrp="1"/>
          </p:cNvSpPr>
          <p:nvPr>
            <p:ph type="dt" sz="half" idx="10"/>
          </p:nvPr>
        </p:nvSpPr>
        <p:spPr/>
        <p:txBody>
          <a:bodyPr/>
          <a:lstStyle/>
          <a:p>
            <a:fld id="{D8E4E801-A6D7-46BE-B193-952EFAFB391C}" type="datetimeFigureOut">
              <a:rPr lang="pl-PL" smtClean="0"/>
              <a:t>02.06.2025</a:t>
            </a:fld>
            <a:endParaRPr lang="pl-PL"/>
          </a:p>
        </p:txBody>
      </p:sp>
      <p:sp>
        <p:nvSpPr>
          <p:cNvPr id="6" name="Footer Placeholder 5">
            <a:extLst>
              <a:ext uri="{FF2B5EF4-FFF2-40B4-BE49-F238E27FC236}">
                <a16:creationId xmlns:a16="http://schemas.microsoft.com/office/drawing/2014/main" id="{F38B3282-1443-7647-CD55-DDDCDB9012DE}"/>
              </a:ext>
            </a:extLst>
          </p:cNvPr>
          <p:cNvSpPr>
            <a:spLocks noGrp="1"/>
          </p:cNvSpPr>
          <p:nvPr>
            <p:ph type="ftr" sz="quarter" idx="11"/>
          </p:nvPr>
        </p:nvSpPr>
        <p:spPr/>
        <p:txBody>
          <a:bodyPr/>
          <a:lstStyle/>
          <a:p>
            <a:endParaRPr lang="pl-PL"/>
          </a:p>
        </p:txBody>
      </p:sp>
      <p:sp>
        <p:nvSpPr>
          <p:cNvPr id="7" name="Slide Number Placeholder 6">
            <a:extLst>
              <a:ext uri="{FF2B5EF4-FFF2-40B4-BE49-F238E27FC236}">
                <a16:creationId xmlns:a16="http://schemas.microsoft.com/office/drawing/2014/main" id="{A5B70F80-59C8-3F23-1F0E-BBE59F73669C}"/>
              </a:ext>
            </a:extLst>
          </p:cNvPr>
          <p:cNvSpPr>
            <a:spLocks noGrp="1"/>
          </p:cNvSpPr>
          <p:nvPr>
            <p:ph type="sldNum" sz="quarter" idx="12"/>
          </p:nvPr>
        </p:nvSpPr>
        <p:spPr/>
        <p:txBody>
          <a:bodyPr/>
          <a:lstStyle/>
          <a:p>
            <a:fld id="{A14FC291-A82B-4D37-A3AE-C7274457EC84}" type="slidenum">
              <a:rPr lang="pl-PL" smtClean="0"/>
              <a:t>‹#›</a:t>
            </a:fld>
            <a:endParaRPr lang="pl-PL"/>
          </a:p>
        </p:txBody>
      </p:sp>
    </p:spTree>
    <p:extLst>
      <p:ext uri="{BB962C8B-B14F-4D97-AF65-F5344CB8AC3E}">
        <p14:creationId xmlns:p14="http://schemas.microsoft.com/office/powerpoint/2010/main" val="39289486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6B7B20-225C-A400-45AA-124602599A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l-PL"/>
          </a:p>
        </p:txBody>
      </p:sp>
      <p:sp>
        <p:nvSpPr>
          <p:cNvPr id="3" name="Text Placeholder 2">
            <a:extLst>
              <a:ext uri="{FF2B5EF4-FFF2-40B4-BE49-F238E27FC236}">
                <a16:creationId xmlns:a16="http://schemas.microsoft.com/office/drawing/2014/main" id="{333E3E1F-7202-DE68-B920-D661CC092A7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l-PL"/>
          </a:p>
        </p:txBody>
      </p:sp>
      <p:sp>
        <p:nvSpPr>
          <p:cNvPr id="4" name="Date Placeholder 3">
            <a:extLst>
              <a:ext uri="{FF2B5EF4-FFF2-40B4-BE49-F238E27FC236}">
                <a16:creationId xmlns:a16="http://schemas.microsoft.com/office/drawing/2014/main" id="{1FB134CF-9851-9D61-16CA-23C0C89F2AC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8E4E801-A6D7-46BE-B193-952EFAFB391C}" type="datetimeFigureOut">
              <a:rPr lang="pl-PL" smtClean="0"/>
              <a:t>02.06.2025</a:t>
            </a:fld>
            <a:endParaRPr lang="pl-PL"/>
          </a:p>
        </p:txBody>
      </p:sp>
      <p:sp>
        <p:nvSpPr>
          <p:cNvPr id="5" name="Footer Placeholder 4">
            <a:extLst>
              <a:ext uri="{FF2B5EF4-FFF2-40B4-BE49-F238E27FC236}">
                <a16:creationId xmlns:a16="http://schemas.microsoft.com/office/drawing/2014/main" id="{6BC4859D-D5AC-3D80-0B44-ABC8282069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l-PL"/>
          </a:p>
        </p:txBody>
      </p:sp>
      <p:sp>
        <p:nvSpPr>
          <p:cNvPr id="6" name="Slide Number Placeholder 5">
            <a:extLst>
              <a:ext uri="{FF2B5EF4-FFF2-40B4-BE49-F238E27FC236}">
                <a16:creationId xmlns:a16="http://schemas.microsoft.com/office/drawing/2014/main" id="{DCEAD631-D271-C076-E708-BCD0484FC4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4FC291-A82B-4D37-A3AE-C7274457EC84}" type="slidenum">
              <a:rPr lang="pl-PL" smtClean="0"/>
              <a:t>‹#›</a:t>
            </a:fld>
            <a:endParaRPr lang="pl-PL"/>
          </a:p>
        </p:txBody>
      </p:sp>
    </p:spTree>
    <p:extLst>
      <p:ext uri="{BB962C8B-B14F-4D97-AF65-F5344CB8AC3E}">
        <p14:creationId xmlns:p14="http://schemas.microsoft.com/office/powerpoint/2010/main" val="11018381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8.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customXml" Target="../ink/ink2.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customXml" Target="../ink/ink3.xml"/><Relationship Id="rId1" Type="http://schemas.openxmlformats.org/officeDocument/2006/relationships/slideLayout" Target="../slideLayouts/slideLayout1.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61DB6AB-2006-2FB4-DC38-6E0812FC77F6}"/>
              </a:ext>
            </a:extLst>
          </p:cNvPr>
          <p:cNvSpPr txBox="1"/>
          <p:nvPr/>
        </p:nvSpPr>
        <p:spPr>
          <a:xfrm>
            <a:off x="415636" y="332508"/>
            <a:ext cx="10770920" cy="6488828"/>
          </a:xfrm>
          <a:prstGeom prst="rect">
            <a:avLst/>
          </a:prstGeom>
          <a:noFill/>
        </p:spPr>
        <p:txBody>
          <a:bodyPr wrap="square">
            <a:spAutoFit/>
          </a:bodyPr>
          <a:lstStyle/>
          <a:p>
            <a:pPr algn="l">
              <a:lnSpc>
                <a:spcPct val="150000"/>
              </a:lnSpc>
              <a:buNone/>
            </a:pPr>
            <a:r>
              <a:rPr lang="pl-PL" sz="2800" b="0" i="0" dirty="0">
                <a:effectLst/>
                <a:latin typeface="system-ui"/>
              </a:rPr>
              <a:t>Contents:</a:t>
            </a:r>
          </a:p>
          <a:p>
            <a:pPr algn="l">
              <a:lnSpc>
                <a:spcPct val="150000"/>
              </a:lnSpc>
              <a:buFont typeface="+mj-lt"/>
              <a:buAutoNum type="arabicPeriod"/>
            </a:pPr>
            <a:r>
              <a:rPr lang="pl-PL" sz="2800" b="0" i="0" dirty="0">
                <a:effectLst/>
                <a:latin typeface="system-ui"/>
              </a:rPr>
              <a:t>Introduction</a:t>
            </a:r>
          </a:p>
          <a:p>
            <a:pPr algn="l">
              <a:lnSpc>
                <a:spcPct val="150000"/>
              </a:lnSpc>
              <a:buFont typeface="+mj-lt"/>
              <a:buAutoNum type="arabicPeriod"/>
            </a:pPr>
            <a:r>
              <a:rPr lang="pl-PL" sz="2800" b="0" i="0" dirty="0">
                <a:effectLst/>
                <a:latin typeface="system-ui"/>
              </a:rPr>
              <a:t>Compress dataframe</a:t>
            </a:r>
          </a:p>
          <a:p>
            <a:pPr algn="l">
              <a:lnSpc>
                <a:spcPct val="150000"/>
              </a:lnSpc>
              <a:buFont typeface="+mj-lt"/>
              <a:buAutoNum type="arabicPeriod"/>
            </a:pPr>
            <a:r>
              <a:rPr lang="pl-PL" sz="2800" b="0" i="0" dirty="0">
                <a:effectLst/>
                <a:latin typeface="system-ui"/>
              </a:rPr>
              <a:t>DB integration</a:t>
            </a:r>
          </a:p>
          <a:p>
            <a:pPr algn="l">
              <a:lnSpc>
                <a:spcPct val="150000"/>
              </a:lnSpc>
              <a:buFont typeface="+mj-lt"/>
              <a:buAutoNum type="arabicPeriod"/>
            </a:pPr>
            <a:r>
              <a:rPr lang="pl-PL" sz="2800" b="0" i="0" dirty="0">
                <a:effectLst/>
                <a:latin typeface="system-ui"/>
              </a:rPr>
              <a:t>Decompression</a:t>
            </a:r>
          </a:p>
          <a:p>
            <a:pPr algn="l">
              <a:lnSpc>
                <a:spcPct val="150000"/>
              </a:lnSpc>
              <a:buFont typeface="+mj-lt"/>
              <a:buAutoNum type="arabicPeriod"/>
            </a:pPr>
            <a:r>
              <a:rPr lang="pl-PL" sz="2800" b="0" i="0" dirty="0">
                <a:effectLst/>
                <a:latin typeface="system-ui"/>
              </a:rPr>
              <a:t>Performance - Guerilla vs TimescaleDB</a:t>
            </a:r>
          </a:p>
          <a:p>
            <a:pPr algn="l">
              <a:lnSpc>
                <a:spcPct val="150000"/>
              </a:lnSpc>
              <a:buFont typeface="+mj-lt"/>
              <a:buAutoNum type="arabicPeriod"/>
            </a:pPr>
            <a:r>
              <a:rPr lang="pl-PL" sz="2800" b="0" i="0" dirty="0">
                <a:effectLst/>
                <a:latin typeface="system-ui"/>
              </a:rPr>
              <a:t>Batch process - Validation Manager</a:t>
            </a:r>
          </a:p>
          <a:p>
            <a:pPr algn="l">
              <a:lnSpc>
                <a:spcPct val="150000"/>
              </a:lnSpc>
              <a:buFont typeface="+mj-lt"/>
              <a:buAutoNum type="arabicPeriod"/>
            </a:pPr>
            <a:r>
              <a:rPr lang="pl-PL" sz="2800" b="0" i="0" dirty="0">
                <a:effectLst/>
                <a:latin typeface="system-ui"/>
              </a:rPr>
              <a:t>Batch process - Append data</a:t>
            </a:r>
          </a:p>
          <a:p>
            <a:pPr algn="l">
              <a:lnSpc>
                <a:spcPct val="150000"/>
              </a:lnSpc>
              <a:buFont typeface="+mj-lt"/>
              <a:buAutoNum type="arabicPeriod"/>
            </a:pPr>
            <a:r>
              <a:rPr lang="pl-PL" sz="2800" b="0" i="0" dirty="0">
                <a:effectLst/>
                <a:latin typeface="system-ui"/>
              </a:rPr>
              <a:t>Data Features</a:t>
            </a:r>
          </a:p>
          <a:p>
            <a:pPr algn="l">
              <a:lnSpc>
                <a:spcPct val="150000"/>
              </a:lnSpc>
              <a:buFont typeface="+mj-lt"/>
              <a:buAutoNum type="arabicPeriod"/>
            </a:pPr>
            <a:r>
              <a:rPr lang="pl-PL" sz="2800" b="0" i="0" dirty="0">
                <a:effectLst/>
                <a:latin typeface="system-ui"/>
              </a:rPr>
              <a:t>Guerilla vs other compression algorithms</a:t>
            </a:r>
          </a:p>
        </p:txBody>
      </p:sp>
    </p:spTree>
    <p:extLst>
      <p:ext uri="{BB962C8B-B14F-4D97-AF65-F5344CB8AC3E}">
        <p14:creationId xmlns:p14="http://schemas.microsoft.com/office/powerpoint/2010/main" val="483157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C66877-655E-CBDB-601F-D1047C543F2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1837838-C8F0-E38E-CB3B-17293568D683}"/>
              </a:ext>
            </a:extLst>
          </p:cNvPr>
          <p:cNvSpPr txBox="1"/>
          <p:nvPr/>
        </p:nvSpPr>
        <p:spPr>
          <a:xfrm>
            <a:off x="2683824" y="449918"/>
            <a:ext cx="7311043" cy="369332"/>
          </a:xfrm>
          <a:prstGeom prst="rect">
            <a:avLst/>
          </a:prstGeom>
          <a:noFill/>
        </p:spPr>
        <p:txBody>
          <a:bodyPr wrap="square">
            <a:spAutoFit/>
          </a:bodyPr>
          <a:lstStyle/>
          <a:p>
            <a:pPr algn="l">
              <a:spcBef>
                <a:spcPts val="756"/>
              </a:spcBef>
              <a:spcAft>
                <a:spcPts val="1008"/>
              </a:spcAft>
            </a:pPr>
            <a:r>
              <a:rPr lang="en-US" b="1" i="0" dirty="0">
                <a:effectLst/>
                <a:latin typeface="system-ui"/>
              </a:rPr>
              <a:t>Organizing the data for many instruments/markets/asset classes</a:t>
            </a:r>
          </a:p>
        </p:txBody>
      </p:sp>
      <p:sp>
        <p:nvSpPr>
          <p:cNvPr id="6" name="TextBox 5">
            <a:extLst>
              <a:ext uri="{FF2B5EF4-FFF2-40B4-BE49-F238E27FC236}">
                <a16:creationId xmlns:a16="http://schemas.microsoft.com/office/drawing/2014/main" id="{A5082BBF-8F9E-F2FD-78C7-E495B7B244C6}"/>
              </a:ext>
            </a:extLst>
          </p:cNvPr>
          <p:cNvSpPr txBox="1"/>
          <p:nvPr/>
        </p:nvSpPr>
        <p:spPr>
          <a:xfrm>
            <a:off x="463138" y="1033153"/>
            <a:ext cx="8683830" cy="3375668"/>
          </a:xfrm>
          <a:prstGeom prst="rect">
            <a:avLst/>
          </a:prstGeom>
          <a:noFill/>
        </p:spPr>
        <p:txBody>
          <a:bodyPr wrap="square">
            <a:spAutoFit/>
          </a:bodyPr>
          <a:lstStyle/>
          <a:p>
            <a:pPr>
              <a:lnSpc>
                <a:spcPct val="150000"/>
              </a:lnSpc>
            </a:pPr>
            <a:r>
              <a:rPr lang="en-US" b="0" i="0" dirty="0">
                <a:effectLst/>
                <a:latin typeface="system-ui"/>
              </a:rPr>
              <a:t>A logical approach could be to bundle together similar instruments under a </a:t>
            </a:r>
            <a:r>
              <a:rPr lang="en-US" b="0" i="0" dirty="0" err="1">
                <a:effectLst/>
                <a:latin typeface="system-ui"/>
              </a:rPr>
              <a:t>dataname</a:t>
            </a:r>
            <a:r>
              <a:rPr lang="en-US" b="0" i="0" dirty="0">
                <a:effectLst/>
                <a:latin typeface="system-ui"/>
              </a:rPr>
              <a:t> in the snapshot paradigm or use a unique id for every financial instrument in the tick data paradigm, as the tick data nature makes it harder for different instruments to be presented together.</a:t>
            </a:r>
            <a:endParaRPr lang="pl-PL" b="0" i="0" dirty="0">
              <a:effectLst/>
              <a:latin typeface="system-ui"/>
            </a:endParaRPr>
          </a:p>
          <a:p>
            <a:pPr>
              <a:lnSpc>
                <a:spcPct val="150000"/>
              </a:lnSpc>
            </a:pPr>
            <a:br>
              <a:rPr lang="en-US" dirty="0"/>
            </a:br>
            <a:r>
              <a:rPr lang="en-US" b="0" i="0" dirty="0">
                <a:effectLst/>
                <a:latin typeface="system-ui"/>
              </a:rPr>
              <a:t>To organize the data further, the user can of course use separate databases or schemas, for instance using </a:t>
            </a:r>
            <a:r>
              <a:rPr lang="en-US" b="0" i="0" dirty="0" err="1">
                <a:effectLst/>
                <a:latin typeface="system-ui"/>
              </a:rPr>
              <a:t>spearate</a:t>
            </a:r>
            <a:r>
              <a:rPr lang="en-US" b="0" i="0" dirty="0">
                <a:effectLst/>
                <a:latin typeface="system-ui"/>
              </a:rPr>
              <a:t> databases for separate asset classes and schemas for separate markets within an asset class.</a:t>
            </a:r>
            <a:endParaRPr lang="pl-PL" dirty="0"/>
          </a:p>
        </p:txBody>
      </p:sp>
    </p:spTree>
    <p:extLst>
      <p:ext uri="{BB962C8B-B14F-4D97-AF65-F5344CB8AC3E}">
        <p14:creationId xmlns:p14="http://schemas.microsoft.com/office/powerpoint/2010/main" val="1784149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47D17-98E6-7D12-DBF3-89893CBBF5F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7951F5A-13CC-B0D3-08F8-BE38DD01E8E1}"/>
              </a:ext>
            </a:extLst>
          </p:cNvPr>
          <p:cNvPicPr>
            <a:picLocks noChangeAspect="1"/>
          </p:cNvPicPr>
          <p:nvPr/>
        </p:nvPicPr>
        <p:blipFill>
          <a:blip r:embed="rId2"/>
          <a:stretch>
            <a:fillRect/>
          </a:stretch>
        </p:blipFill>
        <p:spPr>
          <a:xfrm>
            <a:off x="3678761" y="0"/>
            <a:ext cx="4834478" cy="6858000"/>
          </a:xfrm>
          <a:prstGeom prst="rect">
            <a:avLst/>
          </a:prstGeom>
        </p:spPr>
      </p:pic>
    </p:spTree>
    <p:extLst>
      <p:ext uri="{BB962C8B-B14F-4D97-AF65-F5344CB8AC3E}">
        <p14:creationId xmlns:p14="http://schemas.microsoft.com/office/powerpoint/2010/main" val="37815745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42B4B-C8D7-0AA4-F64D-3D1246E9941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89D69CE-3FAD-6058-E779-6EBCCD94BC41}"/>
              </a:ext>
            </a:extLst>
          </p:cNvPr>
          <p:cNvSpPr txBox="1"/>
          <p:nvPr/>
        </p:nvSpPr>
        <p:spPr>
          <a:xfrm>
            <a:off x="0" y="190005"/>
            <a:ext cx="11020301" cy="5035353"/>
          </a:xfrm>
          <a:prstGeom prst="rect">
            <a:avLst/>
          </a:prstGeom>
          <a:noFill/>
        </p:spPr>
        <p:txBody>
          <a:bodyPr wrap="square">
            <a:spAutoFit/>
          </a:bodyPr>
          <a:lstStyle/>
          <a:p>
            <a:pPr algn="l">
              <a:lnSpc>
                <a:spcPct val="150000"/>
              </a:lnSpc>
              <a:buNone/>
            </a:pPr>
            <a:r>
              <a:rPr lang="en-US" b="0" i="0" dirty="0">
                <a:effectLst/>
                <a:latin typeface="system-ui"/>
              </a:rPr>
              <a:t>Dividing the full dataset into timestamps and other columns is a design choice that can be useful if the compressed data being stored is in the snapshot paradigm. Data chunks use a </a:t>
            </a:r>
            <a:r>
              <a:rPr lang="en-US" b="0" i="0" dirty="0" err="1">
                <a:effectLst/>
                <a:latin typeface="system-ui"/>
              </a:rPr>
              <a:t>chunk_id</a:t>
            </a:r>
            <a:r>
              <a:rPr lang="en-US" b="0" i="0" dirty="0">
                <a:effectLst/>
                <a:latin typeface="system-ui"/>
              </a:rPr>
              <a:t> that allows linking them to a timestamp chunk for more efficient storage of timestamps. Specifically, if there are a lot of snapshot data with the same trading hours and sampling frequency, saving the timestamps for each of the instruments separately translates into a huge waste of storage.</a:t>
            </a:r>
            <a:endParaRPr lang="pl-PL" b="0" i="0" dirty="0">
              <a:effectLst/>
              <a:latin typeface="system-ui"/>
            </a:endParaRPr>
          </a:p>
          <a:p>
            <a:pPr algn="l">
              <a:lnSpc>
                <a:spcPct val="150000"/>
              </a:lnSpc>
              <a:buNone/>
            </a:pPr>
            <a:br>
              <a:rPr lang="en-US" b="0" i="0" dirty="0">
                <a:effectLst/>
                <a:latin typeface="system-ui"/>
              </a:rPr>
            </a:br>
            <a:r>
              <a:rPr lang="en-US" b="0" i="0" dirty="0">
                <a:effectLst/>
                <a:latin typeface="system-ui"/>
              </a:rPr>
              <a:t>The timestamp id can mitigate some of this waste, depending on the specific setup.</a:t>
            </a:r>
            <a:br>
              <a:rPr lang="en-US" b="0" i="0" dirty="0">
                <a:effectLst/>
                <a:latin typeface="system-ui"/>
              </a:rPr>
            </a:br>
            <a:br>
              <a:rPr lang="en-US" b="0" i="0" dirty="0">
                <a:effectLst/>
                <a:latin typeface="system-ui"/>
              </a:rPr>
            </a:br>
            <a:endParaRPr lang="en-US" b="0" i="0" dirty="0">
              <a:effectLst/>
              <a:latin typeface="system-ui"/>
            </a:endParaRPr>
          </a:p>
          <a:p>
            <a:pPr algn="l">
              <a:lnSpc>
                <a:spcPct val="150000"/>
              </a:lnSpc>
            </a:pPr>
            <a:r>
              <a:rPr lang="en-US" b="0" i="0" dirty="0">
                <a:effectLst/>
                <a:latin typeface="system-ui"/>
              </a:rPr>
              <a:t>The performance showcased in this presentation does not take advantage of this </a:t>
            </a:r>
            <a:r>
              <a:rPr lang="en-US" b="0" i="0" dirty="0" err="1">
                <a:effectLst/>
                <a:latin typeface="system-ui"/>
              </a:rPr>
              <a:t>behaviour</a:t>
            </a:r>
            <a:r>
              <a:rPr lang="en-US" b="0" i="0" dirty="0">
                <a:effectLst/>
                <a:latin typeface="system-ui"/>
              </a:rPr>
              <a:t>, as there is only one instrument presented in the demo and its prices are provided in the tick data paradigm. Hence taking this into consideration for real world scenarios the performance could still be improved.</a:t>
            </a:r>
          </a:p>
        </p:txBody>
      </p:sp>
    </p:spTree>
    <p:extLst>
      <p:ext uri="{BB962C8B-B14F-4D97-AF65-F5344CB8AC3E}">
        <p14:creationId xmlns:p14="http://schemas.microsoft.com/office/powerpoint/2010/main" val="127325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53AC1-C126-1985-1932-81C9C1EB709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EF5A43-506F-C0D2-31B6-E3CBEC29CDB6}"/>
              </a:ext>
            </a:extLst>
          </p:cNvPr>
          <p:cNvPicPr>
            <a:picLocks noChangeAspect="1"/>
          </p:cNvPicPr>
          <p:nvPr/>
        </p:nvPicPr>
        <p:blipFill>
          <a:blip r:embed="rId2"/>
          <a:stretch>
            <a:fillRect/>
          </a:stretch>
        </p:blipFill>
        <p:spPr>
          <a:xfrm>
            <a:off x="321798" y="390814"/>
            <a:ext cx="11183017" cy="5892759"/>
          </a:xfrm>
          <a:prstGeom prst="rect">
            <a:avLst/>
          </a:prstGeom>
        </p:spPr>
      </p:pic>
    </p:spTree>
    <p:extLst>
      <p:ext uri="{BB962C8B-B14F-4D97-AF65-F5344CB8AC3E}">
        <p14:creationId xmlns:p14="http://schemas.microsoft.com/office/powerpoint/2010/main" val="32137318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15989-2276-8DFF-D36A-6217839B807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F40F078-F37D-6A95-2723-89C82192513B}"/>
              </a:ext>
            </a:extLst>
          </p:cNvPr>
          <p:cNvPicPr>
            <a:picLocks noChangeAspect="1"/>
          </p:cNvPicPr>
          <p:nvPr/>
        </p:nvPicPr>
        <p:blipFill>
          <a:blip r:embed="rId2"/>
          <a:stretch>
            <a:fillRect/>
          </a:stretch>
        </p:blipFill>
        <p:spPr>
          <a:xfrm>
            <a:off x="298151" y="205614"/>
            <a:ext cx="8563216" cy="6584465"/>
          </a:xfrm>
          <a:prstGeom prst="rect">
            <a:avLst/>
          </a:prstGeom>
        </p:spPr>
      </p:pic>
    </p:spTree>
    <p:extLst>
      <p:ext uri="{BB962C8B-B14F-4D97-AF65-F5344CB8AC3E}">
        <p14:creationId xmlns:p14="http://schemas.microsoft.com/office/powerpoint/2010/main" val="3681455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E4377-ABCB-D628-2037-DD0229277F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683727-3EC3-1351-DAF3-6F2BF6E7E4A7}"/>
              </a:ext>
            </a:extLst>
          </p:cNvPr>
          <p:cNvSpPr txBox="1"/>
          <p:nvPr/>
        </p:nvSpPr>
        <p:spPr>
          <a:xfrm>
            <a:off x="829986" y="2066307"/>
            <a:ext cx="10532027" cy="1015663"/>
          </a:xfrm>
          <a:prstGeom prst="rect">
            <a:avLst/>
          </a:prstGeom>
          <a:noFill/>
        </p:spPr>
        <p:txBody>
          <a:bodyPr wrap="square">
            <a:spAutoFit/>
          </a:bodyPr>
          <a:lstStyle/>
          <a:p>
            <a:pPr algn="l">
              <a:spcBef>
                <a:spcPts val="1089"/>
              </a:spcBef>
              <a:spcAft>
                <a:spcPts val="726"/>
              </a:spcAft>
            </a:pPr>
            <a:r>
              <a:rPr lang="pl-PL" sz="6000" b="0" i="0" dirty="0">
                <a:effectLst/>
                <a:latin typeface="Arial" panose="020B0604020202020204" pitchFamily="34" charset="0"/>
                <a:cs typeface="Arial" panose="020B0604020202020204" pitchFamily="34" charset="0"/>
              </a:rPr>
              <a:t>Performance vs TimescaleDB</a:t>
            </a:r>
          </a:p>
        </p:txBody>
      </p:sp>
    </p:spTree>
    <p:extLst>
      <p:ext uri="{BB962C8B-B14F-4D97-AF65-F5344CB8AC3E}">
        <p14:creationId xmlns:p14="http://schemas.microsoft.com/office/powerpoint/2010/main" val="8829534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69BF5-1FC8-4E80-6394-921BB6F588F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62331B5-F737-495D-A213-A390790A3063}"/>
              </a:ext>
            </a:extLst>
          </p:cNvPr>
          <p:cNvPicPr>
            <a:picLocks noChangeAspect="1"/>
          </p:cNvPicPr>
          <p:nvPr/>
        </p:nvPicPr>
        <p:blipFill>
          <a:blip r:embed="rId2"/>
          <a:stretch>
            <a:fillRect/>
          </a:stretch>
        </p:blipFill>
        <p:spPr>
          <a:xfrm>
            <a:off x="226795" y="475838"/>
            <a:ext cx="8179405" cy="3331952"/>
          </a:xfrm>
          <a:prstGeom prst="rect">
            <a:avLst/>
          </a:prstGeom>
        </p:spPr>
      </p:pic>
      <p:pic>
        <p:nvPicPr>
          <p:cNvPr id="5" name="Picture 4">
            <a:extLst>
              <a:ext uri="{FF2B5EF4-FFF2-40B4-BE49-F238E27FC236}">
                <a16:creationId xmlns:a16="http://schemas.microsoft.com/office/drawing/2014/main" id="{52A8193E-064D-23C2-616A-E447D46C4754}"/>
              </a:ext>
            </a:extLst>
          </p:cNvPr>
          <p:cNvPicPr>
            <a:picLocks noChangeAspect="1"/>
          </p:cNvPicPr>
          <p:nvPr/>
        </p:nvPicPr>
        <p:blipFill>
          <a:blip r:embed="rId3"/>
          <a:stretch>
            <a:fillRect/>
          </a:stretch>
        </p:blipFill>
        <p:spPr>
          <a:xfrm>
            <a:off x="226795" y="3807790"/>
            <a:ext cx="9498188" cy="2763767"/>
          </a:xfrm>
          <a:prstGeom prst="rect">
            <a:avLst/>
          </a:prstGeom>
        </p:spPr>
      </p:pic>
    </p:spTree>
    <p:extLst>
      <p:ext uri="{BB962C8B-B14F-4D97-AF65-F5344CB8AC3E}">
        <p14:creationId xmlns:p14="http://schemas.microsoft.com/office/powerpoint/2010/main" val="388213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200E83-A277-7516-DDBD-7FC446BB406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D3D25BE-B389-84A9-BFE9-704EAAD94534}"/>
              </a:ext>
            </a:extLst>
          </p:cNvPr>
          <p:cNvPicPr>
            <a:picLocks noChangeAspect="1"/>
          </p:cNvPicPr>
          <p:nvPr/>
        </p:nvPicPr>
        <p:blipFill>
          <a:blip r:embed="rId2"/>
          <a:stretch>
            <a:fillRect/>
          </a:stretch>
        </p:blipFill>
        <p:spPr>
          <a:xfrm>
            <a:off x="104392" y="300899"/>
            <a:ext cx="9916909" cy="1838582"/>
          </a:xfrm>
          <a:prstGeom prst="rect">
            <a:avLst/>
          </a:prstGeom>
        </p:spPr>
      </p:pic>
      <p:pic>
        <p:nvPicPr>
          <p:cNvPr id="5" name="Picture 4">
            <a:extLst>
              <a:ext uri="{FF2B5EF4-FFF2-40B4-BE49-F238E27FC236}">
                <a16:creationId xmlns:a16="http://schemas.microsoft.com/office/drawing/2014/main" id="{3DF560CE-6424-43EC-07A5-C9EB9E6F110D}"/>
              </a:ext>
            </a:extLst>
          </p:cNvPr>
          <p:cNvPicPr>
            <a:picLocks noChangeAspect="1"/>
          </p:cNvPicPr>
          <p:nvPr/>
        </p:nvPicPr>
        <p:blipFill>
          <a:blip r:embed="rId3"/>
          <a:stretch>
            <a:fillRect/>
          </a:stretch>
        </p:blipFill>
        <p:spPr>
          <a:xfrm>
            <a:off x="104392" y="1946225"/>
            <a:ext cx="8104545" cy="4708132"/>
          </a:xfrm>
          <a:prstGeom prst="rect">
            <a:avLst/>
          </a:prstGeom>
        </p:spPr>
      </p:pic>
    </p:spTree>
    <p:extLst>
      <p:ext uri="{BB962C8B-B14F-4D97-AF65-F5344CB8AC3E}">
        <p14:creationId xmlns:p14="http://schemas.microsoft.com/office/powerpoint/2010/main" val="830455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9D5CB-69F7-65BD-0E4E-40B96337DBC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3D549EF-EA02-A8DD-73DC-0C87570FE36B}"/>
              </a:ext>
            </a:extLst>
          </p:cNvPr>
          <p:cNvPicPr>
            <a:picLocks noChangeAspect="1"/>
          </p:cNvPicPr>
          <p:nvPr/>
        </p:nvPicPr>
        <p:blipFill>
          <a:blip r:embed="rId2"/>
          <a:stretch>
            <a:fillRect/>
          </a:stretch>
        </p:blipFill>
        <p:spPr>
          <a:xfrm>
            <a:off x="811497" y="419133"/>
            <a:ext cx="10402752" cy="3953427"/>
          </a:xfrm>
          <a:prstGeom prst="rect">
            <a:avLst/>
          </a:prstGeom>
        </p:spPr>
      </p:pic>
      <p:pic>
        <p:nvPicPr>
          <p:cNvPr id="5" name="Picture 4">
            <a:extLst>
              <a:ext uri="{FF2B5EF4-FFF2-40B4-BE49-F238E27FC236}">
                <a16:creationId xmlns:a16="http://schemas.microsoft.com/office/drawing/2014/main" id="{4BDD5611-87AA-1315-6A8E-7E7F6B21BCC7}"/>
              </a:ext>
            </a:extLst>
          </p:cNvPr>
          <p:cNvPicPr>
            <a:picLocks noChangeAspect="1"/>
          </p:cNvPicPr>
          <p:nvPr/>
        </p:nvPicPr>
        <p:blipFill>
          <a:blip r:embed="rId3"/>
          <a:stretch>
            <a:fillRect/>
          </a:stretch>
        </p:blipFill>
        <p:spPr>
          <a:xfrm>
            <a:off x="666774" y="4372560"/>
            <a:ext cx="10288436" cy="2314898"/>
          </a:xfrm>
          <a:prstGeom prst="rect">
            <a:avLst/>
          </a:prstGeom>
        </p:spPr>
      </p:pic>
    </p:spTree>
    <p:extLst>
      <p:ext uri="{BB962C8B-B14F-4D97-AF65-F5344CB8AC3E}">
        <p14:creationId xmlns:p14="http://schemas.microsoft.com/office/powerpoint/2010/main" val="28316598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D1E657-E8E3-035B-4A69-96B467AC4A2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0C58DBA-93EB-9D62-228E-D82C47907838}"/>
              </a:ext>
            </a:extLst>
          </p:cNvPr>
          <p:cNvPicPr>
            <a:picLocks noChangeAspect="1"/>
          </p:cNvPicPr>
          <p:nvPr/>
        </p:nvPicPr>
        <p:blipFill>
          <a:blip r:embed="rId2"/>
          <a:stretch>
            <a:fillRect/>
          </a:stretch>
        </p:blipFill>
        <p:spPr>
          <a:xfrm>
            <a:off x="2935111" y="32657"/>
            <a:ext cx="6321778" cy="6858000"/>
          </a:xfrm>
          <a:prstGeom prst="rect">
            <a:avLst/>
          </a:prstGeom>
        </p:spPr>
      </p:pic>
      <mc:AlternateContent xmlns:mc="http://schemas.openxmlformats.org/markup-compatibility/2006">
        <mc:Choice xmlns:p14="http://schemas.microsoft.com/office/powerpoint/2010/main" Requires="p14">
          <p:contentPart p14:bwMode="auto" r:id="rId3">
            <p14:nvContentPartPr>
              <p14:cNvPr id="4" name="Ink 3">
                <a:extLst>
                  <a:ext uri="{FF2B5EF4-FFF2-40B4-BE49-F238E27FC236}">
                    <a16:creationId xmlns:a16="http://schemas.microsoft.com/office/drawing/2014/main" id="{A16BDFDF-3E83-7F20-DED5-27438F4B0C3E}"/>
                  </a:ext>
                </a:extLst>
              </p14:cNvPr>
              <p14:cNvContentPartPr/>
              <p14:nvPr/>
            </p14:nvContentPartPr>
            <p14:xfrm>
              <a:off x="3620969" y="1851971"/>
              <a:ext cx="679680" cy="394200"/>
            </p14:xfrm>
          </p:contentPart>
        </mc:Choice>
        <mc:Fallback>
          <p:pic>
            <p:nvPicPr>
              <p:cNvPr id="4" name="Ink 3">
                <a:extLst>
                  <a:ext uri="{FF2B5EF4-FFF2-40B4-BE49-F238E27FC236}">
                    <a16:creationId xmlns:a16="http://schemas.microsoft.com/office/drawing/2014/main" id="{A16BDFDF-3E83-7F20-DED5-27438F4B0C3E}"/>
                  </a:ext>
                </a:extLst>
              </p:cNvPr>
              <p:cNvPicPr/>
              <p:nvPr/>
            </p:nvPicPr>
            <p:blipFill>
              <a:blip r:embed="rId4"/>
              <a:stretch>
                <a:fillRect/>
              </a:stretch>
            </p:blipFill>
            <p:spPr>
              <a:xfrm>
                <a:off x="3614849" y="1845851"/>
                <a:ext cx="69192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CAEB0EFF-67A5-C7A0-2415-15E2BBD76E66}"/>
                  </a:ext>
                </a:extLst>
              </p14:cNvPr>
              <p14:cNvContentPartPr/>
              <p14:nvPr/>
            </p14:nvContentPartPr>
            <p14:xfrm>
              <a:off x="5390729" y="5740331"/>
              <a:ext cx="880200" cy="910440"/>
            </p14:xfrm>
          </p:contentPart>
        </mc:Choice>
        <mc:Fallback>
          <p:pic>
            <p:nvPicPr>
              <p:cNvPr id="5" name="Ink 4">
                <a:extLst>
                  <a:ext uri="{FF2B5EF4-FFF2-40B4-BE49-F238E27FC236}">
                    <a16:creationId xmlns:a16="http://schemas.microsoft.com/office/drawing/2014/main" id="{CAEB0EFF-67A5-C7A0-2415-15E2BBD76E66}"/>
                  </a:ext>
                </a:extLst>
              </p:cNvPr>
              <p:cNvPicPr/>
              <p:nvPr/>
            </p:nvPicPr>
            <p:blipFill>
              <a:blip r:embed="rId6"/>
              <a:stretch>
                <a:fillRect/>
              </a:stretch>
            </p:blipFill>
            <p:spPr>
              <a:xfrm>
                <a:off x="5384609" y="5734211"/>
                <a:ext cx="892440" cy="922680"/>
              </a:xfrm>
              <a:prstGeom prst="rect">
                <a:avLst/>
              </a:prstGeom>
            </p:spPr>
          </p:pic>
        </mc:Fallback>
      </mc:AlternateContent>
    </p:spTree>
    <p:extLst>
      <p:ext uri="{BB962C8B-B14F-4D97-AF65-F5344CB8AC3E}">
        <p14:creationId xmlns:p14="http://schemas.microsoft.com/office/powerpoint/2010/main" val="1379995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B9C8D-3645-D412-71CC-17971A5A631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E47BCB-86E5-3937-BF76-0E2E711EF051}"/>
              </a:ext>
            </a:extLst>
          </p:cNvPr>
          <p:cNvSpPr txBox="1"/>
          <p:nvPr/>
        </p:nvSpPr>
        <p:spPr>
          <a:xfrm>
            <a:off x="710540" y="2458192"/>
            <a:ext cx="10770920" cy="2862322"/>
          </a:xfrm>
          <a:prstGeom prst="rect">
            <a:avLst/>
          </a:prstGeom>
          <a:noFill/>
        </p:spPr>
        <p:txBody>
          <a:bodyPr wrap="square">
            <a:spAutoFit/>
          </a:bodyPr>
          <a:lstStyle/>
          <a:p>
            <a:r>
              <a:rPr lang="en-US"/>
              <a:t>Guerilla Compression is a python library that allows efficient data compression and storage tailored specifically to financial timeseries data. Although it is centered around the lossless compression functionality, it can also prove useful in the overall workflow of data validation in the process of appending data, as well as in targeted querying for the purpose of generating and backtesting trading strategies.</a:t>
            </a:r>
            <a:br>
              <a:rPr lang="en-US"/>
            </a:br>
            <a:br>
              <a:rPr lang="en-US"/>
            </a:br>
            <a:endParaRPr lang="en-US"/>
          </a:p>
          <a:p>
            <a:r>
              <a:rPr lang="en-US"/>
              <a:t>The name guerilla itself is both a play on one of the most popular timeseries compression algorithm - Gorilla, introduced by Facebook and used in some of the most popular compression software, as well as a testament to the way the compression algorithm fights ferociously for performance on both storage and compute fronts.</a:t>
            </a:r>
            <a:endParaRPr lang="en-US" dirty="0"/>
          </a:p>
        </p:txBody>
      </p:sp>
      <p:sp>
        <p:nvSpPr>
          <p:cNvPr id="3" name="TextBox 2">
            <a:extLst>
              <a:ext uri="{FF2B5EF4-FFF2-40B4-BE49-F238E27FC236}">
                <a16:creationId xmlns:a16="http://schemas.microsoft.com/office/drawing/2014/main" id="{8AD172CB-F09D-7509-3A1E-8E2DDC926351}"/>
              </a:ext>
            </a:extLst>
          </p:cNvPr>
          <p:cNvSpPr txBox="1"/>
          <p:nvPr/>
        </p:nvSpPr>
        <p:spPr>
          <a:xfrm>
            <a:off x="710540" y="906897"/>
            <a:ext cx="6097978" cy="769441"/>
          </a:xfrm>
          <a:prstGeom prst="rect">
            <a:avLst/>
          </a:prstGeom>
          <a:noFill/>
        </p:spPr>
        <p:txBody>
          <a:bodyPr wrap="square">
            <a:spAutoFit/>
          </a:bodyPr>
          <a:lstStyle/>
          <a:p>
            <a:pPr algn="l">
              <a:spcBef>
                <a:spcPts val="1089"/>
              </a:spcBef>
              <a:spcAft>
                <a:spcPts val="726"/>
              </a:spcAft>
            </a:pPr>
            <a:r>
              <a:rPr lang="pl-PL" sz="4400" b="0" i="0" dirty="0">
                <a:effectLst/>
                <a:latin typeface="system-ui"/>
              </a:rPr>
              <a:t>1) Introduction</a:t>
            </a:r>
          </a:p>
        </p:txBody>
      </p:sp>
    </p:spTree>
    <p:extLst>
      <p:ext uri="{BB962C8B-B14F-4D97-AF65-F5344CB8AC3E}">
        <p14:creationId xmlns:p14="http://schemas.microsoft.com/office/powerpoint/2010/main" val="29962636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7D4DE-D31F-863C-0BAB-59771521B777}"/>
            </a:ext>
          </a:extLst>
        </p:cNvPr>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k 1">
                <a:extLst>
                  <a:ext uri="{FF2B5EF4-FFF2-40B4-BE49-F238E27FC236}">
                    <a16:creationId xmlns:a16="http://schemas.microsoft.com/office/drawing/2014/main" id="{293309C2-9FC6-8DB3-1D1D-9136748B4C7C}"/>
                  </a:ext>
                </a:extLst>
              </p14:cNvPr>
              <p14:cNvContentPartPr/>
              <p14:nvPr/>
            </p14:nvContentPartPr>
            <p14:xfrm>
              <a:off x="4821209" y="2861411"/>
              <a:ext cx="360" cy="360"/>
            </p14:xfrm>
          </p:contentPart>
        </mc:Choice>
        <mc:Fallback>
          <p:pic>
            <p:nvPicPr>
              <p:cNvPr id="2" name="Ink 1">
                <a:extLst>
                  <a:ext uri="{FF2B5EF4-FFF2-40B4-BE49-F238E27FC236}">
                    <a16:creationId xmlns:a16="http://schemas.microsoft.com/office/drawing/2014/main" id="{293309C2-9FC6-8DB3-1D1D-9136748B4C7C}"/>
                  </a:ext>
                </a:extLst>
              </p:cNvPr>
              <p:cNvPicPr/>
              <p:nvPr/>
            </p:nvPicPr>
            <p:blipFill>
              <a:blip r:embed="rId3"/>
              <a:stretch>
                <a:fillRect/>
              </a:stretch>
            </p:blipFill>
            <p:spPr>
              <a:xfrm>
                <a:off x="4815089" y="2855291"/>
                <a:ext cx="12600" cy="12600"/>
              </a:xfrm>
              <a:prstGeom prst="rect">
                <a:avLst/>
              </a:prstGeom>
            </p:spPr>
          </p:pic>
        </mc:Fallback>
      </mc:AlternateContent>
      <p:pic>
        <p:nvPicPr>
          <p:cNvPr id="4" name="Picture 3">
            <a:extLst>
              <a:ext uri="{FF2B5EF4-FFF2-40B4-BE49-F238E27FC236}">
                <a16:creationId xmlns:a16="http://schemas.microsoft.com/office/drawing/2014/main" id="{53BAF7E5-32C3-E091-CEB7-35029B577134}"/>
              </a:ext>
            </a:extLst>
          </p:cNvPr>
          <p:cNvPicPr>
            <a:picLocks noChangeAspect="1"/>
          </p:cNvPicPr>
          <p:nvPr/>
        </p:nvPicPr>
        <p:blipFill>
          <a:blip r:embed="rId4"/>
          <a:stretch>
            <a:fillRect/>
          </a:stretch>
        </p:blipFill>
        <p:spPr>
          <a:xfrm>
            <a:off x="522514" y="60184"/>
            <a:ext cx="10727230" cy="6483926"/>
          </a:xfrm>
          <a:prstGeom prst="rect">
            <a:avLst/>
          </a:prstGeom>
        </p:spPr>
      </p:pic>
    </p:spTree>
    <p:extLst>
      <p:ext uri="{BB962C8B-B14F-4D97-AF65-F5344CB8AC3E}">
        <p14:creationId xmlns:p14="http://schemas.microsoft.com/office/powerpoint/2010/main" val="16379616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3B4B97-620E-CF2B-8BBC-0163990FDD6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02F7167-0DD0-FADC-DA2C-ACEBC5E79EE7}"/>
              </a:ext>
            </a:extLst>
          </p:cNvPr>
          <p:cNvPicPr>
            <a:picLocks noChangeAspect="1"/>
          </p:cNvPicPr>
          <p:nvPr/>
        </p:nvPicPr>
        <p:blipFill>
          <a:blip r:embed="rId2"/>
          <a:stretch>
            <a:fillRect/>
          </a:stretch>
        </p:blipFill>
        <p:spPr>
          <a:xfrm>
            <a:off x="1314474" y="0"/>
            <a:ext cx="9563051" cy="6858000"/>
          </a:xfrm>
          <a:prstGeom prst="rect">
            <a:avLst/>
          </a:prstGeom>
        </p:spPr>
      </p:pic>
    </p:spTree>
    <p:extLst>
      <p:ext uri="{BB962C8B-B14F-4D97-AF65-F5344CB8AC3E}">
        <p14:creationId xmlns:p14="http://schemas.microsoft.com/office/powerpoint/2010/main" val="33507547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AD891-6AE4-874A-C4ED-9A09CD13453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6CBAF28F-3123-465D-44A9-047BA39A7E2C}"/>
              </a:ext>
            </a:extLst>
          </p:cNvPr>
          <p:cNvPicPr>
            <a:picLocks noChangeAspect="1"/>
          </p:cNvPicPr>
          <p:nvPr/>
        </p:nvPicPr>
        <p:blipFill>
          <a:blip r:embed="rId2"/>
          <a:stretch>
            <a:fillRect/>
          </a:stretch>
        </p:blipFill>
        <p:spPr>
          <a:xfrm>
            <a:off x="243674" y="266007"/>
            <a:ext cx="11148965" cy="6025655"/>
          </a:xfrm>
          <a:prstGeom prst="rect">
            <a:avLst/>
          </a:prstGeom>
        </p:spPr>
      </p:pic>
    </p:spTree>
    <p:extLst>
      <p:ext uri="{BB962C8B-B14F-4D97-AF65-F5344CB8AC3E}">
        <p14:creationId xmlns:p14="http://schemas.microsoft.com/office/powerpoint/2010/main" val="16928167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90E556-790B-9E7E-F9D6-E6D9EA8C974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DBC7AC9-786D-D037-AA69-1C4626D1FB98}"/>
              </a:ext>
            </a:extLst>
          </p:cNvPr>
          <p:cNvPicPr>
            <a:picLocks noChangeAspect="1"/>
          </p:cNvPicPr>
          <p:nvPr/>
        </p:nvPicPr>
        <p:blipFill>
          <a:blip r:embed="rId2"/>
          <a:stretch>
            <a:fillRect/>
          </a:stretch>
        </p:blipFill>
        <p:spPr>
          <a:xfrm>
            <a:off x="482138" y="141834"/>
            <a:ext cx="10820001" cy="6335591"/>
          </a:xfrm>
          <a:prstGeom prst="rect">
            <a:avLst/>
          </a:prstGeom>
        </p:spPr>
      </p:pic>
    </p:spTree>
    <p:extLst>
      <p:ext uri="{BB962C8B-B14F-4D97-AF65-F5344CB8AC3E}">
        <p14:creationId xmlns:p14="http://schemas.microsoft.com/office/powerpoint/2010/main" val="11401430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396501-2665-BFE3-EB0D-0887AB1A3B7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D2164FE-67A5-0702-EAB6-2945BB077968}"/>
              </a:ext>
            </a:extLst>
          </p:cNvPr>
          <p:cNvPicPr>
            <a:picLocks noChangeAspect="1"/>
          </p:cNvPicPr>
          <p:nvPr/>
        </p:nvPicPr>
        <p:blipFill>
          <a:blip r:embed="rId2"/>
          <a:stretch>
            <a:fillRect/>
          </a:stretch>
        </p:blipFill>
        <p:spPr>
          <a:xfrm>
            <a:off x="643982" y="408314"/>
            <a:ext cx="10463921" cy="5443846"/>
          </a:xfrm>
          <a:prstGeom prst="rect">
            <a:avLst/>
          </a:prstGeom>
        </p:spPr>
      </p:pic>
    </p:spTree>
    <p:extLst>
      <p:ext uri="{BB962C8B-B14F-4D97-AF65-F5344CB8AC3E}">
        <p14:creationId xmlns:p14="http://schemas.microsoft.com/office/powerpoint/2010/main" val="15407455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26001-BDDB-6A43-BDEB-D80C3FBA7732}"/>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9E78F9B-A23C-FB9B-A069-8B9A0C1B7A72}"/>
              </a:ext>
            </a:extLst>
          </p:cNvPr>
          <p:cNvPicPr>
            <a:picLocks noChangeAspect="1"/>
          </p:cNvPicPr>
          <p:nvPr/>
        </p:nvPicPr>
        <p:blipFill>
          <a:blip r:embed="rId2"/>
          <a:stretch>
            <a:fillRect/>
          </a:stretch>
        </p:blipFill>
        <p:spPr>
          <a:xfrm>
            <a:off x="565266" y="297786"/>
            <a:ext cx="10427268" cy="5903376"/>
          </a:xfrm>
          <a:prstGeom prst="rect">
            <a:avLst/>
          </a:prstGeom>
        </p:spPr>
      </p:pic>
    </p:spTree>
    <p:extLst>
      <p:ext uri="{BB962C8B-B14F-4D97-AF65-F5344CB8AC3E}">
        <p14:creationId xmlns:p14="http://schemas.microsoft.com/office/powerpoint/2010/main" val="914312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1FD7F-3A5E-787D-2898-2FD3D5B02C4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C0498AC-EBEF-0F44-4CD3-6EF58BD74156}"/>
              </a:ext>
            </a:extLst>
          </p:cNvPr>
          <p:cNvPicPr>
            <a:picLocks noChangeAspect="1"/>
          </p:cNvPicPr>
          <p:nvPr/>
        </p:nvPicPr>
        <p:blipFill>
          <a:blip r:embed="rId2"/>
          <a:stretch>
            <a:fillRect/>
          </a:stretch>
        </p:blipFill>
        <p:spPr>
          <a:xfrm>
            <a:off x="408142" y="329530"/>
            <a:ext cx="3162741" cy="1743318"/>
          </a:xfrm>
          <a:prstGeom prst="rect">
            <a:avLst/>
          </a:prstGeom>
        </p:spPr>
      </p:pic>
      <p:pic>
        <p:nvPicPr>
          <p:cNvPr id="5" name="Picture 4">
            <a:extLst>
              <a:ext uri="{FF2B5EF4-FFF2-40B4-BE49-F238E27FC236}">
                <a16:creationId xmlns:a16="http://schemas.microsoft.com/office/drawing/2014/main" id="{CADB4983-52CE-CA8B-707D-C354BD6B6290}"/>
              </a:ext>
            </a:extLst>
          </p:cNvPr>
          <p:cNvPicPr>
            <a:picLocks noChangeAspect="1"/>
          </p:cNvPicPr>
          <p:nvPr/>
        </p:nvPicPr>
        <p:blipFill>
          <a:blip r:embed="rId3"/>
          <a:stretch>
            <a:fillRect/>
          </a:stretch>
        </p:blipFill>
        <p:spPr>
          <a:xfrm>
            <a:off x="1989512" y="2072848"/>
            <a:ext cx="8926171" cy="4334480"/>
          </a:xfrm>
          <a:prstGeom prst="rect">
            <a:avLst/>
          </a:prstGeom>
        </p:spPr>
      </p:pic>
    </p:spTree>
    <p:extLst>
      <p:ext uri="{BB962C8B-B14F-4D97-AF65-F5344CB8AC3E}">
        <p14:creationId xmlns:p14="http://schemas.microsoft.com/office/powerpoint/2010/main" val="36850291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B55A8-E6F0-7E79-6A69-8025D77303DB}"/>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486E8A1-FE39-E39A-1D34-354D6F8BED9D}"/>
              </a:ext>
            </a:extLst>
          </p:cNvPr>
          <p:cNvPicPr>
            <a:picLocks noChangeAspect="1"/>
          </p:cNvPicPr>
          <p:nvPr/>
        </p:nvPicPr>
        <p:blipFill>
          <a:blip r:embed="rId2"/>
          <a:stretch>
            <a:fillRect/>
          </a:stretch>
        </p:blipFill>
        <p:spPr>
          <a:xfrm>
            <a:off x="432263" y="281904"/>
            <a:ext cx="10884166" cy="6047863"/>
          </a:xfrm>
          <a:prstGeom prst="rect">
            <a:avLst/>
          </a:prstGeom>
        </p:spPr>
      </p:pic>
    </p:spTree>
    <p:extLst>
      <p:ext uri="{BB962C8B-B14F-4D97-AF65-F5344CB8AC3E}">
        <p14:creationId xmlns:p14="http://schemas.microsoft.com/office/powerpoint/2010/main" val="19159225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C5B1-0145-B944-A9A8-6970CDEF38B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C9304495-D06C-E7D1-68DC-A6F7E79C85A3}"/>
              </a:ext>
            </a:extLst>
          </p:cNvPr>
          <p:cNvPicPr>
            <a:picLocks noChangeAspect="1"/>
          </p:cNvPicPr>
          <p:nvPr/>
        </p:nvPicPr>
        <p:blipFill>
          <a:blip r:embed="rId2"/>
          <a:stretch>
            <a:fillRect/>
          </a:stretch>
        </p:blipFill>
        <p:spPr>
          <a:xfrm>
            <a:off x="510523" y="365760"/>
            <a:ext cx="11170954" cy="5486400"/>
          </a:xfrm>
          <a:prstGeom prst="rect">
            <a:avLst/>
          </a:prstGeom>
        </p:spPr>
      </p:pic>
    </p:spTree>
    <p:extLst>
      <p:ext uri="{BB962C8B-B14F-4D97-AF65-F5344CB8AC3E}">
        <p14:creationId xmlns:p14="http://schemas.microsoft.com/office/powerpoint/2010/main" val="2727597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C0D64-5C3A-28BF-C3E4-F400BD3C773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2A71A92-6E07-A55B-60DE-44C04FECF7F3}"/>
              </a:ext>
            </a:extLst>
          </p:cNvPr>
          <p:cNvPicPr>
            <a:picLocks noChangeAspect="1"/>
          </p:cNvPicPr>
          <p:nvPr/>
        </p:nvPicPr>
        <p:blipFill>
          <a:blip r:embed="rId2"/>
          <a:stretch>
            <a:fillRect/>
          </a:stretch>
        </p:blipFill>
        <p:spPr>
          <a:xfrm>
            <a:off x="846046" y="681645"/>
            <a:ext cx="10767032" cy="3535742"/>
          </a:xfrm>
          <a:prstGeom prst="rect">
            <a:avLst/>
          </a:prstGeom>
        </p:spPr>
      </p:pic>
    </p:spTree>
    <p:extLst>
      <p:ext uri="{BB962C8B-B14F-4D97-AF65-F5344CB8AC3E}">
        <p14:creationId xmlns:p14="http://schemas.microsoft.com/office/powerpoint/2010/main" val="3512165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A8F5A1-1D88-FBDD-0E4A-F6768879EFB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27BD20-711C-E6E3-12DA-268E86B3CDA3}"/>
              </a:ext>
            </a:extLst>
          </p:cNvPr>
          <p:cNvPicPr>
            <a:picLocks noChangeAspect="1"/>
          </p:cNvPicPr>
          <p:nvPr/>
        </p:nvPicPr>
        <p:blipFill>
          <a:blip r:embed="rId2"/>
          <a:stretch>
            <a:fillRect/>
          </a:stretch>
        </p:blipFill>
        <p:spPr>
          <a:xfrm>
            <a:off x="0" y="282634"/>
            <a:ext cx="12040985" cy="5761435"/>
          </a:xfrm>
          <a:prstGeom prst="rect">
            <a:avLst/>
          </a:prstGeom>
        </p:spPr>
      </p:pic>
    </p:spTree>
    <p:extLst>
      <p:ext uri="{BB962C8B-B14F-4D97-AF65-F5344CB8AC3E}">
        <p14:creationId xmlns:p14="http://schemas.microsoft.com/office/powerpoint/2010/main" val="26236510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ABADD-4BF8-E613-379E-5D23106D4E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4E2F64-D03B-46AA-BC1A-4317B2ACFA85}"/>
              </a:ext>
            </a:extLst>
          </p:cNvPr>
          <p:cNvPicPr>
            <a:picLocks noChangeAspect="1"/>
          </p:cNvPicPr>
          <p:nvPr/>
        </p:nvPicPr>
        <p:blipFill>
          <a:blip r:embed="rId2"/>
          <a:stretch>
            <a:fillRect/>
          </a:stretch>
        </p:blipFill>
        <p:spPr>
          <a:xfrm>
            <a:off x="652523" y="405284"/>
            <a:ext cx="10288436" cy="1924319"/>
          </a:xfrm>
          <a:prstGeom prst="rect">
            <a:avLst/>
          </a:prstGeom>
        </p:spPr>
      </p:pic>
      <p:pic>
        <p:nvPicPr>
          <p:cNvPr id="5" name="Picture 4">
            <a:extLst>
              <a:ext uri="{FF2B5EF4-FFF2-40B4-BE49-F238E27FC236}">
                <a16:creationId xmlns:a16="http://schemas.microsoft.com/office/drawing/2014/main" id="{E0DB793F-B996-5B13-F07F-13D9C1E1B32E}"/>
              </a:ext>
            </a:extLst>
          </p:cNvPr>
          <p:cNvPicPr>
            <a:picLocks noChangeAspect="1"/>
          </p:cNvPicPr>
          <p:nvPr/>
        </p:nvPicPr>
        <p:blipFill>
          <a:blip r:embed="rId3"/>
          <a:stretch>
            <a:fillRect/>
          </a:stretch>
        </p:blipFill>
        <p:spPr>
          <a:xfrm>
            <a:off x="1452211" y="2126008"/>
            <a:ext cx="8689059" cy="4731992"/>
          </a:xfrm>
          <a:prstGeom prst="rect">
            <a:avLst/>
          </a:prstGeom>
        </p:spPr>
      </p:pic>
    </p:spTree>
    <p:extLst>
      <p:ext uri="{BB962C8B-B14F-4D97-AF65-F5344CB8AC3E}">
        <p14:creationId xmlns:p14="http://schemas.microsoft.com/office/powerpoint/2010/main" val="38834818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67A06-27E9-DFB5-01F0-4DB55EAD3ED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18B12945-AA4F-97A5-72C9-51F999AC0D91}"/>
              </a:ext>
            </a:extLst>
          </p:cNvPr>
          <p:cNvPicPr>
            <a:picLocks noChangeAspect="1"/>
          </p:cNvPicPr>
          <p:nvPr/>
        </p:nvPicPr>
        <p:blipFill>
          <a:blip r:embed="rId2"/>
          <a:stretch>
            <a:fillRect/>
          </a:stretch>
        </p:blipFill>
        <p:spPr>
          <a:xfrm>
            <a:off x="202819" y="232757"/>
            <a:ext cx="11786361" cy="5642174"/>
          </a:xfrm>
          <a:prstGeom prst="rect">
            <a:avLst/>
          </a:prstGeom>
        </p:spPr>
      </p:pic>
    </p:spTree>
    <p:extLst>
      <p:ext uri="{BB962C8B-B14F-4D97-AF65-F5344CB8AC3E}">
        <p14:creationId xmlns:p14="http://schemas.microsoft.com/office/powerpoint/2010/main" val="328558465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528CB-3A45-B8B1-20B7-5FDA798028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A3E4418-B90C-16D3-9EC5-964632B872DE}"/>
              </a:ext>
            </a:extLst>
          </p:cNvPr>
          <p:cNvPicPr>
            <a:picLocks noChangeAspect="1"/>
          </p:cNvPicPr>
          <p:nvPr/>
        </p:nvPicPr>
        <p:blipFill>
          <a:blip r:embed="rId2"/>
          <a:stretch>
            <a:fillRect/>
          </a:stretch>
        </p:blipFill>
        <p:spPr>
          <a:xfrm>
            <a:off x="460713" y="0"/>
            <a:ext cx="10450383" cy="4096322"/>
          </a:xfrm>
          <a:prstGeom prst="rect">
            <a:avLst/>
          </a:prstGeom>
        </p:spPr>
      </p:pic>
      <p:pic>
        <p:nvPicPr>
          <p:cNvPr id="5" name="Picture 4">
            <a:extLst>
              <a:ext uri="{FF2B5EF4-FFF2-40B4-BE49-F238E27FC236}">
                <a16:creationId xmlns:a16="http://schemas.microsoft.com/office/drawing/2014/main" id="{700D96DE-0D90-3260-4522-17BF93D9B1A4}"/>
              </a:ext>
            </a:extLst>
          </p:cNvPr>
          <p:cNvPicPr>
            <a:picLocks noChangeAspect="1"/>
          </p:cNvPicPr>
          <p:nvPr/>
        </p:nvPicPr>
        <p:blipFill>
          <a:blip r:embed="rId3"/>
          <a:stretch>
            <a:fillRect/>
          </a:stretch>
        </p:blipFill>
        <p:spPr>
          <a:xfrm>
            <a:off x="460713" y="4096322"/>
            <a:ext cx="5491200" cy="2826156"/>
          </a:xfrm>
          <a:prstGeom prst="rect">
            <a:avLst/>
          </a:prstGeom>
        </p:spPr>
      </p:pic>
    </p:spTree>
    <p:extLst>
      <p:ext uri="{BB962C8B-B14F-4D97-AF65-F5344CB8AC3E}">
        <p14:creationId xmlns:p14="http://schemas.microsoft.com/office/powerpoint/2010/main" val="3828511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0B23E-3E93-A52C-64E4-8CB8DFE75C2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20B4C75-E63A-678A-988B-E02276EF2777}"/>
              </a:ext>
            </a:extLst>
          </p:cNvPr>
          <p:cNvPicPr>
            <a:picLocks noChangeAspect="1"/>
          </p:cNvPicPr>
          <p:nvPr/>
        </p:nvPicPr>
        <p:blipFill>
          <a:blip r:embed="rId2"/>
          <a:stretch>
            <a:fillRect/>
          </a:stretch>
        </p:blipFill>
        <p:spPr>
          <a:xfrm>
            <a:off x="382064" y="0"/>
            <a:ext cx="8335538" cy="3000794"/>
          </a:xfrm>
          <a:prstGeom prst="rect">
            <a:avLst/>
          </a:prstGeom>
        </p:spPr>
      </p:pic>
      <p:pic>
        <p:nvPicPr>
          <p:cNvPr id="5" name="Picture 4">
            <a:extLst>
              <a:ext uri="{FF2B5EF4-FFF2-40B4-BE49-F238E27FC236}">
                <a16:creationId xmlns:a16="http://schemas.microsoft.com/office/drawing/2014/main" id="{FCB07D95-8FCB-977F-4BBE-B65BEAC4385C}"/>
              </a:ext>
            </a:extLst>
          </p:cNvPr>
          <p:cNvPicPr>
            <a:picLocks noChangeAspect="1"/>
          </p:cNvPicPr>
          <p:nvPr/>
        </p:nvPicPr>
        <p:blipFill>
          <a:blip r:embed="rId3"/>
          <a:stretch>
            <a:fillRect/>
          </a:stretch>
        </p:blipFill>
        <p:spPr>
          <a:xfrm>
            <a:off x="382064" y="3000794"/>
            <a:ext cx="7680187" cy="3865469"/>
          </a:xfrm>
          <a:prstGeom prst="rect">
            <a:avLst/>
          </a:prstGeom>
        </p:spPr>
      </p:pic>
    </p:spTree>
    <p:extLst>
      <p:ext uri="{BB962C8B-B14F-4D97-AF65-F5344CB8AC3E}">
        <p14:creationId xmlns:p14="http://schemas.microsoft.com/office/powerpoint/2010/main" val="34249228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44323-37E1-F780-D3D6-15A299723B5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806B0FA-7B87-A7F1-7FCA-6FE645944FD6}"/>
              </a:ext>
            </a:extLst>
          </p:cNvPr>
          <p:cNvPicPr>
            <a:picLocks noChangeAspect="1"/>
          </p:cNvPicPr>
          <p:nvPr/>
        </p:nvPicPr>
        <p:blipFill>
          <a:blip r:embed="rId2"/>
          <a:stretch>
            <a:fillRect/>
          </a:stretch>
        </p:blipFill>
        <p:spPr>
          <a:xfrm>
            <a:off x="294249" y="475014"/>
            <a:ext cx="11032751" cy="4807444"/>
          </a:xfrm>
          <a:prstGeom prst="rect">
            <a:avLst/>
          </a:prstGeom>
        </p:spPr>
      </p:pic>
    </p:spTree>
    <p:extLst>
      <p:ext uri="{BB962C8B-B14F-4D97-AF65-F5344CB8AC3E}">
        <p14:creationId xmlns:p14="http://schemas.microsoft.com/office/powerpoint/2010/main" val="1641786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4C001-9988-0733-4EDB-E9B9C70DC1F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3C1F0DF-A006-2AA8-F664-CD77ECE41F19}"/>
              </a:ext>
            </a:extLst>
          </p:cNvPr>
          <p:cNvPicPr>
            <a:picLocks noChangeAspect="1"/>
          </p:cNvPicPr>
          <p:nvPr/>
        </p:nvPicPr>
        <p:blipFill>
          <a:blip r:embed="rId2"/>
          <a:stretch>
            <a:fillRect/>
          </a:stretch>
        </p:blipFill>
        <p:spPr>
          <a:xfrm>
            <a:off x="688875" y="843148"/>
            <a:ext cx="10171921" cy="4098971"/>
          </a:xfrm>
          <a:prstGeom prst="rect">
            <a:avLst/>
          </a:prstGeom>
        </p:spPr>
      </p:pic>
    </p:spTree>
    <p:extLst>
      <p:ext uri="{BB962C8B-B14F-4D97-AF65-F5344CB8AC3E}">
        <p14:creationId xmlns:p14="http://schemas.microsoft.com/office/powerpoint/2010/main" val="1294079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60012-FABF-82DA-17CD-0EC3DD22537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B98614F-287E-E0AF-0573-E4CBB858F243}"/>
              </a:ext>
            </a:extLst>
          </p:cNvPr>
          <p:cNvSpPr txBox="1"/>
          <p:nvPr/>
        </p:nvSpPr>
        <p:spPr>
          <a:xfrm>
            <a:off x="451261" y="380010"/>
            <a:ext cx="11067803" cy="5025094"/>
          </a:xfrm>
          <a:prstGeom prst="rect">
            <a:avLst/>
          </a:prstGeom>
          <a:noFill/>
        </p:spPr>
        <p:txBody>
          <a:bodyPr wrap="square">
            <a:spAutoFit/>
          </a:bodyPr>
          <a:lstStyle/>
          <a:p>
            <a:pPr algn="ctr">
              <a:spcBef>
                <a:spcPts val="756"/>
              </a:spcBef>
              <a:spcAft>
                <a:spcPts val="1008"/>
              </a:spcAft>
              <a:buNone/>
            </a:pPr>
            <a:r>
              <a:rPr lang="en-US" sz="3200" b="1" i="0" dirty="0">
                <a:effectLst/>
                <a:latin typeface="system-ui"/>
              </a:rPr>
              <a:t>Data features – summary</a:t>
            </a:r>
            <a:endParaRPr lang="pl-PL" sz="3200" b="1" i="0" dirty="0">
              <a:effectLst/>
              <a:latin typeface="system-ui"/>
            </a:endParaRPr>
          </a:p>
          <a:p>
            <a:pPr algn="ctr">
              <a:spcBef>
                <a:spcPts val="756"/>
              </a:spcBef>
              <a:spcAft>
                <a:spcPts val="1008"/>
              </a:spcAft>
              <a:buNone/>
            </a:pPr>
            <a:endParaRPr lang="pl-PL" sz="3200" b="1" dirty="0">
              <a:latin typeface="system-ui"/>
            </a:endParaRPr>
          </a:p>
          <a:p>
            <a:pPr algn="ctr">
              <a:spcBef>
                <a:spcPts val="756"/>
              </a:spcBef>
              <a:spcAft>
                <a:spcPts val="1008"/>
              </a:spcAft>
              <a:buNone/>
            </a:pPr>
            <a:endParaRPr lang="en-US" sz="3200" b="1" i="0" dirty="0">
              <a:effectLst/>
              <a:latin typeface="system-ui"/>
            </a:endParaRPr>
          </a:p>
          <a:p>
            <a:pPr algn="l">
              <a:lnSpc>
                <a:spcPct val="150000"/>
              </a:lnSpc>
            </a:pPr>
            <a:r>
              <a:rPr lang="en-US" b="0" i="0" dirty="0">
                <a:effectLst/>
                <a:latin typeface="system-ui"/>
              </a:rPr>
              <a:t>What this data features functionality does in essence is it shortens the path between an idea or an external trigger and the arriving at an informed data-driven decision and action.</a:t>
            </a:r>
            <a:endParaRPr lang="pl-PL" b="0" i="0" dirty="0">
              <a:effectLst/>
              <a:latin typeface="system-ui"/>
            </a:endParaRPr>
          </a:p>
          <a:p>
            <a:pPr algn="ctr">
              <a:lnSpc>
                <a:spcPct val="150000"/>
              </a:lnSpc>
            </a:pPr>
            <a:br>
              <a:rPr lang="en-US" b="0" i="0" dirty="0">
                <a:effectLst/>
                <a:latin typeface="system-ui"/>
              </a:rPr>
            </a:br>
            <a:r>
              <a:rPr lang="en-US" b="1" i="1" dirty="0">
                <a:effectLst/>
                <a:latin typeface="system-ui"/>
              </a:rPr>
              <a:t>It enables to iterate through ideas with less effort.</a:t>
            </a:r>
            <a:endParaRPr lang="pl-PL" b="1" i="1" dirty="0">
              <a:effectLst/>
              <a:latin typeface="system-ui"/>
            </a:endParaRPr>
          </a:p>
          <a:p>
            <a:pPr algn="l">
              <a:lnSpc>
                <a:spcPct val="150000"/>
              </a:lnSpc>
            </a:pPr>
            <a:br>
              <a:rPr lang="en-US" b="0" i="0" dirty="0">
                <a:effectLst/>
                <a:latin typeface="system-ui"/>
              </a:rPr>
            </a:br>
            <a:r>
              <a:rPr lang="en-US" b="0" i="0" dirty="0">
                <a:effectLst/>
                <a:latin typeface="system-ui"/>
              </a:rPr>
              <a:t>With market moods and patterns shifting quickly, this translates into a greater chance of seizing the opportunities before they go away, which can make a substantial difference in terms of overall trading results.</a:t>
            </a:r>
          </a:p>
        </p:txBody>
      </p:sp>
    </p:spTree>
    <p:extLst>
      <p:ext uri="{BB962C8B-B14F-4D97-AF65-F5344CB8AC3E}">
        <p14:creationId xmlns:p14="http://schemas.microsoft.com/office/powerpoint/2010/main" val="203111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545C03-3FDD-B487-DBF6-BC05732AF23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CC613C-7F9E-5EA3-5288-836ED23A8277}"/>
              </a:ext>
            </a:extLst>
          </p:cNvPr>
          <p:cNvSpPr txBox="1"/>
          <p:nvPr/>
        </p:nvSpPr>
        <p:spPr>
          <a:xfrm>
            <a:off x="1745673" y="1781299"/>
            <a:ext cx="9368245" cy="1938992"/>
          </a:xfrm>
          <a:prstGeom prst="rect">
            <a:avLst/>
          </a:prstGeom>
          <a:noFill/>
        </p:spPr>
        <p:txBody>
          <a:bodyPr wrap="square">
            <a:spAutoFit/>
          </a:bodyPr>
          <a:lstStyle/>
          <a:p>
            <a:pPr algn="l">
              <a:spcBef>
                <a:spcPts val="1089"/>
              </a:spcBef>
              <a:spcAft>
                <a:spcPts val="726"/>
              </a:spcAft>
            </a:pPr>
            <a:r>
              <a:rPr lang="pl-PL" sz="6000" b="0" i="0" dirty="0">
                <a:effectLst/>
                <a:latin typeface="Arial" panose="020B0604020202020204" pitchFamily="34" charset="0"/>
                <a:cs typeface="Arial" panose="020B0604020202020204" pitchFamily="34" charset="0"/>
              </a:rPr>
              <a:t>Performance vs other compression algorithms</a:t>
            </a:r>
          </a:p>
        </p:txBody>
      </p:sp>
    </p:spTree>
    <p:extLst>
      <p:ext uri="{BB962C8B-B14F-4D97-AF65-F5344CB8AC3E}">
        <p14:creationId xmlns:p14="http://schemas.microsoft.com/office/powerpoint/2010/main" val="15764867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071A7-A618-0D08-891D-6C12FEA8ABB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3EA08D4-9E17-AA5A-392B-8606448EDD76}"/>
              </a:ext>
            </a:extLst>
          </p:cNvPr>
          <p:cNvPicPr>
            <a:picLocks noChangeAspect="1"/>
          </p:cNvPicPr>
          <p:nvPr/>
        </p:nvPicPr>
        <p:blipFill>
          <a:blip r:embed="rId2"/>
          <a:stretch>
            <a:fillRect/>
          </a:stretch>
        </p:blipFill>
        <p:spPr>
          <a:xfrm>
            <a:off x="402218" y="482137"/>
            <a:ext cx="11387563" cy="4937761"/>
          </a:xfrm>
          <a:prstGeom prst="rect">
            <a:avLst/>
          </a:prstGeom>
        </p:spPr>
      </p:pic>
    </p:spTree>
    <p:extLst>
      <p:ext uri="{BB962C8B-B14F-4D97-AF65-F5344CB8AC3E}">
        <p14:creationId xmlns:p14="http://schemas.microsoft.com/office/powerpoint/2010/main" val="2614488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2ECD9-B9C7-02C2-89A7-4DB0DBA8BEB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9C81A801-814C-0963-0EF1-BD479DD4CFD2}"/>
              </a:ext>
            </a:extLst>
          </p:cNvPr>
          <p:cNvPicPr>
            <a:picLocks noChangeAspect="1"/>
          </p:cNvPicPr>
          <p:nvPr/>
        </p:nvPicPr>
        <p:blipFill>
          <a:blip r:embed="rId2"/>
          <a:stretch>
            <a:fillRect/>
          </a:stretch>
        </p:blipFill>
        <p:spPr>
          <a:xfrm>
            <a:off x="1643288" y="377832"/>
            <a:ext cx="8287907" cy="4629796"/>
          </a:xfrm>
          <a:prstGeom prst="rect">
            <a:avLst/>
          </a:prstGeom>
        </p:spPr>
      </p:pic>
      <p:pic>
        <p:nvPicPr>
          <p:cNvPr id="5" name="Picture 4">
            <a:extLst>
              <a:ext uri="{FF2B5EF4-FFF2-40B4-BE49-F238E27FC236}">
                <a16:creationId xmlns:a16="http://schemas.microsoft.com/office/drawing/2014/main" id="{3C3AB2BF-A1AB-8CA1-2C4C-4305557912FF}"/>
              </a:ext>
            </a:extLst>
          </p:cNvPr>
          <p:cNvPicPr>
            <a:picLocks noChangeAspect="1"/>
          </p:cNvPicPr>
          <p:nvPr/>
        </p:nvPicPr>
        <p:blipFill>
          <a:blip r:embed="rId3"/>
          <a:stretch>
            <a:fillRect/>
          </a:stretch>
        </p:blipFill>
        <p:spPr>
          <a:xfrm>
            <a:off x="722614" y="5251862"/>
            <a:ext cx="10375949" cy="1228306"/>
          </a:xfrm>
          <a:prstGeom prst="rect">
            <a:avLst/>
          </a:prstGeom>
        </p:spPr>
      </p:pic>
    </p:spTree>
    <p:extLst>
      <p:ext uri="{BB962C8B-B14F-4D97-AF65-F5344CB8AC3E}">
        <p14:creationId xmlns:p14="http://schemas.microsoft.com/office/powerpoint/2010/main" val="1090020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77E082-9ACC-711E-503F-8AB6DD389C9F}"/>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E3E35B4F-0176-4907-B85D-4CCBC5FB3F5A}"/>
              </a:ext>
            </a:extLst>
          </p:cNvPr>
          <p:cNvPicPr>
            <a:picLocks noChangeAspect="1"/>
          </p:cNvPicPr>
          <p:nvPr/>
        </p:nvPicPr>
        <p:blipFill>
          <a:blip r:embed="rId2"/>
          <a:stretch>
            <a:fillRect/>
          </a:stretch>
        </p:blipFill>
        <p:spPr>
          <a:xfrm>
            <a:off x="399011" y="4025"/>
            <a:ext cx="11371811" cy="6836624"/>
          </a:xfrm>
          <a:prstGeom prst="rect">
            <a:avLst/>
          </a:prstGeom>
        </p:spPr>
      </p:pic>
    </p:spTree>
    <p:extLst>
      <p:ext uri="{BB962C8B-B14F-4D97-AF65-F5344CB8AC3E}">
        <p14:creationId xmlns:p14="http://schemas.microsoft.com/office/powerpoint/2010/main" val="322100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D5DA9-82A7-3A0D-E1C1-83F41C6C839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D552DFD-DFB1-7811-7376-49D876159A6D}"/>
              </a:ext>
            </a:extLst>
          </p:cNvPr>
          <p:cNvPicPr>
            <a:picLocks noChangeAspect="1"/>
          </p:cNvPicPr>
          <p:nvPr/>
        </p:nvPicPr>
        <p:blipFill>
          <a:blip r:embed="rId2"/>
          <a:stretch>
            <a:fillRect/>
          </a:stretch>
        </p:blipFill>
        <p:spPr>
          <a:xfrm>
            <a:off x="287164" y="0"/>
            <a:ext cx="11846209" cy="4754880"/>
          </a:xfrm>
          <a:prstGeom prst="rect">
            <a:avLst/>
          </a:prstGeom>
        </p:spPr>
      </p:pic>
      <p:sp>
        <p:nvSpPr>
          <p:cNvPr id="6" name="TextBox 5">
            <a:extLst>
              <a:ext uri="{FF2B5EF4-FFF2-40B4-BE49-F238E27FC236}">
                <a16:creationId xmlns:a16="http://schemas.microsoft.com/office/drawing/2014/main" id="{3698C822-2F81-099E-BF97-152089752C7A}"/>
              </a:ext>
            </a:extLst>
          </p:cNvPr>
          <p:cNvSpPr txBox="1"/>
          <p:nvPr/>
        </p:nvSpPr>
        <p:spPr>
          <a:xfrm>
            <a:off x="861555" y="4907308"/>
            <a:ext cx="11108772" cy="1298176"/>
          </a:xfrm>
          <a:prstGeom prst="rect">
            <a:avLst/>
          </a:prstGeom>
          <a:noFill/>
        </p:spPr>
        <p:txBody>
          <a:bodyPr wrap="square">
            <a:spAutoFit/>
          </a:bodyPr>
          <a:lstStyle/>
          <a:p>
            <a:pPr>
              <a:lnSpc>
                <a:spcPct val="150000"/>
              </a:lnSpc>
            </a:pPr>
            <a:r>
              <a:rPr lang="en-US" b="0" i="0" dirty="0">
                <a:effectLst/>
                <a:latin typeface="system-ui"/>
              </a:rPr>
              <a:t>Guerilla supports multiprocessing, although there is some overhead due to starting time of child processes. This overhead fades with larger datasets and the performance improvement is more profound. Here the improvement in data ingestion is 14.5 vs 22 seconds. This translates to throughput of 812k and 535k rows/sec.</a:t>
            </a:r>
            <a:endParaRPr lang="pl-PL" dirty="0"/>
          </a:p>
        </p:txBody>
      </p:sp>
    </p:spTree>
    <p:extLst>
      <p:ext uri="{BB962C8B-B14F-4D97-AF65-F5344CB8AC3E}">
        <p14:creationId xmlns:p14="http://schemas.microsoft.com/office/powerpoint/2010/main" val="1903286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EC866-F42A-9B4B-0464-91AB9D7866C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DBC1E78-3A05-B572-61D3-D6A08FBA5CBA}"/>
              </a:ext>
            </a:extLst>
          </p:cNvPr>
          <p:cNvPicPr>
            <a:picLocks noChangeAspect="1"/>
          </p:cNvPicPr>
          <p:nvPr/>
        </p:nvPicPr>
        <p:blipFill>
          <a:blip r:embed="rId2"/>
          <a:stretch>
            <a:fillRect/>
          </a:stretch>
        </p:blipFill>
        <p:spPr>
          <a:xfrm>
            <a:off x="-1" y="0"/>
            <a:ext cx="12135819" cy="2992582"/>
          </a:xfrm>
          <a:prstGeom prst="rect">
            <a:avLst/>
          </a:prstGeom>
        </p:spPr>
      </p:pic>
      <p:pic>
        <p:nvPicPr>
          <p:cNvPr id="6" name="Picture 5">
            <a:extLst>
              <a:ext uri="{FF2B5EF4-FFF2-40B4-BE49-F238E27FC236}">
                <a16:creationId xmlns:a16="http://schemas.microsoft.com/office/drawing/2014/main" id="{F22E9676-A4CE-28A6-CCFE-0134185C2868}"/>
              </a:ext>
            </a:extLst>
          </p:cNvPr>
          <p:cNvPicPr>
            <a:picLocks noChangeAspect="1"/>
          </p:cNvPicPr>
          <p:nvPr/>
        </p:nvPicPr>
        <p:blipFill>
          <a:blip r:embed="rId3"/>
          <a:stretch>
            <a:fillRect/>
          </a:stretch>
        </p:blipFill>
        <p:spPr>
          <a:xfrm>
            <a:off x="307331" y="2992582"/>
            <a:ext cx="8556195" cy="4023360"/>
          </a:xfrm>
          <a:prstGeom prst="rect">
            <a:avLst/>
          </a:prstGeom>
        </p:spPr>
      </p:pic>
    </p:spTree>
    <p:extLst>
      <p:ext uri="{BB962C8B-B14F-4D97-AF65-F5344CB8AC3E}">
        <p14:creationId xmlns:p14="http://schemas.microsoft.com/office/powerpoint/2010/main" val="3081031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A26B9-02F0-809F-AF3C-5912E3BC74F9}"/>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2E633E3-93ED-90A6-F413-F36D3907332C}"/>
              </a:ext>
            </a:extLst>
          </p:cNvPr>
          <p:cNvSpPr txBox="1"/>
          <p:nvPr/>
        </p:nvSpPr>
        <p:spPr>
          <a:xfrm>
            <a:off x="291539" y="350910"/>
            <a:ext cx="6093228" cy="523220"/>
          </a:xfrm>
          <a:prstGeom prst="rect">
            <a:avLst/>
          </a:prstGeom>
          <a:noFill/>
        </p:spPr>
        <p:txBody>
          <a:bodyPr wrap="square">
            <a:spAutoFit/>
          </a:bodyPr>
          <a:lstStyle/>
          <a:p>
            <a:pPr algn="l">
              <a:spcBef>
                <a:spcPts val="756"/>
              </a:spcBef>
              <a:spcAft>
                <a:spcPts val="1008"/>
              </a:spcAft>
            </a:pPr>
            <a:r>
              <a:rPr lang="pl-PL" sz="2800" b="1" i="0" dirty="0">
                <a:effectLst/>
                <a:latin typeface="system-ui"/>
              </a:rPr>
              <a:t>Chunk size</a:t>
            </a:r>
          </a:p>
        </p:txBody>
      </p:sp>
      <p:sp>
        <p:nvSpPr>
          <p:cNvPr id="6" name="TextBox 5">
            <a:extLst>
              <a:ext uri="{FF2B5EF4-FFF2-40B4-BE49-F238E27FC236}">
                <a16:creationId xmlns:a16="http://schemas.microsoft.com/office/drawing/2014/main" id="{1D749FF0-FC1C-CF02-2E6C-75A4DD633B74}"/>
              </a:ext>
            </a:extLst>
          </p:cNvPr>
          <p:cNvSpPr txBox="1"/>
          <p:nvPr/>
        </p:nvSpPr>
        <p:spPr>
          <a:xfrm>
            <a:off x="286788" y="931753"/>
            <a:ext cx="11042271" cy="882678"/>
          </a:xfrm>
          <a:prstGeom prst="rect">
            <a:avLst/>
          </a:prstGeom>
          <a:noFill/>
        </p:spPr>
        <p:txBody>
          <a:bodyPr wrap="square">
            <a:spAutoFit/>
          </a:bodyPr>
          <a:lstStyle/>
          <a:p>
            <a:pPr>
              <a:lnSpc>
                <a:spcPct val="150000"/>
              </a:lnSpc>
            </a:pPr>
            <a:r>
              <a:rPr lang="en-US" b="0" i="0" dirty="0">
                <a:effectLst/>
                <a:latin typeface="system-ui"/>
              </a:rPr>
              <a:t>Guerilla - as most </a:t>
            </a:r>
            <a:r>
              <a:rPr lang="en-US" b="0" i="0" dirty="0" err="1">
                <a:effectLst/>
                <a:latin typeface="system-ui"/>
              </a:rPr>
              <a:t>timesries</a:t>
            </a:r>
            <a:r>
              <a:rPr lang="en-US" b="0" i="0" dirty="0">
                <a:effectLst/>
                <a:latin typeface="system-ui"/>
              </a:rPr>
              <a:t> databases - divides the full dataset into chunks because of more efficient retrieving data. It supports setting the chunk size both based on number of rows as well as a time interval.</a:t>
            </a:r>
            <a:endParaRPr lang="pl-PL" dirty="0"/>
          </a:p>
        </p:txBody>
      </p:sp>
      <p:pic>
        <p:nvPicPr>
          <p:cNvPr id="8" name="Picture 7">
            <a:extLst>
              <a:ext uri="{FF2B5EF4-FFF2-40B4-BE49-F238E27FC236}">
                <a16:creationId xmlns:a16="http://schemas.microsoft.com/office/drawing/2014/main" id="{C2D1412A-30CF-AF30-81B4-A65FF68FBB6B}"/>
              </a:ext>
            </a:extLst>
          </p:cNvPr>
          <p:cNvPicPr>
            <a:picLocks noChangeAspect="1"/>
          </p:cNvPicPr>
          <p:nvPr/>
        </p:nvPicPr>
        <p:blipFill>
          <a:blip r:embed="rId2"/>
          <a:stretch>
            <a:fillRect/>
          </a:stretch>
        </p:blipFill>
        <p:spPr>
          <a:xfrm>
            <a:off x="191237" y="1814431"/>
            <a:ext cx="8533295" cy="4930753"/>
          </a:xfrm>
          <a:prstGeom prst="rect">
            <a:avLst/>
          </a:prstGeom>
        </p:spPr>
      </p:pic>
    </p:spTree>
    <p:extLst>
      <p:ext uri="{BB962C8B-B14F-4D97-AF65-F5344CB8AC3E}">
        <p14:creationId xmlns:p14="http://schemas.microsoft.com/office/powerpoint/2010/main" val="6929174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66F990-7734-1A75-FAFA-87E9A9AE9F2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16AFFD2F-124D-CBB3-BCA7-754E578FB6A1}"/>
              </a:ext>
            </a:extLst>
          </p:cNvPr>
          <p:cNvPicPr>
            <a:picLocks noChangeAspect="1"/>
          </p:cNvPicPr>
          <p:nvPr/>
        </p:nvPicPr>
        <p:blipFill>
          <a:blip r:embed="rId2"/>
          <a:stretch>
            <a:fillRect/>
          </a:stretch>
        </p:blipFill>
        <p:spPr>
          <a:xfrm>
            <a:off x="143679" y="869976"/>
            <a:ext cx="12048321" cy="3336264"/>
          </a:xfrm>
          <a:prstGeom prst="rect">
            <a:avLst/>
          </a:prstGeom>
        </p:spPr>
      </p:pic>
    </p:spTree>
    <p:extLst>
      <p:ext uri="{BB962C8B-B14F-4D97-AF65-F5344CB8AC3E}">
        <p14:creationId xmlns:p14="http://schemas.microsoft.com/office/powerpoint/2010/main" val="10718510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59F85-A73D-8F09-3E2D-A200A036446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CB64C1C-F2CF-5C63-C806-355414C39F74}"/>
              </a:ext>
            </a:extLst>
          </p:cNvPr>
          <p:cNvPicPr>
            <a:picLocks noChangeAspect="1"/>
          </p:cNvPicPr>
          <p:nvPr/>
        </p:nvPicPr>
        <p:blipFill>
          <a:blip r:embed="rId2"/>
          <a:stretch>
            <a:fillRect/>
          </a:stretch>
        </p:blipFill>
        <p:spPr>
          <a:xfrm>
            <a:off x="0" y="0"/>
            <a:ext cx="8728364" cy="6873718"/>
          </a:xfrm>
          <a:prstGeom prst="rect">
            <a:avLst/>
          </a:prstGeom>
        </p:spPr>
      </p:pic>
    </p:spTree>
    <p:extLst>
      <p:ext uri="{BB962C8B-B14F-4D97-AF65-F5344CB8AC3E}">
        <p14:creationId xmlns:p14="http://schemas.microsoft.com/office/powerpoint/2010/main" val="31680343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TotalTime>
  <Words>596</Words>
  <Application>Microsoft Office PowerPoint</Application>
  <PresentationFormat>Widescreen</PresentationFormat>
  <Paragraphs>30</Paragraphs>
  <Slides>39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Aptos</vt:lpstr>
      <vt:lpstr>Aptos Display</vt:lpstr>
      <vt:lpstr>Arial</vt:lpstr>
      <vt:lpstr>system-ui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Wojciech Zgazanski</dc:creator>
  <cp:lastModifiedBy>Wojciech Zgazanski</cp:lastModifiedBy>
  <cp:revision>1</cp:revision>
  <dcterms:created xsi:type="dcterms:W3CDTF">2025-06-02T13:21:56Z</dcterms:created>
  <dcterms:modified xsi:type="dcterms:W3CDTF">2025-06-02T14:31:04Z</dcterms:modified>
</cp:coreProperties>
</file>