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4" r:id="rId2"/>
    <p:sldMasterId id="2147483750" r:id="rId3"/>
  </p:sldMasterIdLst>
  <p:sldIdLst>
    <p:sldId id="256" r:id="rId4"/>
    <p:sldId id="257" r:id="rId5"/>
    <p:sldId id="258" r:id="rId6"/>
    <p:sldId id="259" r:id="rId7"/>
    <p:sldId id="260" r:id="rId8"/>
    <p:sldId id="261" r:id="rId9"/>
    <p:sldId id="262" r:id="rId10"/>
    <p:sldId id="263" r:id="rId11"/>
    <p:sldId id="264" r:id="rId12"/>
    <p:sldId id="265" r:id="rId13"/>
    <p:sldId id="267" r:id="rId14"/>
    <p:sldId id="268" r:id="rId15"/>
    <p:sldId id="266"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496F"/>
    <a:srgbClr val="308FB9"/>
    <a:srgbClr val="5FCDEA"/>
    <a:srgbClr val="2690AD"/>
    <a:srgbClr val="0E38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111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1"/>
          <c:tx>
            <c:strRef>
              <c:f>Planilha1!$C$1</c:f>
              <c:strCache>
                <c:ptCount val="1"/>
                <c:pt idx="0">
                  <c:v>demanda</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Planilha1!$A$2:$A$6</c:f>
              <c:numCache>
                <c:formatCode>General</c:formatCode>
                <c:ptCount val="5"/>
                <c:pt idx="0">
                  <c:v>0.5</c:v>
                </c:pt>
                <c:pt idx="1">
                  <c:v>5</c:v>
                </c:pt>
                <c:pt idx="2">
                  <c:v>10</c:v>
                </c:pt>
                <c:pt idx="3">
                  <c:v>15</c:v>
                </c:pt>
                <c:pt idx="4">
                  <c:v>20</c:v>
                </c:pt>
              </c:numCache>
            </c:numRef>
          </c:xVal>
          <c:yVal>
            <c:numRef>
              <c:f>Planilha1!$C$2:$C$6</c:f>
              <c:numCache>
                <c:formatCode>General</c:formatCode>
                <c:ptCount val="5"/>
                <c:pt idx="0">
                  <c:v>100</c:v>
                </c:pt>
                <c:pt idx="1">
                  <c:v>80</c:v>
                </c:pt>
                <c:pt idx="2">
                  <c:v>60</c:v>
                </c:pt>
                <c:pt idx="3">
                  <c:v>40</c:v>
                </c:pt>
                <c:pt idx="4">
                  <c:v>20</c:v>
                </c:pt>
              </c:numCache>
            </c:numRef>
          </c:yVal>
          <c:smooth val="0"/>
          <c:extLst>
            <c:ext xmlns:c16="http://schemas.microsoft.com/office/drawing/2014/chart" uri="{C3380CC4-5D6E-409C-BE32-E72D297353CC}">
              <c16:uniqueId val="{00000000-B266-4975-9E0D-AEFDC4D2FF5A}"/>
            </c:ext>
          </c:extLst>
        </c:ser>
        <c:dLbls>
          <c:showLegendKey val="0"/>
          <c:showVal val="0"/>
          <c:showCatName val="0"/>
          <c:showSerName val="0"/>
          <c:showPercent val="0"/>
          <c:showBubbleSize val="0"/>
        </c:dLbls>
        <c:axId val="496659776"/>
        <c:axId val="619259856"/>
      </c:scatterChart>
      <c:scatterChart>
        <c:scatterStyle val="lineMarker"/>
        <c:varyColors val="0"/>
        <c:ser>
          <c:idx val="0"/>
          <c:order val="0"/>
          <c:tx>
            <c:strRef>
              <c:f>Planilha1!$B$1</c:f>
              <c:strCache>
                <c:ptCount val="1"/>
                <c:pt idx="0">
                  <c:v>oferta</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Planilha1!$A$2:$A$6</c:f>
              <c:numCache>
                <c:formatCode>General</c:formatCode>
                <c:ptCount val="5"/>
                <c:pt idx="0">
                  <c:v>0.5</c:v>
                </c:pt>
                <c:pt idx="1">
                  <c:v>5</c:v>
                </c:pt>
                <c:pt idx="2">
                  <c:v>10</c:v>
                </c:pt>
                <c:pt idx="3">
                  <c:v>15</c:v>
                </c:pt>
                <c:pt idx="4">
                  <c:v>20</c:v>
                </c:pt>
              </c:numCache>
            </c:numRef>
          </c:xVal>
          <c:yVal>
            <c:numRef>
              <c:f>Planilha1!$B$2:$B$6</c:f>
              <c:numCache>
                <c:formatCode>General</c:formatCode>
                <c:ptCount val="5"/>
                <c:pt idx="0">
                  <c:v>20</c:v>
                </c:pt>
                <c:pt idx="1">
                  <c:v>40</c:v>
                </c:pt>
                <c:pt idx="2">
                  <c:v>60</c:v>
                </c:pt>
                <c:pt idx="3">
                  <c:v>80</c:v>
                </c:pt>
                <c:pt idx="4">
                  <c:v>100</c:v>
                </c:pt>
              </c:numCache>
            </c:numRef>
          </c:yVal>
          <c:smooth val="0"/>
          <c:extLst>
            <c:ext xmlns:c16="http://schemas.microsoft.com/office/drawing/2014/chart" uri="{C3380CC4-5D6E-409C-BE32-E72D297353CC}">
              <c16:uniqueId val="{00000001-B266-4975-9E0D-AEFDC4D2FF5A}"/>
            </c:ext>
          </c:extLst>
        </c:ser>
        <c:dLbls>
          <c:showLegendKey val="0"/>
          <c:showVal val="0"/>
          <c:showCatName val="0"/>
          <c:showSerName val="0"/>
          <c:showPercent val="0"/>
          <c:showBubbleSize val="0"/>
        </c:dLbls>
        <c:axId val="619276176"/>
        <c:axId val="619275216"/>
      </c:scatterChart>
      <c:valAx>
        <c:axId val="4966597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Quantidade</a:t>
                </a:r>
              </a:p>
            </c:rich>
          </c:tx>
          <c:layout>
            <c:manualLayout>
              <c:xMode val="edge"/>
              <c:yMode val="edge"/>
              <c:x val="0.42355852919608"/>
              <c:y val="0.8983872631724300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619259856"/>
        <c:crosses val="autoZero"/>
        <c:crossBetween val="midCat"/>
      </c:valAx>
      <c:valAx>
        <c:axId val="6192598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Preço</a:t>
                </a:r>
              </a:p>
            </c:rich>
          </c:tx>
          <c:layout>
            <c:manualLayout>
              <c:xMode val="edge"/>
              <c:yMode val="edge"/>
              <c:x val="2.5870178739416744E-2"/>
              <c:y val="0.4142646500975323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96659776"/>
        <c:crosses val="autoZero"/>
        <c:crossBetween val="midCat"/>
      </c:valAx>
      <c:valAx>
        <c:axId val="619275216"/>
        <c:scaling>
          <c:orientation val="minMax"/>
        </c:scaling>
        <c:delete val="0"/>
        <c:axPos val="r"/>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619276176"/>
        <c:crosses val="max"/>
        <c:crossBetween val="midCat"/>
      </c:valAx>
      <c:valAx>
        <c:axId val="619276176"/>
        <c:scaling>
          <c:orientation val="minMax"/>
        </c:scaling>
        <c:delete val="1"/>
        <c:axPos val="b"/>
        <c:numFmt formatCode="General" sourceLinked="1"/>
        <c:majorTickMark val="out"/>
        <c:minorTickMark val="none"/>
        <c:tickLblPos val="nextTo"/>
        <c:crossAx val="619275216"/>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pt-BR"/>
              <a:t>Clique para editar o título Mestre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512825B1-71EA-44F7-AD4D-4117C928D80C}" type="datetimeFigureOut">
              <a:rPr lang="pt-BR" smtClean="0"/>
              <a:t>09/04/2023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094D78-E762-415E-8002-1C2E368FC2E3}" type="slidenum">
              <a:rPr lang="pt-BR" smtClean="0"/>
              <a:t>‹nº›</a:t>
            </a:fld>
            <a:endParaRPr lang="pt-B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6394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Date Placeholder 2"/>
          <p:cNvSpPr>
            <a:spLocks noGrp="1"/>
          </p:cNvSpPr>
          <p:nvPr>
            <p:ph type="dt" sz="half" idx="10"/>
          </p:nvPr>
        </p:nvSpPr>
        <p:spPr/>
        <p:txBody>
          <a:bodyPr/>
          <a:lstStyle/>
          <a:p>
            <a:fld id="{512825B1-71EA-44F7-AD4D-4117C928D80C}" type="datetimeFigureOut">
              <a:rPr lang="pt-BR" smtClean="0"/>
              <a:t>09/04/2023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269689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12825B1-71EA-44F7-AD4D-4117C928D80C}" type="datetimeFigureOut">
              <a:rPr lang="pt-BR" smtClean="0"/>
              <a:t>09/04/2023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1968032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12825B1-71EA-44F7-AD4D-4117C928D80C}" type="datetimeFigureOut">
              <a:rPr lang="pt-BR" smtClean="0"/>
              <a:t>09/04/2023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094D78-E762-415E-8002-1C2E368FC2E3}" type="slidenum">
              <a:rPr lang="pt-BR" smtClean="0"/>
              <a:t>‹nº›</a:t>
            </a:fld>
            <a:endParaRPr lang="pt-B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86746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12825B1-71EA-44F7-AD4D-4117C928D80C}" type="datetimeFigureOut">
              <a:rPr lang="pt-BR" smtClean="0"/>
              <a:t>09/04/2023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636876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12825B1-71EA-44F7-AD4D-4117C928D80C}" type="datetimeFigureOut">
              <a:rPr lang="pt-BR" smtClean="0"/>
              <a:t>09/04/2023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094D78-E762-415E-8002-1C2E368FC2E3}" type="slidenum">
              <a:rPr lang="pt-BR" smtClean="0"/>
              <a:t>‹nº›</a:t>
            </a:fld>
            <a:endParaRPr lang="pt-B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11561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12825B1-71EA-44F7-AD4D-4117C928D80C}" type="datetimeFigureOut">
              <a:rPr lang="pt-BR" smtClean="0"/>
              <a:t>09/04/2023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3063401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12825B1-71EA-44F7-AD4D-4117C928D80C}" type="datetimeFigureOut">
              <a:rPr lang="pt-BR" smtClean="0"/>
              <a:t>09/04/2023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1641948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12825B1-71EA-44F7-AD4D-4117C928D80C}" type="datetimeFigureOut">
              <a:rPr lang="pt-BR" smtClean="0"/>
              <a:t>09/04/2023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14864179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12825B1-71EA-44F7-AD4D-4117C928D80C}" type="datetimeFigureOut">
              <a:rPr lang="pt-BR" smtClean="0"/>
              <a:t>09/04/2023</a:t>
            </a:fld>
            <a:endParaRPr lang="pt-BR"/>
          </a:p>
        </p:txBody>
      </p:sp>
      <p:sp>
        <p:nvSpPr>
          <p:cNvPr id="5" name="Footer Placeholder 4"/>
          <p:cNvSpPr>
            <a:spLocks noGrp="1"/>
          </p:cNvSpPr>
          <p:nvPr>
            <p:ph type="ftr" sz="quarter" idx="11"/>
          </p:nvPr>
        </p:nvSpPr>
        <p:spPr>
          <a:xfrm>
            <a:off x="1876424" y="5410201"/>
            <a:ext cx="5124886" cy="365125"/>
          </a:xfrm>
        </p:spPr>
        <p:txBody>
          <a:bodyPr/>
          <a:lstStyle/>
          <a:p>
            <a:endParaRPr lang="pt-BR"/>
          </a:p>
        </p:txBody>
      </p:sp>
      <p:sp>
        <p:nvSpPr>
          <p:cNvPr id="6" name="Slide Number Placeholder 5"/>
          <p:cNvSpPr>
            <a:spLocks noGrp="1"/>
          </p:cNvSpPr>
          <p:nvPr>
            <p:ph type="sldNum" sz="quarter" idx="12"/>
          </p:nvPr>
        </p:nvSpPr>
        <p:spPr>
          <a:xfrm>
            <a:off x="9896911" y="5410199"/>
            <a:ext cx="771089" cy="365125"/>
          </a:xfrm>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2698035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12825B1-71EA-44F7-AD4D-4117C928D80C}" type="datetimeFigureOut">
              <a:rPr lang="pt-BR" smtClean="0"/>
              <a:t>09/04/2023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260323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12825B1-71EA-44F7-AD4D-4117C928D80C}" type="datetimeFigureOut">
              <a:rPr lang="pt-BR" smtClean="0"/>
              <a:t>09/04/2023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10088803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12825B1-71EA-44F7-AD4D-4117C928D80C}" type="datetimeFigureOut">
              <a:rPr lang="pt-BR" smtClean="0"/>
              <a:t>09/04/2023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2909013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12825B1-71EA-44F7-AD4D-4117C928D80C}" type="datetimeFigureOut">
              <a:rPr lang="pt-BR" smtClean="0"/>
              <a:t>09/04/2023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39577225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12825B1-71EA-44F7-AD4D-4117C928D80C}" type="datetimeFigureOut">
              <a:rPr lang="pt-BR" smtClean="0"/>
              <a:t>09/04/2023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2712312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12825B1-71EA-44F7-AD4D-4117C928D80C}" type="datetimeFigureOut">
              <a:rPr lang="pt-BR" smtClean="0"/>
              <a:t>09/04/2023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8935073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2825B1-71EA-44F7-AD4D-4117C928D80C}" type="datetimeFigureOut">
              <a:rPr lang="pt-BR" smtClean="0"/>
              <a:t>09/04/2023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2076666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12825B1-71EA-44F7-AD4D-4117C928D80C}" type="datetimeFigureOut">
              <a:rPr lang="pt-BR" smtClean="0"/>
              <a:t>09/04/2023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25972452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12825B1-71EA-44F7-AD4D-4117C928D80C}" type="datetimeFigureOut">
              <a:rPr lang="pt-BR" smtClean="0"/>
              <a:t>09/04/2023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2050215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12825B1-71EA-44F7-AD4D-4117C928D80C}" type="datetimeFigureOut">
              <a:rPr lang="pt-BR" smtClean="0"/>
              <a:t>09/04/2023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39307702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12825B1-71EA-44F7-AD4D-4117C928D80C}" type="datetimeFigureOut">
              <a:rPr lang="pt-BR" smtClean="0"/>
              <a:t>09/04/2023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7218094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12825B1-71EA-44F7-AD4D-4117C928D80C}" type="datetimeFigureOut">
              <a:rPr lang="pt-BR" smtClean="0"/>
              <a:t>09/04/2023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094D78-E762-415E-8002-1C2E368FC2E3}" type="slidenum">
              <a:rPr lang="pt-BR" smtClean="0"/>
              <a:t>‹nº›</a:t>
            </a:fld>
            <a:endParaRPr lang="pt-B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17694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pt-BR"/>
              <a:t>Clique para editar o título Mestre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12825B1-71EA-44F7-AD4D-4117C928D80C}" type="datetimeFigureOut">
              <a:rPr lang="pt-BR" smtClean="0"/>
              <a:t>09/04/2023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11118119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12825B1-71EA-44F7-AD4D-4117C928D80C}" type="datetimeFigureOut">
              <a:rPr lang="pt-BR" smtClean="0"/>
              <a:t>09/04/2023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32916525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512825B1-71EA-44F7-AD4D-4117C928D80C}" type="datetimeFigureOut">
              <a:rPr lang="pt-BR" smtClean="0"/>
              <a:t>09/04/2023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2455347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512825B1-71EA-44F7-AD4D-4117C928D80C}" type="datetimeFigureOut">
              <a:rPr lang="pt-BR" smtClean="0"/>
              <a:t>09/04/2023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22761430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12825B1-71EA-44F7-AD4D-4117C928D80C}" type="datetimeFigureOut">
              <a:rPr lang="pt-BR" smtClean="0"/>
              <a:t>09/04/2023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13538825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12825B1-71EA-44F7-AD4D-4117C928D80C}" type="datetimeFigureOut">
              <a:rPr lang="pt-BR" smtClean="0"/>
              <a:t>09/04/2023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27196636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DBB9E6-4DE8-4220-8A4B-FC4BB3DA98A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C8F2F1B-8072-B3CB-108D-C3D10403FA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53A4D53E-5941-165D-D0DC-B2EA1293ACDD}"/>
              </a:ext>
            </a:extLst>
          </p:cNvPr>
          <p:cNvSpPr>
            <a:spLocks noGrp="1"/>
          </p:cNvSpPr>
          <p:nvPr>
            <p:ph type="dt" sz="half" idx="10"/>
          </p:nvPr>
        </p:nvSpPr>
        <p:spPr/>
        <p:txBody>
          <a:bodyPr/>
          <a:lstStyle/>
          <a:p>
            <a:fld id="{512825B1-71EA-44F7-AD4D-4117C928D80C}" type="datetimeFigureOut">
              <a:rPr lang="pt-BR" smtClean="0"/>
              <a:t>09/04/2023</a:t>
            </a:fld>
            <a:endParaRPr lang="pt-BR"/>
          </a:p>
        </p:txBody>
      </p:sp>
      <p:sp>
        <p:nvSpPr>
          <p:cNvPr id="5" name="Espaço Reservado para Rodapé 4">
            <a:extLst>
              <a:ext uri="{FF2B5EF4-FFF2-40B4-BE49-F238E27FC236}">
                <a16:creationId xmlns:a16="http://schemas.microsoft.com/office/drawing/2014/main" id="{BAEFDA26-3340-F47B-7EE1-D6A9328BB15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EF449FF-B701-365B-B905-C22C547F630E}"/>
              </a:ext>
            </a:extLst>
          </p:cNvPr>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12136544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BB08C5-DC33-2A12-1B55-D8D2330E316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E568F0D-439B-0D1D-1808-4D2BC33F05A0}"/>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F3121CD-D985-1571-9BAC-1D3F33BF17BA}"/>
              </a:ext>
            </a:extLst>
          </p:cNvPr>
          <p:cNvSpPr>
            <a:spLocks noGrp="1"/>
          </p:cNvSpPr>
          <p:nvPr>
            <p:ph type="dt" sz="half" idx="10"/>
          </p:nvPr>
        </p:nvSpPr>
        <p:spPr/>
        <p:txBody>
          <a:bodyPr/>
          <a:lstStyle/>
          <a:p>
            <a:fld id="{512825B1-71EA-44F7-AD4D-4117C928D80C}" type="datetimeFigureOut">
              <a:rPr lang="pt-BR" smtClean="0"/>
              <a:t>09/04/2023</a:t>
            </a:fld>
            <a:endParaRPr lang="pt-BR"/>
          </a:p>
        </p:txBody>
      </p:sp>
      <p:sp>
        <p:nvSpPr>
          <p:cNvPr id="5" name="Espaço Reservado para Rodapé 4">
            <a:extLst>
              <a:ext uri="{FF2B5EF4-FFF2-40B4-BE49-F238E27FC236}">
                <a16:creationId xmlns:a16="http://schemas.microsoft.com/office/drawing/2014/main" id="{5A526C56-23ED-58F4-7FE1-DB1AAEE1123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FB732D3-942B-72CA-590F-E2B306C85B54}"/>
              </a:ext>
            </a:extLst>
          </p:cNvPr>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23414374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00233F-A727-FCD3-BAE9-8BA2E34BD7D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BD8EA45E-93B8-AEFB-C123-D96BAD5175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61515F25-CE1F-39B8-3505-0DC8185274E4}"/>
              </a:ext>
            </a:extLst>
          </p:cNvPr>
          <p:cNvSpPr>
            <a:spLocks noGrp="1"/>
          </p:cNvSpPr>
          <p:nvPr>
            <p:ph type="dt" sz="half" idx="10"/>
          </p:nvPr>
        </p:nvSpPr>
        <p:spPr/>
        <p:txBody>
          <a:bodyPr/>
          <a:lstStyle/>
          <a:p>
            <a:fld id="{512825B1-71EA-44F7-AD4D-4117C928D80C}" type="datetimeFigureOut">
              <a:rPr lang="pt-BR" smtClean="0"/>
              <a:t>09/04/2023</a:t>
            </a:fld>
            <a:endParaRPr lang="pt-BR"/>
          </a:p>
        </p:txBody>
      </p:sp>
      <p:sp>
        <p:nvSpPr>
          <p:cNvPr id="5" name="Espaço Reservado para Rodapé 4">
            <a:extLst>
              <a:ext uri="{FF2B5EF4-FFF2-40B4-BE49-F238E27FC236}">
                <a16:creationId xmlns:a16="http://schemas.microsoft.com/office/drawing/2014/main" id="{21E00296-FB0F-980A-CA89-C6EF0359D09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FEDA0EA-5368-F44D-CF5D-74F6A29812C5}"/>
              </a:ext>
            </a:extLst>
          </p:cNvPr>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2821444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1DB99E-01B2-6822-9EF9-EFCA5E23631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3D08309-AE5A-FD91-506E-A3E363EB3CE3}"/>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95BEBF6-8826-289F-7B67-2BA7A76CF8CA}"/>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2BD933B-AA11-66F3-4110-6E69678A4845}"/>
              </a:ext>
            </a:extLst>
          </p:cNvPr>
          <p:cNvSpPr>
            <a:spLocks noGrp="1"/>
          </p:cNvSpPr>
          <p:nvPr>
            <p:ph type="dt" sz="half" idx="10"/>
          </p:nvPr>
        </p:nvSpPr>
        <p:spPr/>
        <p:txBody>
          <a:bodyPr/>
          <a:lstStyle/>
          <a:p>
            <a:fld id="{512825B1-71EA-44F7-AD4D-4117C928D80C}" type="datetimeFigureOut">
              <a:rPr lang="pt-BR" smtClean="0"/>
              <a:t>09/04/2023</a:t>
            </a:fld>
            <a:endParaRPr lang="pt-BR"/>
          </a:p>
        </p:txBody>
      </p:sp>
      <p:sp>
        <p:nvSpPr>
          <p:cNvPr id="6" name="Espaço Reservado para Rodapé 5">
            <a:extLst>
              <a:ext uri="{FF2B5EF4-FFF2-40B4-BE49-F238E27FC236}">
                <a16:creationId xmlns:a16="http://schemas.microsoft.com/office/drawing/2014/main" id="{AB7702CB-15D3-9375-7458-6EBAFD1A390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47BA242-0B8F-8B9D-CE61-175E713F98E5}"/>
              </a:ext>
            </a:extLst>
          </p:cNvPr>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38756007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C4E3BA-00E8-5E9F-8217-7DF3FEECA00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42ABD30-F593-7B43-FCBF-CF82E7F638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6568520-A5C1-C459-555E-3C069374F34F}"/>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3A06D91A-1CB9-3F30-3F37-EF68CA73E1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A70054BD-D71A-236E-F58D-68C63FC18F29}"/>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6F51B9B-8D39-72DD-8F81-7C6C5AB2758D}"/>
              </a:ext>
            </a:extLst>
          </p:cNvPr>
          <p:cNvSpPr>
            <a:spLocks noGrp="1"/>
          </p:cNvSpPr>
          <p:nvPr>
            <p:ph type="dt" sz="half" idx="10"/>
          </p:nvPr>
        </p:nvSpPr>
        <p:spPr/>
        <p:txBody>
          <a:bodyPr/>
          <a:lstStyle/>
          <a:p>
            <a:fld id="{512825B1-71EA-44F7-AD4D-4117C928D80C}" type="datetimeFigureOut">
              <a:rPr lang="pt-BR" smtClean="0"/>
              <a:t>09/04/2023</a:t>
            </a:fld>
            <a:endParaRPr lang="pt-BR"/>
          </a:p>
        </p:txBody>
      </p:sp>
      <p:sp>
        <p:nvSpPr>
          <p:cNvPr id="8" name="Espaço Reservado para Rodapé 7">
            <a:extLst>
              <a:ext uri="{FF2B5EF4-FFF2-40B4-BE49-F238E27FC236}">
                <a16:creationId xmlns:a16="http://schemas.microsoft.com/office/drawing/2014/main" id="{C69A43F0-CCF3-AD86-F0E0-17D6A1193B56}"/>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C1496B0B-7254-166C-801B-2F6873287407}"/>
              </a:ext>
            </a:extLst>
          </p:cNvPr>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4576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12825B1-71EA-44F7-AD4D-4117C928D80C}" type="datetimeFigureOut">
              <a:rPr lang="pt-BR" smtClean="0"/>
              <a:t>09/04/2023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9674591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652D13-7ED4-736A-EA85-D6D332338052}"/>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CB847AD-CA66-1162-2E0A-26E501918ED2}"/>
              </a:ext>
            </a:extLst>
          </p:cNvPr>
          <p:cNvSpPr>
            <a:spLocks noGrp="1"/>
          </p:cNvSpPr>
          <p:nvPr>
            <p:ph type="dt" sz="half" idx="10"/>
          </p:nvPr>
        </p:nvSpPr>
        <p:spPr/>
        <p:txBody>
          <a:bodyPr/>
          <a:lstStyle/>
          <a:p>
            <a:fld id="{512825B1-71EA-44F7-AD4D-4117C928D80C}" type="datetimeFigureOut">
              <a:rPr lang="pt-BR" smtClean="0"/>
              <a:t>09/04/2023</a:t>
            </a:fld>
            <a:endParaRPr lang="pt-BR"/>
          </a:p>
        </p:txBody>
      </p:sp>
      <p:sp>
        <p:nvSpPr>
          <p:cNvPr id="4" name="Espaço Reservado para Rodapé 3">
            <a:extLst>
              <a:ext uri="{FF2B5EF4-FFF2-40B4-BE49-F238E27FC236}">
                <a16:creationId xmlns:a16="http://schemas.microsoft.com/office/drawing/2014/main" id="{0E126F6B-8C78-9D99-A566-D4F4B793B05D}"/>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C5B5D7D-D764-61E8-9155-AA6B491D4940}"/>
              </a:ext>
            </a:extLst>
          </p:cNvPr>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5398248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FDD46DB-FADE-CE0E-F96F-19A6A5723953}"/>
              </a:ext>
            </a:extLst>
          </p:cNvPr>
          <p:cNvSpPr>
            <a:spLocks noGrp="1"/>
          </p:cNvSpPr>
          <p:nvPr>
            <p:ph type="dt" sz="half" idx="10"/>
          </p:nvPr>
        </p:nvSpPr>
        <p:spPr/>
        <p:txBody>
          <a:bodyPr/>
          <a:lstStyle/>
          <a:p>
            <a:fld id="{512825B1-71EA-44F7-AD4D-4117C928D80C}" type="datetimeFigureOut">
              <a:rPr lang="pt-BR" smtClean="0"/>
              <a:t>09/04/2023</a:t>
            </a:fld>
            <a:endParaRPr lang="pt-BR"/>
          </a:p>
        </p:txBody>
      </p:sp>
      <p:sp>
        <p:nvSpPr>
          <p:cNvPr id="3" name="Espaço Reservado para Rodapé 2">
            <a:extLst>
              <a:ext uri="{FF2B5EF4-FFF2-40B4-BE49-F238E27FC236}">
                <a16:creationId xmlns:a16="http://schemas.microsoft.com/office/drawing/2014/main" id="{61399434-3E8B-5CB5-34FF-C585F8F1C6BF}"/>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16B2E9F5-AB98-643A-6903-93EC3CA3A528}"/>
              </a:ext>
            </a:extLst>
          </p:cNvPr>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41127747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E1B675-9423-4586-7851-BA8D5770C1D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A0D782F6-7D57-31D7-7C86-0D49532E9E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38349579-CD2B-3AD2-C82D-6561DCD99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4789EBE-EE31-788B-D273-E83E2F402E0F}"/>
              </a:ext>
            </a:extLst>
          </p:cNvPr>
          <p:cNvSpPr>
            <a:spLocks noGrp="1"/>
          </p:cNvSpPr>
          <p:nvPr>
            <p:ph type="dt" sz="half" idx="10"/>
          </p:nvPr>
        </p:nvSpPr>
        <p:spPr/>
        <p:txBody>
          <a:bodyPr/>
          <a:lstStyle/>
          <a:p>
            <a:fld id="{512825B1-71EA-44F7-AD4D-4117C928D80C}" type="datetimeFigureOut">
              <a:rPr lang="pt-BR" smtClean="0"/>
              <a:t>09/04/2023</a:t>
            </a:fld>
            <a:endParaRPr lang="pt-BR"/>
          </a:p>
        </p:txBody>
      </p:sp>
      <p:sp>
        <p:nvSpPr>
          <p:cNvPr id="6" name="Espaço Reservado para Rodapé 5">
            <a:extLst>
              <a:ext uri="{FF2B5EF4-FFF2-40B4-BE49-F238E27FC236}">
                <a16:creationId xmlns:a16="http://schemas.microsoft.com/office/drawing/2014/main" id="{88F3535B-7802-4A15-E9F6-A49419DC561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64D7A5A-90A6-8D4C-31D9-DDCE5454A646}"/>
              </a:ext>
            </a:extLst>
          </p:cNvPr>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19095256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30ADC-D63A-3A0C-234F-9D32D752F67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E2191790-FEDD-E8EA-D356-EA86F562B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D43ADA5-D9FF-89F1-AC06-920618741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A94108E-9B1C-F4FB-DB66-B21F6F5B2E18}"/>
              </a:ext>
            </a:extLst>
          </p:cNvPr>
          <p:cNvSpPr>
            <a:spLocks noGrp="1"/>
          </p:cNvSpPr>
          <p:nvPr>
            <p:ph type="dt" sz="half" idx="10"/>
          </p:nvPr>
        </p:nvSpPr>
        <p:spPr/>
        <p:txBody>
          <a:bodyPr/>
          <a:lstStyle/>
          <a:p>
            <a:fld id="{512825B1-71EA-44F7-AD4D-4117C928D80C}" type="datetimeFigureOut">
              <a:rPr lang="pt-BR" smtClean="0"/>
              <a:t>09/04/2023</a:t>
            </a:fld>
            <a:endParaRPr lang="pt-BR"/>
          </a:p>
        </p:txBody>
      </p:sp>
      <p:sp>
        <p:nvSpPr>
          <p:cNvPr id="6" name="Espaço Reservado para Rodapé 5">
            <a:extLst>
              <a:ext uri="{FF2B5EF4-FFF2-40B4-BE49-F238E27FC236}">
                <a16:creationId xmlns:a16="http://schemas.microsoft.com/office/drawing/2014/main" id="{249453CB-F5A8-6DDE-C5A7-7BFF444AAB8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E9DABAC-1145-411C-E615-0494CC9399C6}"/>
              </a:ext>
            </a:extLst>
          </p:cNvPr>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19454831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995035-8959-89D2-D7FE-D4014ED45B5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7E0E670-7FAC-ABA9-FD3E-3A321D29F7C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5918B29-8CF4-A027-BDF3-11833346D7DB}"/>
              </a:ext>
            </a:extLst>
          </p:cNvPr>
          <p:cNvSpPr>
            <a:spLocks noGrp="1"/>
          </p:cNvSpPr>
          <p:nvPr>
            <p:ph type="dt" sz="half" idx="10"/>
          </p:nvPr>
        </p:nvSpPr>
        <p:spPr/>
        <p:txBody>
          <a:bodyPr/>
          <a:lstStyle/>
          <a:p>
            <a:fld id="{512825B1-71EA-44F7-AD4D-4117C928D80C}" type="datetimeFigureOut">
              <a:rPr lang="pt-BR" smtClean="0"/>
              <a:t>09/04/2023</a:t>
            </a:fld>
            <a:endParaRPr lang="pt-BR"/>
          </a:p>
        </p:txBody>
      </p:sp>
      <p:sp>
        <p:nvSpPr>
          <p:cNvPr id="5" name="Espaço Reservado para Rodapé 4">
            <a:extLst>
              <a:ext uri="{FF2B5EF4-FFF2-40B4-BE49-F238E27FC236}">
                <a16:creationId xmlns:a16="http://schemas.microsoft.com/office/drawing/2014/main" id="{A86958B2-E86A-86E1-F0C9-A1F6FDC314F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3D253C7-4212-32AF-E580-A9167CEC6921}"/>
              </a:ext>
            </a:extLst>
          </p:cNvPr>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7964045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7979F3F-9793-A4F8-B0B6-16FAF524DF0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25A1FEA-60AF-E834-260B-2A3BF9125EA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3B615D2-B76E-F39C-759C-C32A6C1F611C}"/>
              </a:ext>
            </a:extLst>
          </p:cNvPr>
          <p:cNvSpPr>
            <a:spLocks noGrp="1"/>
          </p:cNvSpPr>
          <p:nvPr>
            <p:ph type="dt" sz="half" idx="10"/>
          </p:nvPr>
        </p:nvSpPr>
        <p:spPr/>
        <p:txBody>
          <a:bodyPr/>
          <a:lstStyle/>
          <a:p>
            <a:fld id="{512825B1-71EA-44F7-AD4D-4117C928D80C}" type="datetimeFigureOut">
              <a:rPr lang="pt-BR" smtClean="0"/>
              <a:t>09/04/2023</a:t>
            </a:fld>
            <a:endParaRPr lang="pt-BR"/>
          </a:p>
        </p:txBody>
      </p:sp>
      <p:sp>
        <p:nvSpPr>
          <p:cNvPr id="5" name="Espaço Reservado para Rodapé 4">
            <a:extLst>
              <a:ext uri="{FF2B5EF4-FFF2-40B4-BE49-F238E27FC236}">
                <a16:creationId xmlns:a16="http://schemas.microsoft.com/office/drawing/2014/main" id="{10016FFB-BF34-4236-AF47-19395C168B7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E888A79-57B4-5F23-998D-82E83A9560F4}"/>
              </a:ext>
            </a:extLst>
          </p:cNvPr>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3479684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12825B1-71EA-44F7-AD4D-4117C928D80C}" type="datetimeFigureOut">
              <a:rPr lang="pt-BR" smtClean="0"/>
              <a:t>09/04/2023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576177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12825B1-71EA-44F7-AD4D-4117C928D80C}" type="datetimeFigureOut">
              <a:rPr lang="pt-BR" smtClean="0"/>
              <a:t>09/04/2023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3571075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2825B1-71EA-44F7-AD4D-4117C928D80C}" type="datetimeFigureOut">
              <a:rPr lang="pt-BR" smtClean="0"/>
              <a:t>09/04/2023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584501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12825B1-71EA-44F7-AD4D-4117C928D80C}" type="datetimeFigureOut">
              <a:rPr lang="pt-BR" smtClean="0"/>
              <a:t>09/04/2023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3068069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12825B1-71EA-44F7-AD4D-4117C928D80C}" type="datetimeFigureOut">
              <a:rPr lang="pt-BR" smtClean="0"/>
              <a:t>09/04/2023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094D78-E762-415E-8002-1C2E368FC2E3}" type="slidenum">
              <a:rPr lang="pt-BR" smtClean="0"/>
              <a:t>‹nº›</a:t>
            </a:fld>
            <a:endParaRPr lang="pt-BR"/>
          </a:p>
        </p:txBody>
      </p:sp>
    </p:spTree>
    <p:extLst>
      <p:ext uri="{BB962C8B-B14F-4D97-AF65-F5344CB8AC3E}">
        <p14:creationId xmlns:p14="http://schemas.microsoft.com/office/powerpoint/2010/main" val="2675871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3.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12825B1-71EA-44F7-AD4D-4117C928D80C}" type="datetimeFigureOut">
              <a:rPr lang="pt-BR" smtClean="0"/>
              <a:t>09/04/2023</a:t>
            </a:fld>
            <a:endParaRPr lang="pt-B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pt-B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C094D78-E762-415E-8002-1C2E368FC2E3}" type="slidenum">
              <a:rPr lang="pt-BR" smtClean="0"/>
              <a:t>‹nº›</a:t>
            </a:fld>
            <a:endParaRPr lang="pt-BR"/>
          </a:p>
        </p:txBody>
      </p:sp>
    </p:spTree>
    <p:extLst>
      <p:ext uri="{BB962C8B-B14F-4D97-AF65-F5344CB8AC3E}">
        <p14:creationId xmlns:p14="http://schemas.microsoft.com/office/powerpoint/2010/main" val="8985007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12825B1-71EA-44F7-AD4D-4117C928D80C}" type="datetimeFigureOut">
              <a:rPr lang="pt-BR" smtClean="0"/>
              <a:t>09/04/2023</a:t>
            </a:fld>
            <a:endParaRPr lang="pt-B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094D78-E762-415E-8002-1C2E368FC2E3}" type="slidenum">
              <a:rPr lang="pt-BR" smtClean="0"/>
              <a:t>‹nº›</a:t>
            </a:fld>
            <a:endParaRPr lang="pt-BR"/>
          </a:p>
        </p:txBody>
      </p:sp>
    </p:spTree>
    <p:extLst>
      <p:ext uri="{BB962C8B-B14F-4D97-AF65-F5344CB8AC3E}">
        <p14:creationId xmlns:p14="http://schemas.microsoft.com/office/powerpoint/2010/main" val="66250164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F320ED98-D847-3A67-D66C-F08C938E92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A3BEFF4-01E9-C68C-11EC-1CED9D24EE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FA98A4D-84D9-4BB9-F1ED-1E0D29FB42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2825B1-71EA-44F7-AD4D-4117C928D80C}" type="datetimeFigureOut">
              <a:rPr lang="pt-BR" smtClean="0"/>
              <a:t>09/04/2023</a:t>
            </a:fld>
            <a:endParaRPr lang="pt-BR"/>
          </a:p>
        </p:txBody>
      </p:sp>
      <p:sp>
        <p:nvSpPr>
          <p:cNvPr id="5" name="Espaço Reservado para Rodapé 4">
            <a:extLst>
              <a:ext uri="{FF2B5EF4-FFF2-40B4-BE49-F238E27FC236}">
                <a16:creationId xmlns:a16="http://schemas.microsoft.com/office/drawing/2014/main" id="{B172FF20-5282-F867-C54D-E582113FA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08B369CA-FD7C-76AA-65F8-6F9DAB2AAA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94D78-E762-415E-8002-1C2E368FC2E3}" type="slidenum">
              <a:rPr lang="pt-BR" smtClean="0"/>
              <a:t>‹nº›</a:t>
            </a:fld>
            <a:endParaRPr lang="pt-BR"/>
          </a:p>
        </p:txBody>
      </p:sp>
    </p:spTree>
    <p:extLst>
      <p:ext uri="{BB962C8B-B14F-4D97-AF65-F5344CB8AC3E}">
        <p14:creationId xmlns:p14="http://schemas.microsoft.com/office/powerpoint/2010/main" val="413039967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6.xml"/><Relationship Id="rId5" Type="http://schemas.microsoft.com/office/2007/relationships/hdphoto" Target="../media/hdphoto2.wdp"/><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9.xml"/><Relationship Id="rId5" Type="http://schemas.microsoft.com/office/2007/relationships/hdphoto" Target="../media/hdphoto1.wdp"/><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9.xml"/><Relationship Id="rId5" Type="http://schemas.microsoft.com/office/2007/relationships/hdphoto" Target="../media/hdphoto1.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9.xml"/><Relationship Id="rId5" Type="http://schemas.microsoft.com/office/2007/relationships/hdphoto" Target="../media/hdphoto1.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9.xml"/><Relationship Id="rId5" Type="http://schemas.microsoft.com/office/2007/relationships/hdphoto" Target="../media/hdphoto1.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6.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08FB9"/>
        </a:solidFill>
        <a:effectLst/>
      </p:bgPr>
    </p:bg>
    <p:spTree>
      <p:nvGrpSpPr>
        <p:cNvPr id="1" name=""/>
        <p:cNvGrpSpPr/>
        <p:nvPr/>
      </p:nvGrpSpPr>
      <p:grpSpPr>
        <a:xfrm>
          <a:off x="0" y="0"/>
          <a:ext cx="0" cy="0"/>
          <a:chOff x="0" y="0"/>
          <a:chExt cx="0" cy="0"/>
        </a:xfrm>
      </p:grpSpPr>
      <p:grpSp>
        <p:nvGrpSpPr>
          <p:cNvPr id="35" name="Group 12">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 name="Rectangle 19">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6" name="CaixaDeTexto 5">
            <a:extLst>
              <a:ext uri="{FF2B5EF4-FFF2-40B4-BE49-F238E27FC236}">
                <a16:creationId xmlns:a16="http://schemas.microsoft.com/office/drawing/2014/main" id="{5A933006-14CE-9E36-6E8B-B72B7E698AD2}"/>
              </a:ext>
            </a:extLst>
          </p:cNvPr>
          <p:cNvSpPr txBox="1"/>
          <p:nvPr/>
        </p:nvSpPr>
        <p:spPr>
          <a:xfrm>
            <a:off x="6322568" y="1921933"/>
            <a:ext cx="4205003" cy="1507067"/>
          </a:xfrm>
          <a:prstGeom prst="rect">
            <a:avLst/>
          </a:prstGeom>
        </p:spPr>
        <p:txBody>
          <a:bodyPr vert="horz" lIns="91440" tIns="45720" rIns="91440" bIns="45720" rtlCol="0" anchor="ctr">
            <a:normAutofit/>
          </a:bodyPr>
          <a:lstStyle/>
          <a:p>
            <a:pPr>
              <a:spcBef>
                <a:spcPct val="0"/>
              </a:spcBef>
              <a:spcAft>
                <a:spcPts val="600"/>
              </a:spcAft>
            </a:pPr>
            <a:r>
              <a:rPr lang="en-US" sz="4400" b="1" cap="all" dirty="0">
                <a:ln w="3175" cmpd="sng">
                  <a:noFill/>
                </a:ln>
                <a:solidFill>
                  <a:srgbClr val="FFFFFF"/>
                </a:solidFill>
                <a:latin typeface="+mj-lt"/>
                <a:ea typeface="+mj-ea"/>
                <a:cs typeface="+mj-cs"/>
              </a:rPr>
              <a:t>Oferta</a:t>
            </a:r>
          </a:p>
        </p:txBody>
      </p:sp>
      <p:pic>
        <p:nvPicPr>
          <p:cNvPr id="5" name="Imagem 4" descr="Logotipo&#10;&#10;Descrição gerada automaticamente">
            <a:extLst>
              <a:ext uri="{FF2B5EF4-FFF2-40B4-BE49-F238E27FC236}">
                <a16:creationId xmlns:a16="http://schemas.microsoft.com/office/drawing/2014/main" id="{8731A36A-07FC-327A-933C-EC4463E934A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717551" y="1803818"/>
            <a:ext cx="4887466" cy="3030228"/>
          </a:xfrm>
          <a:prstGeom prst="rect">
            <a:avLst/>
          </a:prstGeom>
          <a:effectLst>
            <a:innerShdw blurRad="57150" dist="38100" dir="14460000">
              <a:prstClr val="black">
                <a:alpha val="70000"/>
              </a:prstClr>
            </a:innerShdw>
          </a:effectLst>
        </p:spPr>
      </p:pic>
      <p:sp>
        <p:nvSpPr>
          <p:cNvPr id="8" name="CaixaDeTexto 7">
            <a:extLst>
              <a:ext uri="{FF2B5EF4-FFF2-40B4-BE49-F238E27FC236}">
                <a16:creationId xmlns:a16="http://schemas.microsoft.com/office/drawing/2014/main" id="{10B2965E-6ED2-929E-A61F-DF5AA153AF85}"/>
              </a:ext>
            </a:extLst>
          </p:cNvPr>
          <p:cNvSpPr txBox="1"/>
          <p:nvPr/>
        </p:nvSpPr>
        <p:spPr>
          <a:xfrm>
            <a:off x="6382625" y="1511298"/>
            <a:ext cx="4819653"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pPr>
            <a:r>
              <a:rPr lang="en-US" dirty="0">
                <a:solidFill>
                  <a:srgbClr val="0F496F"/>
                </a:solidFill>
              </a:rPr>
              <a:t>Fundamentos da economia</a:t>
            </a:r>
          </a:p>
          <a:p>
            <a:pPr>
              <a:spcBef>
                <a:spcPct val="20000"/>
              </a:spcBef>
              <a:spcAft>
                <a:spcPts val="600"/>
              </a:spcAft>
              <a:buClr>
                <a:schemeClr val="tx1"/>
              </a:buClr>
              <a:buSzPct val="80000"/>
              <a:buFont typeface="Wingdings 3" panose="05040102010807070707" pitchFamily="18" charset="2"/>
              <a:buChar char=""/>
            </a:pPr>
            <a:endParaRPr lang="en-US" dirty="0">
              <a:solidFill>
                <a:srgbClr val="0F496F"/>
              </a:solidFill>
            </a:endParaRPr>
          </a:p>
        </p:txBody>
      </p:sp>
      <p:grpSp>
        <p:nvGrpSpPr>
          <p:cNvPr id="22" name="Group 21">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4242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100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2690AD">
                <a:shade val="30000"/>
                <a:satMod val="115000"/>
              </a:srgbClr>
            </a:gs>
            <a:gs pos="62000">
              <a:srgbClr val="308FB9"/>
            </a:gs>
            <a:gs pos="100000">
              <a:srgbClr val="5FCDEA"/>
            </a:gs>
          </a:gsLst>
          <a:lin ang="16200000" scaled="1"/>
          <a:tileRect/>
        </a:gradFill>
        <a:effectLst/>
      </p:bgPr>
    </p:bg>
    <p:spTree>
      <p:nvGrpSpPr>
        <p:cNvPr id="1" name=""/>
        <p:cNvGrpSpPr/>
        <p:nvPr/>
      </p:nvGrpSpPr>
      <p:grpSpPr>
        <a:xfrm>
          <a:off x="0" y="0"/>
          <a:ext cx="0" cy="0"/>
          <a:chOff x="0" y="0"/>
          <a:chExt cx="0" cy="0"/>
        </a:xfrm>
      </p:grpSpPr>
      <p:pic>
        <p:nvPicPr>
          <p:cNvPr id="170" name="Imagem 169" descr="Logotipo&#10;&#10;Descrição gerada automaticamente">
            <a:extLst>
              <a:ext uri="{FF2B5EF4-FFF2-40B4-BE49-F238E27FC236}">
                <a16:creationId xmlns:a16="http://schemas.microsoft.com/office/drawing/2014/main" id="{D8836907-5EF4-1C2A-9E24-59DBA8EFCF7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contrast="1000"/>
                    </a14:imgEffect>
                  </a14:imgLayer>
                </a14:imgProps>
              </a:ext>
              <a:ext uri="{28A0092B-C50C-407E-A947-70E740481C1C}">
                <a14:useLocalDpi xmlns:a14="http://schemas.microsoft.com/office/drawing/2010/main" val="0"/>
              </a:ext>
            </a:extLst>
          </a:blip>
          <a:stretch>
            <a:fillRect/>
          </a:stretch>
        </p:blipFill>
        <p:spPr>
          <a:xfrm>
            <a:off x="10325818" y="333583"/>
            <a:ext cx="1414933" cy="832586"/>
          </a:xfrm>
          <a:prstGeom prst="rect">
            <a:avLst/>
          </a:prstGeom>
          <a:effectLst>
            <a:innerShdw blurRad="57150" dist="38100" dir="14460000">
              <a:prstClr val="black">
                <a:alpha val="70000"/>
              </a:prstClr>
            </a:innerShdw>
          </a:effectLst>
        </p:spPr>
      </p:pic>
      <p:sp>
        <p:nvSpPr>
          <p:cNvPr id="13" name="CaixaDeTexto 12">
            <a:extLst>
              <a:ext uri="{FF2B5EF4-FFF2-40B4-BE49-F238E27FC236}">
                <a16:creationId xmlns:a16="http://schemas.microsoft.com/office/drawing/2014/main" id="{D8FC4E0F-C26E-A0A5-BB87-24AE0366357A}"/>
              </a:ext>
            </a:extLst>
          </p:cNvPr>
          <p:cNvSpPr txBox="1"/>
          <p:nvPr/>
        </p:nvSpPr>
        <p:spPr>
          <a:xfrm>
            <a:off x="785908" y="505223"/>
            <a:ext cx="7815532" cy="769441"/>
          </a:xfrm>
          <a:prstGeom prst="rect">
            <a:avLst/>
          </a:prstGeom>
          <a:noFill/>
        </p:spPr>
        <p:txBody>
          <a:bodyPr wrap="square" rtlCol="0">
            <a:spAutoFit/>
          </a:bodyPr>
          <a:lstStyle/>
          <a:p>
            <a:r>
              <a:rPr lang="en-US" sz="4400" b="1" spc="-100" dirty="0">
                <a:ln w="3175" cmpd="sng">
                  <a:noFill/>
                </a:ln>
                <a:solidFill>
                  <a:srgbClr val="FFFFFF"/>
                </a:solidFill>
              </a:rPr>
              <a:t>3. ELASTICIDADE</a:t>
            </a:r>
            <a:endParaRPr lang="pt-BR" sz="4400" b="1" dirty="0">
              <a:solidFill>
                <a:schemeClr val="bg1"/>
              </a:solidFill>
              <a:latin typeface="Tw Cen MT" panose="020B0602020104020603" pitchFamily="34" charset="0"/>
            </a:endParaRPr>
          </a:p>
        </p:txBody>
      </p:sp>
      <p:sp>
        <p:nvSpPr>
          <p:cNvPr id="7" name="Rectangle 1">
            <a:extLst>
              <a:ext uri="{FF2B5EF4-FFF2-40B4-BE49-F238E27FC236}">
                <a16:creationId xmlns:a16="http://schemas.microsoft.com/office/drawing/2014/main" id="{B3E10E22-C93A-EEF8-5A03-2CF228DD3A82}"/>
              </a:ext>
            </a:extLst>
          </p:cNvPr>
          <p:cNvSpPr>
            <a:spLocks noChangeArrowheads="1"/>
          </p:cNvSpPr>
          <p:nvPr/>
        </p:nvSpPr>
        <p:spPr bwMode="auto">
          <a:xfrm>
            <a:off x="1459065" y="301430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8" name="CaixaDeTexto 7">
            <a:extLst>
              <a:ext uri="{FF2B5EF4-FFF2-40B4-BE49-F238E27FC236}">
                <a16:creationId xmlns:a16="http://schemas.microsoft.com/office/drawing/2014/main" id="{60DC1E1E-20B8-1550-4ECC-9765EF4FC6CE}"/>
              </a:ext>
            </a:extLst>
          </p:cNvPr>
          <p:cNvSpPr txBox="1"/>
          <p:nvPr/>
        </p:nvSpPr>
        <p:spPr>
          <a:xfrm>
            <a:off x="785908" y="2093108"/>
            <a:ext cx="7815532" cy="923330"/>
          </a:xfrm>
          <a:prstGeom prst="rect">
            <a:avLst/>
          </a:prstGeom>
          <a:noFill/>
        </p:spPr>
        <p:txBody>
          <a:bodyPr wrap="square" rtlCol="0">
            <a:spAutoFit/>
          </a:bodyPr>
          <a:lstStyle/>
          <a:p>
            <a:pPr algn="just"/>
            <a:r>
              <a:rPr lang="pt-BR" b="1" dirty="0">
                <a:solidFill>
                  <a:srgbClr val="FFFFFF"/>
                </a:solidFill>
                <a:latin typeface="Tw Cen MT" panose="020B0602020104020603" pitchFamily="34" charset="0"/>
              </a:rPr>
              <a:t>Elasticidade é o percentual de alteração em uma determinada variável, dada uma variação percentual em outra. Pode ser relacionado com sensibilidade ou reação da variável em questão em relação a outras.</a:t>
            </a:r>
          </a:p>
        </p:txBody>
      </p:sp>
      <p:sp>
        <p:nvSpPr>
          <p:cNvPr id="2" name="CaixaDeTexto 1">
            <a:extLst>
              <a:ext uri="{FF2B5EF4-FFF2-40B4-BE49-F238E27FC236}">
                <a16:creationId xmlns:a16="http://schemas.microsoft.com/office/drawing/2014/main" id="{2F85AAB4-BFCE-ABDA-5FB8-A9FDE8E75AE0}"/>
              </a:ext>
            </a:extLst>
          </p:cNvPr>
          <p:cNvSpPr txBox="1"/>
          <p:nvPr/>
        </p:nvSpPr>
        <p:spPr>
          <a:xfrm>
            <a:off x="785908" y="1546121"/>
            <a:ext cx="7815532" cy="461665"/>
          </a:xfrm>
          <a:prstGeom prst="rect">
            <a:avLst/>
          </a:prstGeom>
          <a:noFill/>
        </p:spPr>
        <p:txBody>
          <a:bodyPr wrap="square" rtlCol="0">
            <a:spAutoFit/>
          </a:bodyPr>
          <a:lstStyle/>
          <a:p>
            <a:r>
              <a:rPr lang="pt-BR" sz="2400" b="1" dirty="0">
                <a:solidFill>
                  <a:srgbClr val="0F496F"/>
                </a:solidFill>
              </a:rPr>
              <a:t>3.1 O que é?</a:t>
            </a:r>
          </a:p>
        </p:txBody>
      </p:sp>
      <p:sp>
        <p:nvSpPr>
          <p:cNvPr id="3" name="CaixaDeTexto 2">
            <a:extLst>
              <a:ext uri="{FF2B5EF4-FFF2-40B4-BE49-F238E27FC236}">
                <a16:creationId xmlns:a16="http://schemas.microsoft.com/office/drawing/2014/main" id="{23A87309-3A15-F7E5-F628-89675201FB32}"/>
              </a:ext>
            </a:extLst>
          </p:cNvPr>
          <p:cNvSpPr txBox="1"/>
          <p:nvPr/>
        </p:nvSpPr>
        <p:spPr>
          <a:xfrm>
            <a:off x="785908" y="3198167"/>
            <a:ext cx="7815532" cy="461665"/>
          </a:xfrm>
          <a:prstGeom prst="rect">
            <a:avLst/>
          </a:prstGeom>
          <a:noFill/>
        </p:spPr>
        <p:txBody>
          <a:bodyPr wrap="square" rtlCol="0">
            <a:spAutoFit/>
          </a:bodyPr>
          <a:lstStyle/>
          <a:p>
            <a:r>
              <a:rPr lang="pt-BR" sz="2400" b="1" dirty="0">
                <a:solidFill>
                  <a:srgbClr val="0F496F"/>
                </a:solidFill>
              </a:rPr>
              <a:t>3.2 Elasticidade na oferta</a:t>
            </a:r>
          </a:p>
        </p:txBody>
      </p:sp>
      <p:sp>
        <p:nvSpPr>
          <p:cNvPr id="4" name="CaixaDeTexto 3">
            <a:extLst>
              <a:ext uri="{FF2B5EF4-FFF2-40B4-BE49-F238E27FC236}">
                <a16:creationId xmlns:a16="http://schemas.microsoft.com/office/drawing/2014/main" id="{32FE068E-AFB9-858D-097C-E9A248BA22C9}"/>
              </a:ext>
            </a:extLst>
          </p:cNvPr>
          <p:cNvSpPr txBox="1"/>
          <p:nvPr/>
        </p:nvSpPr>
        <p:spPr>
          <a:xfrm>
            <a:off x="785908" y="3707509"/>
            <a:ext cx="7815532" cy="646331"/>
          </a:xfrm>
          <a:prstGeom prst="rect">
            <a:avLst/>
          </a:prstGeom>
          <a:noFill/>
        </p:spPr>
        <p:txBody>
          <a:bodyPr wrap="square" rtlCol="0">
            <a:spAutoFit/>
          </a:bodyPr>
          <a:lstStyle/>
          <a:p>
            <a:pPr algn="just"/>
            <a:r>
              <a:rPr lang="pt-BR" b="1" dirty="0">
                <a:solidFill>
                  <a:srgbClr val="FFFFFF"/>
                </a:solidFill>
                <a:latin typeface="Tw Cen MT" panose="020B0602020104020603" pitchFamily="34" charset="0"/>
              </a:rPr>
              <a:t>Uma maneira útil de dividir as elasticidades é em três grandes categorias: elástica, inelástica e elasticidade unitária</a:t>
            </a:r>
            <a:endParaRPr lang="pt-BR" sz="1200" b="1" dirty="0">
              <a:solidFill>
                <a:srgbClr val="FFFFFF"/>
              </a:solidFill>
              <a:latin typeface="Tw Cen MT" panose="020B0602020104020603" pitchFamily="34" charset="0"/>
            </a:endParaRPr>
          </a:p>
        </p:txBody>
      </p:sp>
      <p:sp>
        <p:nvSpPr>
          <p:cNvPr id="5" name="Caixa de Texto 2">
            <a:extLst>
              <a:ext uri="{FF2B5EF4-FFF2-40B4-BE49-F238E27FC236}">
                <a16:creationId xmlns:a16="http://schemas.microsoft.com/office/drawing/2014/main" id="{13C7BA80-1A2B-F360-A080-2A4E4E541ED8}"/>
              </a:ext>
            </a:extLst>
          </p:cNvPr>
          <p:cNvSpPr txBox="1">
            <a:spLocks noChangeArrowheads="1"/>
          </p:cNvSpPr>
          <p:nvPr/>
        </p:nvSpPr>
        <p:spPr bwMode="auto">
          <a:xfrm>
            <a:off x="884237" y="4554633"/>
            <a:ext cx="1828801" cy="26035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variação na quantidade</a:t>
            </a:r>
            <a:endParaRPr kumimoji="0" lang="pt-BR" altLang="pt-BR" sz="1800" b="0" i="0" u="none" strike="noStrike" cap="none" normalizeH="0" baseline="0" dirty="0">
              <a:ln>
                <a:noFill/>
              </a:ln>
              <a:solidFill>
                <a:schemeClr val="bg1"/>
              </a:solidFill>
              <a:effectLst/>
              <a:latin typeface="Arial" panose="020B0604020202020204" pitchFamily="34" charset="0"/>
            </a:endParaRPr>
          </a:p>
        </p:txBody>
      </p:sp>
      <p:sp>
        <p:nvSpPr>
          <p:cNvPr id="6" name="Retângulo 5">
            <a:extLst>
              <a:ext uri="{FF2B5EF4-FFF2-40B4-BE49-F238E27FC236}">
                <a16:creationId xmlns:a16="http://schemas.microsoft.com/office/drawing/2014/main" id="{9483925B-D5B2-DE0D-42C7-891B8B62092E}"/>
              </a:ext>
            </a:extLst>
          </p:cNvPr>
          <p:cNvSpPr/>
          <p:nvPr/>
        </p:nvSpPr>
        <p:spPr>
          <a:xfrm>
            <a:off x="884237" y="4546243"/>
            <a:ext cx="4789199" cy="452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BR"/>
          </a:p>
        </p:txBody>
      </p:sp>
      <p:sp>
        <p:nvSpPr>
          <p:cNvPr id="9" name="Text Box 11">
            <a:extLst>
              <a:ext uri="{FF2B5EF4-FFF2-40B4-BE49-F238E27FC236}">
                <a16:creationId xmlns:a16="http://schemas.microsoft.com/office/drawing/2014/main" id="{17359C3A-3C2A-8412-28E4-799DC46F5191}"/>
              </a:ext>
            </a:extLst>
          </p:cNvPr>
          <p:cNvSpPr txBox="1">
            <a:spLocks noChangeArrowheads="1"/>
          </p:cNvSpPr>
          <p:nvPr/>
        </p:nvSpPr>
        <p:spPr bwMode="auto">
          <a:xfrm>
            <a:off x="884236" y="4769983"/>
            <a:ext cx="1828801"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variação do preço</a:t>
            </a:r>
            <a:endParaRPr kumimoji="0" lang="pt-BR" altLang="pt-BR"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10" name="Text Box 5">
            <a:extLst>
              <a:ext uri="{FF2B5EF4-FFF2-40B4-BE49-F238E27FC236}">
                <a16:creationId xmlns:a16="http://schemas.microsoft.com/office/drawing/2014/main" id="{C33E685D-0F7E-C7B2-B9A0-E75E50B825BC}"/>
              </a:ext>
            </a:extLst>
          </p:cNvPr>
          <p:cNvSpPr txBox="1">
            <a:spLocks noChangeArrowheads="1"/>
          </p:cNvSpPr>
          <p:nvPr/>
        </p:nvSpPr>
        <p:spPr bwMode="auto">
          <a:xfrm>
            <a:off x="2519363" y="4588155"/>
            <a:ext cx="3039773" cy="350838"/>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&gt; 1 	       elástica</a:t>
            </a:r>
            <a:endParaRPr kumimoji="0" lang="pt-BR" altLang="pt-BR" sz="1800" b="0" i="0" u="none" strike="noStrike" cap="none" normalizeH="0" baseline="0" dirty="0">
              <a:ln>
                <a:noFill/>
              </a:ln>
              <a:solidFill>
                <a:schemeClr val="bg1"/>
              </a:solidFill>
              <a:effectLst/>
              <a:latin typeface="Arial" panose="020B0604020202020204" pitchFamily="34" charset="0"/>
            </a:endParaRPr>
          </a:p>
        </p:txBody>
      </p:sp>
      <p:cxnSp>
        <p:nvCxnSpPr>
          <p:cNvPr id="20" name="Conector reto 19">
            <a:extLst>
              <a:ext uri="{FF2B5EF4-FFF2-40B4-BE49-F238E27FC236}">
                <a16:creationId xmlns:a16="http://schemas.microsoft.com/office/drawing/2014/main" id="{139D19BC-99F0-079A-605D-F9EC3B9E7EC9}"/>
              </a:ext>
            </a:extLst>
          </p:cNvPr>
          <p:cNvCxnSpPr/>
          <p:nvPr/>
        </p:nvCxnSpPr>
        <p:spPr>
          <a:xfrm>
            <a:off x="945833" y="4803771"/>
            <a:ext cx="1511935" cy="5080"/>
          </a:xfrm>
          <a:prstGeom prst="line">
            <a:avLst/>
          </a:prstGeom>
          <a:ln w="9525">
            <a:solidFill>
              <a:schemeClr val="bg1"/>
            </a:solidFill>
          </a:ln>
        </p:spPr>
        <p:style>
          <a:lnRef idx="1">
            <a:schemeClr val="dk1"/>
          </a:lnRef>
          <a:fillRef idx="0">
            <a:schemeClr val="dk1"/>
          </a:fillRef>
          <a:effectRef idx="0">
            <a:schemeClr val="dk1"/>
          </a:effectRef>
          <a:fontRef idx="minor">
            <a:schemeClr val="tx1"/>
          </a:fontRef>
        </p:style>
      </p:cxnSp>
      <p:sp>
        <p:nvSpPr>
          <p:cNvPr id="21" name="Rectangle 14">
            <a:extLst>
              <a:ext uri="{FF2B5EF4-FFF2-40B4-BE49-F238E27FC236}">
                <a16:creationId xmlns:a16="http://schemas.microsoft.com/office/drawing/2014/main" id="{4F51929D-5022-534B-5628-6909FEB86CD1}"/>
              </a:ext>
            </a:extLst>
          </p:cNvPr>
          <p:cNvSpPr>
            <a:spLocks noChangeArrowheads="1"/>
          </p:cNvSpPr>
          <p:nvPr/>
        </p:nvSpPr>
        <p:spPr bwMode="auto">
          <a:xfrm>
            <a:off x="2238375" y="393550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22" name="Rectangle 23">
            <a:extLst>
              <a:ext uri="{FF2B5EF4-FFF2-40B4-BE49-F238E27FC236}">
                <a16:creationId xmlns:a16="http://schemas.microsoft.com/office/drawing/2014/main" id="{47A1C69A-2AF8-8BF5-60E7-79A7A9E92ED3}"/>
              </a:ext>
            </a:extLst>
          </p:cNvPr>
          <p:cNvSpPr>
            <a:spLocks noChangeArrowheads="1"/>
          </p:cNvSpPr>
          <p:nvPr/>
        </p:nvSpPr>
        <p:spPr bwMode="auto">
          <a:xfrm>
            <a:off x="2238375" y="43927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23" name="Caixa de Texto 2">
            <a:extLst>
              <a:ext uri="{FF2B5EF4-FFF2-40B4-BE49-F238E27FC236}">
                <a16:creationId xmlns:a16="http://schemas.microsoft.com/office/drawing/2014/main" id="{6875E883-EDF5-8494-5274-7595FF47CCFC}"/>
              </a:ext>
            </a:extLst>
          </p:cNvPr>
          <p:cNvSpPr txBox="1">
            <a:spLocks noChangeArrowheads="1"/>
          </p:cNvSpPr>
          <p:nvPr/>
        </p:nvSpPr>
        <p:spPr bwMode="auto">
          <a:xfrm>
            <a:off x="884236" y="5077298"/>
            <a:ext cx="1828801" cy="26035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variação na quantidade</a:t>
            </a:r>
            <a:endParaRPr kumimoji="0" lang="pt-BR" altLang="pt-BR" sz="1800" b="0" i="0" u="none" strike="noStrike" cap="none" normalizeH="0" baseline="0" dirty="0">
              <a:ln>
                <a:noFill/>
              </a:ln>
              <a:solidFill>
                <a:schemeClr val="bg1"/>
              </a:solidFill>
              <a:effectLst/>
              <a:latin typeface="Arial" panose="020B0604020202020204" pitchFamily="34" charset="0"/>
            </a:endParaRPr>
          </a:p>
        </p:txBody>
      </p:sp>
      <p:sp>
        <p:nvSpPr>
          <p:cNvPr id="24" name="Retângulo 23">
            <a:extLst>
              <a:ext uri="{FF2B5EF4-FFF2-40B4-BE49-F238E27FC236}">
                <a16:creationId xmlns:a16="http://schemas.microsoft.com/office/drawing/2014/main" id="{6E7E2ACC-A81F-CD7D-09D7-D3E23CDC33B6}"/>
              </a:ext>
            </a:extLst>
          </p:cNvPr>
          <p:cNvSpPr/>
          <p:nvPr/>
        </p:nvSpPr>
        <p:spPr>
          <a:xfrm>
            <a:off x="884236" y="5068908"/>
            <a:ext cx="4789199" cy="452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BR"/>
          </a:p>
        </p:txBody>
      </p:sp>
      <p:sp>
        <p:nvSpPr>
          <p:cNvPr id="25" name="Text Box 11">
            <a:extLst>
              <a:ext uri="{FF2B5EF4-FFF2-40B4-BE49-F238E27FC236}">
                <a16:creationId xmlns:a16="http://schemas.microsoft.com/office/drawing/2014/main" id="{6F89262C-B886-579C-13E0-CE84CF36551D}"/>
              </a:ext>
            </a:extLst>
          </p:cNvPr>
          <p:cNvSpPr txBox="1">
            <a:spLocks noChangeArrowheads="1"/>
          </p:cNvSpPr>
          <p:nvPr/>
        </p:nvSpPr>
        <p:spPr bwMode="auto">
          <a:xfrm>
            <a:off x="884235" y="5292648"/>
            <a:ext cx="1828801"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variação do preço</a:t>
            </a:r>
            <a:endParaRPr kumimoji="0" lang="pt-BR" altLang="pt-BR"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26" name="Text Box 5">
            <a:extLst>
              <a:ext uri="{FF2B5EF4-FFF2-40B4-BE49-F238E27FC236}">
                <a16:creationId xmlns:a16="http://schemas.microsoft.com/office/drawing/2014/main" id="{6A0BF11A-09E0-C6D4-629F-72984F5E923A}"/>
              </a:ext>
            </a:extLst>
          </p:cNvPr>
          <p:cNvSpPr txBox="1">
            <a:spLocks noChangeArrowheads="1"/>
          </p:cNvSpPr>
          <p:nvPr/>
        </p:nvSpPr>
        <p:spPr bwMode="auto">
          <a:xfrm>
            <a:off x="2519362" y="5110820"/>
            <a:ext cx="3039773" cy="350838"/>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1 	elásticidade</a:t>
            </a:r>
            <a:r>
              <a:rPr lang="pt-BR" altLang="pt-BR"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kumimoji="0" lang="pt-BR" altLang="pt-BR" sz="18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unitária</a:t>
            </a:r>
            <a:endParaRPr kumimoji="0" lang="pt-BR" altLang="pt-BR" sz="1800" b="0" i="0" u="none" strike="noStrike" cap="none" normalizeH="0" baseline="0" dirty="0">
              <a:ln>
                <a:noFill/>
              </a:ln>
              <a:solidFill>
                <a:schemeClr val="bg1"/>
              </a:solidFill>
              <a:effectLst/>
              <a:latin typeface="Arial" panose="020B0604020202020204" pitchFamily="34" charset="0"/>
            </a:endParaRPr>
          </a:p>
        </p:txBody>
      </p:sp>
      <p:cxnSp>
        <p:nvCxnSpPr>
          <p:cNvPr id="27" name="Conector reto 26">
            <a:extLst>
              <a:ext uri="{FF2B5EF4-FFF2-40B4-BE49-F238E27FC236}">
                <a16:creationId xmlns:a16="http://schemas.microsoft.com/office/drawing/2014/main" id="{CBE084B1-233C-F2E9-0304-B982E71E2731}"/>
              </a:ext>
            </a:extLst>
          </p:cNvPr>
          <p:cNvCxnSpPr/>
          <p:nvPr/>
        </p:nvCxnSpPr>
        <p:spPr>
          <a:xfrm>
            <a:off x="945832" y="5326436"/>
            <a:ext cx="1511935" cy="5080"/>
          </a:xfrm>
          <a:prstGeom prst="line">
            <a:avLst/>
          </a:prstGeom>
          <a:ln w="9525">
            <a:solidFill>
              <a:schemeClr val="bg1"/>
            </a:solidFill>
          </a:ln>
        </p:spPr>
        <p:style>
          <a:lnRef idx="1">
            <a:schemeClr val="dk1"/>
          </a:lnRef>
          <a:fillRef idx="0">
            <a:schemeClr val="dk1"/>
          </a:fillRef>
          <a:effectRef idx="0">
            <a:schemeClr val="dk1"/>
          </a:effectRef>
          <a:fontRef idx="minor">
            <a:schemeClr val="tx1"/>
          </a:fontRef>
        </p:style>
      </p:cxnSp>
      <p:sp>
        <p:nvSpPr>
          <p:cNvPr id="28" name="Caixa de Texto 2">
            <a:extLst>
              <a:ext uri="{FF2B5EF4-FFF2-40B4-BE49-F238E27FC236}">
                <a16:creationId xmlns:a16="http://schemas.microsoft.com/office/drawing/2014/main" id="{F929FFBF-567C-00AF-3735-38492A20708D}"/>
              </a:ext>
            </a:extLst>
          </p:cNvPr>
          <p:cNvSpPr txBox="1">
            <a:spLocks noChangeArrowheads="1"/>
          </p:cNvSpPr>
          <p:nvPr/>
        </p:nvSpPr>
        <p:spPr bwMode="auto">
          <a:xfrm>
            <a:off x="868910" y="5614333"/>
            <a:ext cx="1828801" cy="26035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variação na quantidade</a:t>
            </a:r>
            <a:endParaRPr kumimoji="0" lang="pt-BR" altLang="pt-BR" sz="1800" b="0" i="0" u="none" strike="noStrike" cap="none" normalizeH="0" baseline="0" dirty="0">
              <a:ln>
                <a:noFill/>
              </a:ln>
              <a:solidFill>
                <a:schemeClr val="bg1"/>
              </a:solidFill>
              <a:effectLst/>
              <a:latin typeface="Arial" panose="020B0604020202020204" pitchFamily="34" charset="0"/>
            </a:endParaRPr>
          </a:p>
        </p:txBody>
      </p:sp>
      <p:sp>
        <p:nvSpPr>
          <p:cNvPr id="29" name="Retângulo 28">
            <a:extLst>
              <a:ext uri="{FF2B5EF4-FFF2-40B4-BE49-F238E27FC236}">
                <a16:creationId xmlns:a16="http://schemas.microsoft.com/office/drawing/2014/main" id="{CE0CFFE8-519B-01DE-CBF8-7107806ABCAE}"/>
              </a:ext>
            </a:extLst>
          </p:cNvPr>
          <p:cNvSpPr/>
          <p:nvPr/>
        </p:nvSpPr>
        <p:spPr>
          <a:xfrm>
            <a:off x="868910" y="5605943"/>
            <a:ext cx="4789199" cy="452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BR"/>
          </a:p>
        </p:txBody>
      </p:sp>
      <p:sp>
        <p:nvSpPr>
          <p:cNvPr id="30" name="Text Box 11">
            <a:extLst>
              <a:ext uri="{FF2B5EF4-FFF2-40B4-BE49-F238E27FC236}">
                <a16:creationId xmlns:a16="http://schemas.microsoft.com/office/drawing/2014/main" id="{CE919E0E-59C1-836D-D3A8-1D56BE0F9659}"/>
              </a:ext>
            </a:extLst>
          </p:cNvPr>
          <p:cNvSpPr txBox="1">
            <a:spLocks noChangeArrowheads="1"/>
          </p:cNvSpPr>
          <p:nvPr/>
        </p:nvSpPr>
        <p:spPr bwMode="auto">
          <a:xfrm>
            <a:off x="868909" y="5829683"/>
            <a:ext cx="1828801"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1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variação do preço</a:t>
            </a:r>
            <a:endParaRPr kumimoji="0" lang="pt-BR" altLang="pt-BR"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31" name="Text Box 5">
            <a:extLst>
              <a:ext uri="{FF2B5EF4-FFF2-40B4-BE49-F238E27FC236}">
                <a16:creationId xmlns:a16="http://schemas.microsoft.com/office/drawing/2014/main" id="{DB58D416-E90A-AA5D-BD24-44545E0831B0}"/>
              </a:ext>
            </a:extLst>
          </p:cNvPr>
          <p:cNvSpPr txBox="1">
            <a:spLocks noChangeArrowheads="1"/>
          </p:cNvSpPr>
          <p:nvPr/>
        </p:nvSpPr>
        <p:spPr bwMode="auto">
          <a:xfrm>
            <a:off x="2504036" y="5647855"/>
            <a:ext cx="3039773" cy="350838"/>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&lt; 1 	     inelástica</a:t>
            </a:r>
            <a:endParaRPr kumimoji="0" lang="pt-BR" altLang="pt-BR" sz="1800" b="0" i="0" u="none" strike="noStrike" cap="none" normalizeH="0" baseline="0" dirty="0">
              <a:ln>
                <a:noFill/>
              </a:ln>
              <a:solidFill>
                <a:schemeClr val="bg1"/>
              </a:solidFill>
              <a:effectLst/>
              <a:latin typeface="Arial" panose="020B0604020202020204" pitchFamily="34" charset="0"/>
            </a:endParaRPr>
          </a:p>
        </p:txBody>
      </p:sp>
      <p:cxnSp>
        <p:nvCxnSpPr>
          <p:cNvPr id="32" name="Conector reto 31">
            <a:extLst>
              <a:ext uri="{FF2B5EF4-FFF2-40B4-BE49-F238E27FC236}">
                <a16:creationId xmlns:a16="http://schemas.microsoft.com/office/drawing/2014/main" id="{1E5C1F09-091B-6E02-A9BD-65C32DCF6BEA}"/>
              </a:ext>
            </a:extLst>
          </p:cNvPr>
          <p:cNvCxnSpPr/>
          <p:nvPr/>
        </p:nvCxnSpPr>
        <p:spPr>
          <a:xfrm>
            <a:off x="930506" y="5863471"/>
            <a:ext cx="1511935" cy="5080"/>
          </a:xfrm>
          <a:prstGeom prst="line">
            <a:avLst/>
          </a:prstGeom>
          <a:ln w="9525">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015593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anim calcmode="lin" valueType="num">
                                      <p:cBhvr>
                                        <p:cTn id="55" dur="1000" fill="hold"/>
                                        <p:tgtEl>
                                          <p:spTgt spid="20"/>
                                        </p:tgtEl>
                                        <p:attrNameLst>
                                          <p:attrName>ppt_x</p:attrName>
                                        </p:attrNameLst>
                                      </p:cBhvr>
                                      <p:tavLst>
                                        <p:tav tm="0">
                                          <p:val>
                                            <p:strVal val="#ppt_x"/>
                                          </p:val>
                                        </p:tav>
                                        <p:tav tm="100000">
                                          <p:val>
                                            <p:strVal val="#ppt_x"/>
                                          </p:val>
                                        </p:tav>
                                      </p:tavLst>
                                    </p:anim>
                                    <p:anim calcmode="lin" valueType="num">
                                      <p:cBhvr>
                                        <p:cTn id="56" dur="1000" fill="hold"/>
                                        <p:tgtEl>
                                          <p:spTgt spid="2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1000"/>
                                        <p:tgtEl>
                                          <p:spTgt spid="23"/>
                                        </p:tgtEl>
                                      </p:cBhvr>
                                    </p:animEffect>
                                    <p:anim calcmode="lin" valueType="num">
                                      <p:cBhvr>
                                        <p:cTn id="60" dur="1000" fill="hold"/>
                                        <p:tgtEl>
                                          <p:spTgt spid="23"/>
                                        </p:tgtEl>
                                        <p:attrNameLst>
                                          <p:attrName>ppt_x</p:attrName>
                                        </p:attrNameLst>
                                      </p:cBhvr>
                                      <p:tavLst>
                                        <p:tav tm="0">
                                          <p:val>
                                            <p:strVal val="#ppt_x"/>
                                          </p:val>
                                        </p:tav>
                                        <p:tav tm="100000">
                                          <p:val>
                                            <p:strVal val="#ppt_x"/>
                                          </p:val>
                                        </p:tav>
                                      </p:tavLst>
                                    </p:anim>
                                    <p:anim calcmode="lin" valueType="num">
                                      <p:cBhvr>
                                        <p:cTn id="61" dur="1000" fill="hold"/>
                                        <p:tgtEl>
                                          <p:spTgt spid="2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1000"/>
                                        <p:tgtEl>
                                          <p:spTgt spid="24"/>
                                        </p:tgtEl>
                                      </p:cBhvr>
                                    </p:animEffect>
                                    <p:anim calcmode="lin" valueType="num">
                                      <p:cBhvr>
                                        <p:cTn id="65" dur="1000" fill="hold"/>
                                        <p:tgtEl>
                                          <p:spTgt spid="24"/>
                                        </p:tgtEl>
                                        <p:attrNameLst>
                                          <p:attrName>ppt_x</p:attrName>
                                        </p:attrNameLst>
                                      </p:cBhvr>
                                      <p:tavLst>
                                        <p:tav tm="0">
                                          <p:val>
                                            <p:strVal val="#ppt_x"/>
                                          </p:val>
                                        </p:tav>
                                        <p:tav tm="100000">
                                          <p:val>
                                            <p:strVal val="#ppt_x"/>
                                          </p:val>
                                        </p:tav>
                                      </p:tavLst>
                                    </p:anim>
                                    <p:anim calcmode="lin" valueType="num">
                                      <p:cBhvr>
                                        <p:cTn id="66" dur="1000" fill="hold"/>
                                        <p:tgtEl>
                                          <p:spTgt spid="2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1000"/>
                                        <p:tgtEl>
                                          <p:spTgt spid="25"/>
                                        </p:tgtEl>
                                      </p:cBhvr>
                                    </p:animEffect>
                                    <p:anim calcmode="lin" valueType="num">
                                      <p:cBhvr>
                                        <p:cTn id="70" dur="1000" fill="hold"/>
                                        <p:tgtEl>
                                          <p:spTgt spid="25"/>
                                        </p:tgtEl>
                                        <p:attrNameLst>
                                          <p:attrName>ppt_x</p:attrName>
                                        </p:attrNameLst>
                                      </p:cBhvr>
                                      <p:tavLst>
                                        <p:tav tm="0">
                                          <p:val>
                                            <p:strVal val="#ppt_x"/>
                                          </p:val>
                                        </p:tav>
                                        <p:tav tm="100000">
                                          <p:val>
                                            <p:strVal val="#ppt_x"/>
                                          </p:val>
                                        </p:tav>
                                      </p:tavLst>
                                    </p:anim>
                                    <p:anim calcmode="lin" valueType="num">
                                      <p:cBhvr>
                                        <p:cTn id="71" dur="1000" fill="hold"/>
                                        <p:tgtEl>
                                          <p:spTgt spid="2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1000"/>
                                        <p:tgtEl>
                                          <p:spTgt spid="26"/>
                                        </p:tgtEl>
                                      </p:cBhvr>
                                    </p:animEffect>
                                    <p:anim calcmode="lin" valueType="num">
                                      <p:cBhvr>
                                        <p:cTn id="75" dur="1000" fill="hold"/>
                                        <p:tgtEl>
                                          <p:spTgt spid="26"/>
                                        </p:tgtEl>
                                        <p:attrNameLst>
                                          <p:attrName>ppt_x</p:attrName>
                                        </p:attrNameLst>
                                      </p:cBhvr>
                                      <p:tavLst>
                                        <p:tav tm="0">
                                          <p:val>
                                            <p:strVal val="#ppt_x"/>
                                          </p:val>
                                        </p:tav>
                                        <p:tav tm="100000">
                                          <p:val>
                                            <p:strVal val="#ppt_x"/>
                                          </p:val>
                                        </p:tav>
                                      </p:tavLst>
                                    </p:anim>
                                    <p:anim calcmode="lin" valueType="num">
                                      <p:cBhvr>
                                        <p:cTn id="76" dur="1000" fill="hold"/>
                                        <p:tgtEl>
                                          <p:spTgt spid="26"/>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1000"/>
                                        <p:tgtEl>
                                          <p:spTgt spid="27"/>
                                        </p:tgtEl>
                                      </p:cBhvr>
                                    </p:animEffect>
                                    <p:anim calcmode="lin" valueType="num">
                                      <p:cBhvr>
                                        <p:cTn id="80" dur="1000" fill="hold"/>
                                        <p:tgtEl>
                                          <p:spTgt spid="27"/>
                                        </p:tgtEl>
                                        <p:attrNameLst>
                                          <p:attrName>ppt_x</p:attrName>
                                        </p:attrNameLst>
                                      </p:cBhvr>
                                      <p:tavLst>
                                        <p:tav tm="0">
                                          <p:val>
                                            <p:strVal val="#ppt_x"/>
                                          </p:val>
                                        </p:tav>
                                        <p:tav tm="100000">
                                          <p:val>
                                            <p:strVal val="#ppt_x"/>
                                          </p:val>
                                        </p:tav>
                                      </p:tavLst>
                                    </p:anim>
                                    <p:anim calcmode="lin" valueType="num">
                                      <p:cBhvr>
                                        <p:cTn id="81" dur="1000" fill="hold"/>
                                        <p:tgtEl>
                                          <p:spTgt spid="2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1000"/>
                                        <p:tgtEl>
                                          <p:spTgt spid="28"/>
                                        </p:tgtEl>
                                      </p:cBhvr>
                                    </p:animEffect>
                                    <p:anim calcmode="lin" valueType="num">
                                      <p:cBhvr>
                                        <p:cTn id="85" dur="1000" fill="hold"/>
                                        <p:tgtEl>
                                          <p:spTgt spid="28"/>
                                        </p:tgtEl>
                                        <p:attrNameLst>
                                          <p:attrName>ppt_x</p:attrName>
                                        </p:attrNameLst>
                                      </p:cBhvr>
                                      <p:tavLst>
                                        <p:tav tm="0">
                                          <p:val>
                                            <p:strVal val="#ppt_x"/>
                                          </p:val>
                                        </p:tav>
                                        <p:tav tm="100000">
                                          <p:val>
                                            <p:strVal val="#ppt_x"/>
                                          </p:val>
                                        </p:tav>
                                      </p:tavLst>
                                    </p:anim>
                                    <p:anim calcmode="lin" valueType="num">
                                      <p:cBhvr>
                                        <p:cTn id="86" dur="1000" fill="hold"/>
                                        <p:tgtEl>
                                          <p:spTgt spid="28"/>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1000"/>
                                        <p:tgtEl>
                                          <p:spTgt spid="30"/>
                                        </p:tgtEl>
                                      </p:cBhvr>
                                    </p:animEffect>
                                    <p:anim calcmode="lin" valueType="num">
                                      <p:cBhvr>
                                        <p:cTn id="95" dur="1000" fill="hold"/>
                                        <p:tgtEl>
                                          <p:spTgt spid="30"/>
                                        </p:tgtEl>
                                        <p:attrNameLst>
                                          <p:attrName>ppt_x</p:attrName>
                                        </p:attrNameLst>
                                      </p:cBhvr>
                                      <p:tavLst>
                                        <p:tav tm="0">
                                          <p:val>
                                            <p:strVal val="#ppt_x"/>
                                          </p:val>
                                        </p:tav>
                                        <p:tav tm="100000">
                                          <p:val>
                                            <p:strVal val="#ppt_x"/>
                                          </p:val>
                                        </p:tav>
                                      </p:tavLst>
                                    </p:anim>
                                    <p:anim calcmode="lin" valueType="num">
                                      <p:cBhvr>
                                        <p:cTn id="96" dur="1000" fill="hold"/>
                                        <p:tgtEl>
                                          <p:spTgt spid="30"/>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fade">
                                      <p:cBhvr>
                                        <p:cTn id="99" dur="1000"/>
                                        <p:tgtEl>
                                          <p:spTgt spid="31"/>
                                        </p:tgtEl>
                                      </p:cBhvr>
                                    </p:animEffect>
                                    <p:anim calcmode="lin" valueType="num">
                                      <p:cBhvr>
                                        <p:cTn id="100" dur="1000" fill="hold"/>
                                        <p:tgtEl>
                                          <p:spTgt spid="31"/>
                                        </p:tgtEl>
                                        <p:attrNameLst>
                                          <p:attrName>ppt_x</p:attrName>
                                        </p:attrNameLst>
                                      </p:cBhvr>
                                      <p:tavLst>
                                        <p:tav tm="0">
                                          <p:val>
                                            <p:strVal val="#ppt_x"/>
                                          </p:val>
                                        </p:tav>
                                        <p:tav tm="100000">
                                          <p:val>
                                            <p:strVal val="#ppt_x"/>
                                          </p:val>
                                        </p:tav>
                                      </p:tavLst>
                                    </p:anim>
                                    <p:anim calcmode="lin" valueType="num">
                                      <p:cBhvr>
                                        <p:cTn id="101" dur="1000" fill="hold"/>
                                        <p:tgtEl>
                                          <p:spTgt spid="31"/>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fade">
                                      <p:cBhvr>
                                        <p:cTn id="104" dur="1000"/>
                                        <p:tgtEl>
                                          <p:spTgt spid="32"/>
                                        </p:tgtEl>
                                      </p:cBhvr>
                                    </p:animEffect>
                                    <p:anim calcmode="lin" valueType="num">
                                      <p:cBhvr>
                                        <p:cTn id="105" dur="1000" fill="hold"/>
                                        <p:tgtEl>
                                          <p:spTgt spid="32"/>
                                        </p:tgtEl>
                                        <p:attrNameLst>
                                          <p:attrName>ppt_x</p:attrName>
                                        </p:attrNameLst>
                                      </p:cBhvr>
                                      <p:tavLst>
                                        <p:tav tm="0">
                                          <p:val>
                                            <p:strVal val="#ppt_x"/>
                                          </p:val>
                                        </p:tav>
                                        <p:tav tm="100000">
                                          <p:val>
                                            <p:strVal val="#ppt_x"/>
                                          </p:val>
                                        </p:tav>
                                      </p:tavLst>
                                    </p:anim>
                                    <p:anim calcmode="lin" valueType="num">
                                      <p:cBhvr>
                                        <p:cTn id="10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P spid="2" grpId="0"/>
      <p:bldP spid="3" grpId="0"/>
      <p:bldP spid="4" grpId="0"/>
      <p:bldP spid="5" grpId="0"/>
      <p:bldP spid="6" grpId="0" animBg="1"/>
      <p:bldP spid="9" grpId="0"/>
      <p:bldP spid="10" grpId="0"/>
      <p:bldP spid="23" grpId="0"/>
      <p:bldP spid="24" grpId="0" animBg="1"/>
      <p:bldP spid="25" grpId="0"/>
      <p:bldP spid="26" grpId="0"/>
      <p:bldP spid="28" grpId="0"/>
      <p:bldP spid="29" grpId="0" animBg="1"/>
      <p:bldP spid="30"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2690AD">
                <a:shade val="30000"/>
                <a:satMod val="115000"/>
              </a:srgbClr>
            </a:gs>
            <a:gs pos="62000">
              <a:srgbClr val="308FB9"/>
            </a:gs>
            <a:gs pos="100000">
              <a:srgbClr val="5FCDEA"/>
            </a:gs>
          </a:gsLst>
          <a:lin ang="16200000" scaled="1"/>
          <a:tileRect/>
        </a:gradFill>
        <a:effectLst/>
      </p:bgPr>
    </p:bg>
    <p:spTree>
      <p:nvGrpSpPr>
        <p:cNvPr id="1" name=""/>
        <p:cNvGrpSpPr/>
        <p:nvPr/>
      </p:nvGrpSpPr>
      <p:grpSpPr>
        <a:xfrm>
          <a:off x="0" y="0"/>
          <a:ext cx="0" cy="0"/>
          <a:chOff x="0" y="0"/>
          <a:chExt cx="0" cy="0"/>
        </a:xfrm>
      </p:grpSpPr>
      <p:pic>
        <p:nvPicPr>
          <p:cNvPr id="170" name="Imagem 169" descr="Logotipo&#10;&#10;Descrição gerada automaticamente">
            <a:extLst>
              <a:ext uri="{FF2B5EF4-FFF2-40B4-BE49-F238E27FC236}">
                <a16:creationId xmlns:a16="http://schemas.microsoft.com/office/drawing/2014/main" id="{D8836907-5EF4-1C2A-9E24-59DBA8EFCF7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contrast="1000"/>
                    </a14:imgEffect>
                  </a14:imgLayer>
                </a14:imgProps>
              </a:ext>
              <a:ext uri="{28A0092B-C50C-407E-A947-70E740481C1C}">
                <a14:useLocalDpi xmlns:a14="http://schemas.microsoft.com/office/drawing/2010/main" val="0"/>
              </a:ext>
            </a:extLst>
          </a:blip>
          <a:stretch>
            <a:fillRect/>
          </a:stretch>
        </p:blipFill>
        <p:spPr>
          <a:xfrm>
            <a:off x="10325818" y="333583"/>
            <a:ext cx="1414933" cy="832586"/>
          </a:xfrm>
          <a:prstGeom prst="rect">
            <a:avLst/>
          </a:prstGeom>
          <a:effectLst>
            <a:innerShdw blurRad="57150" dist="38100" dir="14460000">
              <a:prstClr val="black">
                <a:alpha val="70000"/>
              </a:prstClr>
            </a:innerShdw>
          </a:effectLst>
        </p:spPr>
      </p:pic>
      <p:sp>
        <p:nvSpPr>
          <p:cNvPr id="4" name="CaixaDeTexto 3">
            <a:extLst>
              <a:ext uri="{FF2B5EF4-FFF2-40B4-BE49-F238E27FC236}">
                <a16:creationId xmlns:a16="http://schemas.microsoft.com/office/drawing/2014/main" id="{32FE068E-AFB9-858D-097C-E9A248BA22C9}"/>
              </a:ext>
            </a:extLst>
          </p:cNvPr>
          <p:cNvSpPr txBox="1"/>
          <p:nvPr/>
        </p:nvSpPr>
        <p:spPr>
          <a:xfrm>
            <a:off x="785908" y="1813979"/>
            <a:ext cx="7815532" cy="1200329"/>
          </a:xfrm>
          <a:prstGeom prst="rect">
            <a:avLst/>
          </a:prstGeom>
          <a:noFill/>
        </p:spPr>
        <p:txBody>
          <a:bodyPr wrap="square" rtlCol="0">
            <a:spAutoFit/>
          </a:bodyPr>
          <a:lstStyle/>
          <a:p>
            <a:pPr algn="just"/>
            <a:r>
              <a:rPr lang="pt-BR" b="1" dirty="0">
                <a:solidFill>
                  <a:srgbClr val="FFFFFF"/>
                </a:solidFill>
                <a:latin typeface="Tw Cen MT" panose="020B0602020104020603" pitchFamily="34" charset="0"/>
              </a:rPr>
              <a:t>Para calcular a elasticidade, ao invés de utilizar variações percentuais simples em quantidade e preço, os economistas usam a variação percentual média em ambos, quantidade e preço. Isto é chamado de Método do Ponto Médio para elasticidade:</a:t>
            </a:r>
            <a:endParaRPr lang="pt-BR" sz="1200" b="1" dirty="0">
              <a:solidFill>
                <a:srgbClr val="FFFFFF"/>
              </a:solidFill>
              <a:latin typeface="Tw Cen MT" panose="020B0602020104020603" pitchFamily="34" charset="0"/>
            </a:endParaRPr>
          </a:p>
        </p:txBody>
      </p:sp>
      <p:sp>
        <p:nvSpPr>
          <p:cNvPr id="14" name="Caixa de Texto 2">
            <a:extLst>
              <a:ext uri="{FF2B5EF4-FFF2-40B4-BE49-F238E27FC236}">
                <a16:creationId xmlns:a16="http://schemas.microsoft.com/office/drawing/2014/main" id="{3DB62603-D129-74CC-4440-033B1589C3D0}"/>
              </a:ext>
            </a:extLst>
          </p:cNvPr>
          <p:cNvSpPr txBox="1">
            <a:spLocks noChangeArrowheads="1"/>
          </p:cNvSpPr>
          <p:nvPr/>
        </p:nvSpPr>
        <p:spPr bwMode="auto">
          <a:xfrm>
            <a:off x="3568699" y="3085681"/>
            <a:ext cx="1002569" cy="26035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Q2 – Q1</a:t>
            </a:r>
            <a:endParaRPr kumimoji="0" lang="pt-BR" altLang="pt-BR" sz="3200" b="1" i="0" u="none" strike="noStrike" cap="none" normalizeH="0" baseline="0" dirty="0">
              <a:ln>
                <a:noFill/>
              </a:ln>
              <a:solidFill>
                <a:schemeClr val="bg1"/>
              </a:solidFill>
              <a:effectLst/>
              <a:latin typeface="Arial" panose="020B0604020202020204" pitchFamily="34" charset="0"/>
            </a:endParaRPr>
          </a:p>
        </p:txBody>
      </p:sp>
      <p:sp>
        <p:nvSpPr>
          <p:cNvPr id="15" name="Text Box 9">
            <a:extLst>
              <a:ext uri="{FF2B5EF4-FFF2-40B4-BE49-F238E27FC236}">
                <a16:creationId xmlns:a16="http://schemas.microsoft.com/office/drawing/2014/main" id="{F08A1363-9437-8370-B788-0C2DB0259504}"/>
              </a:ext>
            </a:extLst>
          </p:cNvPr>
          <p:cNvSpPr txBox="1">
            <a:spLocks noChangeArrowheads="1"/>
          </p:cNvSpPr>
          <p:nvPr/>
        </p:nvSpPr>
        <p:spPr bwMode="auto">
          <a:xfrm>
            <a:off x="3543300" y="3395256"/>
            <a:ext cx="18288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(Q2 + Q1) /2</a:t>
            </a:r>
            <a:endParaRPr kumimoji="0" lang="pt-BR" altLang="pt-BR" sz="1100" b="1" i="0" u="none" strike="noStrike" cap="none" normalizeH="0" baseline="0" dirty="0">
              <a:ln>
                <a:noFill/>
              </a:ln>
              <a:solidFill>
                <a:schemeClr val="bg1"/>
              </a:solidFill>
              <a:effectLst/>
            </a:endParaRPr>
          </a:p>
        </p:txBody>
      </p:sp>
      <p:cxnSp>
        <p:nvCxnSpPr>
          <p:cNvPr id="16" name="Conector reto 15">
            <a:extLst>
              <a:ext uri="{FF2B5EF4-FFF2-40B4-BE49-F238E27FC236}">
                <a16:creationId xmlns:a16="http://schemas.microsoft.com/office/drawing/2014/main" id="{5F184DEF-9984-2B25-AF32-BB59372FC635}"/>
              </a:ext>
            </a:extLst>
          </p:cNvPr>
          <p:cNvCxnSpPr/>
          <p:nvPr/>
        </p:nvCxnSpPr>
        <p:spPr>
          <a:xfrm>
            <a:off x="4053301" y="6735298"/>
            <a:ext cx="755650" cy="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sp>
        <p:nvSpPr>
          <p:cNvPr id="17" name="Text Box 7">
            <a:extLst>
              <a:ext uri="{FF2B5EF4-FFF2-40B4-BE49-F238E27FC236}">
                <a16:creationId xmlns:a16="http://schemas.microsoft.com/office/drawing/2014/main" id="{EA080B97-6DB2-F10C-6444-53EFB8583903}"/>
              </a:ext>
            </a:extLst>
          </p:cNvPr>
          <p:cNvSpPr txBox="1">
            <a:spLocks noChangeArrowheads="1"/>
          </p:cNvSpPr>
          <p:nvPr/>
        </p:nvSpPr>
        <p:spPr bwMode="auto">
          <a:xfrm>
            <a:off x="4936330" y="3211073"/>
            <a:ext cx="922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1" i="0" u="none" strike="noStrike" cap="none" normalizeH="0" baseline="0" dirty="0">
                <a:ln>
                  <a:noFill/>
                </a:ln>
                <a:solidFill>
                  <a:schemeClr val="bg1"/>
                </a:solidFill>
                <a:effectLst/>
                <a:latin typeface="Calibri Light" panose="020F0302020204030204" pitchFamily="34" charset="0"/>
                <a:ea typeface="Calibri" panose="020F0502020204030204" pitchFamily="34" charset="0"/>
                <a:cs typeface="Calibri Light" panose="020F0302020204030204" pitchFamily="34" charset="0"/>
              </a:rPr>
              <a:t>X 100</a:t>
            </a:r>
            <a:endParaRPr kumimoji="0" lang="pt-BR" altLang="pt-BR" sz="2400" b="1" i="0" u="none" strike="noStrike" cap="none" normalizeH="0" baseline="0" dirty="0">
              <a:ln>
                <a:noFill/>
              </a:ln>
              <a:solidFill>
                <a:schemeClr val="bg1"/>
              </a:solidFill>
              <a:effectLst/>
              <a:latin typeface="Arial" panose="020B0604020202020204" pitchFamily="34" charset="0"/>
            </a:endParaRPr>
          </a:p>
        </p:txBody>
      </p:sp>
      <p:sp>
        <p:nvSpPr>
          <p:cNvPr id="18" name="Text Box 6">
            <a:extLst>
              <a:ext uri="{FF2B5EF4-FFF2-40B4-BE49-F238E27FC236}">
                <a16:creationId xmlns:a16="http://schemas.microsoft.com/office/drawing/2014/main" id="{22FC4984-ED0C-3593-63FC-65B6396A5B0C}"/>
              </a:ext>
            </a:extLst>
          </p:cNvPr>
          <p:cNvSpPr txBox="1">
            <a:spLocks noChangeArrowheads="1"/>
          </p:cNvSpPr>
          <p:nvPr/>
        </p:nvSpPr>
        <p:spPr bwMode="auto">
          <a:xfrm>
            <a:off x="797656" y="3211073"/>
            <a:ext cx="2745644" cy="350838"/>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1" i="0" u="none" strike="noStrike" cap="none" normalizeH="0" baseline="0" dirty="0">
                <a:ln>
                  <a:noFill/>
                </a:ln>
                <a:solidFill>
                  <a:schemeClr val="bg1"/>
                </a:solidFill>
                <a:effectLst/>
                <a:latin typeface="Calibri Light" panose="020F0302020204030204" pitchFamily="34" charset="0"/>
                <a:ea typeface="Calibri" panose="020F0502020204030204" pitchFamily="34" charset="0"/>
                <a:cs typeface="Calibri Light" panose="020F0302020204030204" pitchFamily="34" charset="0"/>
              </a:rPr>
              <a:t>% varia</a:t>
            </a:r>
            <a:r>
              <a:rPr kumimoji="0" lang="pt-BR" altLang="pt-BR"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Light" panose="020F0302020204030204" pitchFamily="34" charset="0"/>
              </a:rPr>
              <a:t>ç</a:t>
            </a:r>
            <a:r>
              <a:rPr kumimoji="0" lang="pt-BR" altLang="pt-BR" b="1" i="0" u="none" strike="noStrike" cap="none" normalizeH="0" baseline="0" dirty="0">
                <a:ln>
                  <a:noFill/>
                </a:ln>
                <a:solidFill>
                  <a:schemeClr val="bg1"/>
                </a:solidFill>
                <a:effectLst/>
                <a:latin typeface="Calibri Light" panose="020F0302020204030204" pitchFamily="34" charset="0"/>
                <a:ea typeface="Calibri" panose="020F0502020204030204" pitchFamily="34" charset="0"/>
                <a:cs typeface="Calibri Light" panose="020F0302020204030204" pitchFamily="34" charset="0"/>
              </a:rPr>
              <a:t>ão na quantidade =</a:t>
            </a:r>
            <a:endParaRPr kumimoji="0" lang="pt-BR" altLang="pt-BR" sz="2400" b="1" i="0" u="none" strike="noStrike" cap="none" normalizeH="0" baseline="0" dirty="0">
              <a:ln>
                <a:noFill/>
              </a:ln>
              <a:solidFill>
                <a:schemeClr val="bg1"/>
              </a:solidFill>
              <a:effectLst/>
              <a:latin typeface="Arial" panose="020B0604020202020204" pitchFamily="34" charset="0"/>
            </a:endParaRPr>
          </a:p>
        </p:txBody>
      </p:sp>
      <p:cxnSp>
        <p:nvCxnSpPr>
          <p:cNvPr id="34" name="Conector reto 33">
            <a:extLst>
              <a:ext uri="{FF2B5EF4-FFF2-40B4-BE49-F238E27FC236}">
                <a16:creationId xmlns:a16="http://schemas.microsoft.com/office/drawing/2014/main" id="{74E822AB-2A4F-DC6C-A578-EED38C37193C}"/>
              </a:ext>
            </a:extLst>
          </p:cNvPr>
          <p:cNvCxnSpPr/>
          <p:nvPr/>
        </p:nvCxnSpPr>
        <p:spPr>
          <a:xfrm>
            <a:off x="4026631" y="7295368"/>
            <a:ext cx="755650" cy="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40" name="Conector reto 39">
            <a:extLst>
              <a:ext uri="{FF2B5EF4-FFF2-40B4-BE49-F238E27FC236}">
                <a16:creationId xmlns:a16="http://schemas.microsoft.com/office/drawing/2014/main" id="{6F15B140-241C-8783-8668-1687AC307C5E}"/>
              </a:ext>
            </a:extLst>
          </p:cNvPr>
          <p:cNvCxnSpPr>
            <a:cxnSpLocks/>
          </p:cNvCxnSpPr>
          <p:nvPr/>
        </p:nvCxnSpPr>
        <p:spPr>
          <a:xfrm>
            <a:off x="3649695" y="3415615"/>
            <a:ext cx="1145452"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11" name="Caixa de Texto 2">
            <a:extLst>
              <a:ext uri="{FF2B5EF4-FFF2-40B4-BE49-F238E27FC236}">
                <a16:creationId xmlns:a16="http://schemas.microsoft.com/office/drawing/2014/main" id="{E2DE947C-51A5-30BA-2134-1970530BDB4D}"/>
              </a:ext>
            </a:extLst>
          </p:cNvPr>
          <p:cNvSpPr txBox="1">
            <a:spLocks noChangeArrowheads="1"/>
          </p:cNvSpPr>
          <p:nvPr/>
        </p:nvSpPr>
        <p:spPr bwMode="auto">
          <a:xfrm>
            <a:off x="3556951" y="3817466"/>
            <a:ext cx="1002569" cy="26035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pt-BR" altLang="pt-BR" b="1" dirty="0">
                <a:solidFill>
                  <a:schemeClr val="bg1"/>
                </a:solidFill>
                <a:latin typeface="Calibri" panose="020F0502020204030204" pitchFamily="34" charset="0"/>
                <a:ea typeface="Calibri" panose="020F0502020204030204" pitchFamily="34" charset="0"/>
                <a:cs typeface="Times New Roman" panose="02020603050405020304" pitchFamily="18" charset="0"/>
              </a:rPr>
              <a:t>P</a:t>
            </a:r>
            <a:r>
              <a:rPr kumimoji="0" lang="pt-BR" altLang="pt-BR"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 P1</a:t>
            </a:r>
            <a:endParaRPr kumimoji="0" lang="pt-BR" altLang="pt-BR" sz="3200" b="1" i="0" u="none" strike="noStrike" cap="none" normalizeH="0" baseline="0" dirty="0">
              <a:ln>
                <a:noFill/>
              </a:ln>
              <a:solidFill>
                <a:schemeClr val="bg1"/>
              </a:solidFill>
              <a:effectLst/>
              <a:latin typeface="Arial" panose="020B0604020202020204" pitchFamily="34" charset="0"/>
            </a:endParaRPr>
          </a:p>
        </p:txBody>
      </p:sp>
      <p:sp>
        <p:nvSpPr>
          <p:cNvPr id="12" name="Text Box 9">
            <a:extLst>
              <a:ext uri="{FF2B5EF4-FFF2-40B4-BE49-F238E27FC236}">
                <a16:creationId xmlns:a16="http://schemas.microsoft.com/office/drawing/2014/main" id="{F72CD686-3862-508C-0376-325FA01D7EBA}"/>
              </a:ext>
            </a:extLst>
          </p:cNvPr>
          <p:cNvSpPr txBox="1">
            <a:spLocks noChangeArrowheads="1"/>
          </p:cNvSpPr>
          <p:nvPr/>
        </p:nvSpPr>
        <p:spPr bwMode="auto">
          <a:xfrm>
            <a:off x="3531552" y="4127041"/>
            <a:ext cx="18288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(P2 + P1) /2</a:t>
            </a:r>
            <a:endParaRPr kumimoji="0" lang="pt-BR" altLang="pt-BR" sz="1100" b="1" i="0" u="none" strike="noStrike" cap="none" normalizeH="0" baseline="0" dirty="0">
              <a:ln>
                <a:noFill/>
              </a:ln>
              <a:solidFill>
                <a:schemeClr val="bg1"/>
              </a:solidFill>
              <a:effectLst/>
            </a:endParaRPr>
          </a:p>
        </p:txBody>
      </p:sp>
      <p:sp>
        <p:nvSpPr>
          <p:cNvPr id="13" name="Text Box 7">
            <a:extLst>
              <a:ext uri="{FF2B5EF4-FFF2-40B4-BE49-F238E27FC236}">
                <a16:creationId xmlns:a16="http://schemas.microsoft.com/office/drawing/2014/main" id="{DA2B4207-5CF0-8A82-AACF-4002B77842E6}"/>
              </a:ext>
            </a:extLst>
          </p:cNvPr>
          <p:cNvSpPr txBox="1">
            <a:spLocks noChangeArrowheads="1"/>
          </p:cNvSpPr>
          <p:nvPr/>
        </p:nvSpPr>
        <p:spPr bwMode="auto">
          <a:xfrm>
            <a:off x="4924582" y="3942858"/>
            <a:ext cx="922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1" i="0" u="none" strike="noStrike" cap="none" normalizeH="0" baseline="0" dirty="0">
                <a:ln>
                  <a:noFill/>
                </a:ln>
                <a:solidFill>
                  <a:schemeClr val="bg1"/>
                </a:solidFill>
                <a:effectLst/>
                <a:latin typeface="Calibri Light" panose="020F0302020204030204" pitchFamily="34" charset="0"/>
                <a:ea typeface="Calibri" panose="020F0502020204030204" pitchFamily="34" charset="0"/>
                <a:cs typeface="Calibri Light" panose="020F0302020204030204" pitchFamily="34" charset="0"/>
              </a:rPr>
              <a:t>X 100</a:t>
            </a:r>
            <a:endParaRPr kumimoji="0" lang="pt-BR" altLang="pt-BR" sz="2400" b="1" i="0" u="none" strike="noStrike" cap="none" normalizeH="0" baseline="0" dirty="0">
              <a:ln>
                <a:noFill/>
              </a:ln>
              <a:solidFill>
                <a:schemeClr val="bg1"/>
              </a:solidFill>
              <a:effectLst/>
              <a:latin typeface="Arial" panose="020B0604020202020204" pitchFamily="34" charset="0"/>
            </a:endParaRPr>
          </a:p>
        </p:txBody>
      </p:sp>
      <p:sp>
        <p:nvSpPr>
          <p:cNvPr id="20" name="Text Box 6">
            <a:extLst>
              <a:ext uri="{FF2B5EF4-FFF2-40B4-BE49-F238E27FC236}">
                <a16:creationId xmlns:a16="http://schemas.microsoft.com/office/drawing/2014/main" id="{51EFD51B-0923-C253-B24E-B48A3BE0C80E}"/>
              </a:ext>
            </a:extLst>
          </p:cNvPr>
          <p:cNvSpPr txBox="1">
            <a:spLocks noChangeArrowheads="1"/>
          </p:cNvSpPr>
          <p:nvPr/>
        </p:nvSpPr>
        <p:spPr bwMode="auto">
          <a:xfrm>
            <a:off x="785908" y="3942858"/>
            <a:ext cx="2745644" cy="350838"/>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1" i="0" u="none" strike="noStrike" cap="none" normalizeH="0" baseline="0" dirty="0">
                <a:ln>
                  <a:noFill/>
                </a:ln>
                <a:solidFill>
                  <a:schemeClr val="bg1"/>
                </a:solidFill>
                <a:effectLst/>
                <a:latin typeface="Calibri Light" panose="020F0302020204030204" pitchFamily="34" charset="0"/>
                <a:ea typeface="Calibri" panose="020F0502020204030204" pitchFamily="34" charset="0"/>
                <a:cs typeface="Calibri Light" panose="020F0302020204030204" pitchFamily="34" charset="0"/>
              </a:rPr>
              <a:t>% varia</a:t>
            </a:r>
            <a:r>
              <a:rPr kumimoji="0" lang="pt-BR" altLang="pt-BR"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Light" panose="020F0302020204030204" pitchFamily="34" charset="0"/>
              </a:rPr>
              <a:t>ç</a:t>
            </a:r>
            <a:r>
              <a:rPr kumimoji="0" lang="pt-BR" altLang="pt-BR" b="1" i="0" u="none" strike="noStrike" cap="none" normalizeH="0" baseline="0" dirty="0">
                <a:ln>
                  <a:noFill/>
                </a:ln>
                <a:solidFill>
                  <a:schemeClr val="bg1"/>
                </a:solidFill>
                <a:effectLst/>
                <a:latin typeface="Calibri Light" panose="020F0302020204030204" pitchFamily="34" charset="0"/>
                <a:ea typeface="Calibri" panose="020F0502020204030204" pitchFamily="34" charset="0"/>
                <a:cs typeface="Calibri Light" panose="020F0302020204030204" pitchFamily="34" charset="0"/>
              </a:rPr>
              <a:t>ão no preço =</a:t>
            </a:r>
            <a:endParaRPr kumimoji="0" lang="pt-BR" altLang="pt-BR" sz="2400" b="1" i="0" u="none" strike="noStrike" cap="none" normalizeH="0" baseline="0" dirty="0">
              <a:ln>
                <a:noFill/>
              </a:ln>
              <a:solidFill>
                <a:schemeClr val="bg1"/>
              </a:solidFill>
              <a:effectLst/>
              <a:latin typeface="Arial" panose="020B0604020202020204" pitchFamily="34" charset="0"/>
            </a:endParaRPr>
          </a:p>
        </p:txBody>
      </p:sp>
      <p:cxnSp>
        <p:nvCxnSpPr>
          <p:cNvPr id="21" name="Conector reto 20">
            <a:extLst>
              <a:ext uri="{FF2B5EF4-FFF2-40B4-BE49-F238E27FC236}">
                <a16:creationId xmlns:a16="http://schemas.microsoft.com/office/drawing/2014/main" id="{D52F30F3-1D7E-B7A9-7F41-6FF0F15CBF1B}"/>
              </a:ext>
            </a:extLst>
          </p:cNvPr>
          <p:cNvCxnSpPr>
            <a:cxnSpLocks/>
          </p:cNvCxnSpPr>
          <p:nvPr/>
        </p:nvCxnSpPr>
        <p:spPr>
          <a:xfrm>
            <a:off x="3637947" y="4147400"/>
            <a:ext cx="1145452"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11492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0"/>
                                        <p:tgtEl>
                                          <p:spTgt spid="40"/>
                                        </p:tgtEl>
                                      </p:cBhvr>
                                    </p:animEffect>
                                    <p:anim calcmode="lin" valueType="num">
                                      <p:cBhvr>
                                        <p:cTn id="33" dur="1000" fill="hold"/>
                                        <p:tgtEl>
                                          <p:spTgt spid="40"/>
                                        </p:tgtEl>
                                        <p:attrNameLst>
                                          <p:attrName>ppt_x</p:attrName>
                                        </p:attrNameLst>
                                      </p:cBhvr>
                                      <p:tavLst>
                                        <p:tav tm="0">
                                          <p:val>
                                            <p:strVal val="#ppt_x"/>
                                          </p:val>
                                        </p:tav>
                                        <p:tav tm="100000">
                                          <p:val>
                                            <p:strVal val="#ppt_x"/>
                                          </p:val>
                                        </p:tav>
                                      </p:tavLst>
                                    </p:anim>
                                    <p:anim calcmode="lin" valueType="num">
                                      <p:cBhvr>
                                        <p:cTn id="34" dur="1000" fill="hold"/>
                                        <p:tgtEl>
                                          <p:spTgt spid="4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1000"/>
                                        <p:tgtEl>
                                          <p:spTgt spid="20"/>
                                        </p:tgtEl>
                                      </p:cBhvr>
                                    </p:animEffect>
                                    <p:anim calcmode="lin" valueType="num">
                                      <p:cBhvr>
                                        <p:cTn id="53" dur="1000" fill="hold"/>
                                        <p:tgtEl>
                                          <p:spTgt spid="20"/>
                                        </p:tgtEl>
                                        <p:attrNameLst>
                                          <p:attrName>ppt_x</p:attrName>
                                        </p:attrNameLst>
                                      </p:cBhvr>
                                      <p:tavLst>
                                        <p:tav tm="0">
                                          <p:val>
                                            <p:strVal val="#ppt_x"/>
                                          </p:val>
                                        </p:tav>
                                        <p:tav tm="100000">
                                          <p:val>
                                            <p:strVal val="#ppt_x"/>
                                          </p:val>
                                        </p:tav>
                                      </p:tavLst>
                                    </p:anim>
                                    <p:anim calcmode="lin" valueType="num">
                                      <p:cBhvr>
                                        <p:cTn id="54" dur="1000" fill="hold"/>
                                        <p:tgtEl>
                                          <p:spTgt spid="2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15" grpId="0"/>
      <p:bldP spid="17" grpId="0"/>
      <p:bldP spid="18" grpId="0"/>
      <p:bldP spid="11" grpId="0"/>
      <p:bldP spid="12" grpId="0"/>
      <p:bldP spid="13"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2690AD">
                <a:shade val="30000"/>
                <a:satMod val="115000"/>
              </a:srgbClr>
            </a:gs>
            <a:gs pos="62000">
              <a:srgbClr val="308FB9"/>
            </a:gs>
            <a:gs pos="100000">
              <a:srgbClr val="5FCDEA"/>
            </a:gs>
          </a:gsLst>
          <a:lin ang="16200000" scaled="1"/>
          <a:tileRect/>
        </a:gradFill>
        <a:effectLst/>
      </p:bgPr>
    </p:bg>
    <p:spTree>
      <p:nvGrpSpPr>
        <p:cNvPr id="1" name=""/>
        <p:cNvGrpSpPr/>
        <p:nvPr/>
      </p:nvGrpSpPr>
      <p:grpSpPr>
        <a:xfrm>
          <a:off x="0" y="0"/>
          <a:ext cx="0" cy="0"/>
          <a:chOff x="0" y="0"/>
          <a:chExt cx="0" cy="0"/>
        </a:xfrm>
      </p:grpSpPr>
      <p:pic>
        <p:nvPicPr>
          <p:cNvPr id="170" name="Imagem 169" descr="Logotipo&#10;&#10;Descrição gerada automaticamente">
            <a:extLst>
              <a:ext uri="{FF2B5EF4-FFF2-40B4-BE49-F238E27FC236}">
                <a16:creationId xmlns:a16="http://schemas.microsoft.com/office/drawing/2014/main" id="{D8836907-5EF4-1C2A-9E24-59DBA8EFCF7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contrast="1000"/>
                    </a14:imgEffect>
                  </a14:imgLayer>
                </a14:imgProps>
              </a:ext>
              <a:ext uri="{28A0092B-C50C-407E-A947-70E740481C1C}">
                <a14:useLocalDpi xmlns:a14="http://schemas.microsoft.com/office/drawing/2010/main" val="0"/>
              </a:ext>
            </a:extLst>
          </a:blip>
          <a:stretch>
            <a:fillRect/>
          </a:stretch>
        </p:blipFill>
        <p:spPr>
          <a:xfrm>
            <a:off x="10325818" y="333583"/>
            <a:ext cx="1414933" cy="832586"/>
          </a:xfrm>
          <a:prstGeom prst="rect">
            <a:avLst/>
          </a:prstGeom>
          <a:effectLst>
            <a:innerShdw blurRad="57150" dist="38100" dir="14460000">
              <a:prstClr val="black">
                <a:alpha val="70000"/>
              </a:prstClr>
            </a:innerShdw>
          </a:effectLst>
        </p:spPr>
      </p:pic>
      <p:sp>
        <p:nvSpPr>
          <p:cNvPr id="7" name="Rectangle 1">
            <a:extLst>
              <a:ext uri="{FF2B5EF4-FFF2-40B4-BE49-F238E27FC236}">
                <a16:creationId xmlns:a16="http://schemas.microsoft.com/office/drawing/2014/main" id="{B3E10E22-C93A-EEF8-5A03-2CF228DD3A82}"/>
              </a:ext>
            </a:extLst>
          </p:cNvPr>
          <p:cNvSpPr>
            <a:spLocks noChangeArrowheads="1"/>
          </p:cNvSpPr>
          <p:nvPr/>
        </p:nvSpPr>
        <p:spPr bwMode="auto">
          <a:xfrm>
            <a:off x="1459065" y="301430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4" name="CaixaDeTexto 3">
            <a:extLst>
              <a:ext uri="{FF2B5EF4-FFF2-40B4-BE49-F238E27FC236}">
                <a16:creationId xmlns:a16="http://schemas.microsoft.com/office/drawing/2014/main" id="{32FE068E-AFB9-858D-097C-E9A248BA22C9}"/>
              </a:ext>
            </a:extLst>
          </p:cNvPr>
          <p:cNvSpPr txBox="1"/>
          <p:nvPr/>
        </p:nvSpPr>
        <p:spPr>
          <a:xfrm>
            <a:off x="766029" y="1484222"/>
            <a:ext cx="7815532" cy="646331"/>
          </a:xfrm>
          <a:prstGeom prst="rect">
            <a:avLst/>
          </a:prstGeom>
          <a:noFill/>
        </p:spPr>
        <p:txBody>
          <a:bodyPr wrap="square" rtlCol="0">
            <a:spAutoFit/>
          </a:bodyPr>
          <a:lstStyle/>
          <a:p>
            <a:pPr algn="just"/>
            <a:r>
              <a:rPr lang="pt-BR" b="1" dirty="0">
                <a:solidFill>
                  <a:schemeClr val="bg1"/>
                </a:solidFill>
                <a:latin typeface="Tw Cen MT" panose="020B0602020104020603" pitchFamily="34" charset="0"/>
              </a:rPr>
              <a:t>Em seguida, vamos pegar os resultados dos nossos cálculos e aplicá-los à fórmula para elasticidade-preço da oferta:</a:t>
            </a:r>
            <a:endParaRPr lang="pt-BR" sz="1200" b="1" dirty="0">
              <a:solidFill>
                <a:schemeClr val="bg1"/>
              </a:solidFill>
              <a:latin typeface="Tw Cen MT" panose="020B0602020104020603" pitchFamily="34" charset="0"/>
            </a:endParaRPr>
          </a:p>
        </p:txBody>
      </p:sp>
      <p:sp>
        <p:nvSpPr>
          <p:cNvPr id="14" name="Caixa de Texto 2">
            <a:extLst>
              <a:ext uri="{FF2B5EF4-FFF2-40B4-BE49-F238E27FC236}">
                <a16:creationId xmlns:a16="http://schemas.microsoft.com/office/drawing/2014/main" id="{3DB62603-D129-74CC-4440-033B1589C3D0}"/>
              </a:ext>
            </a:extLst>
          </p:cNvPr>
          <p:cNvSpPr txBox="1">
            <a:spLocks noChangeArrowheads="1"/>
          </p:cNvSpPr>
          <p:nvPr/>
        </p:nvSpPr>
        <p:spPr bwMode="auto">
          <a:xfrm>
            <a:off x="3908209" y="2386414"/>
            <a:ext cx="1002569" cy="26035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26,1</a:t>
            </a:r>
            <a:endParaRPr kumimoji="0" lang="pt-BR" altLang="pt-BR" sz="3200" b="1" i="0" u="none" strike="noStrike" cap="none" normalizeH="0" baseline="0" dirty="0">
              <a:ln>
                <a:noFill/>
              </a:ln>
              <a:solidFill>
                <a:schemeClr val="bg1"/>
              </a:solidFill>
              <a:effectLst/>
              <a:latin typeface="Arial" panose="020B0604020202020204" pitchFamily="34" charset="0"/>
            </a:endParaRPr>
          </a:p>
        </p:txBody>
      </p:sp>
      <p:sp>
        <p:nvSpPr>
          <p:cNvPr id="15" name="Text Box 9">
            <a:extLst>
              <a:ext uri="{FF2B5EF4-FFF2-40B4-BE49-F238E27FC236}">
                <a16:creationId xmlns:a16="http://schemas.microsoft.com/office/drawing/2014/main" id="{F08A1363-9437-8370-B788-0C2DB0259504}"/>
              </a:ext>
            </a:extLst>
          </p:cNvPr>
          <p:cNvSpPr txBox="1">
            <a:spLocks noChangeArrowheads="1"/>
          </p:cNvSpPr>
          <p:nvPr/>
        </p:nvSpPr>
        <p:spPr bwMode="auto">
          <a:xfrm>
            <a:off x="4149736" y="2713179"/>
            <a:ext cx="5195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7,4</a:t>
            </a:r>
            <a:endParaRPr kumimoji="0" lang="pt-BR" altLang="pt-BR" sz="1100" b="1" i="0" u="none" strike="noStrike" cap="none" normalizeH="0" baseline="0" dirty="0">
              <a:ln>
                <a:noFill/>
              </a:ln>
              <a:solidFill>
                <a:schemeClr val="bg1"/>
              </a:solidFill>
              <a:effectLst/>
            </a:endParaRPr>
          </a:p>
        </p:txBody>
      </p:sp>
      <p:cxnSp>
        <p:nvCxnSpPr>
          <p:cNvPr id="16" name="Conector reto 15">
            <a:extLst>
              <a:ext uri="{FF2B5EF4-FFF2-40B4-BE49-F238E27FC236}">
                <a16:creationId xmlns:a16="http://schemas.microsoft.com/office/drawing/2014/main" id="{5F184DEF-9984-2B25-AF32-BB59372FC635}"/>
              </a:ext>
            </a:extLst>
          </p:cNvPr>
          <p:cNvCxnSpPr/>
          <p:nvPr/>
        </p:nvCxnSpPr>
        <p:spPr>
          <a:xfrm>
            <a:off x="4053301" y="6735298"/>
            <a:ext cx="755650" cy="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sp>
        <p:nvSpPr>
          <p:cNvPr id="17" name="Text Box 7">
            <a:extLst>
              <a:ext uri="{FF2B5EF4-FFF2-40B4-BE49-F238E27FC236}">
                <a16:creationId xmlns:a16="http://schemas.microsoft.com/office/drawing/2014/main" id="{EA080B97-6DB2-F10C-6444-53EFB8583903}"/>
              </a:ext>
            </a:extLst>
          </p:cNvPr>
          <p:cNvSpPr txBox="1">
            <a:spLocks noChangeArrowheads="1"/>
          </p:cNvSpPr>
          <p:nvPr/>
        </p:nvSpPr>
        <p:spPr bwMode="auto">
          <a:xfrm>
            <a:off x="3286916" y="3069202"/>
            <a:ext cx="9223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1" i="0" u="none" strike="noStrike" cap="none" normalizeH="0" baseline="0" dirty="0">
                <a:ln>
                  <a:noFill/>
                </a:ln>
                <a:solidFill>
                  <a:schemeClr val="bg1"/>
                </a:solidFill>
                <a:effectLst/>
                <a:latin typeface="Calibri Light" panose="020F0302020204030204" pitchFamily="34" charset="0"/>
                <a:ea typeface="Calibri" panose="020F0502020204030204" pitchFamily="34" charset="0"/>
                <a:cs typeface="Calibri Light" panose="020F0302020204030204" pitchFamily="34" charset="0"/>
              </a:rPr>
              <a:t>=</a:t>
            </a:r>
            <a:r>
              <a:rPr lang="pt-BR" altLang="pt-BR" b="1" dirty="0">
                <a:solidFill>
                  <a:schemeClr val="bg1"/>
                </a:solidFill>
                <a:latin typeface="Arial" panose="020B0604020202020204" pitchFamily="34" charset="0"/>
                <a:ea typeface="Calibri" panose="020F0502020204030204" pitchFamily="34" charset="0"/>
                <a:cs typeface="Calibri Light" panose="020F0302020204030204" pitchFamily="34" charset="0"/>
              </a:rPr>
              <a:t> </a:t>
            </a:r>
            <a:r>
              <a:rPr lang="pt-BR" altLang="pt-BR" b="1" dirty="0">
                <a:solidFill>
                  <a:schemeClr val="bg1"/>
                </a:solidFill>
                <a:ea typeface="Calibri" panose="020F0502020204030204" pitchFamily="34" charset="0"/>
                <a:cs typeface="Calibri Light" panose="020F0302020204030204" pitchFamily="34" charset="0"/>
              </a:rPr>
              <a:t>3,53</a:t>
            </a:r>
            <a:endParaRPr kumimoji="0" lang="pt-BR" altLang="pt-BR" i="0" u="none" strike="noStrike" cap="none" normalizeH="0" baseline="0" dirty="0">
              <a:ln>
                <a:noFill/>
              </a:ln>
              <a:solidFill>
                <a:schemeClr val="bg1"/>
              </a:solidFill>
              <a:effectLst/>
            </a:endParaRPr>
          </a:p>
        </p:txBody>
      </p:sp>
      <p:sp>
        <p:nvSpPr>
          <p:cNvPr id="18" name="Text Box 6">
            <a:extLst>
              <a:ext uri="{FF2B5EF4-FFF2-40B4-BE49-F238E27FC236}">
                <a16:creationId xmlns:a16="http://schemas.microsoft.com/office/drawing/2014/main" id="{22FC4984-ED0C-3593-63FC-65B6396A5B0C}"/>
              </a:ext>
            </a:extLst>
          </p:cNvPr>
          <p:cNvSpPr txBox="1">
            <a:spLocks noChangeArrowheads="1"/>
          </p:cNvSpPr>
          <p:nvPr/>
        </p:nvSpPr>
        <p:spPr bwMode="auto">
          <a:xfrm>
            <a:off x="766029" y="2509132"/>
            <a:ext cx="2982056" cy="350838"/>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1" i="0" u="none" strike="noStrike" cap="none" normalizeH="0" baseline="0" dirty="0">
                <a:ln>
                  <a:noFill/>
                </a:ln>
                <a:solidFill>
                  <a:schemeClr val="bg1"/>
                </a:solidFill>
                <a:effectLst/>
                <a:latin typeface="Calibri Light" panose="020F0302020204030204" pitchFamily="34" charset="0"/>
                <a:ea typeface="Calibri" panose="020F0502020204030204" pitchFamily="34" charset="0"/>
                <a:cs typeface="Calibri Light" panose="020F0302020204030204" pitchFamily="34" charset="0"/>
              </a:rPr>
              <a:t>Elasticidade-preço da oferta =</a:t>
            </a:r>
            <a:endParaRPr kumimoji="0" lang="pt-BR" altLang="pt-BR" sz="2400" b="1" i="0" u="none" strike="noStrike" cap="none" normalizeH="0" baseline="0" dirty="0">
              <a:ln>
                <a:noFill/>
              </a:ln>
              <a:solidFill>
                <a:schemeClr val="bg1"/>
              </a:solidFill>
              <a:effectLst/>
              <a:latin typeface="Arial" panose="020B0604020202020204" pitchFamily="34" charset="0"/>
            </a:endParaRPr>
          </a:p>
        </p:txBody>
      </p:sp>
      <p:cxnSp>
        <p:nvCxnSpPr>
          <p:cNvPr id="34" name="Conector reto 33">
            <a:extLst>
              <a:ext uri="{FF2B5EF4-FFF2-40B4-BE49-F238E27FC236}">
                <a16:creationId xmlns:a16="http://schemas.microsoft.com/office/drawing/2014/main" id="{74E822AB-2A4F-DC6C-A578-EED38C37193C}"/>
              </a:ext>
            </a:extLst>
          </p:cNvPr>
          <p:cNvCxnSpPr/>
          <p:nvPr/>
        </p:nvCxnSpPr>
        <p:spPr>
          <a:xfrm>
            <a:off x="4026631" y="7295368"/>
            <a:ext cx="755650" cy="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40" name="Conector reto 39">
            <a:extLst>
              <a:ext uri="{FF2B5EF4-FFF2-40B4-BE49-F238E27FC236}">
                <a16:creationId xmlns:a16="http://schemas.microsoft.com/office/drawing/2014/main" id="{6F15B140-241C-8783-8668-1687AC307C5E}"/>
              </a:ext>
            </a:extLst>
          </p:cNvPr>
          <p:cNvCxnSpPr>
            <a:cxnSpLocks/>
          </p:cNvCxnSpPr>
          <p:nvPr/>
        </p:nvCxnSpPr>
        <p:spPr>
          <a:xfrm>
            <a:off x="3829081" y="2713179"/>
            <a:ext cx="1145452"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2" name="CaixaDeTexto 1">
            <a:extLst>
              <a:ext uri="{FF2B5EF4-FFF2-40B4-BE49-F238E27FC236}">
                <a16:creationId xmlns:a16="http://schemas.microsoft.com/office/drawing/2014/main" id="{66F2B93B-1F21-AEA9-F6E3-28E24D5BFF74}"/>
              </a:ext>
            </a:extLst>
          </p:cNvPr>
          <p:cNvSpPr txBox="1"/>
          <p:nvPr/>
        </p:nvSpPr>
        <p:spPr>
          <a:xfrm>
            <a:off x="761483" y="3592710"/>
            <a:ext cx="7815532" cy="1200329"/>
          </a:xfrm>
          <a:prstGeom prst="rect">
            <a:avLst/>
          </a:prstGeom>
          <a:noFill/>
        </p:spPr>
        <p:txBody>
          <a:bodyPr wrap="square" rtlCol="0">
            <a:spAutoFit/>
          </a:bodyPr>
          <a:lstStyle/>
          <a:p>
            <a:pPr algn="just"/>
            <a:r>
              <a:rPr lang="pt-BR" b="1" dirty="0">
                <a:solidFill>
                  <a:srgbClr val="FFFFFF"/>
                </a:solidFill>
                <a:latin typeface="Tw Cen MT" panose="020B0602020104020603" pitchFamily="34" charset="0"/>
              </a:rPr>
              <a:t>Neste caso, um aumento de 1% no preço provoca um aumento na quantidade ofertada de 3,5%. A elasticidade da oferta maior do que um significa que a taxa de variação percentual na quantidade ofertada será maior do que uma mudança de preço de um por cento.</a:t>
            </a:r>
            <a:endParaRPr lang="pt-BR" sz="1200" b="1" dirty="0">
              <a:solidFill>
                <a:srgbClr val="FFFFFF"/>
              </a:solidFill>
              <a:latin typeface="Tw Cen MT" panose="020B0602020104020603" pitchFamily="34" charset="0"/>
            </a:endParaRPr>
          </a:p>
        </p:txBody>
      </p:sp>
    </p:spTree>
    <p:extLst>
      <p:ext uri="{BB962C8B-B14F-4D97-AF65-F5344CB8AC3E}">
        <p14:creationId xmlns:p14="http://schemas.microsoft.com/office/powerpoint/2010/main" val="17658640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1000"/>
                                        <p:tgtEl>
                                          <p:spTgt spid="40"/>
                                        </p:tgtEl>
                                      </p:cBhvr>
                                    </p:animEffect>
                                    <p:anim calcmode="lin" valueType="num">
                                      <p:cBhvr>
                                        <p:cTn id="38" dur="1000" fill="hold"/>
                                        <p:tgtEl>
                                          <p:spTgt spid="40"/>
                                        </p:tgtEl>
                                        <p:attrNameLst>
                                          <p:attrName>ppt_x</p:attrName>
                                        </p:attrNameLst>
                                      </p:cBhvr>
                                      <p:tavLst>
                                        <p:tav tm="0">
                                          <p:val>
                                            <p:strVal val="#ppt_x"/>
                                          </p:val>
                                        </p:tav>
                                        <p:tav tm="100000">
                                          <p:val>
                                            <p:strVal val="#ppt_x"/>
                                          </p:val>
                                        </p:tav>
                                      </p:tavLst>
                                    </p:anim>
                                    <p:anim calcmode="lin" valueType="num">
                                      <p:cBhvr>
                                        <p:cTn id="3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15" grpId="0"/>
      <p:bldP spid="17" grpId="0"/>
      <p:bldP spid="18"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2690AD">
                <a:shade val="30000"/>
                <a:satMod val="115000"/>
              </a:srgbClr>
            </a:gs>
            <a:gs pos="62000">
              <a:srgbClr val="308FB9"/>
            </a:gs>
            <a:gs pos="100000">
              <a:srgbClr val="5FCDEA"/>
            </a:gs>
          </a:gsLst>
          <a:lin ang="16200000" scaled="1"/>
          <a:tileRect/>
        </a:gradFill>
        <a:effectLst/>
      </p:bgPr>
    </p:bg>
    <p:spTree>
      <p:nvGrpSpPr>
        <p:cNvPr id="1" name=""/>
        <p:cNvGrpSpPr/>
        <p:nvPr/>
      </p:nvGrpSpPr>
      <p:grpSpPr>
        <a:xfrm>
          <a:off x="0" y="0"/>
          <a:ext cx="0" cy="0"/>
          <a:chOff x="0" y="0"/>
          <a:chExt cx="0" cy="0"/>
        </a:xfrm>
      </p:grpSpPr>
      <p:pic>
        <p:nvPicPr>
          <p:cNvPr id="170" name="Imagem 169" descr="Logotipo&#10;&#10;Descrição gerada automaticamente">
            <a:extLst>
              <a:ext uri="{FF2B5EF4-FFF2-40B4-BE49-F238E27FC236}">
                <a16:creationId xmlns:a16="http://schemas.microsoft.com/office/drawing/2014/main" id="{D8836907-5EF4-1C2A-9E24-59DBA8EFCF7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contrast="1000"/>
                    </a14:imgEffect>
                  </a14:imgLayer>
                </a14:imgProps>
              </a:ext>
              <a:ext uri="{28A0092B-C50C-407E-A947-70E740481C1C}">
                <a14:useLocalDpi xmlns:a14="http://schemas.microsoft.com/office/drawing/2010/main" val="0"/>
              </a:ext>
            </a:extLst>
          </a:blip>
          <a:stretch>
            <a:fillRect/>
          </a:stretch>
        </p:blipFill>
        <p:spPr>
          <a:xfrm>
            <a:off x="10325818" y="333583"/>
            <a:ext cx="1414933" cy="832586"/>
          </a:xfrm>
          <a:prstGeom prst="rect">
            <a:avLst/>
          </a:prstGeom>
          <a:effectLst>
            <a:innerShdw blurRad="57150" dist="38100" dir="14460000">
              <a:prstClr val="black">
                <a:alpha val="70000"/>
              </a:prstClr>
            </a:innerShdw>
          </a:effectLst>
        </p:spPr>
      </p:pic>
      <p:cxnSp>
        <p:nvCxnSpPr>
          <p:cNvPr id="16" name="Conector reto 15">
            <a:extLst>
              <a:ext uri="{FF2B5EF4-FFF2-40B4-BE49-F238E27FC236}">
                <a16:creationId xmlns:a16="http://schemas.microsoft.com/office/drawing/2014/main" id="{5F184DEF-9984-2B25-AF32-BB59372FC635}"/>
              </a:ext>
            </a:extLst>
          </p:cNvPr>
          <p:cNvCxnSpPr/>
          <p:nvPr/>
        </p:nvCxnSpPr>
        <p:spPr>
          <a:xfrm>
            <a:off x="4053301" y="6735298"/>
            <a:ext cx="755650" cy="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34" name="Conector reto 33">
            <a:extLst>
              <a:ext uri="{FF2B5EF4-FFF2-40B4-BE49-F238E27FC236}">
                <a16:creationId xmlns:a16="http://schemas.microsoft.com/office/drawing/2014/main" id="{74E822AB-2A4F-DC6C-A578-EED38C37193C}"/>
              </a:ext>
            </a:extLst>
          </p:cNvPr>
          <p:cNvCxnSpPr/>
          <p:nvPr/>
        </p:nvCxnSpPr>
        <p:spPr>
          <a:xfrm>
            <a:off x="4026631" y="7295368"/>
            <a:ext cx="755650" cy="0"/>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sp>
        <p:nvSpPr>
          <p:cNvPr id="44" name="CaixaDeTexto 43">
            <a:extLst>
              <a:ext uri="{FF2B5EF4-FFF2-40B4-BE49-F238E27FC236}">
                <a16:creationId xmlns:a16="http://schemas.microsoft.com/office/drawing/2014/main" id="{B4729F24-FDB7-B3E0-B902-B62775511821}"/>
              </a:ext>
            </a:extLst>
          </p:cNvPr>
          <p:cNvSpPr txBox="1"/>
          <p:nvPr/>
        </p:nvSpPr>
        <p:spPr>
          <a:xfrm>
            <a:off x="795433" y="1166169"/>
            <a:ext cx="7815532" cy="1661993"/>
          </a:xfrm>
          <a:prstGeom prst="rect">
            <a:avLst/>
          </a:prstGeom>
          <a:noFill/>
        </p:spPr>
        <p:txBody>
          <a:bodyPr wrap="square" rtlCol="0">
            <a:spAutoFit/>
          </a:bodyPr>
          <a:lstStyle/>
          <a:p>
            <a:pPr algn="just"/>
            <a:r>
              <a:rPr lang="pt-BR" b="1" dirty="0">
                <a:solidFill>
                  <a:srgbClr val="FFFFFF"/>
                </a:solidFill>
                <a:latin typeface="Tw Cen MT" panose="020B0602020104020603" pitchFamily="34" charset="0"/>
              </a:rPr>
              <a:t>Calculando a elasticidade-preço da oferta:</a:t>
            </a:r>
          </a:p>
          <a:p>
            <a:pPr algn="just"/>
            <a:endParaRPr lang="pt-BR" sz="1200" b="1" dirty="0">
              <a:solidFill>
                <a:srgbClr val="FFFFFF"/>
              </a:solidFill>
              <a:latin typeface="Tw Cen MT" panose="020B0602020104020603" pitchFamily="34" charset="0"/>
            </a:endParaRPr>
          </a:p>
          <a:p>
            <a:pPr algn="just"/>
            <a:r>
              <a:rPr lang="pt-BR" b="1" dirty="0">
                <a:solidFill>
                  <a:srgbClr val="FFFFFF"/>
                </a:solidFill>
                <a:latin typeface="Tw Cen MT" panose="020B0602020104020603" pitchFamily="34" charset="0"/>
              </a:rPr>
              <a:t>Suponha que um apartamento é alugado por $650 por mês e, a esse preço, 10.000 unidades são alugadas, você pode ver estes números representados graficamente abaixo. Quando o preço aumenta para $700 por mês, 13.000 unidades são ofertadas no mercado.</a:t>
            </a:r>
          </a:p>
        </p:txBody>
      </p:sp>
      <p:pic>
        <p:nvPicPr>
          <p:cNvPr id="46" name="Imagem 45">
            <a:extLst>
              <a:ext uri="{FF2B5EF4-FFF2-40B4-BE49-F238E27FC236}">
                <a16:creationId xmlns:a16="http://schemas.microsoft.com/office/drawing/2014/main" id="{3FA44DA3-DB8E-B48C-8746-C9BB1DA0DACD}"/>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890683" y="3010262"/>
            <a:ext cx="5519642" cy="2588491"/>
          </a:xfrm>
          <a:prstGeom prst="rect">
            <a:avLst/>
          </a:prstGeom>
          <a:effectLst>
            <a:softEdge rad="31750"/>
          </a:effectLst>
        </p:spPr>
      </p:pic>
      <p:sp>
        <p:nvSpPr>
          <p:cNvPr id="47" name="CaixaDeTexto 46">
            <a:extLst>
              <a:ext uri="{FF2B5EF4-FFF2-40B4-BE49-F238E27FC236}">
                <a16:creationId xmlns:a16="http://schemas.microsoft.com/office/drawing/2014/main" id="{EB27713F-BAAD-5C0C-5C79-A3FFB66FDA60}"/>
              </a:ext>
            </a:extLst>
          </p:cNvPr>
          <p:cNvSpPr txBox="1"/>
          <p:nvPr/>
        </p:nvSpPr>
        <p:spPr>
          <a:xfrm>
            <a:off x="874515" y="5780853"/>
            <a:ext cx="7815532" cy="276999"/>
          </a:xfrm>
          <a:prstGeom prst="rect">
            <a:avLst/>
          </a:prstGeom>
          <a:noFill/>
        </p:spPr>
        <p:txBody>
          <a:bodyPr wrap="square" rtlCol="0">
            <a:spAutoFit/>
          </a:bodyPr>
          <a:lstStyle/>
          <a:p>
            <a:pPr algn="just"/>
            <a:r>
              <a:rPr lang="en-US" sz="1200" b="1" dirty="0">
                <a:solidFill>
                  <a:srgbClr val="FFFFFF"/>
                </a:solidFill>
                <a:latin typeface="Tw Cen MT" panose="020B0602020104020603" pitchFamily="34" charset="0"/>
              </a:rPr>
              <a:t>Fonte: Figura 2 em "Price Elasticity of Demand and Price Elasticity of Supply" por OpenStaxCollege, CC BY 4.0</a:t>
            </a:r>
            <a:endParaRPr lang="pt-BR" sz="1200" b="1" dirty="0">
              <a:solidFill>
                <a:srgbClr val="FFFFFF"/>
              </a:solidFill>
              <a:latin typeface="Tw Cen MT" panose="020B0602020104020603" pitchFamily="34" charset="0"/>
            </a:endParaRPr>
          </a:p>
        </p:txBody>
      </p:sp>
      <p:sp>
        <p:nvSpPr>
          <p:cNvPr id="48" name="CaixaDeTexto 47">
            <a:extLst>
              <a:ext uri="{FF2B5EF4-FFF2-40B4-BE49-F238E27FC236}">
                <a16:creationId xmlns:a16="http://schemas.microsoft.com/office/drawing/2014/main" id="{D4A17A12-CB94-BA7D-2F3A-EFABE9F9BF3A}"/>
              </a:ext>
            </a:extLst>
          </p:cNvPr>
          <p:cNvSpPr txBox="1"/>
          <p:nvPr/>
        </p:nvSpPr>
        <p:spPr>
          <a:xfrm>
            <a:off x="7929927" y="2797553"/>
            <a:ext cx="3476625" cy="369332"/>
          </a:xfrm>
          <a:prstGeom prst="rect">
            <a:avLst/>
          </a:prstGeom>
          <a:noFill/>
        </p:spPr>
        <p:txBody>
          <a:bodyPr wrap="square" rtlCol="0">
            <a:spAutoFit/>
          </a:bodyPr>
          <a:lstStyle/>
          <a:p>
            <a:r>
              <a:rPr lang="pt-BR" b="1" dirty="0">
                <a:solidFill>
                  <a:schemeClr val="bg1"/>
                </a:solidFill>
              </a:rPr>
              <a:t>Método de Ponto Médio</a:t>
            </a:r>
          </a:p>
        </p:txBody>
      </p:sp>
      <p:sp>
        <p:nvSpPr>
          <p:cNvPr id="50" name="Caixa de Texto 2">
            <a:extLst>
              <a:ext uri="{FF2B5EF4-FFF2-40B4-BE49-F238E27FC236}">
                <a16:creationId xmlns:a16="http://schemas.microsoft.com/office/drawing/2014/main" id="{A3F4EE28-0988-AD37-0AC2-AE5B7BB4CE40}"/>
              </a:ext>
            </a:extLst>
          </p:cNvPr>
          <p:cNvSpPr txBox="1">
            <a:spLocks noChangeArrowheads="1"/>
          </p:cNvSpPr>
          <p:nvPr/>
        </p:nvSpPr>
        <p:spPr bwMode="auto">
          <a:xfrm>
            <a:off x="6664382" y="3383640"/>
            <a:ext cx="2179955" cy="35115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pt-BR" sz="1400" b="1"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 variação na quantidade =</a:t>
            </a:r>
            <a:endParaRPr lang="pt-BR"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Caixa de Texto 2">
            <a:extLst>
              <a:ext uri="{FF2B5EF4-FFF2-40B4-BE49-F238E27FC236}">
                <a16:creationId xmlns:a16="http://schemas.microsoft.com/office/drawing/2014/main" id="{F2302C09-4EE4-44FD-18A3-6097F525D284}"/>
              </a:ext>
            </a:extLst>
          </p:cNvPr>
          <p:cNvSpPr txBox="1">
            <a:spLocks noChangeArrowheads="1"/>
          </p:cNvSpPr>
          <p:nvPr/>
        </p:nvSpPr>
        <p:spPr bwMode="auto">
          <a:xfrm>
            <a:off x="8820771" y="3404779"/>
            <a:ext cx="1336040" cy="260985"/>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pt-BR"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13000 - 10000</a:t>
            </a:r>
          </a:p>
        </p:txBody>
      </p:sp>
      <p:sp>
        <p:nvSpPr>
          <p:cNvPr id="52" name="Caixa de Texto 2">
            <a:extLst>
              <a:ext uri="{FF2B5EF4-FFF2-40B4-BE49-F238E27FC236}">
                <a16:creationId xmlns:a16="http://schemas.microsoft.com/office/drawing/2014/main" id="{42C40C37-8988-B410-FA3F-AD7A9DAC422D}"/>
              </a:ext>
            </a:extLst>
          </p:cNvPr>
          <p:cNvSpPr txBox="1">
            <a:spLocks noChangeArrowheads="1"/>
          </p:cNvSpPr>
          <p:nvPr/>
        </p:nvSpPr>
        <p:spPr bwMode="auto">
          <a:xfrm>
            <a:off x="8850717" y="3568923"/>
            <a:ext cx="1334218" cy="26098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pt-BR"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(13000 + 10000) /2 </a:t>
            </a:r>
          </a:p>
        </p:txBody>
      </p:sp>
      <p:sp>
        <p:nvSpPr>
          <p:cNvPr id="53" name="Caixa de Texto 2">
            <a:extLst>
              <a:ext uri="{FF2B5EF4-FFF2-40B4-BE49-F238E27FC236}">
                <a16:creationId xmlns:a16="http://schemas.microsoft.com/office/drawing/2014/main" id="{EC7BB221-D3F3-BEDF-3E3C-E3E5CA67F90A}"/>
              </a:ext>
            </a:extLst>
          </p:cNvPr>
          <p:cNvSpPr txBox="1">
            <a:spLocks noChangeArrowheads="1"/>
          </p:cNvSpPr>
          <p:nvPr/>
        </p:nvSpPr>
        <p:spPr bwMode="auto">
          <a:xfrm>
            <a:off x="10133840" y="3420695"/>
            <a:ext cx="755650" cy="35115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pt-BR" sz="1800" b="1"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X 100</a:t>
            </a:r>
            <a:endParaRPr lang="pt-BR"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4" name="Caixa de Texto 2">
            <a:extLst>
              <a:ext uri="{FF2B5EF4-FFF2-40B4-BE49-F238E27FC236}">
                <a16:creationId xmlns:a16="http://schemas.microsoft.com/office/drawing/2014/main" id="{2F2C694C-80EF-2046-F107-A463724015E6}"/>
              </a:ext>
            </a:extLst>
          </p:cNvPr>
          <p:cNvSpPr txBox="1">
            <a:spLocks noChangeArrowheads="1"/>
          </p:cNvSpPr>
          <p:nvPr/>
        </p:nvSpPr>
        <p:spPr bwMode="auto">
          <a:xfrm>
            <a:off x="6664382" y="4406668"/>
            <a:ext cx="2179955" cy="35115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pt-BR" sz="1400" b="1"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 variação no preço =</a:t>
            </a:r>
            <a:endParaRPr lang="pt-BR"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 name="Caixa de Texto 2">
            <a:extLst>
              <a:ext uri="{FF2B5EF4-FFF2-40B4-BE49-F238E27FC236}">
                <a16:creationId xmlns:a16="http://schemas.microsoft.com/office/drawing/2014/main" id="{E915C22E-6FD0-A471-E679-E92289748CF4}"/>
              </a:ext>
            </a:extLst>
          </p:cNvPr>
          <p:cNvSpPr txBox="1">
            <a:spLocks noChangeArrowheads="1"/>
          </p:cNvSpPr>
          <p:nvPr/>
        </p:nvSpPr>
        <p:spPr bwMode="auto">
          <a:xfrm>
            <a:off x="8511223" y="3895154"/>
            <a:ext cx="832802" cy="35115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pt-BR" sz="1400" b="1"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   </a:t>
            </a:r>
            <a:r>
              <a:rPr lang="pt-BR" b="1"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26,1</a:t>
            </a:r>
            <a:endParaRPr lang="pt-BR"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BR" sz="2000" b="1"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 </a:t>
            </a:r>
            <a:endParaRPr lang="pt-BR"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Caixa de Texto 2">
            <a:extLst>
              <a:ext uri="{FF2B5EF4-FFF2-40B4-BE49-F238E27FC236}">
                <a16:creationId xmlns:a16="http://schemas.microsoft.com/office/drawing/2014/main" id="{56B43185-7BAD-3882-932A-0359D2D98C66}"/>
              </a:ext>
            </a:extLst>
          </p:cNvPr>
          <p:cNvSpPr txBox="1">
            <a:spLocks noChangeArrowheads="1"/>
          </p:cNvSpPr>
          <p:nvPr/>
        </p:nvSpPr>
        <p:spPr bwMode="auto">
          <a:xfrm>
            <a:off x="8820771" y="4445877"/>
            <a:ext cx="1336040" cy="260985"/>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pt-BR"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700 - 650</a:t>
            </a:r>
          </a:p>
        </p:txBody>
      </p:sp>
      <p:sp>
        <p:nvSpPr>
          <p:cNvPr id="57" name="Caixa de Texto 2">
            <a:extLst>
              <a:ext uri="{FF2B5EF4-FFF2-40B4-BE49-F238E27FC236}">
                <a16:creationId xmlns:a16="http://schemas.microsoft.com/office/drawing/2014/main" id="{311B87F2-5EE3-43C2-01A4-661E6049BF18}"/>
              </a:ext>
            </a:extLst>
          </p:cNvPr>
          <p:cNvSpPr txBox="1">
            <a:spLocks noChangeArrowheads="1"/>
          </p:cNvSpPr>
          <p:nvPr/>
        </p:nvSpPr>
        <p:spPr bwMode="auto">
          <a:xfrm>
            <a:off x="8873019" y="4637962"/>
            <a:ext cx="1283792" cy="26098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pt-BR"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(700 + 650) /2 </a:t>
            </a:r>
          </a:p>
        </p:txBody>
      </p:sp>
      <p:sp>
        <p:nvSpPr>
          <p:cNvPr id="59" name="Caixa de Texto 2">
            <a:extLst>
              <a:ext uri="{FF2B5EF4-FFF2-40B4-BE49-F238E27FC236}">
                <a16:creationId xmlns:a16="http://schemas.microsoft.com/office/drawing/2014/main" id="{90ED5819-987E-650F-2E65-867EB2E6F56A}"/>
              </a:ext>
            </a:extLst>
          </p:cNvPr>
          <p:cNvSpPr txBox="1">
            <a:spLocks noChangeArrowheads="1"/>
          </p:cNvSpPr>
          <p:nvPr/>
        </p:nvSpPr>
        <p:spPr bwMode="auto">
          <a:xfrm>
            <a:off x="10159278" y="4468113"/>
            <a:ext cx="755650" cy="35115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pt-BR" sz="1800" b="1"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X 100</a:t>
            </a:r>
            <a:endParaRPr lang="pt-BR"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0" name="Caixa de Texto 2">
            <a:extLst>
              <a:ext uri="{FF2B5EF4-FFF2-40B4-BE49-F238E27FC236}">
                <a16:creationId xmlns:a16="http://schemas.microsoft.com/office/drawing/2014/main" id="{49B569B6-CD41-28EC-0C8C-252E4AE67382}"/>
              </a:ext>
            </a:extLst>
          </p:cNvPr>
          <p:cNvSpPr txBox="1">
            <a:spLocks noChangeArrowheads="1"/>
          </p:cNvSpPr>
          <p:nvPr/>
        </p:nvSpPr>
        <p:spPr bwMode="auto">
          <a:xfrm>
            <a:off x="8511223" y="4932598"/>
            <a:ext cx="832802" cy="35115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pt-BR" sz="1400" b="1"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   </a:t>
            </a:r>
            <a:r>
              <a:rPr lang="pt-BR" b="1"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7,4</a:t>
            </a:r>
            <a:endParaRPr lang="pt-BR"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BR" sz="2000" b="1"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 </a:t>
            </a:r>
            <a:endParaRPr lang="pt-BR"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2" name="Conector reto 61">
            <a:extLst>
              <a:ext uri="{FF2B5EF4-FFF2-40B4-BE49-F238E27FC236}">
                <a16:creationId xmlns:a16="http://schemas.microsoft.com/office/drawing/2014/main" id="{39C1C2DD-8042-8243-D577-1B58599239EE}"/>
              </a:ext>
            </a:extLst>
          </p:cNvPr>
          <p:cNvCxnSpPr>
            <a:cxnSpLocks/>
          </p:cNvCxnSpPr>
          <p:nvPr/>
        </p:nvCxnSpPr>
        <p:spPr>
          <a:xfrm>
            <a:off x="8955475" y="3622353"/>
            <a:ext cx="105797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8" name="Conector reto 127">
            <a:extLst>
              <a:ext uri="{FF2B5EF4-FFF2-40B4-BE49-F238E27FC236}">
                <a16:creationId xmlns:a16="http://schemas.microsoft.com/office/drawing/2014/main" id="{59C7A828-BE77-151B-5E82-1245A2FFE911}"/>
              </a:ext>
            </a:extLst>
          </p:cNvPr>
          <p:cNvCxnSpPr>
            <a:cxnSpLocks/>
          </p:cNvCxnSpPr>
          <p:nvPr/>
        </p:nvCxnSpPr>
        <p:spPr>
          <a:xfrm>
            <a:off x="9105900" y="4681340"/>
            <a:ext cx="8001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0789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anim calcmode="lin" valueType="num">
                                      <p:cBhvr>
                                        <p:cTn id="13" dur="1000" fill="hold"/>
                                        <p:tgtEl>
                                          <p:spTgt spid="47"/>
                                        </p:tgtEl>
                                        <p:attrNameLst>
                                          <p:attrName>ppt_x</p:attrName>
                                        </p:attrNameLst>
                                      </p:cBhvr>
                                      <p:tavLst>
                                        <p:tav tm="0">
                                          <p:val>
                                            <p:strVal val="#ppt_x"/>
                                          </p:val>
                                        </p:tav>
                                        <p:tav tm="100000">
                                          <p:val>
                                            <p:strVal val="#ppt_x"/>
                                          </p:val>
                                        </p:tav>
                                      </p:tavLst>
                                    </p:anim>
                                    <p:anim calcmode="lin" valueType="num">
                                      <p:cBhvr>
                                        <p:cTn id="14" dur="1000" fill="hold"/>
                                        <p:tgtEl>
                                          <p:spTgt spid="4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1000"/>
                                        <p:tgtEl>
                                          <p:spTgt spid="62"/>
                                        </p:tgtEl>
                                      </p:cBhvr>
                                    </p:animEffect>
                                    <p:anim calcmode="lin" valueType="num">
                                      <p:cBhvr>
                                        <p:cTn id="24" dur="1000" fill="hold"/>
                                        <p:tgtEl>
                                          <p:spTgt spid="62"/>
                                        </p:tgtEl>
                                        <p:attrNameLst>
                                          <p:attrName>ppt_x</p:attrName>
                                        </p:attrNameLst>
                                      </p:cBhvr>
                                      <p:tavLst>
                                        <p:tav tm="0">
                                          <p:val>
                                            <p:strVal val="#ppt_x"/>
                                          </p:val>
                                        </p:tav>
                                        <p:tav tm="100000">
                                          <p:val>
                                            <p:strVal val="#ppt_x"/>
                                          </p:val>
                                        </p:tav>
                                      </p:tavLst>
                                    </p:anim>
                                    <p:anim calcmode="lin" valueType="num">
                                      <p:cBhvr>
                                        <p:cTn id="25" dur="1000" fill="hold"/>
                                        <p:tgtEl>
                                          <p:spTgt spid="62"/>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1000"/>
                                        <p:tgtEl>
                                          <p:spTgt spid="52"/>
                                        </p:tgtEl>
                                      </p:cBhvr>
                                    </p:animEffect>
                                    <p:anim calcmode="lin" valueType="num">
                                      <p:cBhvr>
                                        <p:cTn id="30" dur="1000" fill="hold"/>
                                        <p:tgtEl>
                                          <p:spTgt spid="52"/>
                                        </p:tgtEl>
                                        <p:attrNameLst>
                                          <p:attrName>ppt_x</p:attrName>
                                        </p:attrNameLst>
                                      </p:cBhvr>
                                      <p:tavLst>
                                        <p:tav tm="0">
                                          <p:val>
                                            <p:strVal val="#ppt_x"/>
                                          </p:val>
                                        </p:tav>
                                        <p:tav tm="100000">
                                          <p:val>
                                            <p:strVal val="#ppt_x"/>
                                          </p:val>
                                        </p:tav>
                                      </p:tavLst>
                                    </p:anim>
                                    <p:anim calcmode="lin" valueType="num">
                                      <p:cBhvr>
                                        <p:cTn id="31" dur="1000" fill="hold"/>
                                        <p:tgtEl>
                                          <p:spTgt spid="52"/>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1000"/>
                                        <p:tgtEl>
                                          <p:spTgt spid="51"/>
                                        </p:tgtEl>
                                      </p:cBhvr>
                                    </p:animEffect>
                                    <p:anim calcmode="lin" valueType="num">
                                      <p:cBhvr>
                                        <p:cTn id="36" dur="1000" fill="hold"/>
                                        <p:tgtEl>
                                          <p:spTgt spid="51"/>
                                        </p:tgtEl>
                                        <p:attrNameLst>
                                          <p:attrName>ppt_x</p:attrName>
                                        </p:attrNameLst>
                                      </p:cBhvr>
                                      <p:tavLst>
                                        <p:tav tm="0">
                                          <p:val>
                                            <p:strVal val="#ppt_x"/>
                                          </p:val>
                                        </p:tav>
                                        <p:tav tm="100000">
                                          <p:val>
                                            <p:strVal val="#ppt_x"/>
                                          </p:val>
                                        </p:tav>
                                      </p:tavLst>
                                    </p:anim>
                                    <p:anim calcmode="lin" valueType="num">
                                      <p:cBhvr>
                                        <p:cTn id="37" dur="1000" fill="hold"/>
                                        <p:tgtEl>
                                          <p:spTgt spid="51"/>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42" presetClass="entr" presetSubtype="0"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1000"/>
                                        <p:tgtEl>
                                          <p:spTgt spid="50"/>
                                        </p:tgtEl>
                                      </p:cBhvr>
                                    </p:animEffect>
                                    <p:anim calcmode="lin" valueType="num">
                                      <p:cBhvr>
                                        <p:cTn id="42" dur="1000" fill="hold"/>
                                        <p:tgtEl>
                                          <p:spTgt spid="50"/>
                                        </p:tgtEl>
                                        <p:attrNameLst>
                                          <p:attrName>ppt_x</p:attrName>
                                        </p:attrNameLst>
                                      </p:cBhvr>
                                      <p:tavLst>
                                        <p:tav tm="0">
                                          <p:val>
                                            <p:strVal val="#ppt_x"/>
                                          </p:val>
                                        </p:tav>
                                        <p:tav tm="100000">
                                          <p:val>
                                            <p:strVal val="#ppt_x"/>
                                          </p:val>
                                        </p:tav>
                                      </p:tavLst>
                                    </p:anim>
                                    <p:anim calcmode="lin" valueType="num">
                                      <p:cBhvr>
                                        <p:cTn id="43" dur="1000" fill="hold"/>
                                        <p:tgtEl>
                                          <p:spTgt spid="50"/>
                                        </p:tgtEl>
                                        <p:attrNameLst>
                                          <p:attrName>ppt_y</p:attrName>
                                        </p:attrNameLst>
                                      </p:cBhvr>
                                      <p:tavLst>
                                        <p:tav tm="0">
                                          <p:val>
                                            <p:strVal val="#ppt_y+.1"/>
                                          </p:val>
                                        </p:tav>
                                        <p:tav tm="100000">
                                          <p:val>
                                            <p:strVal val="#ppt_y"/>
                                          </p:val>
                                        </p:tav>
                                      </p:tavLst>
                                    </p:anim>
                                  </p:childTnLst>
                                </p:cTn>
                              </p:par>
                            </p:childTnLst>
                          </p:cTn>
                        </p:par>
                        <p:par>
                          <p:cTn id="44" fill="hold">
                            <p:stCondLst>
                              <p:cond delay="5000"/>
                            </p:stCondLst>
                            <p:childTnLst>
                              <p:par>
                                <p:cTn id="45" presetID="42" presetClass="entr" presetSubtype="0"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1000"/>
                                        <p:tgtEl>
                                          <p:spTgt spid="53"/>
                                        </p:tgtEl>
                                      </p:cBhvr>
                                    </p:animEffect>
                                    <p:anim calcmode="lin" valueType="num">
                                      <p:cBhvr>
                                        <p:cTn id="48" dur="1000" fill="hold"/>
                                        <p:tgtEl>
                                          <p:spTgt spid="53"/>
                                        </p:tgtEl>
                                        <p:attrNameLst>
                                          <p:attrName>ppt_x</p:attrName>
                                        </p:attrNameLst>
                                      </p:cBhvr>
                                      <p:tavLst>
                                        <p:tav tm="0">
                                          <p:val>
                                            <p:strVal val="#ppt_x"/>
                                          </p:val>
                                        </p:tav>
                                        <p:tav tm="100000">
                                          <p:val>
                                            <p:strVal val="#ppt_x"/>
                                          </p:val>
                                        </p:tav>
                                      </p:tavLst>
                                    </p:anim>
                                    <p:anim calcmode="lin" valueType="num">
                                      <p:cBhvr>
                                        <p:cTn id="49" dur="1000" fill="hold"/>
                                        <p:tgtEl>
                                          <p:spTgt spid="53"/>
                                        </p:tgtEl>
                                        <p:attrNameLst>
                                          <p:attrName>ppt_y</p:attrName>
                                        </p:attrNameLst>
                                      </p:cBhvr>
                                      <p:tavLst>
                                        <p:tav tm="0">
                                          <p:val>
                                            <p:strVal val="#ppt_y+.1"/>
                                          </p:val>
                                        </p:tav>
                                        <p:tav tm="100000">
                                          <p:val>
                                            <p:strVal val="#ppt_y"/>
                                          </p:val>
                                        </p:tav>
                                      </p:tavLst>
                                    </p:anim>
                                  </p:childTnLst>
                                </p:cTn>
                              </p:par>
                            </p:childTnLst>
                          </p:cTn>
                        </p:par>
                        <p:par>
                          <p:cTn id="50" fill="hold">
                            <p:stCondLst>
                              <p:cond delay="6000"/>
                            </p:stCondLst>
                            <p:childTnLst>
                              <p:par>
                                <p:cTn id="51" presetID="42" presetClass="entr" presetSubtype="0" fill="hold" grpId="0" nodeType="after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fade">
                                      <p:cBhvr>
                                        <p:cTn id="53" dur="1000"/>
                                        <p:tgtEl>
                                          <p:spTgt spid="55"/>
                                        </p:tgtEl>
                                      </p:cBhvr>
                                    </p:animEffect>
                                    <p:anim calcmode="lin" valueType="num">
                                      <p:cBhvr>
                                        <p:cTn id="54" dur="1000" fill="hold"/>
                                        <p:tgtEl>
                                          <p:spTgt spid="55"/>
                                        </p:tgtEl>
                                        <p:attrNameLst>
                                          <p:attrName>ppt_x</p:attrName>
                                        </p:attrNameLst>
                                      </p:cBhvr>
                                      <p:tavLst>
                                        <p:tav tm="0">
                                          <p:val>
                                            <p:strVal val="#ppt_x"/>
                                          </p:val>
                                        </p:tav>
                                        <p:tav tm="100000">
                                          <p:val>
                                            <p:strVal val="#ppt_x"/>
                                          </p:val>
                                        </p:tav>
                                      </p:tavLst>
                                    </p:anim>
                                    <p:anim calcmode="lin" valueType="num">
                                      <p:cBhvr>
                                        <p:cTn id="55" dur="1000" fill="hold"/>
                                        <p:tgtEl>
                                          <p:spTgt spid="55"/>
                                        </p:tgtEl>
                                        <p:attrNameLst>
                                          <p:attrName>ppt_y</p:attrName>
                                        </p:attrNameLst>
                                      </p:cBhvr>
                                      <p:tavLst>
                                        <p:tav tm="0">
                                          <p:val>
                                            <p:strVal val="#ppt_y+.1"/>
                                          </p:val>
                                        </p:tav>
                                        <p:tav tm="100000">
                                          <p:val>
                                            <p:strVal val="#ppt_y"/>
                                          </p:val>
                                        </p:tav>
                                      </p:tavLst>
                                    </p:anim>
                                  </p:childTnLst>
                                </p:cTn>
                              </p:par>
                            </p:childTnLst>
                          </p:cTn>
                        </p:par>
                        <p:par>
                          <p:cTn id="56" fill="hold">
                            <p:stCondLst>
                              <p:cond delay="7000"/>
                            </p:stCondLst>
                            <p:childTnLst>
                              <p:par>
                                <p:cTn id="57" presetID="42" presetClass="entr" presetSubtype="0" fill="hold" grpId="0" nodeType="after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1000"/>
                                        <p:tgtEl>
                                          <p:spTgt spid="48"/>
                                        </p:tgtEl>
                                      </p:cBhvr>
                                    </p:animEffect>
                                    <p:anim calcmode="lin" valueType="num">
                                      <p:cBhvr>
                                        <p:cTn id="60" dur="1000" fill="hold"/>
                                        <p:tgtEl>
                                          <p:spTgt spid="48"/>
                                        </p:tgtEl>
                                        <p:attrNameLst>
                                          <p:attrName>ppt_x</p:attrName>
                                        </p:attrNameLst>
                                      </p:cBhvr>
                                      <p:tavLst>
                                        <p:tav tm="0">
                                          <p:val>
                                            <p:strVal val="#ppt_x"/>
                                          </p:val>
                                        </p:tav>
                                        <p:tav tm="100000">
                                          <p:val>
                                            <p:strVal val="#ppt_x"/>
                                          </p:val>
                                        </p:tav>
                                      </p:tavLst>
                                    </p:anim>
                                    <p:anim calcmode="lin" valueType="num">
                                      <p:cBhvr>
                                        <p:cTn id="61" dur="1000" fill="hold"/>
                                        <p:tgtEl>
                                          <p:spTgt spid="48"/>
                                        </p:tgtEl>
                                        <p:attrNameLst>
                                          <p:attrName>ppt_y</p:attrName>
                                        </p:attrNameLst>
                                      </p:cBhvr>
                                      <p:tavLst>
                                        <p:tav tm="0">
                                          <p:val>
                                            <p:strVal val="#ppt_y+.1"/>
                                          </p:val>
                                        </p:tav>
                                        <p:tav tm="100000">
                                          <p:val>
                                            <p:strVal val="#ppt_y"/>
                                          </p:val>
                                        </p:tav>
                                      </p:tavLst>
                                    </p:anim>
                                  </p:childTnLst>
                                </p:cTn>
                              </p:par>
                            </p:childTnLst>
                          </p:cTn>
                        </p:par>
                        <p:par>
                          <p:cTn id="62" fill="hold">
                            <p:stCondLst>
                              <p:cond delay="8000"/>
                            </p:stCondLst>
                            <p:childTnLst>
                              <p:par>
                                <p:cTn id="63" presetID="42" presetClass="entr" presetSubtype="0" fill="hold" nodeType="afterEffect">
                                  <p:stCondLst>
                                    <p:cond delay="0"/>
                                  </p:stCondLst>
                                  <p:childTnLst>
                                    <p:set>
                                      <p:cBhvr>
                                        <p:cTn id="64" dur="1" fill="hold">
                                          <p:stCondLst>
                                            <p:cond delay="0"/>
                                          </p:stCondLst>
                                        </p:cTn>
                                        <p:tgtEl>
                                          <p:spTgt spid="128"/>
                                        </p:tgtEl>
                                        <p:attrNameLst>
                                          <p:attrName>style.visibility</p:attrName>
                                        </p:attrNameLst>
                                      </p:cBhvr>
                                      <p:to>
                                        <p:strVal val="visible"/>
                                      </p:to>
                                    </p:set>
                                    <p:animEffect transition="in" filter="fade">
                                      <p:cBhvr>
                                        <p:cTn id="65" dur="1000"/>
                                        <p:tgtEl>
                                          <p:spTgt spid="128"/>
                                        </p:tgtEl>
                                      </p:cBhvr>
                                    </p:animEffect>
                                    <p:anim calcmode="lin" valueType="num">
                                      <p:cBhvr>
                                        <p:cTn id="66" dur="1000" fill="hold"/>
                                        <p:tgtEl>
                                          <p:spTgt spid="128"/>
                                        </p:tgtEl>
                                        <p:attrNameLst>
                                          <p:attrName>ppt_x</p:attrName>
                                        </p:attrNameLst>
                                      </p:cBhvr>
                                      <p:tavLst>
                                        <p:tav tm="0">
                                          <p:val>
                                            <p:strVal val="#ppt_x"/>
                                          </p:val>
                                        </p:tav>
                                        <p:tav tm="100000">
                                          <p:val>
                                            <p:strVal val="#ppt_x"/>
                                          </p:val>
                                        </p:tav>
                                      </p:tavLst>
                                    </p:anim>
                                    <p:anim calcmode="lin" valueType="num">
                                      <p:cBhvr>
                                        <p:cTn id="67" dur="1000" fill="hold"/>
                                        <p:tgtEl>
                                          <p:spTgt spid="128"/>
                                        </p:tgtEl>
                                        <p:attrNameLst>
                                          <p:attrName>ppt_y</p:attrName>
                                        </p:attrNameLst>
                                      </p:cBhvr>
                                      <p:tavLst>
                                        <p:tav tm="0">
                                          <p:val>
                                            <p:strVal val="#ppt_y+.1"/>
                                          </p:val>
                                        </p:tav>
                                        <p:tav tm="100000">
                                          <p:val>
                                            <p:strVal val="#ppt_y"/>
                                          </p:val>
                                        </p:tav>
                                      </p:tavLst>
                                    </p:anim>
                                  </p:childTnLst>
                                </p:cTn>
                              </p:par>
                            </p:childTnLst>
                          </p:cTn>
                        </p:par>
                        <p:par>
                          <p:cTn id="68" fill="hold">
                            <p:stCondLst>
                              <p:cond delay="9000"/>
                            </p:stCondLst>
                            <p:childTnLst>
                              <p:par>
                                <p:cTn id="69" presetID="42" presetClass="entr" presetSubtype="0" fill="hold" grpId="0" nodeType="after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fade">
                                      <p:cBhvr>
                                        <p:cTn id="71" dur="1000"/>
                                        <p:tgtEl>
                                          <p:spTgt spid="56"/>
                                        </p:tgtEl>
                                      </p:cBhvr>
                                    </p:animEffect>
                                    <p:anim calcmode="lin" valueType="num">
                                      <p:cBhvr>
                                        <p:cTn id="72" dur="1000" fill="hold"/>
                                        <p:tgtEl>
                                          <p:spTgt spid="56"/>
                                        </p:tgtEl>
                                        <p:attrNameLst>
                                          <p:attrName>ppt_x</p:attrName>
                                        </p:attrNameLst>
                                      </p:cBhvr>
                                      <p:tavLst>
                                        <p:tav tm="0">
                                          <p:val>
                                            <p:strVal val="#ppt_x"/>
                                          </p:val>
                                        </p:tav>
                                        <p:tav tm="100000">
                                          <p:val>
                                            <p:strVal val="#ppt_x"/>
                                          </p:val>
                                        </p:tav>
                                      </p:tavLst>
                                    </p:anim>
                                    <p:anim calcmode="lin" valueType="num">
                                      <p:cBhvr>
                                        <p:cTn id="73" dur="1000" fill="hold"/>
                                        <p:tgtEl>
                                          <p:spTgt spid="56"/>
                                        </p:tgtEl>
                                        <p:attrNameLst>
                                          <p:attrName>ppt_y</p:attrName>
                                        </p:attrNameLst>
                                      </p:cBhvr>
                                      <p:tavLst>
                                        <p:tav tm="0">
                                          <p:val>
                                            <p:strVal val="#ppt_y+.1"/>
                                          </p:val>
                                        </p:tav>
                                        <p:tav tm="100000">
                                          <p:val>
                                            <p:strVal val="#ppt_y"/>
                                          </p:val>
                                        </p:tav>
                                      </p:tavLst>
                                    </p:anim>
                                  </p:childTnLst>
                                </p:cTn>
                              </p:par>
                            </p:childTnLst>
                          </p:cTn>
                        </p:par>
                        <p:par>
                          <p:cTn id="74" fill="hold">
                            <p:stCondLst>
                              <p:cond delay="10000"/>
                            </p:stCondLst>
                            <p:childTnLst>
                              <p:par>
                                <p:cTn id="75" presetID="42" presetClass="entr" presetSubtype="0" fill="hold" grpId="0" nodeType="after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1000"/>
                                        <p:tgtEl>
                                          <p:spTgt spid="57"/>
                                        </p:tgtEl>
                                      </p:cBhvr>
                                    </p:animEffect>
                                    <p:anim calcmode="lin" valueType="num">
                                      <p:cBhvr>
                                        <p:cTn id="78" dur="1000" fill="hold"/>
                                        <p:tgtEl>
                                          <p:spTgt spid="57"/>
                                        </p:tgtEl>
                                        <p:attrNameLst>
                                          <p:attrName>ppt_x</p:attrName>
                                        </p:attrNameLst>
                                      </p:cBhvr>
                                      <p:tavLst>
                                        <p:tav tm="0">
                                          <p:val>
                                            <p:strVal val="#ppt_x"/>
                                          </p:val>
                                        </p:tav>
                                        <p:tav tm="100000">
                                          <p:val>
                                            <p:strVal val="#ppt_x"/>
                                          </p:val>
                                        </p:tav>
                                      </p:tavLst>
                                    </p:anim>
                                    <p:anim calcmode="lin" valueType="num">
                                      <p:cBhvr>
                                        <p:cTn id="79" dur="1000" fill="hold"/>
                                        <p:tgtEl>
                                          <p:spTgt spid="57"/>
                                        </p:tgtEl>
                                        <p:attrNameLst>
                                          <p:attrName>ppt_y</p:attrName>
                                        </p:attrNameLst>
                                      </p:cBhvr>
                                      <p:tavLst>
                                        <p:tav tm="0">
                                          <p:val>
                                            <p:strVal val="#ppt_y+.1"/>
                                          </p:val>
                                        </p:tav>
                                        <p:tav tm="100000">
                                          <p:val>
                                            <p:strVal val="#ppt_y"/>
                                          </p:val>
                                        </p:tav>
                                      </p:tavLst>
                                    </p:anim>
                                  </p:childTnLst>
                                </p:cTn>
                              </p:par>
                            </p:childTnLst>
                          </p:cTn>
                        </p:par>
                        <p:par>
                          <p:cTn id="80" fill="hold">
                            <p:stCondLst>
                              <p:cond delay="11000"/>
                            </p:stCondLst>
                            <p:childTnLst>
                              <p:par>
                                <p:cTn id="81" presetID="42" presetClass="entr" presetSubtype="0" fill="hold" grpId="0" nodeType="after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fade">
                                      <p:cBhvr>
                                        <p:cTn id="83" dur="1000"/>
                                        <p:tgtEl>
                                          <p:spTgt spid="59"/>
                                        </p:tgtEl>
                                      </p:cBhvr>
                                    </p:animEffect>
                                    <p:anim calcmode="lin" valueType="num">
                                      <p:cBhvr>
                                        <p:cTn id="84" dur="1000" fill="hold"/>
                                        <p:tgtEl>
                                          <p:spTgt spid="59"/>
                                        </p:tgtEl>
                                        <p:attrNameLst>
                                          <p:attrName>ppt_x</p:attrName>
                                        </p:attrNameLst>
                                      </p:cBhvr>
                                      <p:tavLst>
                                        <p:tav tm="0">
                                          <p:val>
                                            <p:strVal val="#ppt_x"/>
                                          </p:val>
                                        </p:tav>
                                        <p:tav tm="100000">
                                          <p:val>
                                            <p:strVal val="#ppt_x"/>
                                          </p:val>
                                        </p:tav>
                                      </p:tavLst>
                                    </p:anim>
                                    <p:anim calcmode="lin" valueType="num">
                                      <p:cBhvr>
                                        <p:cTn id="85" dur="1000" fill="hold"/>
                                        <p:tgtEl>
                                          <p:spTgt spid="59"/>
                                        </p:tgtEl>
                                        <p:attrNameLst>
                                          <p:attrName>ppt_y</p:attrName>
                                        </p:attrNameLst>
                                      </p:cBhvr>
                                      <p:tavLst>
                                        <p:tav tm="0">
                                          <p:val>
                                            <p:strVal val="#ppt_y+.1"/>
                                          </p:val>
                                        </p:tav>
                                        <p:tav tm="100000">
                                          <p:val>
                                            <p:strVal val="#ppt_y"/>
                                          </p:val>
                                        </p:tav>
                                      </p:tavLst>
                                    </p:anim>
                                  </p:childTnLst>
                                </p:cTn>
                              </p:par>
                            </p:childTnLst>
                          </p:cTn>
                        </p:par>
                        <p:par>
                          <p:cTn id="86" fill="hold">
                            <p:stCondLst>
                              <p:cond delay="12000"/>
                            </p:stCondLst>
                            <p:childTnLst>
                              <p:par>
                                <p:cTn id="87" presetID="42" presetClass="entr" presetSubtype="0" fill="hold" grpId="0" nodeType="afterEffect">
                                  <p:stCondLst>
                                    <p:cond delay="0"/>
                                  </p:stCondLst>
                                  <p:childTnLst>
                                    <p:set>
                                      <p:cBhvr>
                                        <p:cTn id="88" dur="1" fill="hold">
                                          <p:stCondLst>
                                            <p:cond delay="0"/>
                                          </p:stCondLst>
                                        </p:cTn>
                                        <p:tgtEl>
                                          <p:spTgt spid="60"/>
                                        </p:tgtEl>
                                        <p:attrNameLst>
                                          <p:attrName>style.visibility</p:attrName>
                                        </p:attrNameLst>
                                      </p:cBhvr>
                                      <p:to>
                                        <p:strVal val="visible"/>
                                      </p:to>
                                    </p:set>
                                    <p:animEffect transition="in" filter="fade">
                                      <p:cBhvr>
                                        <p:cTn id="89" dur="1000"/>
                                        <p:tgtEl>
                                          <p:spTgt spid="60"/>
                                        </p:tgtEl>
                                      </p:cBhvr>
                                    </p:animEffect>
                                    <p:anim calcmode="lin" valueType="num">
                                      <p:cBhvr>
                                        <p:cTn id="90" dur="1000" fill="hold"/>
                                        <p:tgtEl>
                                          <p:spTgt spid="60"/>
                                        </p:tgtEl>
                                        <p:attrNameLst>
                                          <p:attrName>ppt_x</p:attrName>
                                        </p:attrNameLst>
                                      </p:cBhvr>
                                      <p:tavLst>
                                        <p:tav tm="0">
                                          <p:val>
                                            <p:strVal val="#ppt_x"/>
                                          </p:val>
                                        </p:tav>
                                        <p:tav tm="100000">
                                          <p:val>
                                            <p:strVal val="#ppt_x"/>
                                          </p:val>
                                        </p:tav>
                                      </p:tavLst>
                                    </p:anim>
                                    <p:anim calcmode="lin" valueType="num">
                                      <p:cBhvr>
                                        <p:cTn id="91" dur="1000" fill="hold"/>
                                        <p:tgtEl>
                                          <p:spTgt spid="60"/>
                                        </p:tgtEl>
                                        <p:attrNameLst>
                                          <p:attrName>ppt_y</p:attrName>
                                        </p:attrNameLst>
                                      </p:cBhvr>
                                      <p:tavLst>
                                        <p:tav tm="0">
                                          <p:val>
                                            <p:strVal val="#ppt_y+.1"/>
                                          </p:val>
                                        </p:tav>
                                        <p:tav tm="100000">
                                          <p:val>
                                            <p:strVal val="#ppt_y"/>
                                          </p:val>
                                        </p:tav>
                                      </p:tavLst>
                                    </p:anim>
                                  </p:childTnLst>
                                </p:cTn>
                              </p:par>
                            </p:childTnLst>
                          </p:cTn>
                        </p:par>
                        <p:par>
                          <p:cTn id="92" fill="hold">
                            <p:stCondLst>
                              <p:cond delay="13000"/>
                            </p:stCondLst>
                            <p:childTnLst>
                              <p:par>
                                <p:cTn id="93" presetID="42" presetClass="entr" presetSubtype="0" fill="hold" grpId="0" nodeType="after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fade">
                                      <p:cBhvr>
                                        <p:cTn id="95" dur="1000"/>
                                        <p:tgtEl>
                                          <p:spTgt spid="54"/>
                                        </p:tgtEl>
                                      </p:cBhvr>
                                    </p:animEffect>
                                    <p:anim calcmode="lin" valueType="num">
                                      <p:cBhvr>
                                        <p:cTn id="96" dur="1000" fill="hold"/>
                                        <p:tgtEl>
                                          <p:spTgt spid="54"/>
                                        </p:tgtEl>
                                        <p:attrNameLst>
                                          <p:attrName>ppt_x</p:attrName>
                                        </p:attrNameLst>
                                      </p:cBhvr>
                                      <p:tavLst>
                                        <p:tav tm="0">
                                          <p:val>
                                            <p:strVal val="#ppt_x"/>
                                          </p:val>
                                        </p:tav>
                                        <p:tav tm="100000">
                                          <p:val>
                                            <p:strVal val="#ppt_x"/>
                                          </p:val>
                                        </p:tav>
                                      </p:tavLst>
                                    </p:anim>
                                    <p:anim calcmode="lin" valueType="num">
                                      <p:cBhvr>
                                        <p:cTn id="97"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7" grpId="0"/>
      <p:bldP spid="48" grpId="0"/>
      <p:bldP spid="50" grpId="0"/>
      <p:bldP spid="51" grpId="0"/>
      <p:bldP spid="52" grpId="0"/>
      <p:bldP spid="53" grpId="0"/>
      <p:bldP spid="54" grpId="0"/>
      <p:bldP spid="55" grpId="0"/>
      <p:bldP spid="56" grpId="0"/>
      <p:bldP spid="57" grpId="0"/>
      <p:bldP spid="59" grpId="0"/>
      <p:bldP spid="6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51"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52"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5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6"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7"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8"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9"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0"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1"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2"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3"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4"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5"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5" name="Group 64">
            <a:extLst>
              <a:ext uri="{FF2B5EF4-FFF2-40B4-BE49-F238E27FC236}">
                <a16:creationId xmlns:a16="http://schemas.microsoft.com/office/drawing/2014/main" id="{82EEA7F3-64E0-47B1-9B06-0677EA6FD7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F0787433-E8FF-45C5-A1C3-70BC1491B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A649E977-62EB-4D2F-9AF9-947B5E73CA39}"/>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2" name="Título 1">
            <a:extLst>
              <a:ext uri="{FF2B5EF4-FFF2-40B4-BE49-F238E27FC236}">
                <a16:creationId xmlns:a16="http://schemas.microsoft.com/office/drawing/2014/main" id="{CDA94E4F-D854-2F8E-BBA0-C8AE30BDF2C0}"/>
              </a:ext>
            </a:extLst>
          </p:cNvPr>
          <p:cNvSpPr>
            <a:spLocks noGrp="1"/>
          </p:cNvSpPr>
          <p:nvPr>
            <p:ph type="title"/>
          </p:nvPr>
        </p:nvSpPr>
        <p:spPr>
          <a:xfrm>
            <a:off x="576263" y="494508"/>
            <a:ext cx="8518041" cy="703262"/>
          </a:xfrm>
        </p:spPr>
        <p:txBody>
          <a:bodyPr vert="horz" lIns="91440" tIns="45720" rIns="91440" bIns="45720" rtlCol="0" anchor="b">
            <a:normAutofit/>
          </a:bodyPr>
          <a:lstStyle/>
          <a:p>
            <a:r>
              <a:rPr lang="en-US" sz="4400" b="1" spc="-100" dirty="0">
                <a:ln w="3175" cmpd="sng">
                  <a:noFill/>
                </a:ln>
                <a:solidFill>
                  <a:srgbClr val="FFFFFF"/>
                </a:solidFill>
              </a:rPr>
              <a:t>4. Exemplo da coxinha</a:t>
            </a:r>
            <a:endParaRPr lang="en-US" sz="4400" b="1" spc="-100" dirty="0">
              <a:latin typeface="Century Gothic" panose="020B0502020202020204" pitchFamily="34" charset="0"/>
            </a:endParaRPr>
          </a:p>
        </p:txBody>
      </p:sp>
      <p:pic>
        <p:nvPicPr>
          <p:cNvPr id="170" name="Imagem 169" descr="Logotipo&#10;&#10;Descrição gerada automaticamente">
            <a:extLst>
              <a:ext uri="{FF2B5EF4-FFF2-40B4-BE49-F238E27FC236}">
                <a16:creationId xmlns:a16="http://schemas.microsoft.com/office/drawing/2014/main" id="{D8836907-5EF4-1C2A-9E24-59DBA8EFCF7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contrast="1000"/>
                    </a14:imgEffect>
                  </a14:imgLayer>
                </a14:imgProps>
              </a:ext>
              <a:ext uri="{28A0092B-C50C-407E-A947-70E740481C1C}">
                <a14:useLocalDpi xmlns:a14="http://schemas.microsoft.com/office/drawing/2010/main" val="0"/>
              </a:ext>
            </a:extLst>
          </a:blip>
          <a:stretch>
            <a:fillRect/>
          </a:stretch>
        </p:blipFill>
        <p:spPr>
          <a:xfrm>
            <a:off x="10325818" y="333583"/>
            <a:ext cx="1414933" cy="832586"/>
          </a:xfrm>
          <a:prstGeom prst="rect">
            <a:avLst/>
          </a:prstGeom>
          <a:effectLst>
            <a:innerShdw blurRad="57150" dist="38100" dir="14460000">
              <a:prstClr val="black">
                <a:alpha val="70000"/>
              </a:prstClr>
            </a:innerShdw>
          </a:effectLst>
        </p:spPr>
      </p:pic>
      <p:sp>
        <p:nvSpPr>
          <p:cNvPr id="3" name="CaixaDeTexto 2">
            <a:extLst>
              <a:ext uri="{FF2B5EF4-FFF2-40B4-BE49-F238E27FC236}">
                <a16:creationId xmlns:a16="http://schemas.microsoft.com/office/drawing/2014/main" id="{E804E17C-528A-4C1B-91B6-505502A0C3B3}"/>
              </a:ext>
            </a:extLst>
          </p:cNvPr>
          <p:cNvSpPr txBox="1"/>
          <p:nvPr/>
        </p:nvSpPr>
        <p:spPr>
          <a:xfrm>
            <a:off x="594909" y="2002848"/>
            <a:ext cx="7815532" cy="3416320"/>
          </a:xfrm>
          <a:prstGeom prst="rect">
            <a:avLst/>
          </a:prstGeom>
          <a:noFill/>
        </p:spPr>
        <p:txBody>
          <a:bodyPr wrap="square" rtlCol="0">
            <a:spAutoFit/>
          </a:bodyPr>
          <a:lstStyle/>
          <a:p>
            <a:pPr algn="just"/>
            <a:r>
              <a:rPr lang="pt-BR" b="1" dirty="0">
                <a:solidFill>
                  <a:srgbClr val="FFFFFF"/>
                </a:solidFill>
                <a:latin typeface="Tw Cen MT" panose="020B0602020104020603" pitchFamily="34" charset="0"/>
              </a:rPr>
              <a:t>Imagine um vendedor de salgados, vendendo um pastel pelo preço de R$6,00 a unidade; se ele vender 5 quantidades, ele receberá R$30; se ele vender 10 unidades, ele receberá R$60; se ele vender 15 unidades, ele receberá R$90.</a:t>
            </a:r>
          </a:p>
          <a:p>
            <a:pPr algn="just"/>
            <a:endParaRPr lang="pt-BR" b="1" dirty="0">
              <a:solidFill>
                <a:srgbClr val="FFFFFF"/>
              </a:solidFill>
              <a:latin typeface="Tw Cen MT" panose="020B0602020104020603" pitchFamily="34" charset="0"/>
            </a:endParaRPr>
          </a:p>
          <a:p>
            <a:pPr algn="just"/>
            <a:r>
              <a:rPr lang="pt-BR" b="1" dirty="0">
                <a:solidFill>
                  <a:srgbClr val="FFFFFF"/>
                </a:solidFill>
                <a:latin typeface="Tw Cen MT" panose="020B0602020104020603" pitchFamily="34" charset="0"/>
              </a:rPr>
              <a:t>Agora, imagine se o preço do pastel custasse R$8,00? O vendedor estaria mais disposto a ofertar mais quantidades do bem para aumentar seus lucros, portanto, iria produzir mais coxinhas para vender. Essa situação provocaria, provavelmente, um “excesso de oferta”.</a:t>
            </a:r>
          </a:p>
          <a:p>
            <a:pPr algn="just"/>
            <a:endParaRPr lang="pt-BR" b="1" dirty="0">
              <a:solidFill>
                <a:srgbClr val="FFFFFF"/>
              </a:solidFill>
              <a:latin typeface="Tw Cen MT" panose="020B0602020104020603" pitchFamily="34" charset="0"/>
            </a:endParaRPr>
          </a:p>
          <a:p>
            <a:pPr algn="just"/>
            <a:r>
              <a:rPr lang="pt-BR" b="1" dirty="0">
                <a:solidFill>
                  <a:srgbClr val="FFFFFF"/>
                </a:solidFill>
                <a:latin typeface="Tw Cen MT" panose="020B0602020104020603" pitchFamily="34" charset="0"/>
              </a:rPr>
              <a:t>Vale lembrar que se ocorresse o contrário – se o preço fosse muito baixo, o vendedor não estaria disposto a produzir mais, pois iria lucrar pouco ou nada vendendo o produto.</a:t>
            </a:r>
          </a:p>
        </p:txBody>
      </p:sp>
    </p:spTree>
    <p:extLst>
      <p:ext uri="{BB962C8B-B14F-4D97-AF65-F5344CB8AC3E}">
        <p14:creationId xmlns:p14="http://schemas.microsoft.com/office/powerpoint/2010/main" val="8618772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1000"/>
                                        <p:tgtEl>
                                          <p:spTgt spid="170"/>
                                        </p:tgtEl>
                                      </p:cBhvr>
                                    </p:animEffect>
                                    <p:anim calcmode="lin" valueType="num">
                                      <p:cBhvr>
                                        <p:cTn id="8" dur="1000" fill="hold"/>
                                        <p:tgtEl>
                                          <p:spTgt spid="170"/>
                                        </p:tgtEl>
                                        <p:attrNameLst>
                                          <p:attrName>ppt_x</p:attrName>
                                        </p:attrNameLst>
                                      </p:cBhvr>
                                      <p:tavLst>
                                        <p:tav tm="0">
                                          <p:val>
                                            <p:strVal val="#ppt_x"/>
                                          </p:val>
                                        </p:tav>
                                        <p:tav tm="100000">
                                          <p:val>
                                            <p:strVal val="#ppt_x"/>
                                          </p:val>
                                        </p:tav>
                                      </p:tavLst>
                                    </p:anim>
                                    <p:anim calcmode="lin" valueType="num">
                                      <p:cBhvr>
                                        <p:cTn id="9" dur="1000" fill="hold"/>
                                        <p:tgtEl>
                                          <p:spTgt spid="17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51"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52"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5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6"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7"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8"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9"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0"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1"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2"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3"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4"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5"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82EEA7F3-64E0-47B1-9B06-0677EA6FD7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F0787433-E8FF-45C5-A1C3-70BC1491B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A649E977-62EB-4D2F-9AF9-947B5E73CA39}"/>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2" name="Título 1">
            <a:extLst>
              <a:ext uri="{FF2B5EF4-FFF2-40B4-BE49-F238E27FC236}">
                <a16:creationId xmlns:a16="http://schemas.microsoft.com/office/drawing/2014/main" id="{CDA94E4F-D854-2F8E-BBA0-C8AE30BDF2C0}"/>
              </a:ext>
            </a:extLst>
          </p:cNvPr>
          <p:cNvSpPr>
            <a:spLocks noGrp="1"/>
          </p:cNvSpPr>
          <p:nvPr>
            <p:ph type="title"/>
          </p:nvPr>
        </p:nvSpPr>
        <p:spPr>
          <a:xfrm>
            <a:off x="1709738" y="2679495"/>
            <a:ext cx="8518041" cy="703262"/>
          </a:xfrm>
        </p:spPr>
        <p:txBody>
          <a:bodyPr vert="horz" lIns="91440" tIns="45720" rIns="91440" bIns="45720" rtlCol="0" anchor="b">
            <a:normAutofit/>
          </a:bodyPr>
          <a:lstStyle/>
          <a:p>
            <a:pPr algn="ctr"/>
            <a:r>
              <a:rPr lang="en-US" sz="4400" b="1" spc="-100" dirty="0">
                <a:ln w="3175" cmpd="sng">
                  <a:noFill/>
                </a:ln>
                <a:solidFill>
                  <a:srgbClr val="FFFFFF"/>
                </a:solidFill>
              </a:rPr>
              <a:t>Fim!!!</a:t>
            </a:r>
            <a:endParaRPr lang="en-US" sz="4400" b="1" spc="-100" dirty="0">
              <a:latin typeface="Century Gothic" panose="020B0502020202020204" pitchFamily="34" charset="0"/>
            </a:endParaRPr>
          </a:p>
        </p:txBody>
      </p:sp>
      <p:pic>
        <p:nvPicPr>
          <p:cNvPr id="170" name="Imagem 169" descr="Logotipo&#10;&#10;Descrição gerada automaticamente">
            <a:extLst>
              <a:ext uri="{FF2B5EF4-FFF2-40B4-BE49-F238E27FC236}">
                <a16:creationId xmlns:a16="http://schemas.microsoft.com/office/drawing/2014/main" id="{D8836907-5EF4-1C2A-9E24-59DBA8EFCF7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contrast="1000"/>
                    </a14:imgEffect>
                  </a14:imgLayer>
                </a14:imgProps>
              </a:ext>
              <a:ext uri="{28A0092B-C50C-407E-A947-70E740481C1C}">
                <a14:useLocalDpi xmlns:a14="http://schemas.microsoft.com/office/drawing/2010/main" val="0"/>
              </a:ext>
            </a:extLst>
          </a:blip>
          <a:stretch>
            <a:fillRect/>
          </a:stretch>
        </p:blipFill>
        <p:spPr>
          <a:xfrm>
            <a:off x="10325818" y="333583"/>
            <a:ext cx="1414933" cy="832586"/>
          </a:xfrm>
          <a:prstGeom prst="rect">
            <a:avLst/>
          </a:prstGeom>
          <a:effectLst>
            <a:innerShdw blurRad="57150" dist="38100" dir="14460000">
              <a:prstClr val="black">
                <a:alpha val="70000"/>
              </a:prstClr>
            </a:innerShdw>
          </a:effectLst>
        </p:spPr>
      </p:pic>
      <p:sp>
        <p:nvSpPr>
          <p:cNvPr id="4" name="CaixaDeTexto 3">
            <a:extLst>
              <a:ext uri="{FF2B5EF4-FFF2-40B4-BE49-F238E27FC236}">
                <a16:creationId xmlns:a16="http://schemas.microsoft.com/office/drawing/2014/main" id="{DD22EF43-B3D9-34AF-8EB6-3208B557E581}"/>
              </a:ext>
            </a:extLst>
          </p:cNvPr>
          <p:cNvSpPr txBox="1"/>
          <p:nvPr/>
        </p:nvSpPr>
        <p:spPr>
          <a:xfrm>
            <a:off x="2104891" y="4642008"/>
            <a:ext cx="7815532" cy="1477328"/>
          </a:xfrm>
          <a:prstGeom prst="rect">
            <a:avLst/>
          </a:prstGeom>
          <a:noFill/>
        </p:spPr>
        <p:txBody>
          <a:bodyPr wrap="square" rtlCol="0">
            <a:spAutoFit/>
          </a:bodyPr>
          <a:lstStyle/>
          <a:p>
            <a:pPr algn="ctr"/>
            <a:r>
              <a:rPr lang="pt-BR" b="1" dirty="0">
                <a:solidFill>
                  <a:srgbClr val="FFFFFF"/>
                </a:solidFill>
                <a:latin typeface="Tw Cen MT" panose="020B0602020104020603" pitchFamily="34" charset="0"/>
              </a:rPr>
              <a:t>Danielle Zils</a:t>
            </a:r>
          </a:p>
          <a:p>
            <a:pPr algn="ctr"/>
            <a:r>
              <a:rPr lang="pt-BR" b="1" dirty="0">
                <a:solidFill>
                  <a:srgbClr val="FFFFFF"/>
                </a:solidFill>
                <a:latin typeface="Tw Cen MT" panose="020B0602020104020603" pitchFamily="34" charset="0"/>
              </a:rPr>
              <a:t>Gabriela Schramm Curtipassi</a:t>
            </a:r>
          </a:p>
          <a:p>
            <a:pPr algn="ctr"/>
            <a:r>
              <a:rPr lang="pt-BR" b="1" dirty="0">
                <a:solidFill>
                  <a:srgbClr val="FFFFFF"/>
                </a:solidFill>
                <a:latin typeface="Tw Cen MT" panose="020B0602020104020603" pitchFamily="34" charset="0"/>
              </a:rPr>
              <a:t>Luiz Henrique Martendal</a:t>
            </a:r>
          </a:p>
          <a:p>
            <a:pPr algn="ctr"/>
            <a:r>
              <a:rPr lang="pt-BR" b="1" dirty="0">
                <a:solidFill>
                  <a:srgbClr val="FFFFFF"/>
                </a:solidFill>
                <a:latin typeface="Tw Cen MT" panose="020B0602020104020603" pitchFamily="34" charset="0"/>
              </a:rPr>
              <a:t>Matheus Schmitz Santos</a:t>
            </a:r>
          </a:p>
          <a:p>
            <a:pPr algn="ctr"/>
            <a:r>
              <a:rPr lang="pt-BR" b="1" dirty="0">
                <a:solidFill>
                  <a:srgbClr val="FFFFFF"/>
                </a:solidFill>
                <a:latin typeface="Tw Cen MT" panose="020B0602020104020603" pitchFamily="34" charset="0"/>
              </a:rPr>
              <a:t>Samuel Severo Hostert</a:t>
            </a:r>
          </a:p>
        </p:txBody>
      </p:sp>
    </p:spTree>
    <p:extLst>
      <p:ext uri="{BB962C8B-B14F-4D97-AF65-F5344CB8AC3E}">
        <p14:creationId xmlns:p14="http://schemas.microsoft.com/office/powerpoint/2010/main" val="30671978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1000"/>
                                        <p:tgtEl>
                                          <p:spTgt spid="170"/>
                                        </p:tgtEl>
                                      </p:cBhvr>
                                    </p:animEffect>
                                    <p:anim calcmode="lin" valueType="num">
                                      <p:cBhvr>
                                        <p:cTn id="8" dur="1000" fill="hold"/>
                                        <p:tgtEl>
                                          <p:spTgt spid="170"/>
                                        </p:tgtEl>
                                        <p:attrNameLst>
                                          <p:attrName>ppt_x</p:attrName>
                                        </p:attrNameLst>
                                      </p:cBhvr>
                                      <p:tavLst>
                                        <p:tav tm="0">
                                          <p:val>
                                            <p:strVal val="#ppt_x"/>
                                          </p:val>
                                        </p:tav>
                                        <p:tav tm="100000">
                                          <p:val>
                                            <p:strVal val="#ppt_x"/>
                                          </p:val>
                                        </p:tav>
                                      </p:tavLst>
                                    </p:anim>
                                    <p:anim calcmode="lin" valueType="num">
                                      <p:cBhvr>
                                        <p:cTn id="9" dur="1000" fill="hold"/>
                                        <p:tgtEl>
                                          <p:spTgt spid="17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FCDEA"/>
        </a:solidFill>
        <a:effectLst/>
      </p:bgPr>
    </p:bg>
    <p:spTree>
      <p:nvGrpSpPr>
        <p:cNvPr id="1" name=""/>
        <p:cNvGrpSpPr/>
        <p:nvPr/>
      </p:nvGrpSpPr>
      <p:grpSpPr>
        <a:xfrm>
          <a:off x="0" y="0"/>
          <a:ext cx="0" cy="0"/>
          <a:chOff x="0" y="0"/>
          <a:chExt cx="0" cy="0"/>
        </a:xfrm>
      </p:grpSpPr>
      <p:grpSp>
        <p:nvGrpSpPr>
          <p:cNvPr id="35" name="Group 12">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 name="Rectangle 19">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5" name="Imagem 4" descr="Logotipo&#10;&#10;Descrição gerada automaticamente">
            <a:extLst>
              <a:ext uri="{FF2B5EF4-FFF2-40B4-BE49-F238E27FC236}">
                <a16:creationId xmlns:a16="http://schemas.microsoft.com/office/drawing/2014/main" id="{8731A36A-07FC-327A-933C-EC4463E934A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contrast="1000"/>
                    </a14:imgEffect>
                  </a14:imgLayer>
                </a14:imgProps>
              </a:ext>
              <a:ext uri="{28A0092B-C50C-407E-A947-70E740481C1C}">
                <a14:useLocalDpi xmlns:a14="http://schemas.microsoft.com/office/drawing/2010/main" val="0"/>
              </a:ext>
            </a:extLst>
          </a:blip>
          <a:stretch>
            <a:fillRect/>
          </a:stretch>
        </p:blipFill>
        <p:spPr>
          <a:xfrm>
            <a:off x="717551" y="1803818"/>
            <a:ext cx="4887466" cy="3030228"/>
          </a:xfrm>
          <a:prstGeom prst="rect">
            <a:avLst/>
          </a:prstGeom>
          <a:effectLst>
            <a:innerShdw blurRad="57150" dist="38100" dir="14460000">
              <a:prstClr val="black">
                <a:alpha val="70000"/>
              </a:prstClr>
            </a:innerShdw>
          </a:effectLst>
        </p:spPr>
      </p:pic>
      <p:grpSp>
        <p:nvGrpSpPr>
          <p:cNvPr id="22" name="Group 21">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CaixaDeTexto 1">
            <a:extLst>
              <a:ext uri="{FF2B5EF4-FFF2-40B4-BE49-F238E27FC236}">
                <a16:creationId xmlns:a16="http://schemas.microsoft.com/office/drawing/2014/main" id="{FF39472A-379B-DCBB-84BB-D55D15E862C8}"/>
              </a:ext>
            </a:extLst>
          </p:cNvPr>
          <p:cNvSpPr txBox="1"/>
          <p:nvPr/>
        </p:nvSpPr>
        <p:spPr>
          <a:xfrm>
            <a:off x="6096000" y="1033873"/>
            <a:ext cx="4607352" cy="461665"/>
          </a:xfrm>
          <a:prstGeom prst="rect">
            <a:avLst/>
          </a:prstGeom>
          <a:noFill/>
        </p:spPr>
        <p:txBody>
          <a:bodyPr wrap="none" rtlCol="0">
            <a:spAutoFit/>
          </a:bodyPr>
          <a:lstStyle/>
          <a:p>
            <a:r>
              <a:rPr lang="pt-BR" sz="2400" b="1" dirty="0">
                <a:solidFill>
                  <a:schemeClr val="bg1"/>
                </a:solidFill>
              </a:rPr>
              <a:t>Futuros tópicos apresentados</a:t>
            </a:r>
            <a:r>
              <a:rPr lang="pt-BR" b="1" dirty="0">
                <a:solidFill>
                  <a:schemeClr val="bg1"/>
                </a:solidFill>
              </a:rPr>
              <a:t>:</a:t>
            </a:r>
          </a:p>
        </p:txBody>
      </p:sp>
      <p:sp>
        <p:nvSpPr>
          <p:cNvPr id="4" name="CaixaDeTexto 3">
            <a:extLst>
              <a:ext uri="{FF2B5EF4-FFF2-40B4-BE49-F238E27FC236}">
                <a16:creationId xmlns:a16="http://schemas.microsoft.com/office/drawing/2014/main" id="{5F5CE164-AACE-655F-0997-818AE96DA9E9}"/>
              </a:ext>
            </a:extLst>
          </p:cNvPr>
          <p:cNvSpPr txBox="1"/>
          <p:nvPr/>
        </p:nvSpPr>
        <p:spPr>
          <a:xfrm>
            <a:off x="6437745" y="1611743"/>
            <a:ext cx="3611419" cy="1188018"/>
          </a:xfrm>
          <a:prstGeom prst="rect">
            <a:avLst/>
          </a:prstGeom>
          <a:noFill/>
        </p:spPr>
        <p:txBody>
          <a:bodyPr wrap="square" rtlCol="0">
            <a:spAutoFit/>
          </a:bodyPr>
          <a:lstStyle/>
          <a:p>
            <a:pPr>
              <a:spcBef>
                <a:spcPct val="20000"/>
              </a:spcBef>
              <a:spcAft>
                <a:spcPts val="600"/>
              </a:spcAft>
              <a:buClr>
                <a:schemeClr val="tx1"/>
              </a:buClr>
              <a:buSzPct val="80000"/>
            </a:pPr>
            <a:r>
              <a:rPr lang="en-US" b="1" dirty="0">
                <a:solidFill>
                  <a:srgbClr val="0F496F"/>
                </a:solidFill>
              </a:rPr>
              <a:t>1. Lei da oferta</a:t>
            </a:r>
          </a:p>
          <a:p>
            <a:pPr>
              <a:spcBef>
                <a:spcPct val="20000"/>
              </a:spcBef>
              <a:spcAft>
                <a:spcPts val="600"/>
              </a:spcAft>
              <a:buClr>
                <a:schemeClr val="tx1"/>
              </a:buClr>
              <a:buSzPct val="80000"/>
            </a:pPr>
            <a:r>
              <a:rPr lang="en-US" dirty="0">
                <a:solidFill>
                  <a:srgbClr val="0F496F"/>
                </a:solidFill>
              </a:rPr>
              <a:t>1.1 contexto histórico</a:t>
            </a:r>
          </a:p>
          <a:p>
            <a:pPr>
              <a:spcBef>
                <a:spcPct val="20000"/>
              </a:spcBef>
              <a:spcAft>
                <a:spcPts val="600"/>
              </a:spcAft>
              <a:buClr>
                <a:schemeClr val="tx1"/>
              </a:buClr>
              <a:buSzPct val="80000"/>
            </a:pPr>
            <a:r>
              <a:rPr lang="en-US" dirty="0">
                <a:solidFill>
                  <a:srgbClr val="0F496F"/>
                </a:solidFill>
              </a:rPr>
              <a:t>1.2 definição</a:t>
            </a:r>
          </a:p>
        </p:txBody>
      </p:sp>
      <p:sp>
        <p:nvSpPr>
          <p:cNvPr id="7" name="Seta: Entalhada para a Direita 6">
            <a:extLst>
              <a:ext uri="{FF2B5EF4-FFF2-40B4-BE49-F238E27FC236}">
                <a16:creationId xmlns:a16="http://schemas.microsoft.com/office/drawing/2014/main" id="{E2B1DDF3-1766-30EA-7B32-F7D885956D81}"/>
              </a:ext>
            </a:extLst>
          </p:cNvPr>
          <p:cNvSpPr/>
          <p:nvPr/>
        </p:nvSpPr>
        <p:spPr>
          <a:xfrm>
            <a:off x="6206836" y="1745609"/>
            <a:ext cx="230909" cy="1016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0B8DF560-4B63-2810-FAB8-5575324F369A}"/>
              </a:ext>
            </a:extLst>
          </p:cNvPr>
          <p:cNvSpPr txBox="1"/>
          <p:nvPr/>
        </p:nvSpPr>
        <p:spPr>
          <a:xfrm>
            <a:off x="6437745" y="2799761"/>
            <a:ext cx="4531881" cy="2006703"/>
          </a:xfrm>
          <a:prstGeom prst="rect">
            <a:avLst/>
          </a:prstGeom>
          <a:noFill/>
        </p:spPr>
        <p:txBody>
          <a:bodyPr wrap="square" rtlCol="0">
            <a:spAutoFit/>
          </a:bodyPr>
          <a:lstStyle/>
          <a:p>
            <a:pPr>
              <a:spcBef>
                <a:spcPct val="20000"/>
              </a:spcBef>
              <a:spcAft>
                <a:spcPts val="600"/>
              </a:spcAft>
              <a:buClr>
                <a:schemeClr val="tx1"/>
              </a:buClr>
              <a:buSzPct val="80000"/>
            </a:pPr>
            <a:r>
              <a:rPr lang="en-US" b="1" dirty="0">
                <a:solidFill>
                  <a:srgbClr val="0F496F"/>
                </a:solidFill>
              </a:rPr>
              <a:t>2. Oferta</a:t>
            </a:r>
          </a:p>
          <a:p>
            <a:pPr>
              <a:spcBef>
                <a:spcPct val="20000"/>
              </a:spcBef>
              <a:spcAft>
                <a:spcPts val="600"/>
              </a:spcAft>
              <a:buClr>
                <a:schemeClr val="tx1"/>
              </a:buClr>
              <a:buSzPct val="80000"/>
            </a:pPr>
            <a:r>
              <a:rPr lang="en-US" dirty="0">
                <a:solidFill>
                  <a:srgbClr val="0F496F"/>
                </a:solidFill>
              </a:rPr>
              <a:t>2.1 entendendo a oferta</a:t>
            </a:r>
          </a:p>
          <a:p>
            <a:pPr>
              <a:spcBef>
                <a:spcPct val="20000"/>
              </a:spcBef>
              <a:spcAft>
                <a:spcPts val="600"/>
              </a:spcAft>
              <a:buClr>
                <a:schemeClr val="tx1"/>
              </a:buClr>
              <a:buSzPct val="80000"/>
            </a:pPr>
            <a:r>
              <a:rPr lang="en-US" dirty="0">
                <a:solidFill>
                  <a:srgbClr val="0F496F"/>
                </a:solidFill>
              </a:rPr>
              <a:t>2.2 fatores que afetam a oferta</a:t>
            </a:r>
          </a:p>
          <a:p>
            <a:pPr>
              <a:spcBef>
                <a:spcPct val="20000"/>
              </a:spcBef>
              <a:spcAft>
                <a:spcPts val="600"/>
              </a:spcAft>
              <a:buClr>
                <a:schemeClr val="tx1"/>
              </a:buClr>
              <a:buSzPct val="80000"/>
            </a:pPr>
            <a:r>
              <a:rPr lang="en-US" dirty="0">
                <a:solidFill>
                  <a:srgbClr val="0F496F"/>
                </a:solidFill>
              </a:rPr>
              <a:t>2.3 ponto de equilíbrio</a:t>
            </a:r>
          </a:p>
          <a:p>
            <a:pPr>
              <a:spcBef>
                <a:spcPct val="20000"/>
              </a:spcBef>
              <a:spcAft>
                <a:spcPts val="600"/>
              </a:spcAft>
              <a:buClr>
                <a:schemeClr val="tx1"/>
              </a:buClr>
              <a:buSzPct val="80000"/>
            </a:pPr>
            <a:r>
              <a:rPr lang="en-US" dirty="0">
                <a:solidFill>
                  <a:srgbClr val="0F496F"/>
                </a:solidFill>
              </a:rPr>
              <a:t>2.4 fatores macro e microeconômicos</a:t>
            </a:r>
          </a:p>
        </p:txBody>
      </p:sp>
      <p:sp>
        <p:nvSpPr>
          <p:cNvPr id="10" name="Seta: Entalhada para a Direita 9">
            <a:extLst>
              <a:ext uri="{FF2B5EF4-FFF2-40B4-BE49-F238E27FC236}">
                <a16:creationId xmlns:a16="http://schemas.microsoft.com/office/drawing/2014/main" id="{07099FFD-C4CA-C42C-D948-70BAEB722FAA}"/>
              </a:ext>
            </a:extLst>
          </p:cNvPr>
          <p:cNvSpPr/>
          <p:nvPr/>
        </p:nvSpPr>
        <p:spPr>
          <a:xfrm>
            <a:off x="6206837" y="2933627"/>
            <a:ext cx="230909" cy="1016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523C6BCD-7645-3009-76BC-98DE3414CD60}"/>
              </a:ext>
            </a:extLst>
          </p:cNvPr>
          <p:cNvSpPr txBox="1"/>
          <p:nvPr/>
        </p:nvSpPr>
        <p:spPr>
          <a:xfrm>
            <a:off x="6402962" y="4774750"/>
            <a:ext cx="3611419" cy="1188018"/>
          </a:xfrm>
          <a:prstGeom prst="rect">
            <a:avLst/>
          </a:prstGeom>
          <a:noFill/>
        </p:spPr>
        <p:txBody>
          <a:bodyPr wrap="square" rtlCol="0">
            <a:spAutoFit/>
          </a:bodyPr>
          <a:lstStyle/>
          <a:p>
            <a:pPr>
              <a:spcBef>
                <a:spcPct val="20000"/>
              </a:spcBef>
              <a:spcAft>
                <a:spcPts val="600"/>
              </a:spcAft>
              <a:buClr>
                <a:schemeClr val="tx1"/>
              </a:buClr>
              <a:buSzPct val="80000"/>
            </a:pPr>
            <a:r>
              <a:rPr lang="en-US" b="1" dirty="0">
                <a:solidFill>
                  <a:srgbClr val="0F496F"/>
                </a:solidFill>
              </a:rPr>
              <a:t>3. Elasticidade</a:t>
            </a:r>
          </a:p>
          <a:p>
            <a:pPr>
              <a:spcBef>
                <a:spcPct val="20000"/>
              </a:spcBef>
              <a:spcAft>
                <a:spcPts val="600"/>
              </a:spcAft>
              <a:buClr>
                <a:schemeClr val="tx1"/>
              </a:buClr>
              <a:buSzPct val="80000"/>
            </a:pPr>
            <a:r>
              <a:rPr lang="en-US" dirty="0">
                <a:solidFill>
                  <a:srgbClr val="0F496F"/>
                </a:solidFill>
              </a:rPr>
              <a:t>3.1 o que é ?</a:t>
            </a:r>
          </a:p>
          <a:p>
            <a:pPr>
              <a:spcBef>
                <a:spcPct val="20000"/>
              </a:spcBef>
              <a:spcAft>
                <a:spcPts val="600"/>
              </a:spcAft>
              <a:buClr>
                <a:schemeClr val="tx1"/>
              </a:buClr>
              <a:buSzPct val="80000"/>
            </a:pPr>
            <a:r>
              <a:rPr lang="en-US" dirty="0">
                <a:solidFill>
                  <a:srgbClr val="0F496F"/>
                </a:solidFill>
              </a:rPr>
              <a:t>3.2 elasticidade na oferta</a:t>
            </a:r>
          </a:p>
        </p:txBody>
      </p:sp>
      <p:sp>
        <p:nvSpPr>
          <p:cNvPr id="12" name="Seta: Entalhada para a Direita 11">
            <a:extLst>
              <a:ext uri="{FF2B5EF4-FFF2-40B4-BE49-F238E27FC236}">
                <a16:creationId xmlns:a16="http://schemas.microsoft.com/office/drawing/2014/main" id="{E6167342-931F-AA87-764D-901B6AF2D53D}"/>
              </a:ext>
            </a:extLst>
          </p:cNvPr>
          <p:cNvSpPr/>
          <p:nvPr/>
        </p:nvSpPr>
        <p:spPr>
          <a:xfrm>
            <a:off x="6172053" y="4908616"/>
            <a:ext cx="230909" cy="1016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F41F658E-828B-3497-7CE5-03BBAE0A407C}"/>
              </a:ext>
            </a:extLst>
          </p:cNvPr>
          <p:cNvSpPr txBox="1"/>
          <p:nvPr/>
        </p:nvSpPr>
        <p:spPr>
          <a:xfrm>
            <a:off x="6402962" y="5951978"/>
            <a:ext cx="3611419" cy="369332"/>
          </a:xfrm>
          <a:prstGeom prst="rect">
            <a:avLst/>
          </a:prstGeom>
          <a:noFill/>
        </p:spPr>
        <p:txBody>
          <a:bodyPr wrap="square" rtlCol="0">
            <a:spAutoFit/>
          </a:bodyPr>
          <a:lstStyle/>
          <a:p>
            <a:pPr>
              <a:spcBef>
                <a:spcPct val="20000"/>
              </a:spcBef>
              <a:spcAft>
                <a:spcPts val="600"/>
              </a:spcAft>
              <a:buClr>
                <a:schemeClr val="tx1"/>
              </a:buClr>
              <a:buSzPct val="80000"/>
            </a:pPr>
            <a:r>
              <a:rPr lang="en-US" b="1" dirty="0">
                <a:solidFill>
                  <a:srgbClr val="0F496F"/>
                </a:solidFill>
              </a:rPr>
              <a:t>4. Exemplo da coxinha</a:t>
            </a:r>
          </a:p>
        </p:txBody>
      </p:sp>
      <p:sp>
        <p:nvSpPr>
          <p:cNvPr id="19" name="Seta: Entalhada para a Direita 18">
            <a:extLst>
              <a:ext uri="{FF2B5EF4-FFF2-40B4-BE49-F238E27FC236}">
                <a16:creationId xmlns:a16="http://schemas.microsoft.com/office/drawing/2014/main" id="{0F817476-85AD-69C4-1DA1-EC5A7098CECE}"/>
              </a:ext>
            </a:extLst>
          </p:cNvPr>
          <p:cNvSpPr/>
          <p:nvPr/>
        </p:nvSpPr>
        <p:spPr>
          <a:xfrm>
            <a:off x="6172053" y="6085844"/>
            <a:ext cx="230909" cy="1016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205713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42"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childTnLst>
                          </p:cTn>
                        </p:par>
                        <p:par>
                          <p:cTn id="45" fill="hold">
                            <p:stCondLst>
                              <p:cond delay="6000"/>
                            </p:stCondLst>
                            <p:childTnLst>
                              <p:par>
                                <p:cTn id="46" presetID="42" presetClass="entr" presetSubtype="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par>
                          <p:cTn id="51" fill="hold">
                            <p:stCondLst>
                              <p:cond delay="7000"/>
                            </p:stCondLst>
                            <p:childTnLst>
                              <p:par>
                                <p:cTn id="52" presetID="42" presetClass="entr" presetSubtype="0"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1000"/>
                                        <p:tgtEl>
                                          <p:spTgt spid="19"/>
                                        </p:tgtEl>
                                      </p:cBhvr>
                                    </p:animEffect>
                                    <p:anim calcmode="lin" valueType="num">
                                      <p:cBhvr>
                                        <p:cTn id="55" dur="1000" fill="hold"/>
                                        <p:tgtEl>
                                          <p:spTgt spid="19"/>
                                        </p:tgtEl>
                                        <p:attrNameLst>
                                          <p:attrName>ppt_x</p:attrName>
                                        </p:attrNameLst>
                                      </p:cBhvr>
                                      <p:tavLst>
                                        <p:tav tm="0">
                                          <p:val>
                                            <p:strVal val="#ppt_x"/>
                                          </p:val>
                                        </p:tav>
                                        <p:tav tm="100000">
                                          <p:val>
                                            <p:strVal val="#ppt_x"/>
                                          </p:val>
                                        </p:tav>
                                      </p:tavLst>
                                    </p:anim>
                                    <p:anim calcmode="lin" valueType="num">
                                      <p:cBhvr>
                                        <p:cTn id="56" dur="1000" fill="hold"/>
                                        <p:tgtEl>
                                          <p:spTgt spid="19"/>
                                        </p:tgtEl>
                                        <p:attrNameLst>
                                          <p:attrName>ppt_y</p:attrName>
                                        </p:attrNameLst>
                                      </p:cBhvr>
                                      <p:tavLst>
                                        <p:tav tm="0">
                                          <p:val>
                                            <p:strVal val="#ppt_y+.1"/>
                                          </p:val>
                                        </p:tav>
                                        <p:tav tm="100000">
                                          <p:val>
                                            <p:strVal val="#ppt_y"/>
                                          </p:val>
                                        </p:tav>
                                      </p:tavLst>
                                    </p:anim>
                                  </p:childTnLst>
                                </p:cTn>
                              </p:par>
                            </p:childTnLst>
                          </p:cTn>
                        </p:par>
                        <p:par>
                          <p:cTn id="57" fill="hold">
                            <p:stCondLst>
                              <p:cond delay="8000"/>
                            </p:stCondLst>
                            <p:childTnLst>
                              <p:par>
                                <p:cTn id="58" presetID="42" presetClass="entr" presetSubtype="0"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1000"/>
                                        <p:tgtEl>
                                          <p:spTgt spid="13"/>
                                        </p:tgtEl>
                                      </p:cBhvr>
                                    </p:animEffect>
                                    <p:anim calcmode="lin" valueType="num">
                                      <p:cBhvr>
                                        <p:cTn id="61" dur="1000" fill="hold"/>
                                        <p:tgtEl>
                                          <p:spTgt spid="13"/>
                                        </p:tgtEl>
                                        <p:attrNameLst>
                                          <p:attrName>ppt_x</p:attrName>
                                        </p:attrNameLst>
                                      </p:cBhvr>
                                      <p:tavLst>
                                        <p:tav tm="0">
                                          <p:val>
                                            <p:strVal val="#ppt_x"/>
                                          </p:val>
                                        </p:tav>
                                        <p:tav tm="100000">
                                          <p:val>
                                            <p:strVal val="#ppt_x"/>
                                          </p:val>
                                        </p:tav>
                                      </p:tavLst>
                                    </p:anim>
                                    <p:anim calcmode="lin" valueType="num">
                                      <p:cBhvr>
                                        <p:cTn id="6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animBg="1"/>
      <p:bldP spid="9" grpId="0"/>
      <p:bldP spid="10" grpId="0" animBg="1"/>
      <p:bldP spid="11" grpId="0"/>
      <p:bldP spid="12" grpId="0" animBg="1"/>
      <p:bldP spid="13" grpId="0"/>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51"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52"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5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6"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7"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8"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9"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0"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1"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2"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3"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4"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5"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82EEA7F3-64E0-47B1-9B06-0677EA6FD7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F0787433-E8FF-45C5-A1C3-70BC1491B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A649E977-62EB-4D2F-9AF9-947B5E73CA39}"/>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2" name="Título 1">
            <a:extLst>
              <a:ext uri="{FF2B5EF4-FFF2-40B4-BE49-F238E27FC236}">
                <a16:creationId xmlns:a16="http://schemas.microsoft.com/office/drawing/2014/main" id="{CDA94E4F-D854-2F8E-BBA0-C8AE30BDF2C0}"/>
              </a:ext>
            </a:extLst>
          </p:cNvPr>
          <p:cNvSpPr>
            <a:spLocks noGrp="1"/>
          </p:cNvSpPr>
          <p:nvPr>
            <p:ph type="title"/>
          </p:nvPr>
        </p:nvSpPr>
        <p:spPr>
          <a:xfrm>
            <a:off x="576263" y="494508"/>
            <a:ext cx="3829407" cy="703262"/>
          </a:xfrm>
        </p:spPr>
        <p:txBody>
          <a:bodyPr vert="horz" lIns="91440" tIns="45720" rIns="91440" bIns="45720" rtlCol="0" anchor="b">
            <a:normAutofit fontScale="90000"/>
          </a:bodyPr>
          <a:lstStyle/>
          <a:p>
            <a:r>
              <a:rPr lang="en-US" sz="4400" b="1" spc="-100" dirty="0">
                <a:ln w="3175" cmpd="sng">
                  <a:noFill/>
                </a:ln>
                <a:solidFill>
                  <a:srgbClr val="FFFFFF"/>
                </a:solidFill>
              </a:rPr>
              <a:t>1. Lei da oferta</a:t>
            </a:r>
            <a:endParaRPr lang="en-US" sz="4400" b="1" spc="-100" dirty="0">
              <a:latin typeface="Century Gothic" panose="020B0502020202020204" pitchFamily="34" charset="0"/>
            </a:endParaRPr>
          </a:p>
        </p:txBody>
      </p:sp>
      <p:sp>
        <p:nvSpPr>
          <p:cNvPr id="132" name="CaixaDeTexto 131">
            <a:extLst>
              <a:ext uri="{FF2B5EF4-FFF2-40B4-BE49-F238E27FC236}">
                <a16:creationId xmlns:a16="http://schemas.microsoft.com/office/drawing/2014/main" id="{8D847586-8A7D-4E54-7DA7-2321DA70CAF7}"/>
              </a:ext>
            </a:extLst>
          </p:cNvPr>
          <p:cNvSpPr txBox="1"/>
          <p:nvPr/>
        </p:nvSpPr>
        <p:spPr>
          <a:xfrm>
            <a:off x="621506" y="1483023"/>
            <a:ext cx="10667997" cy="461665"/>
          </a:xfrm>
          <a:prstGeom prst="rect">
            <a:avLst/>
          </a:prstGeom>
          <a:noFill/>
        </p:spPr>
        <p:txBody>
          <a:bodyPr wrap="square" rtlCol="0">
            <a:spAutoFit/>
          </a:bodyPr>
          <a:lstStyle/>
          <a:p>
            <a:pPr>
              <a:spcBef>
                <a:spcPct val="20000"/>
              </a:spcBef>
              <a:spcAft>
                <a:spcPts val="600"/>
              </a:spcAft>
              <a:buClr>
                <a:schemeClr val="tx1"/>
              </a:buClr>
              <a:buSzPct val="80000"/>
            </a:pPr>
            <a:r>
              <a:rPr lang="en-US" sz="2400" b="1" dirty="0">
                <a:solidFill>
                  <a:srgbClr val="0F496F"/>
                </a:solidFill>
              </a:rPr>
              <a:t>1.1 contexto histórico</a:t>
            </a:r>
          </a:p>
        </p:txBody>
      </p:sp>
      <p:sp>
        <p:nvSpPr>
          <p:cNvPr id="150" name="CaixaDeTexto 149">
            <a:extLst>
              <a:ext uri="{FF2B5EF4-FFF2-40B4-BE49-F238E27FC236}">
                <a16:creationId xmlns:a16="http://schemas.microsoft.com/office/drawing/2014/main" id="{79D0CBC3-5891-41CE-049A-EB96ED6B5859}"/>
              </a:ext>
            </a:extLst>
          </p:cNvPr>
          <p:cNvSpPr txBox="1"/>
          <p:nvPr/>
        </p:nvSpPr>
        <p:spPr>
          <a:xfrm>
            <a:off x="595311" y="2261542"/>
            <a:ext cx="10707359" cy="1200329"/>
          </a:xfrm>
          <a:prstGeom prst="rect">
            <a:avLst/>
          </a:prstGeom>
          <a:noFill/>
        </p:spPr>
        <p:txBody>
          <a:bodyPr wrap="square" rtlCol="0">
            <a:spAutoFit/>
          </a:bodyPr>
          <a:lstStyle/>
          <a:p>
            <a:pPr algn="just"/>
            <a:r>
              <a:rPr lang="pt-BR" b="1" dirty="0"/>
              <a:t>É um pouco difícil de se falar sobre oferta sem citar demanda. Então, para saber de onde esse termo surgiu, devemos saber que para um equilíbrio no mercado, as duas precisam estar em ação.</a:t>
            </a:r>
          </a:p>
          <a:p>
            <a:pPr algn="just"/>
            <a:r>
              <a:rPr lang="pt-BR" b="1" dirty="0"/>
              <a:t>A lei da oferta e demanda é uma lei da economia clássica, criada por Adam Smith. Essa lei busca explicar como funciona um mercado: o que determina o preço e a quantidade de um produto. </a:t>
            </a:r>
            <a:endParaRPr lang="pt-BR" sz="1800" b="1" dirty="0"/>
          </a:p>
        </p:txBody>
      </p:sp>
      <p:sp>
        <p:nvSpPr>
          <p:cNvPr id="168" name="CaixaDeTexto 167">
            <a:extLst>
              <a:ext uri="{FF2B5EF4-FFF2-40B4-BE49-F238E27FC236}">
                <a16:creationId xmlns:a16="http://schemas.microsoft.com/office/drawing/2014/main" id="{CDD6457F-2BBD-C545-D147-99C05E3A3066}"/>
              </a:ext>
            </a:extLst>
          </p:cNvPr>
          <p:cNvSpPr txBox="1"/>
          <p:nvPr/>
        </p:nvSpPr>
        <p:spPr>
          <a:xfrm>
            <a:off x="576263" y="3483724"/>
            <a:ext cx="10667997" cy="461665"/>
          </a:xfrm>
          <a:prstGeom prst="rect">
            <a:avLst/>
          </a:prstGeom>
          <a:noFill/>
        </p:spPr>
        <p:txBody>
          <a:bodyPr wrap="square" rtlCol="0">
            <a:spAutoFit/>
          </a:bodyPr>
          <a:lstStyle/>
          <a:p>
            <a:pPr>
              <a:spcBef>
                <a:spcPct val="20000"/>
              </a:spcBef>
              <a:spcAft>
                <a:spcPts val="600"/>
              </a:spcAft>
              <a:buClr>
                <a:schemeClr val="tx1"/>
              </a:buClr>
              <a:buSzPct val="80000"/>
            </a:pPr>
            <a:r>
              <a:rPr lang="en-US" sz="2400" b="1" dirty="0">
                <a:solidFill>
                  <a:srgbClr val="0F496F"/>
                </a:solidFill>
              </a:rPr>
              <a:t>1.2 definição </a:t>
            </a:r>
          </a:p>
        </p:txBody>
      </p:sp>
      <p:sp>
        <p:nvSpPr>
          <p:cNvPr id="169" name="CaixaDeTexto 168">
            <a:extLst>
              <a:ext uri="{FF2B5EF4-FFF2-40B4-BE49-F238E27FC236}">
                <a16:creationId xmlns:a16="http://schemas.microsoft.com/office/drawing/2014/main" id="{87E76C29-2EEE-83B3-4524-0EBDBB2B76C7}"/>
              </a:ext>
            </a:extLst>
          </p:cNvPr>
          <p:cNvSpPr txBox="1"/>
          <p:nvPr/>
        </p:nvSpPr>
        <p:spPr>
          <a:xfrm>
            <a:off x="557213" y="4224248"/>
            <a:ext cx="10707359" cy="1200329"/>
          </a:xfrm>
          <a:prstGeom prst="rect">
            <a:avLst/>
          </a:prstGeom>
          <a:noFill/>
        </p:spPr>
        <p:txBody>
          <a:bodyPr wrap="square" rtlCol="0">
            <a:spAutoFit/>
          </a:bodyPr>
          <a:lstStyle/>
          <a:p>
            <a:pPr algn="just"/>
            <a:r>
              <a:rPr lang="pt-BR" b="1" dirty="0"/>
              <a:t>Quando os economistas falam sobre oferta, eles se referem à quantidade de um determinado bem ou serviço que um produtor está disposto a oferecer a um determinado preço. Preço é o que o produtor recebe pela venda de uma unidade de produto ou serviço. Um aumento no preço quase sempre levará a um aumento na quantidade ofertada do bem ou serviço, enquanto uma queda no preço diminuirá a quantidade ofertada.</a:t>
            </a:r>
            <a:endParaRPr lang="pt-BR" sz="1800" b="1" dirty="0"/>
          </a:p>
        </p:txBody>
      </p:sp>
      <p:pic>
        <p:nvPicPr>
          <p:cNvPr id="170" name="Imagem 169" descr="Logotipo&#10;&#10;Descrição gerada automaticamente">
            <a:extLst>
              <a:ext uri="{FF2B5EF4-FFF2-40B4-BE49-F238E27FC236}">
                <a16:creationId xmlns:a16="http://schemas.microsoft.com/office/drawing/2014/main" id="{D8836907-5EF4-1C2A-9E24-59DBA8EFCF7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contrast="1000"/>
                    </a14:imgEffect>
                  </a14:imgLayer>
                </a14:imgProps>
              </a:ext>
              <a:ext uri="{28A0092B-C50C-407E-A947-70E740481C1C}">
                <a14:useLocalDpi xmlns:a14="http://schemas.microsoft.com/office/drawing/2010/main" val="0"/>
              </a:ext>
            </a:extLst>
          </a:blip>
          <a:stretch>
            <a:fillRect/>
          </a:stretch>
        </p:blipFill>
        <p:spPr>
          <a:xfrm>
            <a:off x="10325818" y="333583"/>
            <a:ext cx="1414933" cy="832586"/>
          </a:xfrm>
          <a:prstGeom prst="rect">
            <a:avLst/>
          </a:prstGeom>
          <a:effectLst>
            <a:innerShdw blurRad="57150" dist="38100" dir="14460000">
              <a:prstClr val="black">
                <a:alpha val="70000"/>
              </a:prstClr>
            </a:innerShdw>
          </a:effectLst>
        </p:spPr>
      </p:pic>
    </p:spTree>
    <p:extLst>
      <p:ext uri="{BB962C8B-B14F-4D97-AF65-F5344CB8AC3E}">
        <p14:creationId xmlns:p14="http://schemas.microsoft.com/office/powerpoint/2010/main" val="2515407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1000"/>
                                        <p:tgtEl>
                                          <p:spTgt spid="170"/>
                                        </p:tgtEl>
                                      </p:cBhvr>
                                    </p:animEffect>
                                    <p:anim calcmode="lin" valueType="num">
                                      <p:cBhvr>
                                        <p:cTn id="8" dur="1000" fill="hold"/>
                                        <p:tgtEl>
                                          <p:spTgt spid="170"/>
                                        </p:tgtEl>
                                        <p:attrNameLst>
                                          <p:attrName>ppt_x</p:attrName>
                                        </p:attrNameLst>
                                      </p:cBhvr>
                                      <p:tavLst>
                                        <p:tav tm="0">
                                          <p:val>
                                            <p:strVal val="#ppt_x"/>
                                          </p:val>
                                        </p:tav>
                                        <p:tav tm="100000">
                                          <p:val>
                                            <p:strVal val="#ppt_x"/>
                                          </p:val>
                                        </p:tav>
                                      </p:tavLst>
                                    </p:anim>
                                    <p:anim calcmode="lin" valueType="num">
                                      <p:cBhvr>
                                        <p:cTn id="9" dur="1000" fill="hold"/>
                                        <p:tgtEl>
                                          <p:spTgt spid="17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32"/>
                                        </p:tgtEl>
                                        <p:attrNameLst>
                                          <p:attrName>style.visibility</p:attrName>
                                        </p:attrNameLst>
                                      </p:cBhvr>
                                      <p:to>
                                        <p:strVal val="visible"/>
                                      </p:to>
                                    </p:set>
                                    <p:animEffect transition="in" filter="fade">
                                      <p:cBhvr>
                                        <p:cTn id="18" dur="1000"/>
                                        <p:tgtEl>
                                          <p:spTgt spid="132"/>
                                        </p:tgtEl>
                                      </p:cBhvr>
                                    </p:animEffect>
                                    <p:anim calcmode="lin" valueType="num">
                                      <p:cBhvr>
                                        <p:cTn id="19" dur="1000" fill="hold"/>
                                        <p:tgtEl>
                                          <p:spTgt spid="132"/>
                                        </p:tgtEl>
                                        <p:attrNameLst>
                                          <p:attrName>ppt_x</p:attrName>
                                        </p:attrNameLst>
                                      </p:cBhvr>
                                      <p:tavLst>
                                        <p:tav tm="0">
                                          <p:val>
                                            <p:strVal val="#ppt_x"/>
                                          </p:val>
                                        </p:tav>
                                        <p:tav tm="100000">
                                          <p:val>
                                            <p:strVal val="#ppt_x"/>
                                          </p:val>
                                        </p:tav>
                                      </p:tavLst>
                                    </p:anim>
                                    <p:anim calcmode="lin" valueType="num">
                                      <p:cBhvr>
                                        <p:cTn id="20" dur="1000" fill="hold"/>
                                        <p:tgtEl>
                                          <p:spTgt spid="132"/>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50"/>
                                        </p:tgtEl>
                                        <p:attrNameLst>
                                          <p:attrName>style.visibility</p:attrName>
                                        </p:attrNameLst>
                                      </p:cBhvr>
                                      <p:to>
                                        <p:strVal val="visible"/>
                                      </p:to>
                                    </p:set>
                                    <p:animEffect transition="in" filter="fade">
                                      <p:cBhvr>
                                        <p:cTn id="24" dur="1000"/>
                                        <p:tgtEl>
                                          <p:spTgt spid="150"/>
                                        </p:tgtEl>
                                      </p:cBhvr>
                                    </p:animEffect>
                                    <p:anim calcmode="lin" valueType="num">
                                      <p:cBhvr>
                                        <p:cTn id="25" dur="1000" fill="hold"/>
                                        <p:tgtEl>
                                          <p:spTgt spid="150"/>
                                        </p:tgtEl>
                                        <p:attrNameLst>
                                          <p:attrName>ppt_x</p:attrName>
                                        </p:attrNameLst>
                                      </p:cBhvr>
                                      <p:tavLst>
                                        <p:tav tm="0">
                                          <p:val>
                                            <p:strVal val="#ppt_x"/>
                                          </p:val>
                                        </p:tav>
                                        <p:tav tm="100000">
                                          <p:val>
                                            <p:strVal val="#ppt_x"/>
                                          </p:val>
                                        </p:tav>
                                      </p:tavLst>
                                    </p:anim>
                                    <p:anim calcmode="lin" valueType="num">
                                      <p:cBhvr>
                                        <p:cTn id="26" dur="1000" fill="hold"/>
                                        <p:tgtEl>
                                          <p:spTgt spid="15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68"/>
                                        </p:tgtEl>
                                        <p:attrNameLst>
                                          <p:attrName>style.visibility</p:attrName>
                                        </p:attrNameLst>
                                      </p:cBhvr>
                                      <p:to>
                                        <p:strVal val="visible"/>
                                      </p:to>
                                    </p:set>
                                    <p:animEffect transition="in" filter="fade">
                                      <p:cBhvr>
                                        <p:cTn id="31" dur="1000"/>
                                        <p:tgtEl>
                                          <p:spTgt spid="168"/>
                                        </p:tgtEl>
                                      </p:cBhvr>
                                    </p:animEffect>
                                    <p:anim calcmode="lin" valueType="num">
                                      <p:cBhvr>
                                        <p:cTn id="32" dur="1000" fill="hold"/>
                                        <p:tgtEl>
                                          <p:spTgt spid="168"/>
                                        </p:tgtEl>
                                        <p:attrNameLst>
                                          <p:attrName>ppt_x</p:attrName>
                                        </p:attrNameLst>
                                      </p:cBhvr>
                                      <p:tavLst>
                                        <p:tav tm="0">
                                          <p:val>
                                            <p:strVal val="#ppt_x"/>
                                          </p:val>
                                        </p:tav>
                                        <p:tav tm="100000">
                                          <p:val>
                                            <p:strVal val="#ppt_x"/>
                                          </p:val>
                                        </p:tav>
                                      </p:tavLst>
                                    </p:anim>
                                    <p:anim calcmode="lin" valueType="num">
                                      <p:cBhvr>
                                        <p:cTn id="33" dur="1000" fill="hold"/>
                                        <p:tgtEl>
                                          <p:spTgt spid="168"/>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169"/>
                                        </p:tgtEl>
                                        <p:attrNameLst>
                                          <p:attrName>style.visibility</p:attrName>
                                        </p:attrNameLst>
                                      </p:cBhvr>
                                      <p:to>
                                        <p:strVal val="visible"/>
                                      </p:to>
                                    </p:set>
                                    <p:animEffect transition="in" filter="fade">
                                      <p:cBhvr>
                                        <p:cTn id="37" dur="1000"/>
                                        <p:tgtEl>
                                          <p:spTgt spid="169"/>
                                        </p:tgtEl>
                                      </p:cBhvr>
                                    </p:animEffect>
                                    <p:anim calcmode="lin" valueType="num">
                                      <p:cBhvr>
                                        <p:cTn id="38" dur="1000" fill="hold"/>
                                        <p:tgtEl>
                                          <p:spTgt spid="169"/>
                                        </p:tgtEl>
                                        <p:attrNameLst>
                                          <p:attrName>ppt_x</p:attrName>
                                        </p:attrNameLst>
                                      </p:cBhvr>
                                      <p:tavLst>
                                        <p:tav tm="0">
                                          <p:val>
                                            <p:strVal val="#ppt_x"/>
                                          </p:val>
                                        </p:tav>
                                        <p:tav tm="100000">
                                          <p:val>
                                            <p:strVal val="#ppt_x"/>
                                          </p:val>
                                        </p:tav>
                                      </p:tavLst>
                                    </p:anim>
                                    <p:anim calcmode="lin" valueType="num">
                                      <p:cBhvr>
                                        <p:cTn id="39" dur="1000" fill="hold"/>
                                        <p:tgtEl>
                                          <p:spTgt spid="1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2" grpId="0"/>
      <p:bldP spid="150" grpId="0"/>
      <p:bldP spid="168" grpId="0"/>
      <p:bldP spid="16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51"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52"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5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6"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7"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8"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9"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0"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1"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2"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3"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4"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5"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5" name="Group 64">
            <a:extLst>
              <a:ext uri="{FF2B5EF4-FFF2-40B4-BE49-F238E27FC236}">
                <a16:creationId xmlns:a16="http://schemas.microsoft.com/office/drawing/2014/main" id="{82EEA7F3-64E0-47B1-9B06-0677EA6FD7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F0787433-E8FF-45C5-A1C3-70BC1491B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A649E977-62EB-4D2F-9AF9-947B5E73CA39}"/>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2" name="Título 1">
            <a:extLst>
              <a:ext uri="{FF2B5EF4-FFF2-40B4-BE49-F238E27FC236}">
                <a16:creationId xmlns:a16="http://schemas.microsoft.com/office/drawing/2014/main" id="{CDA94E4F-D854-2F8E-BBA0-C8AE30BDF2C0}"/>
              </a:ext>
            </a:extLst>
          </p:cNvPr>
          <p:cNvSpPr>
            <a:spLocks noGrp="1"/>
          </p:cNvSpPr>
          <p:nvPr>
            <p:ph type="title"/>
          </p:nvPr>
        </p:nvSpPr>
        <p:spPr>
          <a:xfrm>
            <a:off x="576263" y="494508"/>
            <a:ext cx="3829407" cy="703262"/>
          </a:xfrm>
        </p:spPr>
        <p:txBody>
          <a:bodyPr vert="horz" lIns="91440" tIns="45720" rIns="91440" bIns="45720" rtlCol="0" anchor="b">
            <a:normAutofit/>
          </a:bodyPr>
          <a:lstStyle/>
          <a:p>
            <a:r>
              <a:rPr lang="en-US" sz="4400" b="1" spc="-100" dirty="0">
                <a:ln w="3175" cmpd="sng">
                  <a:noFill/>
                </a:ln>
                <a:solidFill>
                  <a:srgbClr val="FFFFFF"/>
                </a:solidFill>
              </a:rPr>
              <a:t>2. Oferta</a:t>
            </a:r>
            <a:endParaRPr lang="en-US" sz="4400" b="1" spc="-100" dirty="0">
              <a:latin typeface="Century Gothic" panose="020B0502020202020204" pitchFamily="34" charset="0"/>
            </a:endParaRPr>
          </a:p>
        </p:txBody>
      </p:sp>
      <p:sp>
        <p:nvSpPr>
          <p:cNvPr id="132" name="CaixaDeTexto 131">
            <a:extLst>
              <a:ext uri="{FF2B5EF4-FFF2-40B4-BE49-F238E27FC236}">
                <a16:creationId xmlns:a16="http://schemas.microsoft.com/office/drawing/2014/main" id="{8D847586-8A7D-4E54-7DA7-2321DA70CAF7}"/>
              </a:ext>
            </a:extLst>
          </p:cNvPr>
          <p:cNvSpPr txBox="1"/>
          <p:nvPr/>
        </p:nvSpPr>
        <p:spPr>
          <a:xfrm>
            <a:off x="621506" y="1483023"/>
            <a:ext cx="10667997" cy="461665"/>
          </a:xfrm>
          <a:prstGeom prst="rect">
            <a:avLst/>
          </a:prstGeom>
          <a:noFill/>
        </p:spPr>
        <p:txBody>
          <a:bodyPr wrap="square" rtlCol="0">
            <a:spAutoFit/>
          </a:bodyPr>
          <a:lstStyle/>
          <a:p>
            <a:pPr>
              <a:spcBef>
                <a:spcPct val="20000"/>
              </a:spcBef>
              <a:spcAft>
                <a:spcPts val="600"/>
              </a:spcAft>
              <a:buClr>
                <a:schemeClr val="tx1"/>
              </a:buClr>
              <a:buSzPct val="80000"/>
            </a:pPr>
            <a:r>
              <a:rPr lang="en-US" sz="2400" b="1" dirty="0">
                <a:solidFill>
                  <a:srgbClr val="0F496F"/>
                </a:solidFill>
              </a:rPr>
              <a:t>2.1 entendendo a oferta</a:t>
            </a:r>
          </a:p>
        </p:txBody>
      </p:sp>
      <p:sp>
        <p:nvSpPr>
          <p:cNvPr id="150" name="CaixaDeTexto 149">
            <a:extLst>
              <a:ext uri="{FF2B5EF4-FFF2-40B4-BE49-F238E27FC236}">
                <a16:creationId xmlns:a16="http://schemas.microsoft.com/office/drawing/2014/main" id="{79D0CBC3-5891-41CE-049A-EB96ED6B5859}"/>
              </a:ext>
            </a:extLst>
          </p:cNvPr>
          <p:cNvSpPr txBox="1"/>
          <p:nvPr/>
        </p:nvSpPr>
        <p:spPr>
          <a:xfrm>
            <a:off x="595313" y="2106951"/>
            <a:ext cx="10707359" cy="2031325"/>
          </a:xfrm>
          <a:prstGeom prst="rect">
            <a:avLst/>
          </a:prstGeom>
          <a:noFill/>
        </p:spPr>
        <p:txBody>
          <a:bodyPr wrap="square" rtlCol="0">
            <a:spAutoFit/>
          </a:bodyPr>
          <a:lstStyle/>
          <a:p>
            <a:r>
              <a:rPr lang="pt-BR" b="1" dirty="0"/>
              <a:t>Quadro de oferta e curva de oferta</a:t>
            </a:r>
          </a:p>
          <a:p>
            <a:r>
              <a:rPr lang="pt-BR" b="1" dirty="0"/>
              <a:t>•	O quadro de oferta é uma tabela que mostra a quantidade ofertada a cada preço.</a:t>
            </a:r>
          </a:p>
          <a:p>
            <a:r>
              <a:rPr lang="pt-BR" b="1" dirty="0"/>
              <a:t>•	A curva de oferta é um gráfico que mostra a quantidade ofertada a cada preço.</a:t>
            </a:r>
          </a:p>
          <a:p>
            <a:endParaRPr lang="pt-BR" b="1" dirty="0"/>
          </a:p>
          <a:p>
            <a:r>
              <a:rPr lang="pt-BR" b="1" dirty="0"/>
              <a:t>Abaixo vemos um exemplo de um quadro de oferta para o mercado de gasolina:</a:t>
            </a:r>
          </a:p>
          <a:p>
            <a:endParaRPr lang="pt-BR" b="1" dirty="0"/>
          </a:p>
          <a:p>
            <a:endParaRPr lang="pt-BR" b="1" dirty="0"/>
          </a:p>
        </p:txBody>
      </p:sp>
      <p:pic>
        <p:nvPicPr>
          <p:cNvPr id="170" name="Imagem 169" descr="Logotipo&#10;&#10;Descrição gerada automaticamente">
            <a:extLst>
              <a:ext uri="{FF2B5EF4-FFF2-40B4-BE49-F238E27FC236}">
                <a16:creationId xmlns:a16="http://schemas.microsoft.com/office/drawing/2014/main" id="{D8836907-5EF4-1C2A-9E24-59DBA8EFCF7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00000"/>
                    </a14:imgEffect>
                    <a14:imgEffect>
                      <a14:brightnessContrast contrast="1000"/>
                    </a14:imgEffect>
                  </a14:imgLayer>
                </a14:imgProps>
              </a:ext>
              <a:ext uri="{28A0092B-C50C-407E-A947-70E740481C1C}">
                <a14:useLocalDpi xmlns:a14="http://schemas.microsoft.com/office/drawing/2010/main" val="0"/>
              </a:ext>
            </a:extLst>
          </a:blip>
          <a:stretch>
            <a:fillRect/>
          </a:stretch>
        </p:blipFill>
        <p:spPr>
          <a:xfrm>
            <a:off x="10325818" y="333583"/>
            <a:ext cx="1414933" cy="832586"/>
          </a:xfrm>
          <a:prstGeom prst="rect">
            <a:avLst/>
          </a:prstGeom>
          <a:effectLst>
            <a:innerShdw blurRad="57150" dist="38100" dir="14460000">
              <a:prstClr val="black">
                <a:alpha val="70000"/>
              </a:prstClr>
            </a:innerShdw>
          </a:effectLst>
        </p:spPr>
      </p:pic>
      <p:graphicFrame>
        <p:nvGraphicFramePr>
          <p:cNvPr id="3" name="Tabela 2">
            <a:extLst>
              <a:ext uri="{FF2B5EF4-FFF2-40B4-BE49-F238E27FC236}">
                <a16:creationId xmlns:a16="http://schemas.microsoft.com/office/drawing/2014/main" id="{900BFC83-C651-96B6-2D10-0D1B967C6CD7}"/>
              </a:ext>
            </a:extLst>
          </p:cNvPr>
          <p:cNvGraphicFramePr>
            <a:graphicFrameLocks noGrp="1"/>
          </p:cNvGraphicFramePr>
          <p:nvPr>
            <p:extLst>
              <p:ext uri="{D42A27DB-BD31-4B8C-83A1-F6EECF244321}">
                <p14:modId xmlns:p14="http://schemas.microsoft.com/office/powerpoint/2010/main" val="3583071862"/>
              </p:ext>
            </p:extLst>
          </p:nvPr>
        </p:nvGraphicFramePr>
        <p:xfrm>
          <a:off x="671512" y="3710774"/>
          <a:ext cx="8205069" cy="2149506"/>
        </p:xfrm>
        <a:graphic>
          <a:graphicData uri="http://schemas.openxmlformats.org/drawingml/2006/table">
            <a:tbl>
              <a:tblPr firstRow="1">
                <a:tableStyleId>{7DF18680-E054-41AD-8BC1-D1AEF772440D}</a:tableStyleId>
              </a:tblPr>
              <a:tblGrid>
                <a:gridCol w="4165563">
                  <a:extLst>
                    <a:ext uri="{9D8B030D-6E8A-4147-A177-3AD203B41FA5}">
                      <a16:colId xmlns:a16="http://schemas.microsoft.com/office/drawing/2014/main" val="4166531993"/>
                    </a:ext>
                  </a:extLst>
                </a:gridCol>
                <a:gridCol w="4039506">
                  <a:extLst>
                    <a:ext uri="{9D8B030D-6E8A-4147-A177-3AD203B41FA5}">
                      <a16:colId xmlns:a16="http://schemas.microsoft.com/office/drawing/2014/main" val="3276457706"/>
                    </a:ext>
                  </a:extLst>
                </a:gridCol>
              </a:tblGrid>
              <a:tr h="274593">
                <a:tc>
                  <a:txBody>
                    <a:bodyPr/>
                    <a:lstStyle/>
                    <a:p>
                      <a:pPr algn="ctr">
                        <a:lnSpc>
                          <a:spcPct val="107000"/>
                        </a:lnSpc>
                        <a:spcAft>
                          <a:spcPts val="800"/>
                        </a:spcAft>
                      </a:pPr>
                      <a:r>
                        <a:rPr lang="pt-BR" sz="1100" dirty="0">
                          <a:effectLst/>
                        </a:rPr>
                        <a:t>Preço (por galão)</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2690AD"/>
                    </a:solidFill>
                  </a:tcPr>
                </a:tc>
                <a:tc>
                  <a:txBody>
                    <a:bodyPr/>
                    <a:lstStyle/>
                    <a:p>
                      <a:pPr algn="ctr">
                        <a:lnSpc>
                          <a:spcPct val="107000"/>
                        </a:lnSpc>
                        <a:spcAft>
                          <a:spcPts val="800"/>
                        </a:spcAft>
                      </a:pPr>
                      <a:r>
                        <a:rPr lang="pt-BR" sz="1100" dirty="0">
                          <a:effectLst/>
                        </a:rPr>
                        <a:t>Quantidade ofertada (milhões de galões)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2690AD"/>
                    </a:solidFill>
                  </a:tcPr>
                </a:tc>
                <a:extLst>
                  <a:ext uri="{0D108BD9-81ED-4DB2-BD59-A6C34878D82A}">
                    <a16:rowId xmlns:a16="http://schemas.microsoft.com/office/drawing/2014/main" val="2920018716"/>
                  </a:ext>
                </a:extLst>
              </a:tr>
              <a:tr h="258847">
                <a:tc>
                  <a:txBody>
                    <a:bodyPr/>
                    <a:lstStyle/>
                    <a:p>
                      <a:pPr algn="ctr">
                        <a:lnSpc>
                          <a:spcPct val="107000"/>
                        </a:lnSpc>
                        <a:spcAft>
                          <a:spcPts val="800"/>
                        </a:spcAft>
                      </a:pPr>
                      <a:r>
                        <a:rPr lang="pt-BR" sz="1100" dirty="0">
                          <a:solidFill>
                            <a:schemeClr val="tx1"/>
                          </a:solidFill>
                          <a:effectLst/>
                        </a:rPr>
                        <a:t>R$ 1,00</a:t>
                      </a:r>
                      <a:endParaRPr lang="pt-B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pt-BR" sz="1100">
                          <a:solidFill>
                            <a:schemeClr val="tx1"/>
                          </a:solidFill>
                          <a:effectLst/>
                        </a:rPr>
                        <a:t>500</a:t>
                      </a:r>
                      <a:endParaRPr lang="pt-B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6504813"/>
                  </a:ext>
                </a:extLst>
              </a:tr>
              <a:tr h="274593">
                <a:tc>
                  <a:txBody>
                    <a:bodyPr/>
                    <a:lstStyle/>
                    <a:p>
                      <a:pPr algn="ctr">
                        <a:lnSpc>
                          <a:spcPct val="107000"/>
                        </a:lnSpc>
                        <a:spcAft>
                          <a:spcPts val="800"/>
                        </a:spcAft>
                      </a:pPr>
                      <a:r>
                        <a:rPr lang="pt-BR" sz="1100" dirty="0">
                          <a:solidFill>
                            <a:schemeClr val="tx1"/>
                          </a:solidFill>
                          <a:effectLst/>
                        </a:rPr>
                        <a:t>R$ 1,20</a:t>
                      </a:r>
                      <a:endParaRPr lang="pt-B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pt-BR" sz="1100" dirty="0">
                          <a:solidFill>
                            <a:schemeClr val="tx1"/>
                          </a:solidFill>
                          <a:effectLst/>
                        </a:rPr>
                        <a:t>550</a:t>
                      </a:r>
                      <a:endParaRPr lang="pt-B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1204287"/>
                  </a:ext>
                </a:extLst>
              </a:tr>
              <a:tr h="274593">
                <a:tc>
                  <a:txBody>
                    <a:bodyPr/>
                    <a:lstStyle/>
                    <a:p>
                      <a:pPr algn="ctr">
                        <a:lnSpc>
                          <a:spcPct val="107000"/>
                        </a:lnSpc>
                        <a:spcAft>
                          <a:spcPts val="800"/>
                        </a:spcAft>
                      </a:pPr>
                      <a:r>
                        <a:rPr lang="pt-BR" sz="1100" dirty="0">
                          <a:solidFill>
                            <a:schemeClr val="tx1"/>
                          </a:solidFill>
                          <a:effectLst/>
                        </a:rPr>
                        <a:t>R$ 1,40</a:t>
                      </a:r>
                      <a:endParaRPr lang="pt-B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pt-BR" sz="1100" dirty="0">
                          <a:solidFill>
                            <a:schemeClr val="tx1"/>
                          </a:solidFill>
                          <a:effectLst/>
                        </a:rPr>
                        <a:t>600</a:t>
                      </a:r>
                      <a:endParaRPr lang="pt-B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9766083"/>
                  </a:ext>
                </a:extLst>
              </a:tr>
              <a:tr h="258847">
                <a:tc>
                  <a:txBody>
                    <a:bodyPr/>
                    <a:lstStyle/>
                    <a:p>
                      <a:pPr algn="ctr">
                        <a:lnSpc>
                          <a:spcPct val="107000"/>
                        </a:lnSpc>
                        <a:spcAft>
                          <a:spcPts val="800"/>
                        </a:spcAft>
                      </a:pPr>
                      <a:r>
                        <a:rPr lang="pt-BR" sz="1100">
                          <a:solidFill>
                            <a:schemeClr val="tx1"/>
                          </a:solidFill>
                          <a:effectLst/>
                        </a:rPr>
                        <a:t>R$ 1,60</a:t>
                      </a:r>
                      <a:endParaRPr lang="pt-B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pt-BR" sz="1100" dirty="0">
                          <a:solidFill>
                            <a:schemeClr val="tx1"/>
                          </a:solidFill>
                          <a:effectLst/>
                        </a:rPr>
                        <a:t>640</a:t>
                      </a:r>
                      <a:endParaRPr lang="pt-B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5067970"/>
                  </a:ext>
                </a:extLst>
              </a:tr>
              <a:tr h="274593">
                <a:tc>
                  <a:txBody>
                    <a:bodyPr/>
                    <a:lstStyle/>
                    <a:p>
                      <a:pPr algn="ctr">
                        <a:lnSpc>
                          <a:spcPct val="107000"/>
                        </a:lnSpc>
                        <a:spcAft>
                          <a:spcPts val="800"/>
                        </a:spcAft>
                      </a:pPr>
                      <a:r>
                        <a:rPr lang="pt-BR" sz="1100">
                          <a:solidFill>
                            <a:schemeClr val="tx1"/>
                          </a:solidFill>
                          <a:effectLst/>
                        </a:rPr>
                        <a:t>R$ 1,80</a:t>
                      </a:r>
                      <a:endParaRPr lang="pt-B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pt-BR" sz="1100" dirty="0">
                          <a:solidFill>
                            <a:schemeClr val="tx1"/>
                          </a:solidFill>
                          <a:effectLst/>
                        </a:rPr>
                        <a:t>680</a:t>
                      </a:r>
                      <a:endParaRPr lang="pt-B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2108233"/>
                  </a:ext>
                </a:extLst>
              </a:tr>
              <a:tr h="274593">
                <a:tc>
                  <a:txBody>
                    <a:bodyPr/>
                    <a:lstStyle/>
                    <a:p>
                      <a:pPr algn="ctr">
                        <a:lnSpc>
                          <a:spcPct val="107000"/>
                        </a:lnSpc>
                        <a:spcAft>
                          <a:spcPts val="800"/>
                        </a:spcAft>
                      </a:pPr>
                      <a:r>
                        <a:rPr lang="pt-BR" sz="1100">
                          <a:solidFill>
                            <a:schemeClr val="tx1"/>
                          </a:solidFill>
                          <a:effectLst/>
                        </a:rPr>
                        <a:t>R$ 2,00</a:t>
                      </a:r>
                      <a:endParaRPr lang="pt-B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pt-BR" sz="1100" dirty="0">
                          <a:solidFill>
                            <a:schemeClr val="tx1"/>
                          </a:solidFill>
                          <a:effectLst/>
                        </a:rPr>
                        <a:t>700</a:t>
                      </a:r>
                      <a:endParaRPr lang="pt-B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7126253"/>
                  </a:ext>
                </a:extLst>
              </a:tr>
              <a:tr h="258847">
                <a:tc>
                  <a:txBody>
                    <a:bodyPr/>
                    <a:lstStyle/>
                    <a:p>
                      <a:pPr algn="ctr">
                        <a:lnSpc>
                          <a:spcPct val="107000"/>
                        </a:lnSpc>
                        <a:spcAft>
                          <a:spcPts val="800"/>
                        </a:spcAft>
                      </a:pPr>
                      <a:r>
                        <a:rPr lang="pt-BR" sz="1100">
                          <a:solidFill>
                            <a:schemeClr val="tx1"/>
                          </a:solidFill>
                          <a:effectLst/>
                        </a:rPr>
                        <a:t>R$ 2,20</a:t>
                      </a:r>
                      <a:endParaRPr lang="pt-BR"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lnSpc>
                          <a:spcPct val="107000"/>
                        </a:lnSpc>
                        <a:spcAft>
                          <a:spcPts val="800"/>
                        </a:spcAft>
                      </a:pPr>
                      <a:r>
                        <a:rPr lang="pt-BR" sz="1100" dirty="0">
                          <a:solidFill>
                            <a:schemeClr val="tx1"/>
                          </a:solidFill>
                          <a:effectLst/>
                        </a:rPr>
                        <a:t>720</a:t>
                      </a:r>
                      <a:endParaRPr lang="pt-BR"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647566392"/>
                  </a:ext>
                </a:extLst>
              </a:tr>
            </a:tbl>
          </a:graphicData>
        </a:graphic>
      </p:graphicFrame>
      <p:sp>
        <p:nvSpPr>
          <p:cNvPr id="4" name="CaixaDeTexto 3">
            <a:extLst>
              <a:ext uri="{FF2B5EF4-FFF2-40B4-BE49-F238E27FC236}">
                <a16:creationId xmlns:a16="http://schemas.microsoft.com/office/drawing/2014/main" id="{3E70245E-CFF7-2E1E-F2CC-DBF9A55DBCA5}"/>
              </a:ext>
            </a:extLst>
          </p:cNvPr>
          <p:cNvSpPr txBox="1"/>
          <p:nvPr/>
        </p:nvSpPr>
        <p:spPr>
          <a:xfrm>
            <a:off x="561975" y="5940494"/>
            <a:ext cx="8511755" cy="646331"/>
          </a:xfrm>
          <a:prstGeom prst="rect">
            <a:avLst/>
          </a:prstGeom>
          <a:noFill/>
        </p:spPr>
        <p:txBody>
          <a:bodyPr wrap="square" rtlCol="0">
            <a:spAutoFit/>
          </a:bodyPr>
          <a:lstStyle/>
          <a:p>
            <a:pPr algn="just"/>
            <a:r>
              <a:rPr lang="pt-BR" b="1" dirty="0"/>
              <a:t>O preço é medido em reais por galão de gasolina e a quantidade ofertada é medida em milhões de galões.</a:t>
            </a:r>
          </a:p>
        </p:txBody>
      </p:sp>
    </p:spTree>
    <p:extLst>
      <p:ext uri="{BB962C8B-B14F-4D97-AF65-F5344CB8AC3E}">
        <p14:creationId xmlns:p14="http://schemas.microsoft.com/office/powerpoint/2010/main" val="19433647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1000"/>
                                        <p:tgtEl>
                                          <p:spTgt spid="170"/>
                                        </p:tgtEl>
                                      </p:cBhvr>
                                    </p:animEffect>
                                    <p:anim calcmode="lin" valueType="num">
                                      <p:cBhvr>
                                        <p:cTn id="8" dur="1000" fill="hold"/>
                                        <p:tgtEl>
                                          <p:spTgt spid="170"/>
                                        </p:tgtEl>
                                        <p:attrNameLst>
                                          <p:attrName>ppt_x</p:attrName>
                                        </p:attrNameLst>
                                      </p:cBhvr>
                                      <p:tavLst>
                                        <p:tav tm="0">
                                          <p:val>
                                            <p:strVal val="#ppt_x"/>
                                          </p:val>
                                        </p:tav>
                                        <p:tav tm="100000">
                                          <p:val>
                                            <p:strVal val="#ppt_x"/>
                                          </p:val>
                                        </p:tav>
                                      </p:tavLst>
                                    </p:anim>
                                    <p:anim calcmode="lin" valueType="num">
                                      <p:cBhvr>
                                        <p:cTn id="9" dur="1000" fill="hold"/>
                                        <p:tgtEl>
                                          <p:spTgt spid="17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32"/>
                                        </p:tgtEl>
                                        <p:attrNameLst>
                                          <p:attrName>style.visibility</p:attrName>
                                        </p:attrNameLst>
                                      </p:cBhvr>
                                      <p:to>
                                        <p:strVal val="visible"/>
                                      </p:to>
                                    </p:set>
                                    <p:animEffect transition="in" filter="fade">
                                      <p:cBhvr>
                                        <p:cTn id="18" dur="1000"/>
                                        <p:tgtEl>
                                          <p:spTgt spid="132"/>
                                        </p:tgtEl>
                                      </p:cBhvr>
                                    </p:animEffect>
                                    <p:anim calcmode="lin" valueType="num">
                                      <p:cBhvr>
                                        <p:cTn id="19" dur="1000" fill="hold"/>
                                        <p:tgtEl>
                                          <p:spTgt spid="132"/>
                                        </p:tgtEl>
                                        <p:attrNameLst>
                                          <p:attrName>ppt_x</p:attrName>
                                        </p:attrNameLst>
                                      </p:cBhvr>
                                      <p:tavLst>
                                        <p:tav tm="0">
                                          <p:val>
                                            <p:strVal val="#ppt_x"/>
                                          </p:val>
                                        </p:tav>
                                        <p:tav tm="100000">
                                          <p:val>
                                            <p:strVal val="#ppt_x"/>
                                          </p:val>
                                        </p:tav>
                                      </p:tavLst>
                                    </p:anim>
                                    <p:anim calcmode="lin" valueType="num">
                                      <p:cBhvr>
                                        <p:cTn id="20" dur="1000" fill="hold"/>
                                        <p:tgtEl>
                                          <p:spTgt spid="132"/>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50"/>
                                        </p:tgtEl>
                                        <p:attrNameLst>
                                          <p:attrName>style.visibility</p:attrName>
                                        </p:attrNameLst>
                                      </p:cBhvr>
                                      <p:to>
                                        <p:strVal val="visible"/>
                                      </p:to>
                                    </p:set>
                                    <p:animEffect transition="in" filter="fade">
                                      <p:cBhvr>
                                        <p:cTn id="24" dur="1000"/>
                                        <p:tgtEl>
                                          <p:spTgt spid="150"/>
                                        </p:tgtEl>
                                      </p:cBhvr>
                                    </p:animEffect>
                                    <p:anim calcmode="lin" valueType="num">
                                      <p:cBhvr>
                                        <p:cTn id="25" dur="1000" fill="hold"/>
                                        <p:tgtEl>
                                          <p:spTgt spid="150"/>
                                        </p:tgtEl>
                                        <p:attrNameLst>
                                          <p:attrName>ppt_x</p:attrName>
                                        </p:attrNameLst>
                                      </p:cBhvr>
                                      <p:tavLst>
                                        <p:tav tm="0">
                                          <p:val>
                                            <p:strVal val="#ppt_x"/>
                                          </p:val>
                                        </p:tav>
                                        <p:tav tm="100000">
                                          <p:val>
                                            <p:strVal val="#ppt_x"/>
                                          </p:val>
                                        </p:tav>
                                      </p:tavLst>
                                    </p:anim>
                                    <p:anim calcmode="lin" valueType="num">
                                      <p:cBhvr>
                                        <p:cTn id="26" dur="1000" fill="hold"/>
                                        <p:tgtEl>
                                          <p:spTgt spid="150"/>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anim calcmode="lin" valueType="num">
                                      <p:cBhvr>
                                        <p:cTn id="31" dur="1000" fill="hold"/>
                                        <p:tgtEl>
                                          <p:spTgt spid="3"/>
                                        </p:tgtEl>
                                        <p:attrNameLst>
                                          <p:attrName>ppt_x</p:attrName>
                                        </p:attrNameLst>
                                      </p:cBhvr>
                                      <p:tavLst>
                                        <p:tav tm="0">
                                          <p:val>
                                            <p:strVal val="#ppt_x"/>
                                          </p:val>
                                        </p:tav>
                                        <p:tav tm="100000">
                                          <p:val>
                                            <p:strVal val="#ppt_x"/>
                                          </p:val>
                                        </p:tav>
                                      </p:tavLst>
                                    </p:anim>
                                    <p:anim calcmode="lin" valueType="num">
                                      <p:cBhvr>
                                        <p:cTn id="32" dur="1000" fill="hold"/>
                                        <p:tgtEl>
                                          <p:spTgt spid="3"/>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1000"/>
                                        <p:tgtEl>
                                          <p:spTgt spid="4"/>
                                        </p:tgtEl>
                                      </p:cBhvr>
                                    </p:animEffect>
                                    <p:anim calcmode="lin" valueType="num">
                                      <p:cBhvr>
                                        <p:cTn id="37" dur="1000" fill="hold"/>
                                        <p:tgtEl>
                                          <p:spTgt spid="4"/>
                                        </p:tgtEl>
                                        <p:attrNameLst>
                                          <p:attrName>ppt_x</p:attrName>
                                        </p:attrNameLst>
                                      </p:cBhvr>
                                      <p:tavLst>
                                        <p:tav tm="0">
                                          <p:val>
                                            <p:strVal val="#ppt_x"/>
                                          </p:val>
                                        </p:tav>
                                        <p:tav tm="100000">
                                          <p:val>
                                            <p:strVal val="#ppt_x"/>
                                          </p:val>
                                        </p:tav>
                                      </p:tavLst>
                                    </p:anim>
                                    <p:anim calcmode="lin" valueType="num">
                                      <p:cBhvr>
                                        <p:cTn id="3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2" grpId="0"/>
      <p:bldP spid="150"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2690AD">
                <a:shade val="30000"/>
                <a:satMod val="115000"/>
              </a:srgbClr>
            </a:gs>
            <a:gs pos="62000">
              <a:srgbClr val="308FB9"/>
            </a:gs>
            <a:gs pos="100000">
              <a:srgbClr val="5FCDEA"/>
            </a:gs>
          </a:gsLst>
          <a:lin ang="16200000" scaled="1"/>
          <a:tileRect/>
        </a:gradFill>
        <a:effectLst/>
      </p:bgPr>
    </p:bg>
    <p:spTree>
      <p:nvGrpSpPr>
        <p:cNvPr id="1" name=""/>
        <p:cNvGrpSpPr/>
        <p:nvPr/>
      </p:nvGrpSpPr>
      <p:grpSpPr>
        <a:xfrm>
          <a:off x="0" y="0"/>
          <a:ext cx="0" cy="0"/>
          <a:chOff x="0" y="0"/>
          <a:chExt cx="0" cy="0"/>
        </a:xfrm>
      </p:grpSpPr>
      <p:sp>
        <p:nvSpPr>
          <p:cNvPr id="11" name="Retângulo: Cantos Superiores, Um Arredondado e Um Recortado 10">
            <a:extLst>
              <a:ext uri="{FF2B5EF4-FFF2-40B4-BE49-F238E27FC236}">
                <a16:creationId xmlns:a16="http://schemas.microsoft.com/office/drawing/2014/main" id="{2C4D4A79-D02E-243C-777F-FC18F93974B3}"/>
              </a:ext>
            </a:extLst>
          </p:cNvPr>
          <p:cNvSpPr/>
          <p:nvPr/>
        </p:nvSpPr>
        <p:spPr>
          <a:xfrm>
            <a:off x="781050" y="2113472"/>
            <a:ext cx="5464475" cy="4063041"/>
          </a:xfrm>
          <a:prstGeom prst="snipRoundRect">
            <a:avLst/>
          </a:prstGeom>
          <a:gradFill flip="none" rotWithShape="1">
            <a:gsLst>
              <a:gs pos="0">
                <a:srgbClr val="2690AD">
                  <a:shade val="30000"/>
                  <a:satMod val="115000"/>
                </a:srgbClr>
              </a:gs>
              <a:gs pos="73000">
                <a:srgbClr val="308FB9"/>
              </a:gs>
              <a:gs pos="100000">
                <a:srgbClr val="5FCDEA"/>
              </a:gs>
            </a:gsLst>
            <a:lin ang="16200000" scaled="1"/>
            <a:tileRect/>
          </a:gradFill>
          <a:ln>
            <a:noFill/>
          </a:ln>
          <a:effectLst>
            <a:softEdge rad="31750"/>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p>
        </p:txBody>
      </p:sp>
      <p:sp>
        <p:nvSpPr>
          <p:cNvPr id="150" name="CaixaDeTexto 149">
            <a:extLst>
              <a:ext uri="{FF2B5EF4-FFF2-40B4-BE49-F238E27FC236}">
                <a16:creationId xmlns:a16="http://schemas.microsoft.com/office/drawing/2014/main" id="{79D0CBC3-5891-41CE-049A-EB96ED6B5859}"/>
              </a:ext>
            </a:extLst>
          </p:cNvPr>
          <p:cNvSpPr txBox="1"/>
          <p:nvPr/>
        </p:nvSpPr>
        <p:spPr>
          <a:xfrm>
            <a:off x="6435306" y="2113472"/>
            <a:ext cx="4890366" cy="3541714"/>
          </a:xfrm>
          <a:prstGeom prst="rect">
            <a:avLst/>
          </a:prstGeom>
        </p:spPr>
        <p:txBody>
          <a:bodyPr vert="horz" lIns="91440" tIns="45720" rIns="91440" bIns="45720" rtlCol="0">
            <a:noAutofit/>
          </a:bodyPr>
          <a:lstStyle/>
          <a:p>
            <a:pPr algn="just" defTabSz="914400">
              <a:lnSpc>
                <a:spcPct val="120000"/>
              </a:lnSpc>
              <a:spcAft>
                <a:spcPts val="600"/>
              </a:spcAft>
              <a:buSzPct val="125000"/>
            </a:pPr>
            <a:r>
              <a:rPr lang="pt-BR" b="1" dirty="0">
                <a:solidFill>
                  <a:srgbClr val="FFFFFF"/>
                </a:solidFill>
                <a:latin typeface="Tw Cen MT" panose="020B0602020104020603" pitchFamily="34" charset="0"/>
              </a:rPr>
              <a:t>O formato da curva de oferta irá variar de acordo com o produto: mais ou menos íngreme, constante, reta ou curvada. Quase todas as curvas de oferta, no entanto, compartilham uma semelhança básica: elas se inclinam da esquerda para direita e ilustram a lei da oferta. Com o aumento de preço, digamos, de R$1 por galão para R$ 2,2 por galão, a quantidade ofertada aumenta de 500 milhões de galões para 720 milhões de galões. Da mesma maneira, com a queda do preço, a quantidade ofertada diminui.</a:t>
            </a:r>
            <a:endParaRPr lang="en-US" b="1" dirty="0">
              <a:solidFill>
                <a:srgbClr val="FFFFFF"/>
              </a:solidFill>
              <a:latin typeface="Tw Cen MT" panose="020B0602020104020603" pitchFamily="34" charset="0"/>
            </a:endParaRPr>
          </a:p>
        </p:txBody>
      </p:sp>
      <p:pic>
        <p:nvPicPr>
          <p:cNvPr id="170" name="Imagem 169" descr="Logotipo&#10;&#10;Descrição gerada automaticamente">
            <a:extLst>
              <a:ext uri="{FF2B5EF4-FFF2-40B4-BE49-F238E27FC236}">
                <a16:creationId xmlns:a16="http://schemas.microsoft.com/office/drawing/2014/main" id="{D8836907-5EF4-1C2A-9E24-59DBA8EFCF7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contrast="1000"/>
                    </a14:imgEffect>
                  </a14:imgLayer>
                </a14:imgProps>
              </a:ext>
              <a:ext uri="{28A0092B-C50C-407E-A947-70E740481C1C}">
                <a14:useLocalDpi xmlns:a14="http://schemas.microsoft.com/office/drawing/2010/main" val="0"/>
              </a:ext>
            </a:extLst>
          </a:blip>
          <a:stretch>
            <a:fillRect/>
          </a:stretch>
        </p:blipFill>
        <p:spPr>
          <a:xfrm>
            <a:off x="10325818" y="333583"/>
            <a:ext cx="1414933" cy="832586"/>
          </a:xfrm>
          <a:prstGeom prst="rect">
            <a:avLst/>
          </a:prstGeom>
          <a:effectLst>
            <a:innerShdw blurRad="57150" dist="38100" dir="14460000">
              <a:prstClr val="black">
                <a:alpha val="70000"/>
              </a:prstClr>
            </a:innerShdw>
          </a:effectLst>
        </p:spPr>
      </p:pic>
      <p:sp>
        <p:nvSpPr>
          <p:cNvPr id="13" name="CaixaDeTexto 12">
            <a:extLst>
              <a:ext uri="{FF2B5EF4-FFF2-40B4-BE49-F238E27FC236}">
                <a16:creationId xmlns:a16="http://schemas.microsoft.com/office/drawing/2014/main" id="{D8FC4E0F-C26E-A0A5-BB87-24AE0366357A}"/>
              </a:ext>
            </a:extLst>
          </p:cNvPr>
          <p:cNvSpPr txBox="1"/>
          <p:nvPr/>
        </p:nvSpPr>
        <p:spPr>
          <a:xfrm>
            <a:off x="781050" y="1000361"/>
            <a:ext cx="7815532" cy="923330"/>
          </a:xfrm>
          <a:prstGeom prst="rect">
            <a:avLst/>
          </a:prstGeom>
          <a:noFill/>
        </p:spPr>
        <p:txBody>
          <a:bodyPr wrap="square" rtlCol="0">
            <a:spAutoFit/>
          </a:bodyPr>
          <a:lstStyle/>
          <a:p>
            <a:r>
              <a:rPr lang="en-US" sz="1800" b="1" dirty="0">
                <a:solidFill>
                  <a:srgbClr val="FFFFFF"/>
                </a:solidFill>
              </a:rPr>
              <a:t>Abaixo temos a mesma informação exibida na forma de curva de oferta, com a quantidade no eixo horizontal e o preço por galão no eixo vertical.</a:t>
            </a:r>
          </a:p>
          <a:p>
            <a:endParaRPr lang="pt-BR" dirty="0">
              <a:latin typeface="Tw Cen MT" panose="020B0602020104020603" pitchFamily="34" charset="0"/>
            </a:endParaRPr>
          </a:p>
        </p:txBody>
      </p:sp>
      <p:pic>
        <p:nvPicPr>
          <p:cNvPr id="32" name="Imagem 31">
            <a:extLst>
              <a:ext uri="{FF2B5EF4-FFF2-40B4-BE49-F238E27FC236}">
                <a16:creationId xmlns:a16="http://schemas.microsoft.com/office/drawing/2014/main" id="{EDA07FD1-7DA4-87E5-3CAC-A0389E7E83EF}"/>
              </a:ext>
            </a:extLst>
          </p:cNvPr>
          <p:cNvPicPr>
            <a:picLocks noChangeAspect="1"/>
          </p:cNvPicPr>
          <p:nvPr/>
        </p:nvPicPr>
        <p:blipFill>
          <a:blip r:embed="rId4"/>
          <a:stretch>
            <a:fillRect/>
          </a:stretch>
        </p:blipFill>
        <p:spPr>
          <a:xfrm>
            <a:off x="971143" y="2676525"/>
            <a:ext cx="5048657" cy="3181114"/>
          </a:xfrm>
          <a:prstGeom prst="rect">
            <a:avLst/>
          </a:prstGeom>
        </p:spPr>
      </p:pic>
    </p:spTree>
    <p:extLst>
      <p:ext uri="{BB962C8B-B14F-4D97-AF65-F5344CB8AC3E}">
        <p14:creationId xmlns:p14="http://schemas.microsoft.com/office/powerpoint/2010/main" val="19442510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0"/>
                                        </p:tgtEl>
                                        <p:attrNameLst>
                                          <p:attrName>style.visibility</p:attrName>
                                        </p:attrNameLst>
                                      </p:cBhvr>
                                      <p:to>
                                        <p:strVal val="visible"/>
                                      </p:to>
                                    </p:set>
                                    <p:animEffect transition="in" filter="fade">
                                      <p:cBhvr>
                                        <p:cTn id="12" dur="1000"/>
                                        <p:tgtEl>
                                          <p:spTgt spid="150"/>
                                        </p:tgtEl>
                                      </p:cBhvr>
                                    </p:animEffect>
                                    <p:anim calcmode="lin" valueType="num">
                                      <p:cBhvr>
                                        <p:cTn id="13" dur="1000" fill="hold"/>
                                        <p:tgtEl>
                                          <p:spTgt spid="150"/>
                                        </p:tgtEl>
                                        <p:attrNameLst>
                                          <p:attrName>ppt_x</p:attrName>
                                        </p:attrNameLst>
                                      </p:cBhvr>
                                      <p:tavLst>
                                        <p:tav tm="0">
                                          <p:val>
                                            <p:strVal val="#ppt_x"/>
                                          </p:val>
                                        </p:tav>
                                        <p:tav tm="100000">
                                          <p:val>
                                            <p:strVal val="#ppt_x"/>
                                          </p:val>
                                        </p:tav>
                                      </p:tavLst>
                                    </p:anim>
                                    <p:anim calcmode="lin" valueType="num">
                                      <p:cBhvr>
                                        <p:cTn id="14" dur="1000" fill="hold"/>
                                        <p:tgtEl>
                                          <p:spTgt spid="15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0"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2690AD">
                <a:shade val="30000"/>
                <a:satMod val="115000"/>
              </a:srgbClr>
            </a:gs>
            <a:gs pos="62000">
              <a:srgbClr val="308FB9"/>
            </a:gs>
            <a:gs pos="100000">
              <a:srgbClr val="5FCDEA"/>
            </a:gs>
          </a:gsLst>
          <a:lin ang="16200000" scaled="1"/>
          <a:tileRect/>
        </a:gradFill>
        <a:effectLst/>
      </p:bgPr>
    </p:bg>
    <p:spTree>
      <p:nvGrpSpPr>
        <p:cNvPr id="1" name=""/>
        <p:cNvGrpSpPr/>
        <p:nvPr/>
      </p:nvGrpSpPr>
      <p:grpSpPr>
        <a:xfrm>
          <a:off x="0" y="0"/>
          <a:ext cx="0" cy="0"/>
          <a:chOff x="0" y="0"/>
          <a:chExt cx="0" cy="0"/>
        </a:xfrm>
      </p:grpSpPr>
      <p:sp>
        <p:nvSpPr>
          <p:cNvPr id="11" name="Retângulo: Cantos Superiores, Um Arredondado e Um Recortado 10">
            <a:extLst>
              <a:ext uri="{FF2B5EF4-FFF2-40B4-BE49-F238E27FC236}">
                <a16:creationId xmlns:a16="http://schemas.microsoft.com/office/drawing/2014/main" id="{2C4D4A79-D02E-243C-777F-FC18F93974B3}"/>
              </a:ext>
            </a:extLst>
          </p:cNvPr>
          <p:cNvSpPr/>
          <p:nvPr/>
        </p:nvSpPr>
        <p:spPr>
          <a:xfrm>
            <a:off x="327804" y="1666820"/>
            <a:ext cx="6229779" cy="4063041"/>
          </a:xfrm>
          <a:prstGeom prst="snipRoundRect">
            <a:avLst/>
          </a:prstGeom>
          <a:gradFill flip="none" rotWithShape="1">
            <a:gsLst>
              <a:gs pos="0">
                <a:srgbClr val="2690AD">
                  <a:shade val="30000"/>
                  <a:satMod val="115000"/>
                </a:srgbClr>
              </a:gs>
              <a:gs pos="73000">
                <a:srgbClr val="308FB9"/>
              </a:gs>
              <a:gs pos="100000">
                <a:srgbClr val="5FCDEA"/>
              </a:gs>
            </a:gsLst>
            <a:lin ang="16200000" scaled="1"/>
            <a:tileRect/>
          </a:gradFill>
          <a:ln>
            <a:noFill/>
          </a:ln>
          <a:effectLst>
            <a:softEdge rad="31750"/>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p>
        </p:txBody>
      </p:sp>
      <p:sp>
        <p:nvSpPr>
          <p:cNvPr id="150" name="CaixaDeTexto 149">
            <a:extLst>
              <a:ext uri="{FF2B5EF4-FFF2-40B4-BE49-F238E27FC236}">
                <a16:creationId xmlns:a16="http://schemas.microsoft.com/office/drawing/2014/main" id="{79D0CBC3-5891-41CE-049A-EB96ED6B5859}"/>
              </a:ext>
            </a:extLst>
          </p:cNvPr>
          <p:cNvSpPr txBox="1"/>
          <p:nvPr/>
        </p:nvSpPr>
        <p:spPr>
          <a:xfrm>
            <a:off x="6827181" y="2130724"/>
            <a:ext cx="4890366" cy="3541714"/>
          </a:xfrm>
          <a:prstGeom prst="rect">
            <a:avLst/>
          </a:prstGeom>
        </p:spPr>
        <p:txBody>
          <a:bodyPr vert="horz" lIns="91440" tIns="45720" rIns="91440" bIns="45720" rtlCol="0">
            <a:noAutofit/>
          </a:bodyPr>
          <a:lstStyle/>
          <a:p>
            <a:pPr algn="just" defTabSz="914400">
              <a:lnSpc>
                <a:spcPct val="120000"/>
              </a:lnSpc>
              <a:spcAft>
                <a:spcPts val="600"/>
              </a:spcAft>
              <a:buSzPct val="125000"/>
            </a:pPr>
            <a:r>
              <a:rPr lang="pt-BR" b="1" dirty="0">
                <a:solidFill>
                  <a:srgbClr val="FFFFFF"/>
                </a:solidFill>
                <a:latin typeface="Tw Cen MT" panose="020B0602020104020603" pitchFamily="34" charset="0"/>
              </a:rPr>
              <a:t>O gráfico ao lado mostra os fatores que mudam a oferta de bens e serviços. Note que a mudança no preço do produto em si não está entre os fatores que deslocam a curva de oferta. Apesar da mudança no preço de um bem ou serviço tipicamente causar uma mudança na quantidade ofertada ou um movimento ao longo da curva de oferta para este bem ou produto específico, isto não causa um deslocamento da curva de oferta em si.</a:t>
            </a:r>
            <a:endParaRPr lang="en-US" b="1" dirty="0">
              <a:solidFill>
                <a:srgbClr val="FFFFFF"/>
              </a:solidFill>
              <a:latin typeface="Tw Cen MT" panose="020B0602020104020603" pitchFamily="34" charset="0"/>
            </a:endParaRPr>
          </a:p>
        </p:txBody>
      </p:sp>
      <p:pic>
        <p:nvPicPr>
          <p:cNvPr id="170" name="Imagem 169" descr="Logotipo&#10;&#10;Descrição gerada automaticamente">
            <a:extLst>
              <a:ext uri="{FF2B5EF4-FFF2-40B4-BE49-F238E27FC236}">
                <a16:creationId xmlns:a16="http://schemas.microsoft.com/office/drawing/2014/main" id="{D8836907-5EF4-1C2A-9E24-59DBA8EFCF7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contrast="1000"/>
                    </a14:imgEffect>
                  </a14:imgLayer>
                </a14:imgProps>
              </a:ext>
              <a:ext uri="{28A0092B-C50C-407E-A947-70E740481C1C}">
                <a14:useLocalDpi xmlns:a14="http://schemas.microsoft.com/office/drawing/2010/main" val="0"/>
              </a:ext>
            </a:extLst>
          </a:blip>
          <a:stretch>
            <a:fillRect/>
          </a:stretch>
        </p:blipFill>
        <p:spPr>
          <a:xfrm>
            <a:off x="10325818" y="333583"/>
            <a:ext cx="1414933" cy="832586"/>
          </a:xfrm>
          <a:prstGeom prst="rect">
            <a:avLst/>
          </a:prstGeom>
          <a:effectLst>
            <a:innerShdw blurRad="57150" dist="38100" dir="14460000">
              <a:prstClr val="black">
                <a:alpha val="70000"/>
              </a:prstClr>
            </a:innerShdw>
          </a:effectLst>
        </p:spPr>
      </p:pic>
      <p:sp>
        <p:nvSpPr>
          <p:cNvPr id="13" name="CaixaDeTexto 12">
            <a:extLst>
              <a:ext uri="{FF2B5EF4-FFF2-40B4-BE49-F238E27FC236}">
                <a16:creationId xmlns:a16="http://schemas.microsoft.com/office/drawing/2014/main" id="{D8FC4E0F-C26E-A0A5-BB87-24AE0366357A}"/>
              </a:ext>
            </a:extLst>
          </p:cNvPr>
          <p:cNvSpPr txBox="1"/>
          <p:nvPr/>
        </p:nvSpPr>
        <p:spPr>
          <a:xfrm>
            <a:off x="448574" y="5959234"/>
            <a:ext cx="7815532" cy="461665"/>
          </a:xfrm>
          <a:prstGeom prst="rect">
            <a:avLst/>
          </a:prstGeom>
          <a:noFill/>
        </p:spPr>
        <p:txBody>
          <a:bodyPr wrap="square" rtlCol="0">
            <a:spAutoFit/>
          </a:bodyPr>
          <a:lstStyle/>
          <a:p>
            <a:r>
              <a:rPr lang="pt-BR" sz="1200" b="1" dirty="0">
                <a:solidFill>
                  <a:srgbClr val="FFFFFF"/>
                </a:solidFill>
              </a:rPr>
              <a:t>(a)	Uma lista de fatores que podem causar um aumento da oferta de S0 para S1.</a:t>
            </a:r>
          </a:p>
          <a:p>
            <a:r>
              <a:rPr lang="pt-BR" sz="1200" b="1" dirty="0">
                <a:solidFill>
                  <a:srgbClr val="FFFFFF"/>
                </a:solidFill>
              </a:rPr>
              <a:t>(b)	 Os mesmos fatores se tiverem condições invertidas, podem causar uma diminuição na oferta de S0 para S1.</a:t>
            </a:r>
          </a:p>
        </p:txBody>
      </p:sp>
      <p:sp>
        <p:nvSpPr>
          <p:cNvPr id="2" name="CaixaDeTexto 1">
            <a:extLst>
              <a:ext uri="{FF2B5EF4-FFF2-40B4-BE49-F238E27FC236}">
                <a16:creationId xmlns:a16="http://schemas.microsoft.com/office/drawing/2014/main" id="{7369E86D-AEE6-C9AD-7965-A075F62ADEC8}"/>
              </a:ext>
            </a:extLst>
          </p:cNvPr>
          <p:cNvSpPr txBox="1"/>
          <p:nvPr/>
        </p:nvSpPr>
        <p:spPr>
          <a:xfrm>
            <a:off x="781050" y="443805"/>
            <a:ext cx="10667997" cy="461665"/>
          </a:xfrm>
          <a:prstGeom prst="rect">
            <a:avLst/>
          </a:prstGeom>
          <a:noFill/>
        </p:spPr>
        <p:txBody>
          <a:bodyPr wrap="square" rtlCol="0">
            <a:spAutoFit/>
          </a:bodyPr>
          <a:lstStyle/>
          <a:p>
            <a:pPr>
              <a:spcBef>
                <a:spcPct val="20000"/>
              </a:spcBef>
              <a:spcAft>
                <a:spcPts val="600"/>
              </a:spcAft>
              <a:buClr>
                <a:schemeClr val="tx1"/>
              </a:buClr>
              <a:buSzPct val="80000"/>
            </a:pPr>
            <a:r>
              <a:rPr lang="en-US" sz="2400" b="1" dirty="0">
                <a:solidFill>
                  <a:srgbClr val="0F496F"/>
                </a:solidFill>
              </a:rPr>
              <a:t>2.2 fatores que afetam a oferta</a:t>
            </a:r>
          </a:p>
        </p:txBody>
      </p:sp>
      <p:pic>
        <p:nvPicPr>
          <p:cNvPr id="3" name="Imagem 2">
            <a:extLst>
              <a:ext uri="{FF2B5EF4-FFF2-40B4-BE49-F238E27FC236}">
                <a16:creationId xmlns:a16="http://schemas.microsoft.com/office/drawing/2014/main" id="{1B20B487-F042-D5FE-EF81-857F899F59D3}"/>
              </a:ext>
            </a:extLst>
          </p:cNvPr>
          <p:cNvPicPr>
            <a:picLocks noChangeAspect="1"/>
          </p:cNvPicPr>
          <p:nvPr/>
        </p:nvPicPr>
        <p:blipFill>
          <a:blip r:embed="rId4"/>
          <a:stretch>
            <a:fillRect/>
          </a:stretch>
        </p:blipFill>
        <p:spPr>
          <a:xfrm>
            <a:off x="552844" y="2130724"/>
            <a:ext cx="5779697" cy="3286664"/>
          </a:xfrm>
          <a:prstGeom prst="rect">
            <a:avLst/>
          </a:prstGeom>
          <a:effectLst>
            <a:softEdge rad="31750"/>
          </a:effectLst>
        </p:spPr>
      </p:pic>
    </p:spTree>
    <p:extLst>
      <p:ext uri="{BB962C8B-B14F-4D97-AF65-F5344CB8AC3E}">
        <p14:creationId xmlns:p14="http://schemas.microsoft.com/office/powerpoint/2010/main" val="26799794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0"/>
                                        </p:tgtEl>
                                        <p:attrNameLst>
                                          <p:attrName>style.visibility</p:attrName>
                                        </p:attrNameLst>
                                      </p:cBhvr>
                                      <p:to>
                                        <p:strVal val="visible"/>
                                      </p:to>
                                    </p:set>
                                    <p:animEffect transition="in" filter="fade">
                                      <p:cBhvr>
                                        <p:cTn id="12" dur="1000"/>
                                        <p:tgtEl>
                                          <p:spTgt spid="150"/>
                                        </p:tgtEl>
                                      </p:cBhvr>
                                    </p:animEffect>
                                    <p:anim calcmode="lin" valueType="num">
                                      <p:cBhvr>
                                        <p:cTn id="13" dur="1000" fill="hold"/>
                                        <p:tgtEl>
                                          <p:spTgt spid="150"/>
                                        </p:tgtEl>
                                        <p:attrNameLst>
                                          <p:attrName>ppt_x</p:attrName>
                                        </p:attrNameLst>
                                      </p:cBhvr>
                                      <p:tavLst>
                                        <p:tav tm="0">
                                          <p:val>
                                            <p:strVal val="#ppt_x"/>
                                          </p:val>
                                        </p:tav>
                                        <p:tav tm="100000">
                                          <p:val>
                                            <p:strVal val="#ppt_x"/>
                                          </p:val>
                                        </p:tav>
                                      </p:tavLst>
                                    </p:anim>
                                    <p:anim calcmode="lin" valueType="num">
                                      <p:cBhvr>
                                        <p:cTn id="14" dur="1000" fill="hold"/>
                                        <p:tgtEl>
                                          <p:spTgt spid="15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anim calcmode="lin" valueType="num">
                                      <p:cBhvr>
                                        <p:cTn id="31" dur="1000" fill="hold"/>
                                        <p:tgtEl>
                                          <p:spTgt spid="3"/>
                                        </p:tgtEl>
                                        <p:attrNameLst>
                                          <p:attrName>ppt_x</p:attrName>
                                        </p:attrNameLst>
                                      </p:cBhvr>
                                      <p:tavLst>
                                        <p:tav tm="0">
                                          <p:val>
                                            <p:strVal val="#ppt_x"/>
                                          </p:val>
                                        </p:tav>
                                        <p:tav tm="100000">
                                          <p:val>
                                            <p:strVal val="#ppt_x"/>
                                          </p:val>
                                        </p:tav>
                                      </p:tavLst>
                                    </p:anim>
                                    <p:anim calcmode="lin" valueType="num">
                                      <p:cBhvr>
                                        <p:cTn id="3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0" grpId="0"/>
      <p:bldP spid="13"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2690AD">
                <a:shade val="30000"/>
                <a:satMod val="115000"/>
              </a:srgbClr>
            </a:gs>
            <a:gs pos="62000">
              <a:srgbClr val="308FB9"/>
            </a:gs>
            <a:gs pos="100000">
              <a:srgbClr val="5FCDEA"/>
            </a:gs>
          </a:gsLst>
          <a:lin ang="16200000" scaled="1"/>
          <a:tileRect/>
        </a:gradFill>
        <a:effectLst/>
      </p:bgPr>
    </p:bg>
    <p:spTree>
      <p:nvGrpSpPr>
        <p:cNvPr id="1" name=""/>
        <p:cNvGrpSpPr/>
        <p:nvPr/>
      </p:nvGrpSpPr>
      <p:grpSpPr>
        <a:xfrm>
          <a:off x="0" y="0"/>
          <a:ext cx="0" cy="0"/>
          <a:chOff x="0" y="0"/>
          <a:chExt cx="0" cy="0"/>
        </a:xfrm>
      </p:grpSpPr>
      <p:sp>
        <p:nvSpPr>
          <p:cNvPr id="11" name="Retângulo: Cantos Superiores, Um Arredondado e Um Recortado 10">
            <a:extLst>
              <a:ext uri="{FF2B5EF4-FFF2-40B4-BE49-F238E27FC236}">
                <a16:creationId xmlns:a16="http://schemas.microsoft.com/office/drawing/2014/main" id="{2C4D4A79-D02E-243C-777F-FC18F93974B3}"/>
              </a:ext>
            </a:extLst>
          </p:cNvPr>
          <p:cNvSpPr/>
          <p:nvPr/>
        </p:nvSpPr>
        <p:spPr>
          <a:xfrm>
            <a:off x="683732" y="1397479"/>
            <a:ext cx="6229779" cy="4063041"/>
          </a:xfrm>
          <a:prstGeom prst="snipRoundRect">
            <a:avLst/>
          </a:prstGeom>
          <a:gradFill flip="none" rotWithShape="1">
            <a:gsLst>
              <a:gs pos="0">
                <a:srgbClr val="2690AD">
                  <a:shade val="30000"/>
                  <a:satMod val="115000"/>
                </a:srgbClr>
              </a:gs>
              <a:gs pos="73000">
                <a:srgbClr val="308FB9"/>
              </a:gs>
              <a:gs pos="100000">
                <a:srgbClr val="5FCDEA"/>
              </a:gs>
            </a:gsLst>
            <a:lin ang="16200000" scaled="1"/>
            <a:tileRect/>
          </a:gradFill>
          <a:ln>
            <a:noFill/>
          </a:ln>
          <a:effectLst>
            <a:softEdge rad="31750"/>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p>
        </p:txBody>
      </p:sp>
      <p:sp>
        <p:nvSpPr>
          <p:cNvPr id="150" name="CaixaDeTexto 149">
            <a:extLst>
              <a:ext uri="{FF2B5EF4-FFF2-40B4-BE49-F238E27FC236}">
                <a16:creationId xmlns:a16="http://schemas.microsoft.com/office/drawing/2014/main" id="{79D0CBC3-5891-41CE-049A-EB96ED6B5859}"/>
              </a:ext>
            </a:extLst>
          </p:cNvPr>
          <p:cNvSpPr txBox="1"/>
          <p:nvPr/>
        </p:nvSpPr>
        <p:spPr>
          <a:xfrm>
            <a:off x="7323825" y="2173856"/>
            <a:ext cx="4244893" cy="3541714"/>
          </a:xfrm>
          <a:prstGeom prst="rect">
            <a:avLst/>
          </a:prstGeom>
        </p:spPr>
        <p:txBody>
          <a:bodyPr vert="horz" lIns="91440" tIns="45720" rIns="91440" bIns="45720" rtlCol="0">
            <a:noAutofit/>
          </a:bodyPr>
          <a:lstStyle/>
          <a:p>
            <a:pPr algn="just" defTabSz="914400">
              <a:lnSpc>
                <a:spcPct val="120000"/>
              </a:lnSpc>
              <a:spcAft>
                <a:spcPts val="600"/>
              </a:spcAft>
              <a:buSzPct val="125000"/>
            </a:pPr>
            <a:r>
              <a:rPr lang="pt-BR" b="1" dirty="0">
                <a:solidFill>
                  <a:srgbClr val="FFFFFF"/>
                </a:solidFill>
                <a:latin typeface="Tw Cen MT" panose="020B0602020104020603" pitchFamily="34" charset="0"/>
              </a:rPr>
              <a:t>Como ambos os gráficos para as curvas de demanda e de oferta têm o preço no eixo vertical e a quantidade no eixo horizontal, a curva da demanda e a da oferta para um determinado bem ou serviço podem aparecer no mesmo gráfico. Juntas, demanda e oferta determinam o preço e a quantidade que será comprada e vendida em um mercado.</a:t>
            </a:r>
            <a:endParaRPr lang="en-US" b="1" dirty="0">
              <a:solidFill>
                <a:srgbClr val="FFFFFF"/>
              </a:solidFill>
              <a:latin typeface="Tw Cen MT" panose="020B0602020104020603" pitchFamily="34" charset="0"/>
            </a:endParaRPr>
          </a:p>
        </p:txBody>
      </p:sp>
      <p:pic>
        <p:nvPicPr>
          <p:cNvPr id="170" name="Imagem 169" descr="Logotipo&#10;&#10;Descrição gerada automaticamente">
            <a:extLst>
              <a:ext uri="{FF2B5EF4-FFF2-40B4-BE49-F238E27FC236}">
                <a16:creationId xmlns:a16="http://schemas.microsoft.com/office/drawing/2014/main" id="{D8836907-5EF4-1C2A-9E24-59DBA8EFCF7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contrast="1000"/>
                    </a14:imgEffect>
                  </a14:imgLayer>
                </a14:imgProps>
              </a:ext>
              <a:ext uri="{28A0092B-C50C-407E-A947-70E740481C1C}">
                <a14:useLocalDpi xmlns:a14="http://schemas.microsoft.com/office/drawing/2010/main" val="0"/>
              </a:ext>
            </a:extLst>
          </a:blip>
          <a:stretch>
            <a:fillRect/>
          </a:stretch>
        </p:blipFill>
        <p:spPr>
          <a:xfrm>
            <a:off x="10325818" y="333583"/>
            <a:ext cx="1414933" cy="832586"/>
          </a:xfrm>
          <a:prstGeom prst="rect">
            <a:avLst/>
          </a:prstGeom>
          <a:effectLst>
            <a:innerShdw blurRad="57150" dist="38100" dir="14460000">
              <a:prstClr val="black">
                <a:alpha val="70000"/>
              </a:prstClr>
            </a:innerShdw>
          </a:effectLst>
        </p:spPr>
      </p:pic>
      <p:sp>
        <p:nvSpPr>
          <p:cNvPr id="13" name="CaixaDeTexto 12">
            <a:extLst>
              <a:ext uri="{FF2B5EF4-FFF2-40B4-BE49-F238E27FC236}">
                <a16:creationId xmlns:a16="http://schemas.microsoft.com/office/drawing/2014/main" id="{D8FC4E0F-C26E-A0A5-BB87-24AE0366357A}"/>
              </a:ext>
            </a:extLst>
          </p:cNvPr>
          <p:cNvSpPr txBox="1"/>
          <p:nvPr/>
        </p:nvSpPr>
        <p:spPr>
          <a:xfrm>
            <a:off x="703412" y="5548707"/>
            <a:ext cx="7815532" cy="923330"/>
          </a:xfrm>
          <a:prstGeom prst="rect">
            <a:avLst/>
          </a:prstGeom>
          <a:noFill/>
        </p:spPr>
        <p:txBody>
          <a:bodyPr wrap="square" rtlCol="0">
            <a:spAutoFit/>
          </a:bodyPr>
          <a:lstStyle/>
          <a:p>
            <a:pPr algn="just"/>
            <a:r>
              <a:rPr lang="pt-BR" b="1" dirty="0">
                <a:solidFill>
                  <a:srgbClr val="FFFFFF"/>
                </a:solidFill>
                <a:latin typeface="Tw Cen MT" panose="020B0602020104020603" pitchFamily="34" charset="0"/>
              </a:rPr>
              <a:t>O equilíbrio é onde as curvas de oferta e de demanda se cruzam. Ao preço de equilíbrio, a quantidade oferecida é igual a quantidade demandada (quantidade de equilíbrio).</a:t>
            </a:r>
          </a:p>
        </p:txBody>
      </p:sp>
      <p:sp>
        <p:nvSpPr>
          <p:cNvPr id="2" name="CaixaDeTexto 1">
            <a:extLst>
              <a:ext uri="{FF2B5EF4-FFF2-40B4-BE49-F238E27FC236}">
                <a16:creationId xmlns:a16="http://schemas.microsoft.com/office/drawing/2014/main" id="{7369E86D-AEE6-C9AD-7965-A075F62ADEC8}"/>
              </a:ext>
            </a:extLst>
          </p:cNvPr>
          <p:cNvSpPr txBox="1"/>
          <p:nvPr/>
        </p:nvSpPr>
        <p:spPr>
          <a:xfrm>
            <a:off x="781050" y="443805"/>
            <a:ext cx="10667997" cy="461665"/>
          </a:xfrm>
          <a:prstGeom prst="rect">
            <a:avLst/>
          </a:prstGeom>
          <a:noFill/>
        </p:spPr>
        <p:txBody>
          <a:bodyPr wrap="square" rtlCol="0">
            <a:spAutoFit/>
          </a:bodyPr>
          <a:lstStyle/>
          <a:p>
            <a:pPr>
              <a:spcBef>
                <a:spcPct val="20000"/>
              </a:spcBef>
              <a:spcAft>
                <a:spcPts val="600"/>
              </a:spcAft>
              <a:buClr>
                <a:schemeClr val="tx1"/>
              </a:buClr>
              <a:buSzPct val="80000"/>
            </a:pPr>
            <a:r>
              <a:rPr lang="en-US" sz="2400" b="1" dirty="0">
                <a:solidFill>
                  <a:srgbClr val="0F496F"/>
                </a:solidFill>
              </a:rPr>
              <a:t>2.3 Ponto de equilíbrio</a:t>
            </a:r>
          </a:p>
        </p:txBody>
      </p:sp>
      <p:graphicFrame>
        <p:nvGraphicFramePr>
          <p:cNvPr id="4" name="Gráfico 3">
            <a:extLst>
              <a:ext uri="{FF2B5EF4-FFF2-40B4-BE49-F238E27FC236}">
                <a16:creationId xmlns:a16="http://schemas.microsoft.com/office/drawing/2014/main" id="{2C066C9A-2601-84E5-3886-63E26732A425}"/>
              </a:ext>
            </a:extLst>
          </p:cNvPr>
          <p:cNvGraphicFramePr/>
          <p:nvPr>
            <p:extLst>
              <p:ext uri="{D42A27DB-BD31-4B8C-83A1-F6EECF244321}">
                <p14:modId xmlns:p14="http://schemas.microsoft.com/office/powerpoint/2010/main" val="2628096259"/>
              </p:ext>
            </p:extLst>
          </p:nvPr>
        </p:nvGraphicFramePr>
        <p:xfrm>
          <a:off x="1098601" y="1811546"/>
          <a:ext cx="5400040" cy="3234906"/>
        </p:xfrm>
        <a:graphic>
          <a:graphicData uri="http://schemas.openxmlformats.org/drawingml/2006/chart">
            <c:chart xmlns:c="http://schemas.openxmlformats.org/drawingml/2006/chart" xmlns:r="http://schemas.openxmlformats.org/officeDocument/2006/relationships" r:id="rId4"/>
          </a:graphicData>
        </a:graphic>
      </p:graphicFrame>
      <p:sp>
        <p:nvSpPr>
          <p:cNvPr id="5" name="Caixa de Texto 2">
            <a:extLst>
              <a:ext uri="{FF2B5EF4-FFF2-40B4-BE49-F238E27FC236}">
                <a16:creationId xmlns:a16="http://schemas.microsoft.com/office/drawing/2014/main" id="{FB7CAD1B-1EBB-9DC6-E190-379D835090B7}"/>
              </a:ext>
            </a:extLst>
          </p:cNvPr>
          <p:cNvSpPr txBox="1">
            <a:spLocks noChangeArrowheads="1"/>
          </p:cNvSpPr>
          <p:nvPr/>
        </p:nvSpPr>
        <p:spPr bwMode="auto">
          <a:xfrm>
            <a:off x="2961465" y="2692062"/>
            <a:ext cx="1438275" cy="386080"/>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r>
              <a:rPr lang="pt-BR" sz="1100" dirty="0">
                <a:effectLst/>
                <a:latin typeface="Calibri" panose="020F0502020204030204" pitchFamily="34" charset="0"/>
                <a:ea typeface="Calibri" panose="020F0502020204030204" pitchFamily="34" charset="0"/>
                <a:cs typeface="Times New Roman" panose="02020603050405020304" pitchFamily="18" charset="0"/>
              </a:rPr>
              <a:t>Equilíbrio</a:t>
            </a:r>
          </a:p>
        </p:txBody>
      </p:sp>
      <p:cxnSp>
        <p:nvCxnSpPr>
          <p:cNvPr id="6" name="Conector de Seta Reta 5">
            <a:extLst>
              <a:ext uri="{FF2B5EF4-FFF2-40B4-BE49-F238E27FC236}">
                <a16:creationId xmlns:a16="http://schemas.microsoft.com/office/drawing/2014/main" id="{46ABC7AE-5395-B93E-BEDA-55C507109B0C}"/>
              </a:ext>
            </a:extLst>
          </p:cNvPr>
          <p:cNvCxnSpPr/>
          <p:nvPr/>
        </p:nvCxnSpPr>
        <p:spPr>
          <a:xfrm>
            <a:off x="3351092" y="2960388"/>
            <a:ext cx="114300"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116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0"/>
                                        </p:tgtEl>
                                        <p:attrNameLst>
                                          <p:attrName>style.visibility</p:attrName>
                                        </p:attrNameLst>
                                      </p:cBhvr>
                                      <p:to>
                                        <p:strVal val="visible"/>
                                      </p:to>
                                    </p:set>
                                    <p:animEffect transition="in" filter="fade">
                                      <p:cBhvr>
                                        <p:cTn id="12" dur="1000"/>
                                        <p:tgtEl>
                                          <p:spTgt spid="150"/>
                                        </p:tgtEl>
                                      </p:cBhvr>
                                    </p:animEffect>
                                    <p:anim calcmode="lin" valueType="num">
                                      <p:cBhvr>
                                        <p:cTn id="13" dur="1000" fill="hold"/>
                                        <p:tgtEl>
                                          <p:spTgt spid="150"/>
                                        </p:tgtEl>
                                        <p:attrNameLst>
                                          <p:attrName>ppt_x</p:attrName>
                                        </p:attrNameLst>
                                      </p:cBhvr>
                                      <p:tavLst>
                                        <p:tav tm="0">
                                          <p:val>
                                            <p:strVal val="#ppt_x"/>
                                          </p:val>
                                        </p:tav>
                                        <p:tav tm="100000">
                                          <p:val>
                                            <p:strVal val="#ppt_x"/>
                                          </p:val>
                                        </p:tav>
                                      </p:tavLst>
                                    </p:anim>
                                    <p:anim calcmode="lin" valueType="num">
                                      <p:cBhvr>
                                        <p:cTn id="14" dur="1000" fill="hold"/>
                                        <p:tgtEl>
                                          <p:spTgt spid="15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42" presetClass="entr" presetSubtype="0"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0" grpId="0"/>
      <p:bldP spid="13" grpId="0"/>
      <p:bldP spid="2" grpId="0"/>
      <p:bldGraphic spid="4" grpId="0">
        <p:bldAsOne/>
      </p:bldGraphic>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2690AD">
                <a:shade val="30000"/>
                <a:satMod val="115000"/>
              </a:srgbClr>
            </a:gs>
            <a:gs pos="62000">
              <a:srgbClr val="308FB9"/>
            </a:gs>
            <a:gs pos="100000">
              <a:srgbClr val="5FCDEA"/>
            </a:gs>
          </a:gsLst>
          <a:lin ang="16200000" scaled="1"/>
          <a:tileRect/>
        </a:gradFill>
        <a:effectLst/>
      </p:bgPr>
    </p:bg>
    <p:spTree>
      <p:nvGrpSpPr>
        <p:cNvPr id="1" name=""/>
        <p:cNvGrpSpPr/>
        <p:nvPr/>
      </p:nvGrpSpPr>
      <p:grpSpPr>
        <a:xfrm>
          <a:off x="0" y="0"/>
          <a:ext cx="0" cy="0"/>
          <a:chOff x="0" y="0"/>
          <a:chExt cx="0" cy="0"/>
        </a:xfrm>
      </p:grpSpPr>
      <p:pic>
        <p:nvPicPr>
          <p:cNvPr id="170" name="Imagem 169" descr="Logotipo&#10;&#10;Descrição gerada automaticamente">
            <a:extLst>
              <a:ext uri="{FF2B5EF4-FFF2-40B4-BE49-F238E27FC236}">
                <a16:creationId xmlns:a16="http://schemas.microsoft.com/office/drawing/2014/main" id="{D8836907-5EF4-1C2A-9E24-59DBA8EFCF7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contrast="1000"/>
                    </a14:imgEffect>
                  </a14:imgLayer>
                </a14:imgProps>
              </a:ext>
              <a:ext uri="{28A0092B-C50C-407E-A947-70E740481C1C}">
                <a14:useLocalDpi xmlns:a14="http://schemas.microsoft.com/office/drawing/2010/main" val="0"/>
              </a:ext>
            </a:extLst>
          </a:blip>
          <a:stretch>
            <a:fillRect/>
          </a:stretch>
        </p:blipFill>
        <p:spPr>
          <a:xfrm>
            <a:off x="10325818" y="333583"/>
            <a:ext cx="1414933" cy="832586"/>
          </a:xfrm>
          <a:prstGeom prst="rect">
            <a:avLst/>
          </a:prstGeom>
          <a:effectLst>
            <a:innerShdw blurRad="57150" dist="38100" dir="14460000">
              <a:prstClr val="black">
                <a:alpha val="70000"/>
              </a:prstClr>
            </a:innerShdw>
          </a:effectLst>
        </p:spPr>
      </p:pic>
      <p:sp>
        <p:nvSpPr>
          <p:cNvPr id="13" name="CaixaDeTexto 12">
            <a:extLst>
              <a:ext uri="{FF2B5EF4-FFF2-40B4-BE49-F238E27FC236}">
                <a16:creationId xmlns:a16="http://schemas.microsoft.com/office/drawing/2014/main" id="{D8FC4E0F-C26E-A0A5-BB87-24AE0366357A}"/>
              </a:ext>
            </a:extLst>
          </p:cNvPr>
          <p:cNvSpPr txBox="1"/>
          <p:nvPr/>
        </p:nvSpPr>
        <p:spPr>
          <a:xfrm>
            <a:off x="785908" y="1166909"/>
            <a:ext cx="7815532" cy="369332"/>
          </a:xfrm>
          <a:prstGeom prst="rect">
            <a:avLst/>
          </a:prstGeom>
          <a:noFill/>
        </p:spPr>
        <p:txBody>
          <a:bodyPr wrap="square" rtlCol="0">
            <a:spAutoFit/>
          </a:bodyPr>
          <a:lstStyle/>
          <a:p>
            <a:r>
              <a:rPr lang="pt-BR" b="1" dirty="0">
                <a:solidFill>
                  <a:srgbClr val="FFFFFF"/>
                </a:solidFill>
                <a:latin typeface="Tw Cen MT" panose="020B0602020104020603" pitchFamily="34" charset="0"/>
              </a:rPr>
              <a:t>Também podemos encontrar o preço de equilíbrio olhando para uma tabela.</a:t>
            </a:r>
          </a:p>
        </p:txBody>
      </p:sp>
      <p:graphicFrame>
        <p:nvGraphicFramePr>
          <p:cNvPr id="3" name="Tabela 2">
            <a:extLst>
              <a:ext uri="{FF2B5EF4-FFF2-40B4-BE49-F238E27FC236}">
                <a16:creationId xmlns:a16="http://schemas.microsoft.com/office/drawing/2014/main" id="{5E0ADD3C-3F80-F33B-97D6-7567BEB77790}"/>
              </a:ext>
            </a:extLst>
          </p:cNvPr>
          <p:cNvGraphicFramePr>
            <a:graphicFrameLocks noGrp="1"/>
          </p:cNvGraphicFramePr>
          <p:nvPr>
            <p:extLst>
              <p:ext uri="{D42A27DB-BD31-4B8C-83A1-F6EECF244321}">
                <p14:modId xmlns:p14="http://schemas.microsoft.com/office/powerpoint/2010/main" val="3887454244"/>
              </p:ext>
            </p:extLst>
          </p:nvPr>
        </p:nvGraphicFramePr>
        <p:xfrm>
          <a:off x="883562" y="1908699"/>
          <a:ext cx="7328282" cy="2796464"/>
        </p:xfrm>
        <a:graphic>
          <a:graphicData uri="http://schemas.openxmlformats.org/drawingml/2006/table">
            <a:tbl>
              <a:tblPr firstRow="1" firstCol="1" bandRow="1">
                <a:tableStyleId>{5C22544A-7EE6-4342-B048-85BDC9FD1C3A}</a:tableStyleId>
              </a:tblPr>
              <a:tblGrid>
                <a:gridCol w="2442480">
                  <a:extLst>
                    <a:ext uri="{9D8B030D-6E8A-4147-A177-3AD203B41FA5}">
                      <a16:colId xmlns:a16="http://schemas.microsoft.com/office/drawing/2014/main" val="3873388634"/>
                    </a:ext>
                  </a:extLst>
                </a:gridCol>
                <a:gridCol w="2442480">
                  <a:extLst>
                    <a:ext uri="{9D8B030D-6E8A-4147-A177-3AD203B41FA5}">
                      <a16:colId xmlns:a16="http://schemas.microsoft.com/office/drawing/2014/main" val="4182337938"/>
                    </a:ext>
                  </a:extLst>
                </a:gridCol>
                <a:gridCol w="2443322">
                  <a:extLst>
                    <a:ext uri="{9D8B030D-6E8A-4147-A177-3AD203B41FA5}">
                      <a16:colId xmlns:a16="http://schemas.microsoft.com/office/drawing/2014/main" val="1166904768"/>
                    </a:ext>
                  </a:extLst>
                </a:gridCol>
              </a:tblGrid>
              <a:tr h="349558">
                <a:tc>
                  <a:txBody>
                    <a:bodyPr/>
                    <a:lstStyle/>
                    <a:p>
                      <a:pPr algn="ctr">
                        <a:lnSpc>
                          <a:spcPct val="107000"/>
                        </a:lnSpc>
                        <a:spcAft>
                          <a:spcPts val="800"/>
                        </a:spcAft>
                      </a:pPr>
                      <a:r>
                        <a:rPr lang="pt-BR" sz="1200" dirty="0">
                          <a:solidFill>
                            <a:schemeClr val="bg1"/>
                          </a:solidFill>
                          <a:effectLst/>
                        </a:rPr>
                        <a:t>Preço por litro</a:t>
                      </a:r>
                      <a:endParaRPr lang="pt-B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308FB9"/>
                    </a:solidFill>
                  </a:tcPr>
                </a:tc>
                <a:tc>
                  <a:txBody>
                    <a:bodyPr/>
                    <a:lstStyle/>
                    <a:p>
                      <a:pPr algn="ctr">
                        <a:lnSpc>
                          <a:spcPct val="107000"/>
                        </a:lnSpc>
                        <a:spcAft>
                          <a:spcPts val="800"/>
                        </a:spcAft>
                      </a:pPr>
                      <a:r>
                        <a:rPr lang="pt-BR" sz="1200" dirty="0">
                          <a:solidFill>
                            <a:schemeClr val="bg1"/>
                          </a:solidFill>
                          <a:effectLst/>
                        </a:rPr>
                        <a:t>Quantidade ofertada</a:t>
                      </a:r>
                      <a:endParaRPr lang="pt-B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308FB9"/>
                    </a:solidFill>
                  </a:tcPr>
                </a:tc>
                <a:tc>
                  <a:txBody>
                    <a:bodyPr/>
                    <a:lstStyle/>
                    <a:p>
                      <a:pPr algn="ctr">
                        <a:lnSpc>
                          <a:spcPct val="107000"/>
                        </a:lnSpc>
                        <a:spcAft>
                          <a:spcPts val="800"/>
                        </a:spcAft>
                      </a:pPr>
                      <a:r>
                        <a:rPr lang="pt-BR" sz="1200" dirty="0">
                          <a:solidFill>
                            <a:schemeClr val="bg1"/>
                          </a:solidFill>
                          <a:effectLst/>
                        </a:rPr>
                        <a:t>Quantidade demandada</a:t>
                      </a:r>
                      <a:endParaRPr lang="pt-B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308FB9"/>
                    </a:solidFill>
                  </a:tcPr>
                </a:tc>
                <a:extLst>
                  <a:ext uri="{0D108BD9-81ED-4DB2-BD59-A6C34878D82A}">
                    <a16:rowId xmlns:a16="http://schemas.microsoft.com/office/drawing/2014/main" val="2693287627"/>
                  </a:ext>
                </a:extLst>
              </a:tr>
              <a:tr h="349558">
                <a:tc>
                  <a:txBody>
                    <a:bodyPr/>
                    <a:lstStyle/>
                    <a:p>
                      <a:pPr algn="ctr">
                        <a:lnSpc>
                          <a:spcPct val="107000"/>
                        </a:lnSpc>
                        <a:spcAft>
                          <a:spcPts val="800"/>
                        </a:spcAft>
                      </a:pPr>
                      <a:r>
                        <a:rPr lang="pt-BR" sz="1200" dirty="0">
                          <a:solidFill>
                            <a:schemeClr val="bg1"/>
                          </a:solidFill>
                          <a:effectLst/>
                        </a:rPr>
                        <a:t>R$1,00</a:t>
                      </a:r>
                      <a:endParaRPr lang="pt-B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800"/>
                        </a:spcAft>
                      </a:pPr>
                      <a:r>
                        <a:rPr lang="pt-BR" sz="1200" dirty="0">
                          <a:solidFill>
                            <a:schemeClr val="bg1"/>
                          </a:solidFill>
                          <a:effectLst/>
                        </a:rPr>
                        <a:t>500</a:t>
                      </a:r>
                      <a:endParaRPr lang="pt-B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800"/>
                        </a:spcAft>
                      </a:pPr>
                      <a:r>
                        <a:rPr lang="pt-BR" sz="1200">
                          <a:solidFill>
                            <a:schemeClr val="bg1"/>
                          </a:solidFill>
                          <a:effectLst/>
                        </a:rPr>
                        <a:t>800</a:t>
                      </a:r>
                      <a:endParaRPr lang="pt-BR"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4108427358"/>
                  </a:ext>
                </a:extLst>
              </a:tr>
              <a:tr h="349558">
                <a:tc>
                  <a:txBody>
                    <a:bodyPr/>
                    <a:lstStyle/>
                    <a:p>
                      <a:pPr algn="ctr">
                        <a:lnSpc>
                          <a:spcPct val="107000"/>
                        </a:lnSpc>
                        <a:spcAft>
                          <a:spcPts val="800"/>
                        </a:spcAft>
                      </a:pPr>
                      <a:r>
                        <a:rPr lang="pt-BR" sz="1200" dirty="0">
                          <a:solidFill>
                            <a:schemeClr val="bg1"/>
                          </a:solidFill>
                          <a:effectLst/>
                        </a:rPr>
                        <a:t>R$1,20</a:t>
                      </a:r>
                      <a:endParaRPr lang="pt-B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800"/>
                        </a:spcAft>
                      </a:pPr>
                      <a:r>
                        <a:rPr lang="pt-BR" sz="1200" dirty="0">
                          <a:solidFill>
                            <a:schemeClr val="bg1"/>
                          </a:solidFill>
                          <a:effectLst/>
                        </a:rPr>
                        <a:t>550</a:t>
                      </a:r>
                      <a:endParaRPr lang="pt-B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800"/>
                        </a:spcAft>
                      </a:pPr>
                      <a:r>
                        <a:rPr lang="pt-BR" sz="1200" dirty="0">
                          <a:solidFill>
                            <a:schemeClr val="bg1"/>
                          </a:solidFill>
                          <a:effectLst/>
                        </a:rPr>
                        <a:t>700</a:t>
                      </a:r>
                      <a:endParaRPr lang="pt-B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757488119"/>
                  </a:ext>
                </a:extLst>
              </a:tr>
              <a:tr h="349558">
                <a:tc>
                  <a:txBody>
                    <a:bodyPr/>
                    <a:lstStyle/>
                    <a:p>
                      <a:pPr algn="ctr">
                        <a:lnSpc>
                          <a:spcPct val="107000"/>
                        </a:lnSpc>
                        <a:spcAft>
                          <a:spcPts val="800"/>
                        </a:spcAft>
                      </a:pPr>
                      <a:r>
                        <a:rPr lang="pt-BR" sz="1200" dirty="0">
                          <a:solidFill>
                            <a:srgbClr val="FF0000"/>
                          </a:solidFill>
                          <a:effectLst/>
                        </a:rPr>
                        <a:t>R$1,40</a:t>
                      </a:r>
                      <a:endParaRPr lang="pt-BR"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800"/>
                        </a:spcAft>
                      </a:pPr>
                      <a:r>
                        <a:rPr lang="pt-BR" sz="1200" dirty="0">
                          <a:solidFill>
                            <a:srgbClr val="FF0000"/>
                          </a:solidFill>
                          <a:effectLst/>
                        </a:rPr>
                        <a:t>600</a:t>
                      </a:r>
                      <a:endParaRPr lang="pt-BR"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800"/>
                        </a:spcAft>
                      </a:pPr>
                      <a:r>
                        <a:rPr lang="pt-BR" sz="1200" dirty="0">
                          <a:solidFill>
                            <a:srgbClr val="FF0000"/>
                          </a:solidFill>
                          <a:effectLst/>
                        </a:rPr>
                        <a:t>600</a:t>
                      </a:r>
                      <a:endParaRPr lang="pt-BR"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4211648147"/>
                  </a:ext>
                </a:extLst>
              </a:tr>
              <a:tr h="349558">
                <a:tc>
                  <a:txBody>
                    <a:bodyPr/>
                    <a:lstStyle/>
                    <a:p>
                      <a:pPr algn="ctr">
                        <a:lnSpc>
                          <a:spcPct val="107000"/>
                        </a:lnSpc>
                        <a:spcAft>
                          <a:spcPts val="800"/>
                        </a:spcAft>
                      </a:pPr>
                      <a:r>
                        <a:rPr lang="pt-BR" sz="1200" dirty="0">
                          <a:solidFill>
                            <a:schemeClr val="bg1"/>
                          </a:solidFill>
                          <a:effectLst/>
                        </a:rPr>
                        <a:t>R$1,60</a:t>
                      </a:r>
                      <a:endParaRPr lang="pt-B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800"/>
                        </a:spcAft>
                      </a:pPr>
                      <a:r>
                        <a:rPr lang="pt-BR" sz="1200">
                          <a:solidFill>
                            <a:schemeClr val="bg1"/>
                          </a:solidFill>
                          <a:effectLst/>
                        </a:rPr>
                        <a:t>640</a:t>
                      </a:r>
                      <a:endParaRPr lang="pt-BR"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800"/>
                        </a:spcAft>
                      </a:pPr>
                      <a:r>
                        <a:rPr lang="pt-BR" sz="1200" dirty="0">
                          <a:solidFill>
                            <a:schemeClr val="bg1"/>
                          </a:solidFill>
                          <a:effectLst/>
                        </a:rPr>
                        <a:t>550</a:t>
                      </a:r>
                      <a:endParaRPr lang="pt-B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2348685"/>
                  </a:ext>
                </a:extLst>
              </a:tr>
              <a:tr h="349558">
                <a:tc>
                  <a:txBody>
                    <a:bodyPr/>
                    <a:lstStyle/>
                    <a:p>
                      <a:pPr algn="ctr">
                        <a:lnSpc>
                          <a:spcPct val="107000"/>
                        </a:lnSpc>
                        <a:spcAft>
                          <a:spcPts val="800"/>
                        </a:spcAft>
                      </a:pPr>
                      <a:r>
                        <a:rPr lang="pt-BR" sz="1200">
                          <a:solidFill>
                            <a:schemeClr val="bg1"/>
                          </a:solidFill>
                          <a:effectLst/>
                        </a:rPr>
                        <a:t>R$1,80</a:t>
                      </a:r>
                      <a:endParaRPr lang="pt-BR"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800"/>
                        </a:spcAft>
                      </a:pPr>
                      <a:r>
                        <a:rPr lang="pt-BR" sz="1200">
                          <a:solidFill>
                            <a:schemeClr val="bg1"/>
                          </a:solidFill>
                          <a:effectLst/>
                        </a:rPr>
                        <a:t>680</a:t>
                      </a:r>
                      <a:endParaRPr lang="pt-BR"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800"/>
                        </a:spcAft>
                      </a:pPr>
                      <a:r>
                        <a:rPr lang="pt-BR" sz="1200" dirty="0">
                          <a:solidFill>
                            <a:schemeClr val="bg1"/>
                          </a:solidFill>
                          <a:effectLst/>
                        </a:rPr>
                        <a:t>500</a:t>
                      </a:r>
                      <a:endParaRPr lang="pt-B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797052262"/>
                  </a:ext>
                </a:extLst>
              </a:tr>
              <a:tr h="349558">
                <a:tc>
                  <a:txBody>
                    <a:bodyPr/>
                    <a:lstStyle/>
                    <a:p>
                      <a:pPr algn="ctr">
                        <a:lnSpc>
                          <a:spcPct val="107000"/>
                        </a:lnSpc>
                        <a:spcAft>
                          <a:spcPts val="800"/>
                        </a:spcAft>
                      </a:pPr>
                      <a:r>
                        <a:rPr lang="pt-BR" sz="1200">
                          <a:solidFill>
                            <a:schemeClr val="bg1"/>
                          </a:solidFill>
                          <a:effectLst/>
                        </a:rPr>
                        <a:t>R$2,00</a:t>
                      </a:r>
                      <a:endParaRPr lang="pt-BR"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800"/>
                        </a:spcAft>
                      </a:pPr>
                      <a:r>
                        <a:rPr lang="pt-BR" sz="1200">
                          <a:solidFill>
                            <a:schemeClr val="bg1"/>
                          </a:solidFill>
                          <a:effectLst/>
                        </a:rPr>
                        <a:t>700</a:t>
                      </a:r>
                      <a:endParaRPr lang="pt-BR"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800"/>
                        </a:spcAft>
                      </a:pPr>
                      <a:r>
                        <a:rPr lang="pt-BR" sz="1200" dirty="0">
                          <a:solidFill>
                            <a:schemeClr val="bg1"/>
                          </a:solidFill>
                          <a:effectLst/>
                        </a:rPr>
                        <a:t>460</a:t>
                      </a:r>
                      <a:endParaRPr lang="pt-B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051421895"/>
                  </a:ext>
                </a:extLst>
              </a:tr>
              <a:tr h="349558">
                <a:tc>
                  <a:txBody>
                    <a:bodyPr/>
                    <a:lstStyle/>
                    <a:p>
                      <a:pPr algn="ctr">
                        <a:lnSpc>
                          <a:spcPct val="107000"/>
                        </a:lnSpc>
                        <a:spcAft>
                          <a:spcPts val="800"/>
                        </a:spcAft>
                      </a:pPr>
                      <a:r>
                        <a:rPr lang="pt-BR" sz="1200">
                          <a:solidFill>
                            <a:schemeClr val="bg1"/>
                          </a:solidFill>
                          <a:effectLst/>
                        </a:rPr>
                        <a:t>R$2,20</a:t>
                      </a:r>
                      <a:endParaRPr lang="pt-BR"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800"/>
                        </a:spcAft>
                      </a:pPr>
                      <a:r>
                        <a:rPr lang="pt-BR" sz="1200" dirty="0">
                          <a:solidFill>
                            <a:schemeClr val="bg1"/>
                          </a:solidFill>
                          <a:effectLst/>
                        </a:rPr>
                        <a:t>720</a:t>
                      </a:r>
                      <a:endParaRPr lang="pt-B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800"/>
                        </a:spcAft>
                      </a:pPr>
                      <a:r>
                        <a:rPr lang="pt-BR" sz="1200" dirty="0">
                          <a:solidFill>
                            <a:schemeClr val="bg1"/>
                          </a:solidFill>
                          <a:effectLst/>
                        </a:rPr>
                        <a:t>420</a:t>
                      </a:r>
                      <a:endParaRPr lang="pt-B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692418272"/>
                  </a:ext>
                </a:extLst>
              </a:tr>
            </a:tbl>
          </a:graphicData>
        </a:graphic>
      </p:graphicFrame>
      <p:sp>
        <p:nvSpPr>
          <p:cNvPr id="7" name="Rectangle 1">
            <a:extLst>
              <a:ext uri="{FF2B5EF4-FFF2-40B4-BE49-F238E27FC236}">
                <a16:creationId xmlns:a16="http://schemas.microsoft.com/office/drawing/2014/main" id="{B3E10E22-C93A-EEF8-5A03-2CF228DD3A82}"/>
              </a:ext>
            </a:extLst>
          </p:cNvPr>
          <p:cNvSpPr>
            <a:spLocks noChangeArrowheads="1"/>
          </p:cNvSpPr>
          <p:nvPr/>
        </p:nvSpPr>
        <p:spPr bwMode="auto">
          <a:xfrm>
            <a:off x="1459065" y="301430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8" name="CaixaDeTexto 7">
            <a:extLst>
              <a:ext uri="{FF2B5EF4-FFF2-40B4-BE49-F238E27FC236}">
                <a16:creationId xmlns:a16="http://schemas.microsoft.com/office/drawing/2014/main" id="{60DC1E1E-20B8-1550-4ECC-9765EF4FC6CE}"/>
              </a:ext>
            </a:extLst>
          </p:cNvPr>
          <p:cNvSpPr txBox="1"/>
          <p:nvPr/>
        </p:nvSpPr>
        <p:spPr>
          <a:xfrm>
            <a:off x="785908" y="4952427"/>
            <a:ext cx="7815532" cy="1477328"/>
          </a:xfrm>
          <a:prstGeom prst="rect">
            <a:avLst/>
          </a:prstGeom>
          <a:noFill/>
        </p:spPr>
        <p:txBody>
          <a:bodyPr wrap="square" rtlCol="0">
            <a:spAutoFit/>
          </a:bodyPr>
          <a:lstStyle/>
          <a:p>
            <a:pPr algn="just"/>
            <a:r>
              <a:rPr lang="pt-BR" b="1" dirty="0">
                <a:solidFill>
                  <a:srgbClr val="FFFFFF"/>
                </a:solidFill>
                <a:latin typeface="Tw Cen MT" panose="020B0602020104020603" pitchFamily="34" charset="0"/>
              </a:rPr>
              <a:t>A palavra equilíbrio significa harmonia. Se um mercado está em seu preço e quantidade de equilíbrio, então não há motivo para afastar-se daquele ponto. Entretanto, se um mercado não está em equilíbrio, as pressões econômicas surgem para mover o mercado em direção ao preço de equilíbrio e à quantidade de equilíbrio.</a:t>
            </a:r>
          </a:p>
        </p:txBody>
      </p:sp>
    </p:spTree>
    <p:extLst>
      <p:ext uri="{BB962C8B-B14F-4D97-AF65-F5344CB8AC3E}">
        <p14:creationId xmlns:p14="http://schemas.microsoft.com/office/powerpoint/2010/main" val="12806853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2690AD">
                <a:shade val="30000"/>
                <a:satMod val="115000"/>
              </a:srgbClr>
            </a:gs>
            <a:gs pos="62000">
              <a:srgbClr val="308FB9"/>
            </a:gs>
            <a:gs pos="100000">
              <a:srgbClr val="5FCDEA"/>
            </a:gs>
          </a:gsLst>
          <a:lin ang="16200000" scaled="1"/>
          <a:tileRect/>
        </a:gradFill>
        <a:effectLst/>
      </p:bgPr>
    </p:bg>
    <p:spTree>
      <p:nvGrpSpPr>
        <p:cNvPr id="1" name=""/>
        <p:cNvGrpSpPr/>
        <p:nvPr/>
      </p:nvGrpSpPr>
      <p:grpSpPr>
        <a:xfrm>
          <a:off x="0" y="0"/>
          <a:ext cx="0" cy="0"/>
          <a:chOff x="0" y="0"/>
          <a:chExt cx="0" cy="0"/>
        </a:xfrm>
      </p:grpSpPr>
      <p:pic>
        <p:nvPicPr>
          <p:cNvPr id="170" name="Imagem 169" descr="Logotipo&#10;&#10;Descrição gerada automaticamente">
            <a:extLst>
              <a:ext uri="{FF2B5EF4-FFF2-40B4-BE49-F238E27FC236}">
                <a16:creationId xmlns:a16="http://schemas.microsoft.com/office/drawing/2014/main" id="{D8836907-5EF4-1C2A-9E24-59DBA8EFCF7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contrast="1000"/>
                    </a14:imgEffect>
                  </a14:imgLayer>
                </a14:imgProps>
              </a:ext>
              <a:ext uri="{28A0092B-C50C-407E-A947-70E740481C1C}">
                <a14:useLocalDpi xmlns:a14="http://schemas.microsoft.com/office/drawing/2010/main" val="0"/>
              </a:ext>
            </a:extLst>
          </a:blip>
          <a:stretch>
            <a:fillRect/>
          </a:stretch>
        </p:blipFill>
        <p:spPr>
          <a:xfrm>
            <a:off x="10325818" y="333583"/>
            <a:ext cx="1414933" cy="832586"/>
          </a:xfrm>
          <a:prstGeom prst="rect">
            <a:avLst/>
          </a:prstGeom>
          <a:effectLst>
            <a:innerShdw blurRad="57150" dist="38100" dir="14460000">
              <a:prstClr val="black">
                <a:alpha val="70000"/>
              </a:prstClr>
            </a:innerShdw>
          </a:effectLst>
        </p:spPr>
      </p:pic>
      <p:sp>
        <p:nvSpPr>
          <p:cNvPr id="13" name="CaixaDeTexto 12">
            <a:extLst>
              <a:ext uri="{FF2B5EF4-FFF2-40B4-BE49-F238E27FC236}">
                <a16:creationId xmlns:a16="http://schemas.microsoft.com/office/drawing/2014/main" id="{D8FC4E0F-C26E-A0A5-BB87-24AE0366357A}"/>
              </a:ext>
            </a:extLst>
          </p:cNvPr>
          <p:cNvSpPr txBox="1"/>
          <p:nvPr/>
        </p:nvSpPr>
        <p:spPr>
          <a:xfrm>
            <a:off x="785908" y="811145"/>
            <a:ext cx="7815532" cy="461665"/>
          </a:xfrm>
          <a:prstGeom prst="rect">
            <a:avLst/>
          </a:prstGeom>
          <a:noFill/>
        </p:spPr>
        <p:txBody>
          <a:bodyPr wrap="square" rtlCol="0">
            <a:spAutoFit/>
          </a:bodyPr>
          <a:lstStyle/>
          <a:p>
            <a:r>
              <a:rPr lang="pt-BR" sz="2400" b="1" dirty="0">
                <a:solidFill>
                  <a:srgbClr val="0F496F"/>
                </a:solidFill>
              </a:rPr>
              <a:t>2.4 Fatores macro e microeconômicos</a:t>
            </a:r>
          </a:p>
        </p:txBody>
      </p:sp>
      <p:sp>
        <p:nvSpPr>
          <p:cNvPr id="7" name="Rectangle 1">
            <a:extLst>
              <a:ext uri="{FF2B5EF4-FFF2-40B4-BE49-F238E27FC236}">
                <a16:creationId xmlns:a16="http://schemas.microsoft.com/office/drawing/2014/main" id="{B3E10E22-C93A-EEF8-5A03-2CF228DD3A82}"/>
              </a:ext>
            </a:extLst>
          </p:cNvPr>
          <p:cNvSpPr>
            <a:spLocks noChangeArrowheads="1"/>
          </p:cNvSpPr>
          <p:nvPr/>
        </p:nvSpPr>
        <p:spPr bwMode="auto">
          <a:xfrm>
            <a:off x="1459065" y="301430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8" name="CaixaDeTexto 7">
            <a:extLst>
              <a:ext uri="{FF2B5EF4-FFF2-40B4-BE49-F238E27FC236}">
                <a16:creationId xmlns:a16="http://schemas.microsoft.com/office/drawing/2014/main" id="{60DC1E1E-20B8-1550-4ECC-9765EF4FC6CE}"/>
              </a:ext>
            </a:extLst>
          </p:cNvPr>
          <p:cNvSpPr txBox="1"/>
          <p:nvPr/>
        </p:nvSpPr>
        <p:spPr>
          <a:xfrm>
            <a:off x="785908" y="1907052"/>
            <a:ext cx="7815532" cy="3139321"/>
          </a:xfrm>
          <a:prstGeom prst="rect">
            <a:avLst/>
          </a:prstGeom>
          <a:noFill/>
        </p:spPr>
        <p:txBody>
          <a:bodyPr wrap="square" rtlCol="0">
            <a:spAutoFit/>
          </a:bodyPr>
          <a:lstStyle/>
          <a:p>
            <a:pPr algn="just"/>
            <a:r>
              <a:rPr lang="pt-BR" b="1" dirty="0">
                <a:solidFill>
                  <a:srgbClr val="FFFFFF"/>
                </a:solidFill>
                <a:latin typeface="Tw Cen MT" panose="020B0602020104020603" pitchFamily="34" charset="0"/>
              </a:rPr>
              <a:t>Microeconômicos: um dos pontos que influencia no interesse para as ações é a qualidade da empresa. Se um negócio aumenta sua margem de lucro ou participação no mercado, por exemplo, pode atrair mais investidores.</a:t>
            </a:r>
          </a:p>
          <a:p>
            <a:pPr algn="just"/>
            <a:r>
              <a:rPr lang="pt-BR" b="1" dirty="0">
                <a:solidFill>
                  <a:srgbClr val="FFFFFF"/>
                </a:solidFill>
                <a:latin typeface="Tw Cen MT" panose="020B0602020104020603" pitchFamily="34" charset="0"/>
              </a:rPr>
              <a:t>Do contrário, se a empresa passa por algum momento difícil, pode distanciar interessados,</a:t>
            </a:r>
          </a:p>
          <a:p>
            <a:pPr algn="just"/>
            <a:endParaRPr lang="pt-BR" b="1" dirty="0">
              <a:solidFill>
                <a:srgbClr val="FFFFFF"/>
              </a:solidFill>
              <a:latin typeface="Tw Cen MT" panose="020B0602020104020603" pitchFamily="34" charset="0"/>
            </a:endParaRPr>
          </a:p>
          <a:p>
            <a:pPr algn="just"/>
            <a:r>
              <a:rPr lang="pt-BR" b="1" dirty="0">
                <a:solidFill>
                  <a:srgbClr val="FFFFFF"/>
                </a:solidFill>
                <a:latin typeface="Tw Cen MT" panose="020B0602020104020603" pitchFamily="34" charset="0"/>
              </a:rPr>
              <a:t>Macroeconômicos: o preço de uma ação pode ser influenciado pelo aumento do Produto Interno Bruto (PIB), a inflação e demais variações da economia.</a:t>
            </a:r>
          </a:p>
          <a:p>
            <a:pPr algn="just"/>
            <a:r>
              <a:rPr lang="pt-BR" b="1" dirty="0">
                <a:solidFill>
                  <a:srgbClr val="FFFFFF"/>
                </a:solidFill>
                <a:latin typeface="Tw Cen MT" panose="020B0602020104020603" pitchFamily="34" charset="0"/>
              </a:rPr>
              <a:t>Em situações de instabilidade econômica, por exemplo, a procura pelas ações pode cair. Nessa ocasião, muitos investidores buscam investir seus recursos em opções de menor risco.</a:t>
            </a:r>
          </a:p>
        </p:txBody>
      </p:sp>
    </p:spTree>
    <p:extLst>
      <p:ext uri="{BB962C8B-B14F-4D97-AF65-F5344CB8AC3E}">
        <p14:creationId xmlns:p14="http://schemas.microsoft.com/office/powerpoint/2010/main" val="5489998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tia">
  <a:themeElements>
    <a:clrScheme name="Fatia">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Fatia">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tia">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738</TotalTime>
  <Words>1485</Words>
  <Application>Microsoft Office PowerPoint</Application>
  <PresentationFormat>Widescreen</PresentationFormat>
  <Paragraphs>147</Paragraphs>
  <Slides>15</Slides>
  <Notes>0</Notes>
  <HiddenSlides>0</HiddenSlides>
  <MMClips>0</MMClips>
  <ScaleCrop>false</ScaleCrop>
  <HeadingPairs>
    <vt:vector size="6" baseType="variant">
      <vt:variant>
        <vt:lpstr>Fontes usadas</vt:lpstr>
      </vt:variant>
      <vt:variant>
        <vt:i4>6</vt:i4>
      </vt:variant>
      <vt:variant>
        <vt:lpstr>Tema</vt:lpstr>
      </vt:variant>
      <vt:variant>
        <vt:i4>3</vt:i4>
      </vt:variant>
      <vt:variant>
        <vt:lpstr>Títulos de slides</vt:lpstr>
      </vt:variant>
      <vt:variant>
        <vt:i4>15</vt:i4>
      </vt:variant>
    </vt:vector>
  </HeadingPairs>
  <TitlesOfParts>
    <vt:vector size="24" baseType="lpstr">
      <vt:lpstr>Arial</vt:lpstr>
      <vt:lpstr>Calibri</vt:lpstr>
      <vt:lpstr>Calibri Light</vt:lpstr>
      <vt:lpstr>Century Gothic</vt:lpstr>
      <vt:lpstr>Tw Cen MT</vt:lpstr>
      <vt:lpstr>Wingdings 3</vt:lpstr>
      <vt:lpstr>Fatia</vt:lpstr>
      <vt:lpstr>Circuito</vt:lpstr>
      <vt:lpstr>Tema do Office</vt:lpstr>
      <vt:lpstr>Apresentação do PowerPoint</vt:lpstr>
      <vt:lpstr>Apresentação do PowerPoint</vt:lpstr>
      <vt:lpstr>1. Lei da oferta</vt:lpstr>
      <vt:lpstr>2. Oferta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4. Exemplo da coxinha</vt:lpstr>
      <vt:lpstr>Fim!!!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Luiz Martendal</dc:creator>
  <cp:lastModifiedBy>Luiz Martendal</cp:lastModifiedBy>
  <cp:revision>5</cp:revision>
  <dcterms:created xsi:type="dcterms:W3CDTF">2023-04-08T13:15:48Z</dcterms:created>
  <dcterms:modified xsi:type="dcterms:W3CDTF">2023-04-09T21:35:10Z</dcterms:modified>
</cp:coreProperties>
</file>