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06" r:id="rId3"/>
    <p:sldId id="268" r:id="rId4"/>
    <p:sldId id="307" r:id="rId5"/>
    <p:sldId id="308" r:id="rId6"/>
    <p:sldId id="309" r:id="rId7"/>
    <p:sldId id="269" r:id="rId8"/>
    <p:sldId id="271" r:id="rId9"/>
    <p:sldId id="272" r:id="rId10"/>
    <p:sldId id="273" r:id="rId11"/>
    <p:sldId id="274" r:id="rId12"/>
    <p:sldId id="299" r:id="rId13"/>
    <p:sldId id="300" r:id="rId14"/>
    <p:sldId id="301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0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49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75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138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032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2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57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65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30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0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0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E8E2-E505-4491-923D-0572B3CF47C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5AE7E4-8889-418B-BC23-1DF2791D3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1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uol.com.br/matematica/funcao-1-grau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undoeducacao.uol.com.br/matematica/relacao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uol.com.br/matematica/definicao-funcao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Receita para desenhar em papel uma função - Função do 2º grau - TecCiencia">
            <a:extLst>
              <a:ext uri="{FF2B5EF4-FFF2-40B4-BE49-F238E27FC236}">
                <a16:creationId xmlns:a16="http://schemas.microsoft.com/office/drawing/2014/main" id="{1FAEA5AC-B856-4473-94C9-446CF1C7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092340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5D91DA-0564-4265-8FF9-8055B972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96" y="2258956"/>
            <a:ext cx="1743075" cy="1724025"/>
          </a:xfrm>
          <a:prstGeom prst="rect">
            <a:avLst/>
          </a:prstGeom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AC5D9FD9-CBEA-4598-81F3-A447DA57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237" y="40996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Função Polinomial | Educa Mais Brasil">
            <a:extLst>
              <a:ext uri="{FF2B5EF4-FFF2-40B4-BE49-F238E27FC236}">
                <a16:creationId xmlns:a16="http://schemas.microsoft.com/office/drawing/2014/main" id="{8CF6207A-7120-4B63-BBE9-7623F4B71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820" y="4469939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 descr="Funções Racionais">
            <a:extLst>
              <a:ext uri="{FF2B5EF4-FFF2-40B4-BE49-F238E27FC236}">
                <a16:creationId xmlns:a16="http://schemas.microsoft.com/office/drawing/2014/main" id="{A46CAC2D-7A53-4BB5-B986-2E665340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5" y="4399678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CA7FA9-7CEF-4D1A-BE86-F2741C037A54}"/>
              </a:ext>
            </a:extLst>
          </p:cNvPr>
          <p:cNvSpPr txBox="1"/>
          <p:nvPr/>
        </p:nvSpPr>
        <p:spPr>
          <a:xfrm>
            <a:off x="4113667" y="2999427"/>
            <a:ext cx="4594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B050"/>
                </a:solidFill>
                <a:latin typeface="Algerian" panose="04020705040A02060702" pitchFamily="82" charset="0"/>
              </a:rPr>
              <a:t>Funções </a:t>
            </a:r>
          </a:p>
        </p:txBody>
      </p:sp>
    </p:spTree>
    <p:extLst>
      <p:ext uri="{BB962C8B-B14F-4D97-AF65-F5344CB8AC3E}">
        <p14:creationId xmlns:p14="http://schemas.microsoft.com/office/powerpoint/2010/main" val="411203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E141F7-0C6A-466E-8390-74BD3C415278}"/>
              </a:ext>
            </a:extLst>
          </p:cNvPr>
          <p:cNvSpPr/>
          <p:nvPr/>
        </p:nvSpPr>
        <p:spPr>
          <a:xfrm>
            <a:off x="2051434" y="548680"/>
            <a:ext cx="78692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Coeficiente angular </a:t>
            </a:r>
          </a:p>
          <a:p>
            <a:r>
              <a:rPr lang="pt-BR" sz="32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Como o próprio nome indica, coeficiente angular esta relacionado ao ângulo, ou seja: determina a inclinação da reta.</a:t>
            </a:r>
            <a:endParaRPr lang="pt-BR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3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513BB04-2F98-4700-B773-2088DC75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288718"/>
            <a:ext cx="4968552" cy="508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BDE1E82-8EBF-4E99-BE4F-36B3346F3E03}"/>
              </a:ext>
            </a:extLst>
          </p:cNvPr>
          <p:cNvSpPr/>
          <p:nvPr/>
        </p:nvSpPr>
        <p:spPr>
          <a:xfrm>
            <a:off x="2351584" y="122285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Exemplo: Seja a função linear ou função do primeiro grau representada no gráfico abaixo. Determinar sua lei de formação.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451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CE5FD75-9F31-475E-8937-7F260CD8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990020"/>
            <a:ext cx="2524680" cy="258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E1410D6-3B92-42C7-92CB-79EFE42E51EA}"/>
                  </a:ext>
                </a:extLst>
              </p:cNvPr>
              <p:cNvSpPr txBox="1"/>
              <p:nvPr/>
            </p:nvSpPr>
            <p:spPr>
              <a:xfrm>
                <a:off x="4991532" y="1196753"/>
                <a:ext cx="1557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E1410D6-3B92-42C7-92CB-79EFE42E5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196753"/>
                <a:ext cx="1557991" cy="276999"/>
              </a:xfrm>
              <a:prstGeom prst="rect">
                <a:avLst/>
              </a:prstGeom>
              <a:blipFill>
                <a:blip r:embed="rId3"/>
                <a:stretch>
                  <a:fillRect l="-4706" r="-1569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E84EE4-5778-44D9-B26C-CCA59C696B0D}"/>
                  </a:ext>
                </a:extLst>
              </p:cNvPr>
              <p:cNvSpPr txBox="1"/>
              <p:nvPr/>
            </p:nvSpPr>
            <p:spPr>
              <a:xfrm>
                <a:off x="4737859" y="1170748"/>
                <a:ext cx="147931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𝑡𝑎𝑔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AE84EE4-5778-44D9-B26C-CCA59C696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59" y="1170748"/>
                <a:ext cx="1479316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48993E3-7E46-452E-9F83-C2202D62366B}"/>
                  </a:ext>
                </a:extLst>
              </p:cNvPr>
              <p:cNvSpPr/>
              <p:nvPr/>
            </p:nvSpPr>
            <p:spPr>
              <a:xfrm>
                <a:off x="4804903" y="2037734"/>
                <a:ext cx="955967" cy="487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ea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48993E3-7E46-452E-9F83-C2202D62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03" y="2037734"/>
                <a:ext cx="955967" cy="487569"/>
              </a:xfrm>
              <a:prstGeom prst="rect">
                <a:avLst/>
              </a:prstGeom>
              <a:blipFill>
                <a:blip r:embed="rId5"/>
                <a:stretch>
                  <a:fillRect l="-5096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43ED0F5-69D7-4E36-AC9A-62BB2237AF60}"/>
                  </a:ext>
                </a:extLst>
              </p:cNvPr>
              <p:cNvSpPr/>
              <p:nvPr/>
            </p:nvSpPr>
            <p:spPr>
              <a:xfrm>
                <a:off x="4834825" y="2873684"/>
                <a:ext cx="1007007" cy="48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ea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5−2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3−0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43ED0F5-69D7-4E36-AC9A-62BB2237A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25" y="2873684"/>
                <a:ext cx="1007007" cy="489749"/>
              </a:xfrm>
              <a:prstGeom prst="rect">
                <a:avLst/>
              </a:prstGeom>
              <a:blipFill>
                <a:blip r:embed="rId6"/>
                <a:stretch>
                  <a:fillRect l="-4848" b="-3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3C89B64-39F9-4770-B8C7-4C5ABB9F83C9}"/>
                  </a:ext>
                </a:extLst>
              </p:cNvPr>
              <p:cNvSpPr/>
              <p:nvPr/>
            </p:nvSpPr>
            <p:spPr>
              <a:xfrm>
                <a:off x="6922844" y="1170749"/>
                <a:ext cx="2200643" cy="809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200" dirty="0">
                    <a:ea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pt-BR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3C89B64-39F9-4770-B8C7-4C5ABB9F8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844" y="1170749"/>
                <a:ext cx="2200643" cy="809773"/>
              </a:xfrm>
              <a:prstGeom prst="rect">
                <a:avLst/>
              </a:prstGeom>
              <a:blipFill>
                <a:blip r:embed="rId7"/>
                <a:stretch>
                  <a:fillRect l="-7202" t="-3759" b="-2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F076957C-7E22-47E7-8346-7D1F991A8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5760" y="3955792"/>
            <a:ext cx="3341772" cy="17054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C2388E-2496-4F92-AB7D-65BDF1471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2885" y="3573017"/>
            <a:ext cx="3829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C846D8F-1A88-46F9-B802-7D8CEBA8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268760"/>
            <a:ext cx="4919089" cy="23762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9B536DB-A1BE-4E2C-8CA8-5F118BC7907C}"/>
              </a:ext>
            </a:extLst>
          </p:cNvPr>
          <p:cNvSpPr txBox="1"/>
          <p:nvPr/>
        </p:nvSpPr>
        <p:spPr>
          <a:xfrm>
            <a:off x="5735960" y="3645024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  indica onde cruza o eixo das ordenadas</a:t>
            </a:r>
          </a:p>
        </p:txBody>
      </p:sp>
    </p:spTree>
    <p:extLst>
      <p:ext uri="{BB962C8B-B14F-4D97-AF65-F5344CB8AC3E}">
        <p14:creationId xmlns:p14="http://schemas.microsoft.com/office/powerpoint/2010/main" val="252534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D37207-7F67-43A7-BAD5-CE5D3DF8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94" y="1209484"/>
            <a:ext cx="3720323" cy="26624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EDC87E-A549-41F0-B361-D43149BDEAF2}"/>
              </a:ext>
            </a:extLst>
          </p:cNvPr>
          <p:cNvSpPr txBox="1"/>
          <p:nvPr/>
        </p:nvSpPr>
        <p:spPr>
          <a:xfrm>
            <a:off x="2054224" y="58080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Determine a função linear que representa o gráfico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1B457DB-CE3E-42E5-B9E7-54E664BBF12D}"/>
                  </a:ext>
                </a:extLst>
              </p:cNvPr>
              <p:cNvSpPr txBox="1"/>
              <p:nvPr/>
            </p:nvSpPr>
            <p:spPr>
              <a:xfrm>
                <a:off x="5902899" y="2067062"/>
                <a:ext cx="1294200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1B457DB-CE3E-42E5-B9E7-54E664BBF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99" y="2067062"/>
                <a:ext cx="1294200" cy="519629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DFF74319-F37B-4E94-BA5E-A7135339B102}"/>
                  </a:ext>
                </a:extLst>
              </p:cNvPr>
              <p:cNvSpPr/>
              <p:nvPr/>
            </p:nvSpPr>
            <p:spPr>
              <a:xfrm>
                <a:off x="5902899" y="2876038"/>
                <a:ext cx="2311082" cy="532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5−0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4−2</m:t>
                        </m:r>
                      </m:den>
                    </m:f>
                  </m:oMath>
                </a14:m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DFF74319-F37B-4E94-BA5E-A7135339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99" y="2876038"/>
                <a:ext cx="2311082" cy="53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4512AB6-71A3-4443-87F0-C5674AE666C0}"/>
                  </a:ext>
                </a:extLst>
              </p:cNvPr>
              <p:cNvSpPr txBox="1"/>
              <p:nvPr/>
            </p:nvSpPr>
            <p:spPr>
              <a:xfrm>
                <a:off x="5708056" y="3579203"/>
                <a:ext cx="1530740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4512AB6-71A3-4443-87F0-C5674AE6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56" y="3579203"/>
                <a:ext cx="1530740" cy="524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D00E3129-AEAA-43CC-AEB0-5B6346D277E9}"/>
                  </a:ext>
                </a:extLst>
              </p:cNvPr>
              <p:cNvSpPr/>
              <p:nvPr/>
            </p:nvSpPr>
            <p:spPr>
              <a:xfrm>
                <a:off x="5660708" y="4273052"/>
                <a:ext cx="1711046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4+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D00E3129-AEAA-43CC-AEB0-5B6346D27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08" y="4273052"/>
                <a:ext cx="1711046" cy="616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8EC2165-C78E-470F-9F3C-2EB4C8C3E6F2}"/>
                  </a:ext>
                </a:extLst>
              </p:cNvPr>
              <p:cNvSpPr/>
              <p:nvPr/>
            </p:nvSpPr>
            <p:spPr>
              <a:xfrm>
                <a:off x="5835942" y="4997924"/>
                <a:ext cx="1535812" cy="532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5=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4+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8EC2165-C78E-470F-9F3C-2EB4C8C3E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942" y="4997924"/>
                <a:ext cx="1535812" cy="532005"/>
              </a:xfrm>
              <a:prstGeom prst="rect">
                <a:avLst/>
              </a:prstGeom>
              <a:blipFill>
                <a:blip r:embed="rId7"/>
                <a:stretch>
                  <a:fillRect l="-3968" b="-57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7B87EAD-E3A5-4CF2-8DB2-0E9B914AEE71}"/>
                  </a:ext>
                </a:extLst>
              </p:cNvPr>
              <p:cNvSpPr txBox="1"/>
              <p:nvPr/>
            </p:nvSpPr>
            <p:spPr>
              <a:xfrm>
                <a:off x="5474292" y="3003540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7B87EAD-E3A5-4CF2-8DB2-0E9B914A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292" y="3003540"/>
                <a:ext cx="246862" cy="276999"/>
              </a:xfrm>
              <a:prstGeom prst="rect">
                <a:avLst/>
              </a:prstGeom>
              <a:blipFill>
                <a:blip r:embed="rId8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F72B28F8-1561-4994-8DC8-5B95A7A37D6A}"/>
                  </a:ext>
                </a:extLst>
              </p:cNvPr>
              <p:cNvSpPr/>
              <p:nvPr/>
            </p:nvSpPr>
            <p:spPr>
              <a:xfrm>
                <a:off x="5963127" y="5697413"/>
                <a:ext cx="980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5-10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F72B28F8-1561-4994-8DC8-5B95A7A37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127" y="5697413"/>
                <a:ext cx="980525" cy="369332"/>
              </a:xfrm>
              <a:prstGeom prst="rect">
                <a:avLst/>
              </a:prstGeom>
              <a:blipFill>
                <a:blip r:embed="rId9"/>
                <a:stretch>
                  <a:fillRect l="-4969" t="-11667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A96F7B-D6E0-40EF-9B57-BFACBF90A24F}"/>
              </a:ext>
            </a:extLst>
          </p:cNvPr>
          <p:cNvSpPr txBox="1"/>
          <p:nvPr/>
        </p:nvSpPr>
        <p:spPr>
          <a:xfrm>
            <a:off x="5987413" y="6234231"/>
            <a:ext cx="66204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2800" dirty="0"/>
              <a:t>n=-5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6457844-7498-408B-A789-029AA490BFC0}"/>
                  </a:ext>
                </a:extLst>
              </p:cNvPr>
              <p:cNvSpPr txBox="1"/>
              <p:nvPr/>
            </p:nvSpPr>
            <p:spPr>
              <a:xfrm>
                <a:off x="2270846" y="5602966"/>
                <a:ext cx="1905778" cy="615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800" dirty="0"/>
                  <a:t>-5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6457844-7498-408B-A789-029AA490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46" y="5602966"/>
                <a:ext cx="1905778" cy="615425"/>
              </a:xfrm>
              <a:prstGeom prst="rect">
                <a:avLst/>
              </a:prstGeom>
              <a:blipFill>
                <a:blip r:embed="rId10"/>
                <a:stretch>
                  <a:fillRect l="-321" t="-2970" r="-10256" b="-198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B239F0E-6FA2-4AD4-BECB-F187A6E339D4}"/>
              </a:ext>
            </a:extLst>
          </p:cNvPr>
          <p:cNvSpPr txBox="1"/>
          <p:nvPr/>
        </p:nvSpPr>
        <p:spPr>
          <a:xfrm>
            <a:off x="5878074" y="1439327"/>
            <a:ext cx="16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44FFE1-88C6-4930-94BE-6E8E15AAFDC1}"/>
              </a:ext>
            </a:extLst>
          </p:cNvPr>
          <p:cNvSpPr txBox="1"/>
          <p:nvPr/>
        </p:nvSpPr>
        <p:spPr>
          <a:xfrm>
            <a:off x="2339996" y="4813257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</a:t>
            </a:r>
          </a:p>
        </p:txBody>
      </p:sp>
    </p:spTree>
    <p:extLst>
      <p:ext uri="{BB962C8B-B14F-4D97-AF65-F5344CB8AC3E}">
        <p14:creationId xmlns:p14="http://schemas.microsoft.com/office/powerpoint/2010/main" val="283020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1370-E69F-7C4F-DEB2-885DB384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AB33D9-030D-EA5E-83CA-7D94924E2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Construir o Gráfico das funções:</a:t>
                </a:r>
              </a:p>
              <a:p>
                <a:pPr marL="0" indent="0">
                  <a:buNone/>
                </a:pPr>
                <a:r>
                  <a:rPr lang="pt-BR" dirty="0"/>
                  <a:t>a) f(x) = 3x + 6                        e)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pt-BR" dirty="0"/>
                  <a:t>           </a:t>
                </a:r>
              </a:p>
              <a:p>
                <a:pPr>
                  <a:buAutoNum type="alphaLcParenR"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b) f(x) = -3x + 6                       f)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pt-BR" dirty="0"/>
              </a:p>
              <a:p>
                <a:pPr>
                  <a:buAutoNum type="alphaLcParenR"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0" dirty="0"/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+ 6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0" dirty="0"/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+ 6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>
                  <a:buAutoNum type="alphaLcParenR"/>
                </a:pPr>
                <a:endParaRPr lang="pt-BR" dirty="0"/>
              </a:p>
              <a:p>
                <a:pPr>
                  <a:buAutoNum type="alphaLcParenR"/>
                </a:pPr>
                <a:endParaRPr lang="pt-BR" dirty="0"/>
              </a:p>
              <a:p>
                <a:pPr>
                  <a:buAutoNum type="alphaLcParenR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6AB33D9-030D-EA5E-83CA-7D94924E2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8596668" cy="3880773"/>
              </a:xfrm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3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6D52-4337-C5A2-FE85-A691AA50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letra 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A39FC5-C023-F282-78A3-7187D73E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traçar  uma reta basta dois pontos.</a:t>
            </a:r>
          </a:p>
          <a:p>
            <a:pPr marL="0" indent="0">
              <a:buNone/>
            </a:pPr>
            <a:r>
              <a:rPr lang="pt-BR" dirty="0"/>
              <a:t>Criamos uma tabela.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E1F670-9CA5-F855-17E6-0DDC6A4B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00491"/>
            <a:ext cx="1338263" cy="25745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DB850E-A69C-4EB5-BD7F-C05C57E23C34}"/>
              </a:ext>
            </a:extLst>
          </p:cNvPr>
          <p:cNvSpPr txBox="1"/>
          <p:nvPr/>
        </p:nvSpPr>
        <p:spPr>
          <a:xfrm>
            <a:off x="5196720" y="1930400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Escolhemos dois valores para o domínio (x)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A87829B-6C00-38CF-686F-6A0B4E0E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2362946"/>
            <a:ext cx="1209675" cy="9810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9ED90D-554B-9A80-2F38-16F5404F85DD}"/>
              </a:ext>
            </a:extLst>
          </p:cNvPr>
          <p:cNvSpPr txBox="1"/>
          <p:nvPr/>
        </p:nvSpPr>
        <p:spPr>
          <a:xfrm>
            <a:off x="4861368" y="3649893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Calculamos pela função os valores da imagem (f(x))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652038-B9E3-C159-DE4F-2743DC1CD571}"/>
              </a:ext>
            </a:extLst>
          </p:cNvPr>
          <p:cNvSpPr txBox="1"/>
          <p:nvPr/>
        </p:nvSpPr>
        <p:spPr>
          <a:xfrm>
            <a:off x="4572358" y="749949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</a:rPr>
              <a:t>f(x) = 3x + 6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995B515-3B9D-9996-4FC1-96F47D90A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49" y="4266807"/>
            <a:ext cx="1790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2AEE7-E779-295E-649E-B9CA22FF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34" y="11318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Construímos marcamos os pontos no sistema Cartesiano e traçamos a reta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1C638B-74A5-F014-1B31-42EFD8FE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37" y="1876425"/>
            <a:ext cx="46577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5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B7FE480-3AB2-970C-DCEB-DC5C68CAD25A}"/>
              </a:ext>
            </a:extLst>
          </p:cNvPr>
          <p:cNvSpPr txBox="1"/>
          <p:nvPr/>
        </p:nvSpPr>
        <p:spPr>
          <a:xfrm>
            <a:off x="1030706" y="1244678"/>
            <a:ext cx="72630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212529"/>
                </a:solidFill>
                <a:effectLst/>
                <a:latin typeface="+mj-lt"/>
              </a:rPr>
              <a:t>A </a:t>
            </a:r>
            <a:r>
              <a:rPr lang="pt-BR" sz="2800" b="1" i="0" dirty="0">
                <a:solidFill>
                  <a:srgbClr val="212529"/>
                </a:solidFill>
                <a:effectLst/>
                <a:latin typeface="+mj-lt"/>
              </a:rPr>
              <a:t>função constante</a:t>
            </a:r>
            <a:r>
              <a:rPr lang="pt-BR" sz="2800" b="0" i="0" dirty="0">
                <a:solidFill>
                  <a:srgbClr val="212529"/>
                </a:solidFill>
                <a:effectLst/>
                <a:latin typeface="+mj-lt"/>
              </a:rPr>
              <a:t> diferencia-se das </a:t>
            </a:r>
            <a:r>
              <a:rPr lang="pt-BR" sz="2800" b="0" i="0" u="none" strike="noStrike" dirty="0">
                <a:solidFill>
                  <a:srgbClr val="427FA8"/>
                </a:solidFill>
                <a:effectLst/>
                <a:latin typeface="+mj-lt"/>
                <a:hlinkClick r:id="rId2"/>
              </a:rPr>
              <a:t>funções do 1° grau</a:t>
            </a:r>
            <a:r>
              <a:rPr lang="pt-BR" sz="2800" b="0" i="0" dirty="0">
                <a:solidFill>
                  <a:srgbClr val="212529"/>
                </a:solidFill>
                <a:effectLst/>
                <a:latin typeface="+mj-lt"/>
              </a:rPr>
              <a:t> por não poder ser caracterizada como crescente ou decrescente, sendo, por isso, constante. 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96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89ECC6-38D3-4068-A6DE-E47B1180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6" y="242065"/>
            <a:ext cx="79533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Função Constante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36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ea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Seja b um número real.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Uma função constante é uma função</a:t>
            </a:r>
            <a:endParaRPr lang="pt-BR" altLang="pt-BR" sz="2400" dirty="0"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CBB1296-7C00-46F1-9278-B245C5AE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7" y="3068960"/>
            <a:ext cx="7965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f: R→R que para cada x em R, associa f(x) = b.</a:t>
            </a:r>
            <a:r>
              <a:rPr lang="pt-BR" altLang="pt-BR" sz="2800" dirty="0">
                <a:ea typeface="Times New Roman" panose="02020603050405020304" pitchFamily="18" charset="0"/>
              </a:rPr>
              <a:t> </a:t>
            </a:r>
            <a:endParaRPr lang="pt-BR" altLang="pt-B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3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4331C7D-8A86-C288-6F45-48E87A518441}"/>
              </a:ext>
            </a:extLst>
          </p:cNvPr>
          <p:cNvSpPr txBox="1"/>
          <p:nvPr/>
        </p:nvSpPr>
        <p:spPr>
          <a:xfrm>
            <a:off x="1335505" y="512619"/>
            <a:ext cx="710264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212529"/>
                </a:solidFill>
                <a:effectLst/>
                <a:latin typeface="+mj-lt"/>
              </a:rPr>
              <a:t>A representação da </a:t>
            </a:r>
            <a:r>
              <a:rPr lang="pt-BR" sz="2800" b="0" i="0" u="none" strike="noStrike" dirty="0">
                <a:solidFill>
                  <a:srgbClr val="427FA8"/>
                </a:solidFill>
                <a:effectLst/>
                <a:latin typeface="+mj-lt"/>
                <a:hlinkClick r:id="rId2"/>
              </a:rPr>
              <a:t>relação</a:t>
            </a:r>
            <a:r>
              <a:rPr lang="pt-BR" sz="2800" b="0" i="0" dirty="0">
                <a:solidFill>
                  <a:srgbClr val="212529"/>
                </a:solidFill>
                <a:effectLst/>
                <a:latin typeface="+mj-lt"/>
              </a:rPr>
              <a:t> estabelecida por uma função constante por meio do diagrama de flechas assemelha-se com a representação da imagem a seguir, pois, independentemente dos valores pertences ao domínio, a imagem é sempre composta por um único elemento.</a:t>
            </a:r>
            <a:endParaRPr lang="pt-BR" sz="2800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51CFBB-BFBA-B956-3761-5542645EB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3" y="3428996"/>
            <a:ext cx="13" cy="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790CD2-6CE3-C5B4-485C-6D351F27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88" y="3428996"/>
            <a:ext cx="3160302" cy="29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D5EC3-56EB-6257-35A3-F476BEA8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9" y="540336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0" i="0" dirty="0">
                <a:solidFill>
                  <a:srgbClr val="212529"/>
                </a:solidFill>
                <a:effectLst/>
              </a:rPr>
              <a:t>O gráfico da função constante também apresenta uma particularidade em relação às demais </a:t>
            </a:r>
            <a:r>
              <a:rPr lang="pt-BR" sz="2400" b="0" i="0" u="none" strike="noStrike" dirty="0">
                <a:solidFill>
                  <a:srgbClr val="427FA8"/>
                </a:solidFill>
                <a:effectLst/>
                <a:hlinkClick r:id="rId2"/>
              </a:rPr>
              <a:t>funções</a:t>
            </a:r>
            <a:r>
              <a:rPr lang="pt-BR" sz="2400" b="0" i="0" dirty="0">
                <a:solidFill>
                  <a:srgbClr val="212529"/>
                </a:solidFill>
                <a:effectLst/>
              </a:rPr>
              <a:t>. Ele é </a:t>
            </a:r>
            <a:r>
              <a:rPr lang="pt-BR" sz="2400" b="1" i="0" dirty="0">
                <a:solidFill>
                  <a:srgbClr val="212529"/>
                </a:solidFill>
                <a:effectLst/>
              </a:rPr>
              <a:t>sempre</a:t>
            </a:r>
            <a:r>
              <a:rPr lang="pt-BR" sz="2400" b="0" i="0" dirty="0">
                <a:solidFill>
                  <a:srgbClr val="212529"/>
                </a:solidFill>
                <a:effectLst/>
              </a:rPr>
              <a:t> </a:t>
            </a:r>
            <a:r>
              <a:rPr lang="pt-BR" sz="2400" b="1" i="0" dirty="0">
                <a:solidFill>
                  <a:srgbClr val="212529"/>
                </a:solidFill>
                <a:effectLst/>
              </a:rPr>
              <a:t>uma reta paralela ou coincidente ao eixo x</a:t>
            </a:r>
            <a:r>
              <a:rPr lang="pt-BR" sz="2400" b="0" i="0" dirty="0">
                <a:solidFill>
                  <a:srgbClr val="212529"/>
                </a:solidFill>
                <a:effectLst/>
              </a:rPr>
              <a:t>. Vejamos alguns exemplos de funções constantes e seus respectivos gráficos</a:t>
            </a:r>
            <a:r>
              <a:rPr lang="pt-BR" sz="2400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: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821DE5-9D99-AA09-6ADC-AD79116E0D4F}"/>
              </a:ext>
            </a:extLst>
          </p:cNvPr>
          <p:cNvSpPr txBox="1"/>
          <p:nvPr/>
        </p:nvSpPr>
        <p:spPr>
          <a:xfrm>
            <a:off x="565039" y="2633334"/>
            <a:ext cx="6104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Exemplo 1:   f(x) = 2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AB166E-B3B0-29D8-CF7F-9825E1CBB6D1}"/>
              </a:ext>
            </a:extLst>
          </p:cNvPr>
          <p:cNvSpPr txBox="1"/>
          <p:nvPr/>
        </p:nvSpPr>
        <p:spPr>
          <a:xfrm>
            <a:off x="1639860" y="3116671"/>
            <a:ext cx="8596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O gráfico da função </a:t>
            </a:r>
            <a:r>
              <a:rPr lang="pt-BR" sz="2000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f(x) = 2 </a:t>
            </a:r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é uma reta paralela ao eixo </a:t>
            </a:r>
            <a:r>
              <a:rPr lang="pt-BR" sz="2000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x </a:t>
            </a:r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que intercepta o eixo </a:t>
            </a:r>
            <a:r>
              <a:rPr lang="pt-BR" sz="2000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y</a:t>
            </a:r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 no ponto </a:t>
            </a:r>
            <a:r>
              <a:rPr lang="pt-BR" sz="2000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(0, 2)</a:t>
            </a:r>
            <a:r>
              <a:rPr lang="pt-BR" sz="2000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178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64F90A-24F5-C979-E90C-BC8BF754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78" y="264016"/>
            <a:ext cx="6047880" cy="63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A6DD9B2-4422-4C6F-8503-A835228E0635}"/>
              </a:ext>
            </a:extLst>
          </p:cNvPr>
          <p:cNvSpPr/>
          <p:nvPr/>
        </p:nvSpPr>
        <p:spPr>
          <a:xfrm>
            <a:off x="2639616" y="620689"/>
            <a:ext cx="5525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Outro Exemplo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B1A013-FE20-4609-8B89-F683A2CCC578}"/>
              </a:ext>
            </a:extLst>
          </p:cNvPr>
          <p:cNvSpPr/>
          <p:nvPr/>
        </p:nvSpPr>
        <p:spPr>
          <a:xfrm>
            <a:off x="-185247" y="12804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tabLst>
                <a:tab pos="2658745" algn="l"/>
              </a:tabLst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</a:rPr>
              <a:t>f(x) = 0</a:t>
            </a:r>
            <a:endParaRPr lang="pt-BR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281767-2A88-8ABD-690C-14F0D07975F3}"/>
              </a:ext>
            </a:extLst>
          </p:cNvPr>
          <p:cNvSpPr txBox="1"/>
          <p:nvPr/>
        </p:nvSpPr>
        <p:spPr>
          <a:xfrm>
            <a:off x="2639616" y="1865267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O gráfico da função </a:t>
            </a:r>
            <a:r>
              <a:rPr lang="pt-BR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f(x) = 0 </a:t>
            </a:r>
            <a:r>
              <a:rPr lang="pt-BR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é uma reta coincidente ao eixo </a:t>
            </a:r>
            <a:r>
              <a:rPr lang="pt-BR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x </a:t>
            </a:r>
            <a:r>
              <a:rPr lang="pt-BR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que intercepta o eixo </a:t>
            </a:r>
            <a:r>
              <a:rPr lang="pt-BR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y</a:t>
            </a:r>
            <a:r>
              <a:rPr lang="pt-BR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 na origem.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D70A11-8CAD-8F0F-EA76-A3DA9507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753" y="2525070"/>
            <a:ext cx="4732422" cy="37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49E50D7-6779-4031-85EA-9E1F2F3A497D}"/>
              </a:ext>
            </a:extLst>
          </p:cNvPr>
          <p:cNvSpPr/>
          <p:nvPr/>
        </p:nvSpPr>
        <p:spPr>
          <a:xfrm>
            <a:off x="3540612" y="829674"/>
            <a:ext cx="3635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Função Linear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B5BA82-D1E6-4636-978E-2E0396D1178C}"/>
              </a:ext>
            </a:extLst>
          </p:cNvPr>
          <p:cNvSpPr/>
          <p:nvPr/>
        </p:nvSpPr>
        <p:spPr>
          <a:xfrm>
            <a:off x="1012975" y="2013086"/>
            <a:ext cx="82809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</a:rPr>
              <a:t>Seja a um número real. Uma função linear é uma função  f: R→R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que para cada x em R, associa f(x) =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+ n.</a:t>
            </a:r>
          </a:p>
          <a:p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854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93D14D8-A784-4D9B-A3C5-57ABF9B915C8}"/>
              </a:ext>
            </a:extLst>
          </p:cNvPr>
          <p:cNvSpPr/>
          <p:nvPr/>
        </p:nvSpPr>
        <p:spPr>
          <a:xfrm>
            <a:off x="2279576" y="653535"/>
            <a:ext cx="7970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</a:rPr>
              <a:t>O gráfico de uma função linear é uma reta.</a:t>
            </a:r>
            <a:endParaRPr lang="pt-BR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000019-8CEA-43F0-9A56-6FA32D3CB88D}"/>
              </a:ext>
            </a:extLst>
          </p:cNvPr>
          <p:cNvSpPr/>
          <p:nvPr/>
        </p:nvSpPr>
        <p:spPr>
          <a:xfrm>
            <a:off x="2279576" y="1772817"/>
            <a:ext cx="79704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</a:rPr>
              <a:t>Abaixo apresentamos uma função linear não completa. Esta função recebe o nome de função AFIM.         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f(x) = x</a:t>
            </a:r>
            <a:endParaRPr lang="pt-BR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</a:t>
            </a:r>
          </a:p>
        </p:txBody>
      </p:sp>
      <p:pic>
        <p:nvPicPr>
          <p:cNvPr id="14338" name="Picture 2" descr="mod20220">
            <a:extLst>
              <a:ext uri="{FF2B5EF4-FFF2-40B4-BE49-F238E27FC236}">
                <a16:creationId xmlns:a16="http://schemas.microsoft.com/office/drawing/2014/main" id="{0C5AFCE0-A3A6-4BA7-80FC-9504C1E0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3856445"/>
            <a:ext cx="5040560" cy="27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84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538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Cambria Math</vt:lpstr>
      <vt:lpstr>Source Sans Pro</vt:lpstr>
      <vt:lpstr>Symbol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Exemplos</vt:lpstr>
      <vt:lpstr>Solução letra 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Carlos Althoff</dc:creator>
  <cp:lastModifiedBy>josé carlos Althoff</cp:lastModifiedBy>
  <cp:revision>4</cp:revision>
  <dcterms:created xsi:type="dcterms:W3CDTF">2021-04-19T23:10:45Z</dcterms:created>
  <dcterms:modified xsi:type="dcterms:W3CDTF">2023-08-07T18:24:23Z</dcterms:modified>
</cp:coreProperties>
</file>