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83" r:id="rId6"/>
    <p:sldId id="286" r:id="rId7"/>
    <p:sldId id="264" r:id="rId8"/>
    <p:sldId id="284" r:id="rId9"/>
    <p:sldId id="28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80" r:id="rId21"/>
    <p:sldId id="274" r:id="rId22"/>
    <p:sldId id="275" r:id="rId23"/>
    <p:sldId id="27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 varScale="1">
        <p:scale>
          <a:sx n="56" d="100"/>
          <a:sy n="56" d="100"/>
        </p:scale>
        <p:origin x="17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9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8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7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66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93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760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0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80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2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8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20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8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80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03C1C8-6C82-458F-AF8D-B7C64328B452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43AAEB-EC24-4F88-B924-35F586F2F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885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0.png"/><Relationship Id="rId3" Type="http://schemas.openxmlformats.org/officeDocument/2006/relationships/image" Target="../media/image16.wmf"/><Relationship Id="rId7" Type="http://schemas.openxmlformats.org/officeDocument/2006/relationships/image" Target="../media/image2380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5" Type="http://schemas.openxmlformats.org/officeDocument/2006/relationships/image" Target="../media/image2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uol.com.br/matematica/subtracao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uol.com.br/matematica/conjunto-dos-numeros-reais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7" Type="http://schemas.openxmlformats.org/officeDocument/2006/relationships/image" Target="../media/image16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Relationship Id="rId5" Type="http://schemas.openxmlformats.org/officeDocument/2006/relationships/image" Target="../media/image1410.png"/><Relationship Id="rId4" Type="http://schemas.openxmlformats.org/officeDocument/2006/relationships/image" Target="../media/image13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pPr algn="ctr"/>
            <a:r>
              <a:rPr lang="pt-BR" altLang="pt-BR" b="1" dirty="0"/>
              <a:t>Funções</a:t>
            </a:r>
            <a:br>
              <a:rPr lang="pt-BR" altLang="pt-BR" b="1" dirty="0"/>
            </a:br>
            <a:br>
              <a:rPr lang="pt-BR" altLang="pt-BR" b="1" dirty="0"/>
            </a:br>
            <a:endParaRPr lang="pt-BR" dirty="0"/>
          </a:p>
        </p:txBody>
      </p:sp>
      <p:pic>
        <p:nvPicPr>
          <p:cNvPr id="41986" name="Picture 2" descr="explicasme #educação #citação #matematica #funções | Educação ...">
            <a:extLst>
              <a:ext uri="{FF2B5EF4-FFF2-40B4-BE49-F238E27FC236}">
                <a16:creationId xmlns:a16="http://schemas.microsoft.com/office/drawing/2014/main" id="{A8438BA7-2F70-444E-AB22-667C44F79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52430"/>
            <a:ext cx="6262464" cy="34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6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DC0CEF-0178-4381-BDC0-AD05332CB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8120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DF4AD76-0BD7-4366-8BDA-9E610CBE6266}"/>
              </a:ext>
            </a:extLst>
          </p:cNvPr>
          <p:cNvSpPr/>
          <p:nvPr/>
        </p:nvSpPr>
        <p:spPr>
          <a:xfrm>
            <a:off x="1907704" y="1268785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Logaritmos</a:t>
            </a:r>
            <a:endParaRPr lang="pt-BR" sz="3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8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77494B-8A85-4513-9620-9F37876A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EFA016E-CE17-4387-97C2-71CA72E6B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88899"/>
              </p:ext>
            </p:extLst>
          </p:nvPr>
        </p:nvGraphicFramePr>
        <p:xfrm>
          <a:off x="611560" y="1595428"/>
          <a:ext cx="2952328" cy="131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5863" imgH="241195" progId="Equation.3">
                  <p:embed/>
                </p:oleObj>
              </mc:Choice>
              <mc:Fallback>
                <p:oleObj r:id="rId2" imgW="545863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95428"/>
                        <a:ext cx="2952328" cy="131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5CF2EB0C-9DD1-47C6-8ABB-21E950907B3D}"/>
              </a:ext>
            </a:extLst>
          </p:cNvPr>
          <p:cNvSpPr txBox="1"/>
          <p:nvPr/>
        </p:nvSpPr>
        <p:spPr>
          <a:xfrm>
            <a:off x="827584" y="76470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Definição: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0867850-EF96-4861-AD59-DF9A1F42907D}"/>
              </a:ext>
            </a:extLst>
          </p:cNvPr>
          <p:cNvSpPr/>
          <p:nvPr/>
        </p:nvSpPr>
        <p:spPr>
          <a:xfrm>
            <a:off x="2087724" y="2910822"/>
            <a:ext cx="61566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Onde           c  = logaritmo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         a = base</a:t>
            </a:r>
          </a:p>
          <a:p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         b = </a:t>
            </a:r>
            <a:r>
              <a:rPr lang="pt-B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logaritmando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922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EFF54BB-37BF-43E7-AA92-87546250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636911"/>
            <a:ext cx="103691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5916424-87DF-4638-BD52-CB5F73C6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B5D6C80-5825-43CE-B48B-8D196E7E2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819892"/>
              </p:ext>
            </p:extLst>
          </p:nvPr>
        </p:nvGraphicFramePr>
        <p:xfrm>
          <a:off x="971600" y="1311534"/>
          <a:ext cx="6367027" cy="131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0" imgH="241300" progId="Equation.3">
                  <p:embed/>
                </p:oleObj>
              </mc:Choice>
              <mc:Fallback>
                <p:oleObj r:id="rId2" imgW="11557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311534"/>
                        <a:ext cx="6367027" cy="131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22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DF56441-73FD-4F5A-A046-0C13A18D5EF9}"/>
              </a:ext>
            </a:extLst>
          </p:cNvPr>
          <p:cNvSpPr/>
          <p:nvPr/>
        </p:nvSpPr>
        <p:spPr>
          <a:xfrm>
            <a:off x="179512" y="260648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Propriedades.</a:t>
            </a:r>
            <a:endParaRPr lang="pt-B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Primeira propriedade</a:t>
            </a:r>
            <a:endParaRPr lang="pt-B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079932-9736-4EAF-A279-5433BE19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7" y="2251720"/>
            <a:ext cx="13120895" cy="52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5E9C95F-D957-4BF7-8E25-78641F29F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201908"/>
              </p:ext>
            </p:extLst>
          </p:nvPr>
        </p:nvGraphicFramePr>
        <p:xfrm>
          <a:off x="395536" y="2623850"/>
          <a:ext cx="8473779" cy="166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81300" imgH="457200" progId="Equation.3">
                  <p:embed/>
                </p:oleObj>
              </mc:Choice>
              <mc:Fallback>
                <p:oleObj r:id="rId2" imgW="27813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23850"/>
                        <a:ext cx="8473779" cy="1669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93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6A957E-F62F-4382-9BC9-538F5BD4337E}"/>
              </a:ext>
            </a:extLst>
          </p:cNvPr>
          <p:cNvSpPr/>
          <p:nvPr/>
        </p:nvSpPr>
        <p:spPr>
          <a:xfrm>
            <a:off x="683568" y="476672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Segunda propriedade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0C510F-8611-45D0-B66D-97ED45C4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9D609D89-2912-4825-B9F1-A6249CE8A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942947"/>
              </p:ext>
            </p:extLst>
          </p:nvPr>
        </p:nvGraphicFramePr>
        <p:xfrm>
          <a:off x="683568" y="1628800"/>
          <a:ext cx="7848872" cy="229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5000" imgH="558800" progId="Equation.3">
                  <p:embed/>
                </p:oleObj>
              </mc:Choice>
              <mc:Fallback>
                <p:oleObj r:id="rId2" imgW="19050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7848872" cy="2290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6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C3B395-A7BE-4F61-A5FE-D99F14186C0D}"/>
              </a:ext>
            </a:extLst>
          </p:cNvPr>
          <p:cNvSpPr/>
          <p:nvPr/>
        </p:nvSpPr>
        <p:spPr>
          <a:xfrm>
            <a:off x="226265" y="620688"/>
            <a:ext cx="3157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Terceira propriedade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119F-B1A1-455C-868D-7ED9AABA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B7038AEE-03D5-48B2-A92D-06FB7C6E7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78130"/>
              </p:ext>
            </p:extLst>
          </p:nvPr>
        </p:nvGraphicFramePr>
        <p:xfrm>
          <a:off x="226265" y="2417847"/>
          <a:ext cx="8496944" cy="202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5000" imgH="457200" progId="Equation.3">
                  <p:embed/>
                </p:oleObj>
              </mc:Choice>
              <mc:Fallback>
                <p:oleObj r:id="rId2" imgW="19050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65" y="2417847"/>
                        <a:ext cx="8496944" cy="20223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41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061984-8D65-46E5-AB2A-34923591D323}"/>
              </a:ext>
            </a:extLst>
          </p:cNvPr>
          <p:cNvSpPr/>
          <p:nvPr/>
        </p:nvSpPr>
        <p:spPr>
          <a:xfrm>
            <a:off x="179512" y="476672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Quarta propriedade ( conhecida como mudança de base)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33329-E51A-462E-A2DA-6DFD773A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7728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CF2A204-EAC6-49DB-85A4-7CB5E138E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958951"/>
              </p:ext>
            </p:extLst>
          </p:nvPr>
        </p:nvGraphicFramePr>
        <p:xfrm>
          <a:off x="1619672" y="1772815"/>
          <a:ext cx="5112568" cy="307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2000" imgH="457200" progId="Equation.3">
                  <p:embed/>
                </p:oleObj>
              </mc:Choice>
              <mc:Fallback>
                <p:oleObj r:id="rId2" imgW="7620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72815"/>
                        <a:ext cx="5112568" cy="3073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47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6DBD89F-42DA-404D-83FF-06B2D126E746}"/>
              </a:ext>
            </a:extLst>
          </p:cNvPr>
          <p:cNvSpPr/>
          <p:nvPr/>
        </p:nvSpPr>
        <p:spPr>
          <a:xfrm>
            <a:off x="467544" y="40466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Exemplos.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505A3-B0F2-4A4B-ADFE-37E0766C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3974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8274E57-4EBF-4A62-89FC-3D961020B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2901"/>
              </p:ext>
            </p:extLst>
          </p:nvPr>
        </p:nvGraphicFramePr>
        <p:xfrm>
          <a:off x="611560" y="1268760"/>
          <a:ext cx="6912768" cy="482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76500" imgH="1727200" progId="Equation.3">
                  <p:embed/>
                </p:oleObj>
              </mc:Choice>
              <mc:Fallback>
                <p:oleObj r:id="rId2" imgW="2476500" imgH="172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68760"/>
                        <a:ext cx="6912768" cy="4821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84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78A6A66-0CFF-4376-BBFE-46C7BD806EB6}"/>
                  </a:ext>
                </a:extLst>
              </p:cNvPr>
              <p:cNvSpPr txBox="1"/>
              <p:nvPr/>
            </p:nvSpPr>
            <p:spPr>
              <a:xfrm>
                <a:off x="1691680" y="1196752"/>
                <a:ext cx="1308948" cy="438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78A6A66-0CFF-4376-BBFE-46C7BD806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196752"/>
                <a:ext cx="1308948" cy="438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6B3612-F0FF-4EB7-A13C-EA6A97FE858D}"/>
                  </a:ext>
                </a:extLst>
              </p:cNvPr>
              <p:cNvSpPr txBox="1"/>
              <p:nvPr/>
            </p:nvSpPr>
            <p:spPr>
              <a:xfrm>
                <a:off x="3000628" y="1142220"/>
                <a:ext cx="3303277" cy="70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1,079181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0,477121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2,26186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E6B3612-F0FF-4EB7-A13C-EA6A97FE8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28" y="1142220"/>
                <a:ext cx="3303277" cy="70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27C721D-C842-42A5-89E5-EBCE61D16DFE}"/>
                  </a:ext>
                </a:extLst>
              </p:cNvPr>
              <p:cNvSpPr/>
              <p:nvPr/>
            </p:nvSpPr>
            <p:spPr>
              <a:xfrm>
                <a:off x="1704075" y="2204864"/>
                <a:ext cx="989566" cy="468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27C721D-C842-42A5-89E5-EBCE61D16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75" y="2204864"/>
                <a:ext cx="989566" cy="468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596CBE7-15AC-4260-82E5-D1FD99239E50}"/>
                  </a:ext>
                </a:extLst>
              </p:cNvPr>
              <p:cNvSpPr txBox="1"/>
              <p:nvPr/>
            </p:nvSpPr>
            <p:spPr>
              <a:xfrm>
                <a:off x="2532262" y="2091435"/>
                <a:ext cx="4844275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2,48490665</m:t>
                          </m:r>
                        </m:num>
                        <m:den>
                          <m: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  <m:t>1,098612289</m:t>
                          </m:r>
                        </m:den>
                      </m:f>
                      <m:r>
                        <a:rPr lang="pt-B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2,26186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596CBE7-15AC-4260-82E5-D1FD9923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262" y="2091435"/>
                <a:ext cx="4844275" cy="695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32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987C8DB-D3A2-438F-951E-239D71CE9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40892"/>
              </p:ext>
            </p:extLst>
          </p:nvPr>
        </p:nvGraphicFramePr>
        <p:xfrm>
          <a:off x="691272" y="1628800"/>
          <a:ext cx="3732791" cy="97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058" imgH="203112" progId="Equation.3">
                  <p:embed/>
                </p:oleObj>
              </mc:Choice>
              <mc:Fallback>
                <p:oleObj r:id="rId2" imgW="7870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72" y="1628800"/>
                        <a:ext cx="3732791" cy="976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25B49B4F-0A39-4ACA-8224-47726390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32" y="920550"/>
            <a:ext cx="3464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Resolva a equação 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23D8866-BAC8-45DB-A279-25B47451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386" y="1233100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BF0D4D1-E87A-4EAA-ADED-D3FCE9FD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57A098B-B5C2-4266-8EF6-A16812C5E4E4}"/>
                  </a:ext>
                </a:extLst>
              </p:cNvPr>
              <p:cNvSpPr txBox="1"/>
              <p:nvPr/>
            </p:nvSpPr>
            <p:spPr>
              <a:xfrm>
                <a:off x="5796136" y="489663"/>
                <a:ext cx="26613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57A098B-B5C2-4266-8EF6-A16812C5E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89663"/>
                <a:ext cx="26613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707FD03-2B33-4A47-BE4E-005B6F377EAB}"/>
                  </a:ext>
                </a:extLst>
              </p:cNvPr>
              <p:cNvSpPr txBox="1"/>
              <p:nvPr/>
            </p:nvSpPr>
            <p:spPr>
              <a:xfrm>
                <a:off x="6516216" y="1233099"/>
                <a:ext cx="16191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707FD03-2B33-4A47-BE4E-005B6F3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233099"/>
                <a:ext cx="161916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2C4E657-63BA-4678-A26B-EE926D0F2B83}"/>
                  </a:ext>
                </a:extLst>
              </p:cNvPr>
              <p:cNvSpPr txBox="1"/>
              <p:nvPr/>
            </p:nvSpPr>
            <p:spPr>
              <a:xfrm>
                <a:off x="827584" y="2776579"/>
                <a:ext cx="2803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2C4E657-63BA-4678-A26B-EE926D0F2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76579"/>
                <a:ext cx="280358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C7D1B33B-D2D1-4DC9-8EFA-7FC02246C088}"/>
              </a:ext>
            </a:extLst>
          </p:cNvPr>
          <p:cNvSpPr txBox="1"/>
          <p:nvPr/>
        </p:nvSpPr>
        <p:spPr>
          <a:xfrm>
            <a:off x="827584" y="3458136"/>
            <a:ext cx="237725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4000" dirty="0"/>
              <a:t>A+ 3.A =8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C5C8FE1-BDB4-483E-9D2C-8D7EBA3A2710}"/>
                  </a:ext>
                </a:extLst>
              </p:cNvPr>
              <p:cNvSpPr txBox="1"/>
              <p:nvPr/>
            </p:nvSpPr>
            <p:spPr>
              <a:xfrm>
                <a:off x="539552" y="4248659"/>
                <a:ext cx="4563365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=8→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C5C8FE1-BDB4-483E-9D2C-8D7EBA3A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48659"/>
                <a:ext cx="4563365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6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46EE2D5-1567-4BF0-9D1B-DD9A65533D20}"/>
              </a:ext>
            </a:extLst>
          </p:cNvPr>
          <p:cNvSpPr/>
          <p:nvPr/>
        </p:nvSpPr>
        <p:spPr>
          <a:xfrm>
            <a:off x="2699792" y="692696"/>
            <a:ext cx="3650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Função Exponencial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F58CE56-B683-49ED-BB2C-8155763CBA72}"/>
              </a:ext>
            </a:extLst>
          </p:cNvPr>
          <p:cNvSpPr/>
          <p:nvPr/>
        </p:nvSpPr>
        <p:spPr>
          <a:xfrm>
            <a:off x="683568" y="1623278"/>
            <a:ext cx="6261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Dado um número real a, tal que  1 ≠ a &gt; 0 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C98FBA-2381-489C-8D1F-CAC705860E49}"/>
              </a:ext>
            </a:extLst>
          </p:cNvPr>
          <p:cNvSpPr/>
          <p:nvPr/>
        </p:nvSpPr>
        <p:spPr>
          <a:xfrm>
            <a:off x="827584" y="2413965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função  f: R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 definida como</a:t>
            </a:r>
            <a:endParaRPr lang="pt-BR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2088E0-D81B-46A9-B599-0EFCF8976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429" y="33429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ED9DE8AE-A674-4939-AE2D-3C903E024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843144"/>
              </p:ext>
            </p:extLst>
          </p:nvPr>
        </p:nvGraphicFramePr>
        <p:xfrm>
          <a:off x="4158567" y="3235364"/>
          <a:ext cx="4235723" cy="48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93900" imgH="228600" progId="Equation.3">
                  <p:embed/>
                </p:oleObj>
              </mc:Choice>
              <mc:Fallback>
                <p:oleObj r:id="rId2" imgW="19939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567" y="3235364"/>
                        <a:ext cx="4235723" cy="486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87D6A2DC-7EAF-4331-A92F-E625CD0A5461}"/>
              </a:ext>
            </a:extLst>
          </p:cNvPr>
          <p:cNvSpPr/>
          <p:nvPr/>
        </p:nvSpPr>
        <p:spPr>
          <a:xfrm>
            <a:off x="827584" y="4711502"/>
            <a:ext cx="3857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é dita função exponencial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804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76EF5D5-395A-4AFE-A587-6918CEC2ED5A}"/>
                  </a:ext>
                </a:extLst>
              </p:cNvPr>
              <p:cNvSpPr/>
              <p:nvPr/>
            </p:nvSpPr>
            <p:spPr>
              <a:xfrm>
                <a:off x="611560" y="332656"/>
                <a:ext cx="15349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76EF5D5-395A-4AFE-A587-6918CEC2E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2656"/>
                <a:ext cx="153490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BAD3AC-1B34-4E6B-AB82-95F8CA80965A}"/>
                  </a:ext>
                </a:extLst>
              </p:cNvPr>
              <p:cNvSpPr txBox="1"/>
              <p:nvPr/>
            </p:nvSpPr>
            <p:spPr>
              <a:xfrm>
                <a:off x="721942" y="1196752"/>
                <a:ext cx="13141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BAD3AC-1B34-4E6B-AB82-95F8CA809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2" y="1196752"/>
                <a:ext cx="131414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01B416F-1A60-4CCD-ACAE-1CC9936F3388}"/>
                  </a:ext>
                </a:extLst>
              </p:cNvPr>
              <p:cNvSpPr txBox="1"/>
              <p:nvPr/>
            </p:nvSpPr>
            <p:spPr>
              <a:xfrm>
                <a:off x="4427984" y="368690"/>
                <a:ext cx="3875548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01B416F-1A60-4CCD-ACAE-1CC9936F3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8690"/>
                <a:ext cx="3875548" cy="563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BD25036-3FBD-4B12-8EB4-E7E1B6AFCDC8}"/>
                  </a:ext>
                </a:extLst>
              </p:cNvPr>
              <p:cNvSpPr txBox="1"/>
              <p:nvPr/>
            </p:nvSpPr>
            <p:spPr>
              <a:xfrm>
                <a:off x="6948264" y="1058252"/>
                <a:ext cx="13141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BD25036-3FBD-4B12-8EB4-E7E1B6AF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058252"/>
                <a:ext cx="131414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D112EC7-5920-43ED-83F3-843E91DA550D}"/>
                  </a:ext>
                </a:extLst>
              </p:cNvPr>
              <p:cNvSpPr txBox="1"/>
              <p:nvPr/>
            </p:nvSpPr>
            <p:spPr>
              <a:xfrm>
                <a:off x="611560" y="1844824"/>
                <a:ext cx="1552926" cy="626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4000" dirty="0"/>
                  <a:t>=x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D112EC7-5920-43ED-83F3-843E91DA5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44824"/>
                <a:ext cx="1552926" cy="626967"/>
              </a:xfrm>
              <a:prstGeom prst="rect">
                <a:avLst/>
              </a:prstGeom>
              <a:blipFill>
                <a:blip r:embed="rId6"/>
                <a:stretch>
                  <a:fillRect t="-24510" r="-18824" b="-480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9BE2503-3069-4DFE-8A43-1B9BED9848C8}"/>
                  </a:ext>
                </a:extLst>
              </p:cNvPr>
              <p:cNvSpPr txBox="1"/>
              <p:nvPr/>
            </p:nvSpPr>
            <p:spPr>
              <a:xfrm>
                <a:off x="611560" y="2757406"/>
                <a:ext cx="2093843" cy="1343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9BE2503-3069-4DFE-8A43-1B9BED984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57406"/>
                <a:ext cx="2093843" cy="1343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F6F1261-7F96-4898-AEBB-AB7BDFC5EDB2}"/>
                  </a:ext>
                </a:extLst>
              </p:cNvPr>
              <p:cNvSpPr txBox="1"/>
              <p:nvPr/>
            </p:nvSpPr>
            <p:spPr>
              <a:xfrm>
                <a:off x="513802" y="4541009"/>
                <a:ext cx="2612446" cy="10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0,30103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0,47712</m:t>
                          </m:r>
                        </m:den>
                      </m:f>
                      <m:r>
                        <a:rPr lang="pt-B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F6F1261-7F96-4898-AEBB-AB7BDFC5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2" y="4541009"/>
                <a:ext cx="2612446" cy="1099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685E541-7037-4FD5-A772-0F89CC710F25}"/>
                  </a:ext>
                </a:extLst>
              </p:cNvPr>
              <p:cNvSpPr/>
              <p:nvPr/>
            </p:nvSpPr>
            <p:spPr>
              <a:xfrm>
                <a:off x="3951554" y="4798291"/>
                <a:ext cx="296908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=0,6309297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0685E541-7037-4FD5-A772-0F89CC710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554" y="4798291"/>
                <a:ext cx="296908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1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33EC0E8-ACF0-4615-BCFA-02ED97B9CC82}"/>
              </a:ext>
            </a:extLst>
          </p:cNvPr>
          <p:cNvSpPr/>
          <p:nvPr/>
        </p:nvSpPr>
        <p:spPr>
          <a:xfrm>
            <a:off x="2109340" y="1412776"/>
            <a:ext cx="4288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Função Logarítmica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1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2494F7-F22B-4243-B3B0-3204AB4A6690}"/>
              </a:ext>
            </a:extLst>
          </p:cNvPr>
          <p:cNvSpPr/>
          <p:nvPr/>
        </p:nvSpPr>
        <p:spPr>
          <a:xfrm>
            <a:off x="467544" y="1196752"/>
            <a:ext cx="2456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É  toda função: </a:t>
            </a:r>
            <a:endParaRPr lang="pt-B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02874-D1F8-4469-8EEF-266EEADD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19168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F5FA06-CA0C-4BF3-BB78-CD00E6EB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809875"/>
            <a:ext cx="74961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4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0F8D56-83EE-4795-AC15-9908F8175C1C}"/>
              </a:ext>
            </a:extLst>
          </p:cNvPr>
          <p:cNvSpPr/>
          <p:nvPr/>
        </p:nvSpPr>
        <p:spPr>
          <a:xfrm>
            <a:off x="-108520" y="22809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ea typeface="Times New Roman" panose="02020603050405020304" pitchFamily="18" charset="0"/>
              </a:rPr>
              <a:t>O gráfico de uma função logarítmica</a:t>
            </a:r>
            <a:endParaRPr lang="pt-BR" sz="2800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69DCB440-88B3-4CE2-B747-22BD1A08F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344575" cy="462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>
            <a:extLst>
              <a:ext uri="{FF2B5EF4-FFF2-40B4-BE49-F238E27FC236}">
                <a16:creationId xmlns:a16="http://schemas.microsoft.com/office/drawing/2014/main" id="{C5162AA0-DAAC-400B-A398-5429294A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32922"/>
            <a:ext cx="3258415" cy="462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ABFD4383-77AE-41E6-8B7C-EB1633D0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4941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1D17CFA5-6C5A-42FE-B8EF-132E4B80E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52563"/>
              </p:ext>
            </p:extLst>
          </p:nvPr>
        </p:nvGraphicFramePr>
        <p:xfrm>
          <a:off x="6588224" y="247041"/>
          <a:ext cx="2016224" cy="87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8558" imgH="241195" progId="Equation.3">
                  <p:embed/>
                </p:oleObj>
              </mc:Choice>
              <mc:Fallback>
                <p:oleObj r:id="rId4" imgW="55855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47041"/>
                        <a:ext cx="2016224" cy="871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50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808F12F-C99F-484A-9B78-90F82544FDF3}"/>
              </a:ext>
            </a:extLst>
          </p:cNvPr>
          <p:cNvSpPr txBox="1"/>
          <p:nvPr/>
        </p:nvSpPr>
        <p:spPr>
          <a:xfrm>
            <a:off x="539552" y="764704"/>
            <a:ext cx="6840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1)   Seja f(x) = log</a:t>
            </a:r>
            <a:r>
              <a:rPr lang="pt-BR" b="0" i="0" baseline="-25000" dirty="0">
                <a:solidFill>
                  <a:srgbClr val="444444"/>
                </a:solidFill>
                <a:effectLst/>
                <a:latin typeface="NewsGothicMt"/>
              </a:rPr>
              <a:t>2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x e g(x) = log</a:t>
            </a:r>
            <a:r>
              <a:rPr lang="pt-BR" b="0" i="0" baseline="-25000" dirty="0">
                <a:solidFill>
                  <a:srgbClr val="444444"/>
                </a:solidFill>
                <a:effectLst/>
                <a:latin typeface="NewsGothicMt"/>
              </a:rPr>
              <a:t>3 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x a lei de formação de duas funções f(x) e g(x), então o valor de f(8) – g (9) é igual a: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25374C-094A-4CC1-9A21-490335544914}"/>
              </a:ext>
            </a:extLst>
          </p:cNvPr>
          <p:cNvSpPr txBox="1"/>
          <p:nvPr/>
        </p:nvSpPr>
        <p:spPr>
          <a:xfrm>
            <a:off x="755576" y="39537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B019EB-3797-4439-AC49-CC426C8E8FBE}"/>
              </a:ext>
            </a:extLst>
          </p:cNvPr>
          <p:cNvSpPr txBox="1"/>
          <p:nvPr/>
        </p:nvSpPr>
        <p:spPr>
          <a:xfrm>
            <a:off x="550744" y="1780367"/>
            <a:ext cx="68407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2) </a:t>
            </a:r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Sobre a função logarítmica, julgue as afirmativas a seguir:</a:t>
            </a:r>
          </a:p>
          <a:p>
            <a:pPr algn="just"/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I → O domínio da função logarítmica é o conjunto dos números reais.</a:t>
            </a:r>
          </a:p>
          <a:p>
            <a:pPr algn="just"/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II → A função logarítmica é crescente quando a sua base é maior que 1.</a:t>
            </a:r>
          </a:p>
          <a:p>
            <a:pPr algn="just"/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III → A função logarítmica é decrescente quando sua base é negativa.</a:t>
            </a:r>
          </a:p>
          <a:p>
            <a:pPr algn="just"/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A) Somente a I é verdadeira.</a:t>
            </a:r>
          </a:p>
          <a:p>
            <a:pPr algn="just"/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B) Somente a II é verdadeira.</a:t>
            </a:r>
          </a:p>
          <a:p>
            <a:pPr algn="just"/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C) Somente a III é verdadeira.</a:t>
            </a:r>
          </a:p>
          <a:p>
            <a:pPr algn="just"/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D) Somente a II e a III são verdadeiras.</a:t>
            </a:r>
          </a:p>
          <a:p>
            <a:pPr algn="just"/>
            <a:r>
              <a:rPr lang="pt-BR" sz="2000" b="0" i="0" dirty="0">
                <a:solidFill>
                  <a:srgbClr val="444444"/>
                </a:solidFill>
                <a:effectLst/>
                <a:latin typeface="NewsGothicMt"/>
              </a:rPr>
              <a:t>E) Somente a I e a II são verdadeiras.</a:t>
            </a:r>
          </a:p>
        </p:txBody>
      </p:sp>
    </p:spTree>
    <p:extLst>
      <p:ext uri="{BB962C8B-B14F-4D97-AF65-F5344CB8AC3E}">
        <p14:creationId xmlns:p14="http://schemas.microsoft.com/office/powerpoint/2010/main" val="111907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DE304DB-53C3-41B5-A421-6F9BCAAAC860}"/>
              </a:ext>
            </a:extLst>
          </p:cNvPr>
          <p:cNvSpPr txBox="1"/>
          <p:nvPr/>
        </p:nvSpPr>
        <p:spPr>
          <a:xfrm>
            <a:off x="755576" y="260648"/>
            <a:ext cx="720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3) O número, em centenas de indivíduos, de um determinado grupo de animais, x dias após a liberação de um predador no seu ambiente, é expresso pela seguinte função:</a:t>
            </a:r>
            <a:endParaRPr lang="pt-BR" dirty="0"/>
          </a:p>
        </p:txBody>
      </p:sp>
      <p:pic>
        <p:nvPicPr>
          <p:cNvPr id="44036" name="Picture 4" descr="Função logarítmica para medir o valor de um determinado grupo de animais após a liberação de um predador">
            <a:extLst>
              <a:ext uri="{FF2B5EF4-FFF2-40B4-BE49-F238E27FC236}">
                <a16:creationId xmlns:a16="http://schemas.microsoft.com/office/drawing/2014/main" id="{0F86E6E6-0059-4C7D-BF96-15DB834D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56792"/>
            <a:ext cx="20383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CF93670-B4AC-4547-BAB8-157305A641FA}"/>
              </a:ext>
            </a:extLst>
          </p:cNvPr>
          <p:cNvSpPr txBox="1"/>
          <p:nvPr/>
        </p:nvSpPr>
        <p:spPr>
          <a:xfrm>
            <a:off x="543404" y="3198208"/>
            <a:ext cx="6473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Após cinco dias da liberação do predador, o número de indivíduos desse grupo presentes no ambiente será igual 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A05FC2-B1B8-48CD-90D7-EB9AF23EDB87}"/>
              </a:ext>
            </a:extLst>
          </p:cNvPr>
          <p:cNvSpPr txBox="1"/>
          <p:nvPr/>
        </p:nvSpPr>
        <p:spPr>
          <a:xfrm>
            <a:off x="827584" y="54868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questão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566AFE-B146-4877-A060-7F47C9E9A6EB}"/>
              </a:ext>
            </a:extLst>
          </p:cNvPr>
          <p:cNvSpPr txBox="1"/>
          <p:nvPr/>
        </p:nvSpPr>
        <p:spPr>
          <a:xfrm>
            <a:off x="809219" y="1268760"/>
            <a:ext cx="4579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Calculando f(8), temos que:</a:t>
            </a:r>
          </a:p>
          <a:p>
            <a:pPr algn="ctr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f(8) = log</a:t>
            </a:r>
            <a:r>
              <a:rPr lang="pt-BR" b="0" i="0" baseline="-25000" dirty="0">
                <a:solidFill>
                  <a:srgbClr val="444444"/>
                </a:solidFill>
                <a:effectLst/>
                <a:latin typeface="NewsGothicMt"/>
              </a:rPr>
              <a:t>2 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8</a:t>
            </a:r>
          </a:p>
          <a:p>
            <a:pPr algn="ctr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f(8) = 3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Agora calculando g(9):</a:t>
            </a:r>
          </a:p>
          <a:p>
            <a:pPr algn="ctr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g(9) = log</a:t>
            </a:r>
            <a:r>
              <a:rPr lang="pt-BR" b="0" i="0" baseline="-25000" dirty="0">
                <a:solidFill>
                  <a:srgbClr val="444444"/>
                </a:solidFill>
                <a:effectLst/>
                <a:latin typeface="NewsGothicMt"/>
              </a:rPr>
              <a:t>3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9</a:t>
            </a:r>
          </a:p>
          <a:p>
            <a:pPr algn="ctr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g(9) = 2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Por fim, a </a:t>
            </a:r>
            <a:r>
              <a:rPr lang="pt-BR" b="1" i="0" u="sng" dirty="0">
                <a:solidFill>
                  <a:srgbClr val="3A6C8F"/>
                </a:solidFill>
                <a:effectLst/>
                <a:latin typeface="NewsGothicMt"/>
                <a:hlinkClick r:id="rId2"/>
              </a:rPr>
              <a:t>diferença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 entre elas é 3 – 2 = 1.</a:t>
            </a:r>
          </a:p>
        </p:txBody>
      </p:sp>
    </p:spTree>
    <p:extLst>
      <p:ext uri="{BB962C8B-B14F-4D97-AF65-F5344CB8AC3E}">
        <p14:creationId xmlns:p14="http://schemas.microsoft.com/office/powerpoint/2010/main" val="193949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FA0224D-E151-4FF2-9408-9FCC29358432}"/>
              </a:ext>
            </a:extLst>
          </p:cNvPr>
          <p:cNvSpPr txBox="1"/>
          <p:nvPr/>
        </p:nvSpPr>
        <p:spPr>
          <a:xfrm>
            <a:off x="1043608" y="54868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questão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7154BD-B79D-466C-ADF4-90A705AB9B9A}"/>
              </a:ext>
            </a:extLst>
          </p:cNvPr>
          <p:cNvSpPr txBox="1"/>
          <p:nvPr/>
        </p:nvSpPr>
        <p:spPr>
          <a:xfrm>
            <a:off x="755576" y="1484784"/>
            <a:ext cx="61129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I → Falsa, pois o domínio é formado pelos </a:t>
            </a:r>
            <a:r>
              <a:rPr lang="pt-BR" b="1" i="0" u="sng" dirty="0">
                <a:solidFill>
                  <a:srgbClr val="3A6C8F"/>
                </a:solidFill>
                <a:effectLst/>
                <a:latin typeface="NewsGothicMt"/>
                <a:hlinkClick r:id="rId2"/>
              </a:rPr>
              <a:t>números reais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 positivos.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II → Verdadeira. Se a base é maior que 1, a função é crescente.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III → Falsa. A base não pode ser negativa. Para que a função seja decrescente, sua base precisa ser um número maior que 0 e menor que 1.</a:t>
            </a:r>
          </a:p>
        </p:txBody>
      </p:sp>
    </p:spTree>
    <p:extLst>
      <p:ext uri="{BB962C8B-B14F-4D97-AF65-F5344CB8AC3E}">
        <p14:creationId xmlns:p14="http://schemas.microsoft.com/office/powerpoint/2010/main" val="167605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DCAEA0-F1E5-439A-AF43-4C7A35DB8CF8}"/>
              </a:ext>
            </a:extLst>
          </p:cNvPr>
          <p:cNvSpPr txBox="1"/>
          <p:nvPr/>
        </p:nvSpPr>
        <p:spPr>
          <a:xfrm>
            <a:off x="311348" y="39096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Solução questão 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E080E4-C425-467F-A115-BBC3AEF17F30}"/>
              </a:ext>
            </a:extLst>
          </p:cNvPr>
          <p:cNvSpPr txBox="1"/>
          <p:nvPr/>
        </p:nvSpPr>
        <p:spPr>
          <a:xfrm>
            <a:off x="323528" y="810168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Calculando f(5), temos que:</a:t>
            </a:r>
            <a:endParaRPr lang="pt-BR" dirty="0"/>
          </a:p>
        </p:txBody>
      </p:sp>
      <p:pic>
        <p:nvPicPr>
          <p:cNvPr id="45060" name="Picture 4" descr="Resolução de exercício sobre função logarítmica calculando a f(5) e substituindo na fórmula apresentada pela questão">
            <a:extLst>
              <a:ext uri="{FF2B5EF4-FFF2-40B4-BE49-F238E27FC236}">
                <a16:creationId xmlns:a16="http://schemas.microsoft.com/office/drawing/2014/main" id="{AD804BC1-7C1B-41C8-BE02-EEB8CD72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53" y="599043"/>
            <a:ext cx="1944216" cy="16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9D0FC42-7733-4B95-8714-E5EC9205278E}"/>
              </a:ext>
            </a:extLst>
          </p:cNvPr>
          <p:cNvSpPr txBox="1"/>
          <p:nvPr/>
        </p:nvSpPr>
        <p:spPr>
          <a:xfrm>
            <a:off x="288686" y="2583970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Agora resolvendo o logaritmo, temos que:</a:t>
            </a:r>
            <a:endParaRPr lang="pt-BR" dirty="0"/>
          </a:p>
        </p:txBody>
      </p:sp>
      <p:pic>
        <p:nvPicPr>
          <p:cNvPr id="45062" name="Picture 6" descr="Resolução do logaritmo de uma questão sobre função logarítmica">
            <a:extLst>
              <a:ext uri="{FF2B5EF4-FFF2-40B4-BE49-F238E27FC236}">
                <a16:creationId xmlns:a16="http://schemas.microsoft.com/office/drawing/2014/main" id="{B813C650-A1BA-4C0B-A70E-96E17523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86" y="2631030"/>
            <a:ext cx="1944216" cy="397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DC4DA4-26D8-4089-BFCA-798EAA2932C0}"/>
              </a:ext>
            </a:extLst>
          </p:cNvPr>
          <p:cNvSpPr txBox="1"/>
          <p:nvPr/>
        </p:nvSpPr>
        <p:spPr>
          <a:xfrm>
            <a:off x="284636" y="5820706"/>
            <a:ext cx="457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O valor encontrado está em centenas de </a:t>
            </a:r>
            <a:r>
              <a:rPr lang="pt-BR" dirty="0" err="1">
                <a:solidFill>
                  <a:srgbClr val="444444"/>
                </a:solidFill>
                <a:latin typeface="NewsGothicMt"/>
              </a:rPr>
              <a:t>individuos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, logo há 3 centenas, ou seja, 300.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3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76451D-8B59-4F02-93F6-918365E0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3" name="Picture 11" descr="Resultado de imagem para funÃ§Ã£o exponencial grÃ¡fico imagem">
            <a:extLst>
              <a:ext uri="{FF2B5EF4-FFF2-40B4-BE49-F238E27FC236}">
                <a16:creationId xmlns:a16="http://schemas.microsoft.com/office/drawing/2014/main" id="{6FD3BB20-E13B-4426-9D3F-4D2BAD54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0204"/>
            <a:ext cx="8055895" cy="355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DACB0D-8534-41D4-886D-D736C950B87D}"/>
              </a:ext>
            </a:extLst>
          </p:cNvPr>
          <p:cNvSpPr txBox="1"/>
          <p:nvPr/>
        </p:nvSpPr>
        <p:spPr>
          <a:xfrm>
            <a:off x="652311" y="792092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Seu gráfico é do tipo:</a:t>
            </a:r>
          </a:p>
        </p:txBody>
      </p:sp>
    </p:spTree>
    <p:extLst>
      <p:ext uri="{BB962C8B-B14F-4D97-AF65-F5344CB8AC3E}">
        <p14:creationId xmlns:p14="http://schemas.microsoft.com/office/powerpoint/2010/main" val="5211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Resultado de imagem para funÃ§Ã£o exponencial grÃ¡fico imagem">
            <a:extLst>
              <a:ext uri="{FF2B5EF4-FFF2-40B4-BE49-F238E27FC236}">
                <a16:creationId xmlns:a16="http://schemas.microsoft.com/office/drawing/2014/main" id="{B9FA7777-8040-43C6-9F6A-4D453B917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44433"/>
            <a:ext cx="4929336" cy="476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8EB0FE-E227-4D5F-BFDE-81D533E8951E}"/>
              </a:ext>
            </a:extLst>
          </p:cNvPr>
          <p:cNvSpPr txBox="1"/>
          <p:nvPr/>
        </p:nvSpPr>
        <p:spPr>
          <a:xfrm>
            <a:off x="899592" y="4046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Exemplo: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0286070-15D0-48DA-B1B5-2C40CB7F5A64}"/>
                  </a:ext>
                </a:extLst>
              </p:cNvPr>
              <p:cNvSpPr txBox="1"/>
              <p:nvPr/>
            </p:nvSpPr>
            <p:spPr>
              <a:xfrm>
                <a:off x="7092280" y="1340768"/>
                <a:ext cx="848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=−3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0286070-15D0-48DA-B1B5-2C40CB7F5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340768"/>
                <a:ext cx="848566" cy="276999"/>
              </a:xfrm>
              <a:prstGeom prst="rect">
                <a:avLst/>
              </a:prstGeom>
              <a:blipFill>
                <a:blip r:embed="rId3"/>
                <a:stretch>
                  <a:fillRect l="-2857" r="-5000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EC1BB8E-DFEC-4526-95E6-7ABDCF671BE4}"/>
                  </a:ext>
                </a:extLst>
              </p:cNvPr>
              <p:cNvSpPr txBox="1"/>
              <p:nvPr/>
            </p:nvSpPr>
            <p:spPr>
              <a:xfrm>
                <a:off x="7073715" y="1772816"/>
                <a:ext cx="134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EC1BB8E-DFEC-4526-95E6-7ABDCF67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715" y="1772816"/>
                <a:ext cx="1349216" cy="276999"/>
              </a:xfrm>
              <a:prstGeom prst="rect">
                <a:avLst/>
              </a:prstGeom>
              <a:blipFill>
                <a:blip r:embed="rId4"/>
                <a:stretch>
                  <a:fillRect l="-5405" r="-90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99B9898-6DA4-44C5-8B1D-8CE293AEBDA0}"/>
                  </a:ext>
                </a:extLst>
              </p:cNvPr>
              <p:cNvSpPr txBox="1"/>
              <p:nvPr/>
            </p:nvSpPr>
            <p:spPr>
              <a:xfrm>
                <a:off x="6836377" y="2204864"/>
                <a:ext cx="165699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99B9898-6DA4-44C5-8B1D-8CE293AE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77" y="2204864"/>
                <a:ext cx="1656992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ACEC6A1-2415-4F68-8BB5-27483F735A9C}"/>
                  </a:ext>
                </a:extLst>
              </p:cNvPr>
              <p:cNvSpPr txBox="1"/>
              <p:nvPr/>
            </p:nvSpPr>
            <p:spPr>
              <a:xfrm>
                <a:off x="7009501" y="3539874"/>
                <a:ext cx="14838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ACEC6A1-2415-4F68-8BB5-27483F735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01" y="3539874"/>
                <a:ext cx="1483868" cy="276999"/>
              </a:xfrm>
              <a:prstGeom prst="rect">
                <a:avLst/>
              </a:prstGeom>
              <a:blipFill>
                <a:blip r:embed="rId6"/>
                <a:stretch>
                  <a:fillRect l="-4938" r="-288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B3B4D27-EEC3-4653-916A-5C6C0FFE7D59}"/>
                  </a:ext>
                </a:extLst>
              </p:cNvPr>
              <p:cNvSpPr txBox="1"/>
              <p:nvPr/>
            </p:nvSpPr>
            <p:spPr>
              <a:xfrm>
                <a:off x="7068805" y="3102195"/>
                <a:ext cx="624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B3B4D27-EEC3-4653-916A-5C6C0FFE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5" y="3102195"/>
                <a:ext cx="624145" cy="276999"/>
              </a:xfrm>
              <a:prstGeom prst="rect">
                <a:avLst/>
              </a:prstGeom>
              <a:blipFill>
                <a:blip r:embed="rId7"/>
                <a:stretch>
                  <a:fillRect l="-3922" r="-7843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20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9E16AAA4-D7A2-424B-B525-0B056560F3F3}"/>
                  </a:ext>
                </a:extLst>
              </p:cNvPr>
              <p:cNvSpPr txBox="1"/>
              <p:nvPr/>
            </p:nvSpPr>
            <p:spPr>
              <a:xfrm>
                <a:off x="755576" y="692696"/>
                <a:ext cx="7036606" cy="1092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Exercício.</a:t>
                </a:r>
              </a:p>
              <a:p>
                <a:endParaRPr lang="pt-BR" dirty="0"/>
              </a:p>
              <a:p>
                <a:r>
                  <a:rPr lang="pt-BR" dirty="0"/>
                  <a:t>Construa o gráfico da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𝑑𝑒𝑓𝑖𝑛𝑖𝑑𝑎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𝑝𝑜𝑟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9E16AAA4-D7A2-424B-B525-0B056560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92696"/>
                <a:ext cx="7036606" cy="1092992"/>
              </a:xfrm>
              <a:prstGeom prst="rect">
                <a:avLst/>
              </a:prstGeom>
              <a:blipFill>
                <a:blip r:embed="rId2"/>
                <a:stretch>
                  <a:fillRect l="-780" t="-3352" b="-11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5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742" y="620722"/>
            <a:ext cx="4931622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B7D693-2ECE-4E12-90C3-648A7140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9" r="2890" b="-4"/>
          <a:stretch/>
        </p:blipFill>
        <p:spPr>
          <a:xfrm>
            <a:off x="583546" y="786117"/>
            <a:ext cx="4684014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D8EB73-92D7-4059-A4B3-C8B2E2C180DE}"/>
              </a:ext>
            </a:extLst>
          </p:cNvPr>
          <p:cNvSpPr txBox="1"/>
          <p:nvPr/>
        </p:nvSpPr>
        <p:spPr>
          <a:xfrm>
            <a:off x="5754427" y="542047"/>
            <a:ext cx="2609564" cy="3070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Solução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76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EB1892-B614-4B56-8864-84100B13BF7E}"/>
              </a:ext>
            </a:extLst>
          </p:cNvPr>
          <p:cNvSpPr/>
          <p:nvPr/>
        </p:nvSpPr>
        <p:spPr>
          <a:xfrm>
            <a:off x="899592" y="620688"/>
            <a:ext cx="7776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 número  “e”   é denominado número natural; ou número neperiano.</a:t>
            </a:r>
          </a:p>
          <a:p>
            <a:pPr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 tem infinitas casas decimais, por isto é representado pela letra e.</a:t>
            </a:r>
          </a:p>
          <a:p>
            <a:pPr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Seu valor aproximado é :  2,71828......</a:t>
            </a:r>
          </a:p>
          <a:p>
            <a:pPr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Muitas funções exponenciais utilizam este número.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1A9D51A-0C2B-4D5F-A3FC-BA03F528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42930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31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549843-2A9D-470B-96FC-0E7CEB0800E3}"/>
              </a:ext>
            </a:extLst>
          </p:cNvPr>
          <p:cNvSpPr txBox="1"/>
          <p:nvPr/>
        </p:nvSpPr>
        <p:spPr>
          <a:xfrm>
            <a:off x="1259632" y="980728"/>
            <a:ext cx="647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função mais básica que utiliza o número neperiano é: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54C7DE-972B-4A1E-A102-E1A7D995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3324225" cy="1638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107280-9F2E-4434-9708-F0292FBE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64" y="2147938"/>
            <a:ext cx="3442222" cy="16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Função exponencial natural – Wikipédia, a enciclopédia livre">
            <a:extLst>
              <a:ext uri="{FF2B5EF4-FFF2-40B4-BE49-F238E27FC236}">
                <a16:creationId xmlns:a16="http://schemas.microsoft.com/office/drawing/2014/main" id="{8F1C82FA-3A6F-4C6E-B58A-5A924487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37" y="1268760"/>
            <a:ext cx="5194019" cy="34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6458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577</TotalTime>
  <Words>650</Words>
  <Application>Microsoft Office PowerPoint</Application>
  <PresentationFormat>Apresentação na tela (4:3)</PresentationFormat>
  <Paragraphs>90</Paragraphs>
  <Slides>28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Cambria Math</vt:lpstr>
      <vt:lpstr>Century Gothic</vt:lpstr>
      <vt:lpstr>NewsGothicMt</vt:lpstr>
      <vt:lpstr>Times New Roman</vt:lpstr>
      <vt:lpstr>Wingdings 3</vt:lpstr>
      <vt:lpstr>Fatia</vt:lpstr>
      <vt:lpstr>Equation.3</vt:lpstr>
      <vt:lpstr>Funções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 Tangente,  Secante, Cotagente e Cossecante</dc:title>
  <dc:creator>FURB</dc:creator>
  <cp:lastModifiedBy>josé carlos Althoff</cp:lastModifiedBy>
  <cp:revision>40</cp:revision>
  <dcterms:created xsi:type="dcterms:W3CDTF">2016-11-09T17:39:53Z</dcterms:created>
  <dcterms:modified xsi:type="dcterms:W3CDTF">2024-02-28T13:34:18Z</dcterms:modified>
</cp:coreProperties>
</file>