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356" r:id="rId3"/>
    <p:sldId id="273" r:id="rId4"/>
    <p:sldId id="281" r:id="rId5"/>
    <p:sldId id="282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17" r:id="rId1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yce Martins" initials="JM" lastIdx="1" clrIdx="0">
    <p:extLst>
      <p:ext uri="{19B8F6BF-5375-455C-9EA6-DF929625EA0E}">
        <p15:presenceInfo xmlns:p15="http://schemas.microsoft.com/office/powerpoint/2012/main" userId="S::joyce@furb.br::414d039f-c051-4467-b3bd-b947395223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2D2D87"/>
    <a:srgbClr val="FFFF99"/>
    <a:srgbClr val="FFFFCC"/>
    <a:srgbClr val="FFB000"/>
    <a:srgbClr val="FF9900"/>
    <a:srgbClr val="008000"/>
    <a:srgbClr val="003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1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8D1F5-9879-44D0-93BC-9F2C6A6D1198}" type="datetimeFigureOut">
              <a:rPr lang="pt-BR" smtClean="0"/>
              <a:t>21/02/2021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160C1-3DD0-44D0-A463-D56C1CDA5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69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44D9E725-1FE8-4D03-8D05-40AD1CE7C3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A61A53-EF5B-4B8F-9FF5-599C46E1CD21}" type="slidenum">
              <a:rPr lang="en-US" altLang="pt-BR" sz="1300"/>
              <a:pPr/>
              <a:t>2</a:t>
            </a:fld>
            <a:endParaRPr lang="en-US" altLang="pt-BR" sz="13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6F32B1B-11E1-4489-ACAB-FC91D6625C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0DA14F72-B712-4925-B465-A0FF97CE2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569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D516C32E-9D16-4B2C-8C93-B0881AFB67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3BC690-5DD7-4E29-AF34-0BABB2DDE64F}" type="slidenum">
              <a:rPr lang="en-US" altLang="pt-BR" sz="1300"/>
              <a:pPr/>
              <a:t>11</a:t>
            </a:fld>
            <a:endParaRPr lang="en-US" altLang="pt-BR" sz="13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E52F4BF-D60A-4B21-98E4-83502F20D4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5238882-3B15-4E1B-B0F5-49FC133C9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FA536585-1759-402D-A758-313667DAF2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B3C6C6-124F-4498-9F56-84AAE5BB888F}" type="slidenum">
              <a:rPr lang="en-US" altLang="pt-BR" sz="1300"/>
              <a:pPr/>
              <a:t>12</a:t>
            </a:fld>
            <a:endParaRPr lang="en-US" altLang="pt-BR" sz="13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A6BB207-9D91-4944-8359-9633645727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1E5E541-341B-491B-AB06-DDD780A03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56BE3D0E-C29C-4549-BF57-54CABFA171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A76DB1-5DB1-4629-922B-B3E1E6FCADCB}" type="slidenum">
              <a:rPr lang="en-US" altLang="pt-BR" sz="1300"/>
              <a:pPr/>
              <a:t>13</a:t>
            </a:fld>
            <a:endParaRPr lang="en-US" altLang="pt-BR" sz="13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08727EC6-2C33-4DC0-A813-D4C776768F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6A8A37EE-D0C3-4A3E-85EA-CFA1BFD83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8717FAE2-1CD9-481D-83EA-B8D8C97E90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496D23-00E3-4E6C-8869-B8960B668722}" type="slidenum">
              <a:rPr lang="en-US" altLang="pt-BR" sz="1300"/>
              <a:pPr/>
              <a:t>14</a:t>
            </a:fld>
            <a:endParaRPr lang="en-US" altLang="pt-BR" sz="13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453E92E-93C8-4C09-BD8C-DC5AFF00C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24D373B-065B-4597-9346-E8F61A682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77271A0-69D9-4A93-94C8-7A90B7D4B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8BCBEC-5C73-4F27-AD03-261BD00DC95E}" type="slidenum">
              <a:rPr lang="en-US" altLang="pt-BR" sz="1300"/>
              <a:pPr/>
              <a:t>15</a:t>
            </a:fld>
            <a:endParaRPr lang="en-US" altLang="pt-BR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0712E9D9-CB38-48B5-83BE-64BE241800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90C9506E-EC12-4C6D-9618-872CFF130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BFB599CE-B0D2-41BA-8FFE-164CB4AC40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050998-8A6E-469C-8563-9BF5CBEB7E15}" type="slidenum">
              <a:rPr lang="en-US" altLang="pt-BR" sz="1300"/>
              <a:pPr/>
              <a:t>16</a:t>
            </a:fld>
            <a:endParaRPr lang="en-US" altLang="pt-BR" sz="13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FC6A9F3-6EFB-4AFB-B681-C58AE668D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AC5485A-2AD7-4EBC-A905-B76396ED4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AC1F0C8F-D6AB-46A1-9B3B-327F8309F5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A1B1B2-537D-4B70-9F66-0FEDD7DA91F9}" type="slidenum">
              <a:rPr lang="en-US" altLang="pt-BR" sz="1300"/>
              <a:pPr/>
              <a:t>17</a:t>
            </a:fld>
            <a:endParaRPr lang="en-US" altLang="pt-BR" sz="13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29A58CC8-4070-4830-B06D-E4FB178734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C345F7B-8926-484B-8BF9-A5A503E2A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225C0496-6A23-4919-974E-5456BA20FF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1ACCC2-8393-45B7-BF4F-E0E83ADD458C}" type="slidenum">
              <a:rPr lang="en-US" altLang="pt-BR" sz="1300" smtClean="0"/>
              <a:pPr/>
              <a:t>18</a:t>
            </a:fld>
            <a:endParaRPr lang="en-US" altLang="pt-BR" sz="13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8A0A206-07E4-4AD3-B6B6-574DF223A0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8C6721B6-8BB3-4D6E-9C37-80ACB0394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E75904C2-B5F1-4ED2-835B-E7A811805D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EC9EEA-CB2A-4BF4-AE09-33B3C15D38A9}" type="slidenum">
              <a:rPr lang="en-US" altLang="pt-BR" sz="1300"/>
              <a:pPr/>
              <a:t>3</a:t>
            </a:fld>
            <a:endParaRPr lang="en-US" altLang="pt-BR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4DEBC92-457B-4590-ACEA-7BF216C2C4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D9AF357-4809-41EE-9C97-30C1D4A49D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14AAC3F5-0DBD-4C73-878D-B169BCDC60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833AFA-2FB7-4538-81E6-C13E41454AA9}" type="slidenum">
              <a:rPr lang="en-US" altLang="pt-BR" sz="1300"/>
              <a:pPr/>
              <a:t>4</a:t>
            </a:fld>
            <a:endParaRPr lang="en-US" altLang="pt-BR" sz="13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53EB0B4-4187-4060-B525-9091943D07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A7CCBC7-69DE-4A0E-9FEE-EEFBCF344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4AAC7FF6-2BB6-499A-9772-6B33DFDD8A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2AAC7E-B607-4E2D-BFC7-300FB871AC67}" type="slidenum">
              <a:rPr lang="en-US" altLang="pt-BR" sz="1300"/>
              <a:pPr/>
              <a:t>5</a:t>
            </a:fld>
            <a:endParaRPr lang="en-US" altLang="pt-BR" sz="13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587AB5A-F402-4080-8556-12E0D2D826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59DBF8EE-7127-4597-BD47-1994560749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DA528BF3-B2FD-4B65-BE2E-1B40168FF8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E903E5-9011-4DE9-A624-6FDB7982B2F6}" type="slidenum">
              <a:rPr lang="en-US" altLang="pt-BR" sz="1300"/>
              <a:pPr/>
              <a:t>6</a:t>
            </a:fld>
            <a:endParaRPr lang="en-US" altLang="pt-BR" sz="13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FA03439-C715-453E-8590-CD23BB3012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0ACD101-8872-4F4E-B803-27F8FB0A16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CFE2D4C8-3A44-4589-B9B4-3E9440E4C1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48AC08-C095-49E9-B8AB-0B776BC7A6AD}" type="slidenum">
              <a:rPr lang="en-US" altLang="pt-BR" sz="1300"/>
              <a:pPr/>
              <a:t>7</a:t>
            </a:fld>
            <a:endParaRPr lang="en-US" altLang="pt-BR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20025E4-C6C1-41AC-8ED9-CD62FCFF58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C6612CD-EF5D-4546-A3ED-910E2FE05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730B3C9C-86A4-47FB-8DB0-0F2AED7B25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B2855A-DBD6-4ADA-9E5D-34C7E4BAFE35}" type="slidenum">
              <a:rPr lang="en-US" altLang="pt-BR" sz="1300"/>
              <a:pPr/>
              <a:t>8</a:t>
            </a:fld>
            <a:endParaRPr lang="en-US" altLang="pt-BR" sz="13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9BF47380-893A-41B0-8C84-5627BC0D2E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C2A3F37-10C1-43CC-AA15-5CB6953567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DFFA6B8-3A25-45D0-8EF8-8E403E191D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2AADC2-57D3-4114-94C2-2A858B4F6CE7}" type="slidenum">
              <a:rPr lang="en-US" altLang="pt-BR" sz="1300"/>
              <a:pPr/>
              <a:t>9</a:t>
            </a:fld>
            <a:endParaRPr lang="en-US" altLang="pt-BR" sz="13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E949572-EE73-4A4E-BEEF-4C164BCB6D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EB59932-CDFE-482A-93D9-A20B853D00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305788DF-2B5F-41B7-AA3B-9BAC260A96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94CBD0-5956-4D1E-BA9B-878BD78A844E}" type="slidenum">
              <a:rPr lang="en-US" altLang="pt-BR" sz="1300"/>
              <a:pPr/>
              <a:t>10</a:t>
            </a:fld>
            <a:endParaRPr lang="en-US" altLang="pt-BR" sz="13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1288F9E-BB96-4CB8-A091-DA5D9FC690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0D0622B-B024-4166-AE80-0AD7BFDE78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36646-A4EA-4197-9AFE-E0D49482D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B3010B-A0C3-430A-8B52-3D38BD8E4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C96FC3-344E-4496-899C-FC48162F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4964F2-4D0A-4A5B-8AE6-ADD1F347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310D59-FA78-4F16-B7E5-D89398F3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78724B-6F80-4CA7-BA0B-75F33061EC8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396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579A5-54B7-4337-A8A6-CAFF7200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66374D-9C8B-4C70-91A8-4A6994B7B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ADC179-10D1-44C6-8C4C-7047C4EB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C6CEEB-F40B-4977-A0C4-602C4463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1BD909-7824-41DE-B056-0C37B2D7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C871A-FF86-41CB-BF05-BA572B57972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587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22D46C-D3B7-4B61-B551-A924D5A16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3D4F30-E856-42B6-B5D2-E338A55E3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62D4F3-2789-4746-81DF-DE4B600E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0E283C-972B-4BD4-A44B-80C65002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DC83E3-0F57-458B-8AD8-2D435090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DF1DF-8371-4FC4-9FF1-105DBB01BB0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8253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1173163" y="457200"/>
            <a:ext cx="7772400" cy="5638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73D87FF0-EBC7-4D98-A2A0-5FFA8A669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46FA1B5-3539-4306-B1BF-6D1E8795BA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>
            <a:extLst>
              <a:ext uri="{FF2B5EF4-FFF2-40B4-BE49-F238E27FC236}">
                <a16:creationId xmlns:a16="http://schemas.microsoft.com/office/drawing/2014/main" id="{A73EEA1C-9EC4-4DA6-958E-315956E27E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CAE54A-C7B3-4F20-85E9-34B72A1938B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4387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96229-95DE-43B4-A297-7E6459C3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5C673E-D293-4F5F-A67D-748FBE70D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C9BE1-CC80-460F-93D8-85FF9676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3D50D0-FF46-4F5F-859B-A0AA5ABE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342141-65D6-4C6C-8E1A-4D6C8ACC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D423AC-6E16-4215-B8E4-F5E2BC5DADD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4144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90BC3-41A7-4EB1-8E36-0115F4FE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DF7868-8078-495C-8AE8-1E226D151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3428BB-14C0-4656-BB84-4B323C02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97257C-56DC-4586-8CEE-732A9F3A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E3806A-9A8B-45D0-B774-4766A19B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C2430-2E32-4CAC-BE74-35C83E86C4F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5959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65EAB-7ECF-4DAC-AC17-725718F0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AB546D-32F3-4E77-BCAF-651E85FB8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0415AD-A383-43F6-9D75-5832B8330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92BC49-BA12-455F-834A-7B988187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A8EB5B-AB24-46E1-ADBA-4AB18B97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33DB64-45E0-40A1-8854-BE3148EF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0B92E-3EC3-4347-9279-36D8C56AA75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590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49CD0-C87B-4F51-BFD9-DF42CC57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D2801E-7A1C-427D-97B9-C2DEB0EE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DBAB8B-073E-4C1C-A56D-9CB5AEA74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528681-08C3-440B-915F-D68DD71A1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C078BA-9744-4BB5-95D8-8F3540F2D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682383-3BF1-4054-9900-B2451FA0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931180-5110-480D-B649-E08381E3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44BF63-FCAA-4C85-A917-34076C4C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B4DF3-A317-41AE-B461-912609B2B0E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5762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A167C-9E3E-41A7-8858-E4AFFF88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CE3415-8BBC-4B44-A03D-FF29741C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E8DD7D-BF79-4EC6-8E00-FC0A0297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B27825-B100-4537-9114-BE8993FF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1B359-EA33-4DBC-AE76-1423AFEA224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9811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9CFCDF-2972-44D5-B21E-CB7FBA30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372721-EE09-4FBE-87BC-71523F98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46AEC3-F469-43CA-9965-FA40CCE7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8EF38-52FB-4FCF-B5BD-894AC50580D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9016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FD6FF-B145-40AD-B5A0-B6B419F4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C3B62E-34D9-450F-A194-72FB260D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6396D2-EF89-4EF1-8B92-A6E21B325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164AE6-CAF3-418B-8460-6D892F87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E4E583-F9D5-4257-B73C-A7B32394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EC1B7C-401C-4005-9E17-939F479E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32B74-6127-4251-907A-DE18FC797A9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6717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70D6D-3ECC-46DF-9590-816144B7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0430FE-9D19-4617-82AC-603B9922D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67A9C7-22ED-414B-89CD-298EC4438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5DFF5E-3762-42B6-ADA0-06574C6F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763D61-751A-4F35-906C-4BAA2FD2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6717C7-9596-4C38-BE5C-FF57CED8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F3EBD-B595-41C4-8DA8-C9DB1049391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6400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355FDE-6091-46ED-B16F-0EDA7B51E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319FB3B-3040-462A-9D99-04346DADB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3BD5DC2-EA48-4245-B4E7-4EF2E59490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 alt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B4FC89E-B27C-49C7-B127-518779B24B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 alt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984B1CB-72D1-4698-B7A9-2485EB2D7D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BC1D36-FE07-4AAA-8CB4-1BA567BC975E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als.sourceforge.ne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4E7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Imagem 6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E1820400-861C-40FD-B005-68FAD27D6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88" y="404664"/>
            <a:ext cx="1529006" cy="1081772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38C3ED8F-E20E-41A7-84A1-0CF9D8A39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403" y="2348880"/>
            <a:ext cx="7824787" cy="3236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pt-BR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COMPILADORES</a:t>
            </a:r>
          </a:p>
          <a:p>
            <a:pPr algn="ctr">
              <a:defRPr/>
            </a:pPr>
            <a:endParaRPr lang="pt-BR" sz="3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>
              <a:defRPr/>
            </a:pPr>
            <a:endParaRPr lang="pt-BR" sz="3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>
              <a:defRPr/>
            </a:pPr>
            <a:endParaRPr lang="pt-BR" sz="24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>
              <a:defRPr/>
            </a:pP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unidade 2 – ANÁLISE LÉXICA</a:t>
            </a:r>
          </a:p>
          <a:p>
            <a:pPr algn="ctr"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Profa. Joyce Martins (joyce@furb.br)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1657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3">
            <a:extLst>
              <a:ext uri="{FF2B5EF4-FFF2-40B4-BE49-F238E27FC236}">
                <a16:creationId xmlns:a16="http://schemas.microsoft.com/office/drawing/2014/main" id="{5423BF09-57E2-442D-9477-9B132C814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 ANÁLISE LÉXICA: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implementação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F3A62315-8DAC-4937-BBA5-FCF54690D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A128596F-827D-4EB9-AB30-19BC6D0CA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08720"/>
            <a:ext cx="864096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55725" indent="-63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algn="just">
              <a:spcBef>
                <a:spcPct val="0"/>
              </a:spcBef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Pode ser:</a:t>
            </a:r>
          </a:p>
          <a:p>
            <a:pPr marL="265113" lvl="1" indent="-265113" algn="just">
              <a:spcBef>
                <a:spcPct val="0"/>
              </a:spcBef>
            </a:pPr>
            <a:r>
              <a:rPr lang="pt-BR" sz="2000" dirty="0">
                <a:latin typeface="Arial Narrow" pitchFamily="34" charset="0"/>
              </a:rPr>
              <a:t>um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procedimento independente</a:t>
            </a:r>
            <a:r>
              <a:rPr lang="pt-BR" sz="2000" dirty="0">
                <a:latin typeface="Arial Narrow" pitchFamily="34" charset="0"/>
              </a:rPr>
              <a:t> que analisa o programa fonte inteiro e gera a sequência dos </a:t>
            </a:r>
            <a:r>
              <a:rPr lang="pt-BR" sz="2000" i="1" dirty="0">
                <a:latin typeface="Arial Narrow" pitchFamily="34" charset="0"/>
              </a:rPr>
              <a:t>tokens </a:t>
            </a:r>
            <a:r>
              <a:rPr lang="pt-BR" sz="2000" dirty="0">
                <a:latin typeface="Arial Narrow" pitchFamily="34" charset="0"/>
              </a:rPr>
              <a:t>reconhecidos; </a:t>
            </a:r>
          </a:p>
          <a:p>
            <a:pPr marL="265113" lvl="1" indent="-265113" algn="just">
              <a:spcBef>
                <a:spcPct val="0"/>
              </a:spcBef>
            </a:pPr>
            <a:endParaRPr lang="pt-BR" sz="2000" dirty="0">
              <a:latin typeface="Arial Narrow" pitchFamily="34" charset="0"/>
            </a:endParaRPr>
          </a:p>
          <a:p>
            <a:pPr marL="265113" lvl="1" indent="-265113" algn="just">
              <a:spcBef>
                <a:spcPct val="0"/>
              </a:spcBef>
            </a:pPr>
            <a:r>
              <a:rPr lang="pt-BR" sz="2000" dirty="0">
                <a:latin typeface="Arial Narrow" pitchFamily="34" charset="0"/>
              </a:rPr>
              <a:t>uma </a:t>
            </a:r>
            <a:r>
              <a:rPr lang="pt-BR" sz="2000" b="1" dirty="0" err="1">
                <a:latin typeface="Arial Narrow" pitchFamily="34" charset="0"/>
              </a:rPr>
              <a:t>subrotina</a:t>
            </a:r>
            <a:r>
              <a:rPr lang="pt-BR" sz="2000" b="1" dirty="0">
                <a:latin typeface="Arial Narrow" pitchFamily="34" charset="0"/>
              </a:rPr>
              <a:t> do analisador sintático</a:t>
            </a:r>
            <a:r>
              <a:rPr lang="pt-BR" sz="2000" dirty="0">
                <a:latin typeface="Arial Narrow" pitchFamily="34" charset="0"/>
              </a:rPr>
              <a:t> que, sempre que um </a:t>
            </a:r>
            <a:r>
              <a:rPr lang="pt-BR" sz="2000" i="1" dirty="0">
                <a:latin typeface="Arial Narrow" pitchFamily="34" charset="0"/>
              </a:rPr>
              <a:t>token</a:t>
            </a:r>
            <a:r>
              <a:rPr lang="pt-BR" sz="2000" dirty="0">
                <a:latin typeface="Arial Narrow" pitchFamily="34" charset="0"/>
              </a:rPr>
              <a:t> é necessário, é ativado para efetuar o reconhecimento. </a:t>
            </a:r>
          </a:p>
          <a:p>
            <a:pPr marL="0" lvl="1" indent="0" algn="just">
              <a:spcBef>
                <a:spcPct val="0"/>
              </a:spcBef>
              <a:buNone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0" lvl="1" indent="0" algn="just">
              <a:spcBef>
                <a:spcPct val="0"/>
              </a:spcBef>
              <a:buFontTx/>
              <a:buNone/>
            </a:pPr>
            <a:r>
              <a:rPr lang="pt-BR" sz="2000" dirty="0">
                <a:latin typeface="Arial Narrow" pitchFamily="34" charset="0"/>
              </a:rPr>
              <a:t>Deve ser implementado como um módulo distinto dos demais módulos do compilador.</a:t>
            </a:r>
            <a:endParaRPr kumimoji="0" lang="pt-BR" altLang="pt-BR" sz="2000" dirty="0">
              <a:latin typeface="Arial Narrow" panose="020B0606020202030204" pitchFamily="34" charset="0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95F7733-0F94-4D69-B55D-7EEBD5C0D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75" y="1230288"/>
            <a:ext cx="8766050" cy="76450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3">
            <a:extLst>
              <a:ext uri="{FF2B5EF4-FFF2-40B4-BE49-F238E27FC236}">
                <a16:creationId xmlns:a16="http://schemas.microsoft.com/office/drawing/2014/main" id="{9DAF5617-292F-447D-BBDD-DB354B0C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 ANÁLISE LÉXICA: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implementação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96DAC2E1-6D2C-4988-8E07-F7BB78B054E0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37CBF4A7-A05F-438C-AEE7-119372470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08720"/>
            <a:ext cx="864096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55725" indent="-63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algn="just">
              <a:spcBef>
                <a:spcPct val="0"/>
              </a:spcBef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Deve efetuar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detecção, diagnóstico e tratamento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de erros léxicos: </a:t>
            </a:r>
          </a:p>
          <a:p>
            <a:pPr marL="265113" lvl="1" indent="-265113" algn="just">
              <a:spcBef>
                <a:spcPct val="0"/>
              </a:spcBef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apresentar uma mensagem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de erro contendo o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b="1" i="1" dirty="0">
                <a:solidFill>
                  <a:srgbClr val="FF0000"/>
                </a:solidFill>
                <a:latin typeface="Arial Narrow" panose="020B0606020202030204" pitchFamily="34" charset="0"/>
              </a:rPr>
              <a:t>token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ou a sequência de caracteres inválida, a localização do mesmo (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linha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) e uma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descrição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adequada;</a:t>
            </a:r>
          </a:p>
          <a:p>
            <a:pPr marL="265113" lvl="1" indent="-265113" algn="just">
              <a:spcBef>
                <a:spcPct val="0"/>
              </a:spcBef>
            </a:pPr>
            <a:endParaRPr lang="pt-BR" sz="2000" dirty="0">
              <a:latin typeface="Arial Narrow" pitchFamily="34" charset="0"/>
            </a:endParaRPr>
          </a:p>
          <a:p>
            <a:pPr marL="265113" lvl="1" indent="-265113" algn="just">
              <a:spcBef>
                <a:spcPct val="0"/>
              </a:spcBef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executar algum tipo de recuperação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de forma que a análise possa continuar.</a:t>
            </a:r>
          </a:p>
          <a:p>
            <a:pPr marL="265113" lvl="1" indent="-265113" algn="just">
              <a:spcBef>
                <a:spcPct val="0"/>
              </a:spcBef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0" lvl="1" indent="0" algn="just">
              <a:spcBef>
                <a:spcPct val="0"/>
              </a:spcBef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A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estratégia mais simples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para tratamento de erros é a que, ao detectar um erro, o compilador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emite uma mensagem</a:t>
            </a:r>
            <a:r>
              <a:rPr kumimoji="0" lang="pt-BR" altLang="pt-BR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tão precisa quanto possível e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encerra o processo de análise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3">
            <a:extLst>
              <a:ext uri="{FF2B5EF4-FFF2-40B4-BE49-F238E27FC236}">
                <a16:creationId xmlns:a16="http://schemas.microsoft.com/office/drawing/2014/main" id="{0D4AD288-D4B4-4872-B7A0-A37130AD8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 ANÁLISE LÉXICA: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implementação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2D53843D-D0D0-4F98-B6B5-0A8561264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B7666CA5-0E7B-451B-9883-E0A5ACA56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08720"/>
            <a:ext cx="864096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55725" indent="-63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algn="just">
              <a:spcBef>
                <a:spcPct val="0"/>
              </a:spcBef>
              <a:buNone/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USANDO  UM  COMPILADOR DE COMPILADORES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: GALS</a:t>
            </a: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265113" lvl="1" indent="-265113" algn="just">
              <a:spcBef>
                <a:spcPct val="0"/>
              </a:spcBef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o que é?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G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erador de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A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nalisadores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L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éxicos e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intáticos</a:t>
            </a:r>
          </a:p>
          <a:p>
            <a:pPr marL="265113" lvl="1" indent="-265113" algn="just">
              <a:spcBef>
                <a:spcPct val="0"/>
              </a:spcBef>
            </a:pPr>
            <a:endParaRPr kumimoji="0" lang="pt-BR" altLang="pt-BR" sz="2000" b="1" dirty="0">
              <a:latin typeface="Arial Narrow" panose="020B0606020202030204" pitchFamily="34" charset="0"/>
            </a:endParaRPr>
          </a:p>
          <a:p>
            <a:pPr marL="265113" lvl="1" indent="-265113" algn="just">
              <a:spcBef>
                <a:spcPct val="0"/>
              </a:spcBef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quem desenvolveu?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Carlos Eduardo 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Gesser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em 2003, como  TCC/BCC – UFSC</a:t>
            </a:r>
          </a:p>
          <a:p>
            <a:pPr marL="265113" lvl="1" indent="-265113" algn="just">
              <a:spcBef>
                <a:spcPct val="0"/>
              </a:spcBef>
            </a:pPr>
            <a:endParaRPr kumimoji="0" lang="pt-BR" altLang="pt-BR" sz="2000" b="1" dirty="0">
              <a:latin typeface="Arial Narrow" panose="020B0606020202030204" pitchFamily="34" charset="0"/>
            </a:endParaRPr>
          </a:p>
          <a:p>
            <a:pPr marL="265113" lvl="1" indent="-265113" algn="just">
              <a:spcBef>
                <a:spcPct val="0"/>
              </a:spcBef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onde pode ser obtido?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  <a:hlinkClick r:id="rId3"/>
              </a:rPr>
              <a:t>http://gals.sourceforge.net/</a:t>
            </a: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265113" lvl="1" indent="-265113" algn="just">
              <a:spcBef>
                <a:spcPct val="0"/>
              </a:spcBef>
            </a:pPr>
            <a:endParaRPr kumimoji="0" lang="pt-BR" altLang="pt-BR" sz="2000" b="1" dirty="0">
              <a:latin typeface="Arial Narrow" panose="020B0606020202030204" pitchFamily="34" charset="0"/>
            </a:endParaRPr>
          </a:p>
          <a:p>
            <a:pPr marL="265113" lvl="1" indent="-265113" algn="just">
              <a:spcBef>
                <a:spcPct val="0"/>
              </a:spcBef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como escrever definições regulares, como especificar </a:t>
            </a:r>
            <a:r>
              <a:rPr kumimoji="0" lang="pt-BR" altLang="pt-BR" sz="2000" b="1" i="1" dirty="0">
                <a:latin typeface="Arial Narrow" panose="020B0606020202030204" pitchFamily="34" charset="0"/>
              </a:rPr>
              <a:t>tokens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, como usar o código gerado?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ver em  http://gals.sourceforge.net/, tutorial e ajuda </a:t>
            </a:r>
          </a:p>
          <a:p>
            <a:pPr marL="265113" lvl="1" indent="-265113" algn="just">
              <a:spcBef>
                <a:spcPct val="0"/>
              </a:spcBef>
            </a:pPr>
            <a:endParaRPr kumimoji="0" lang="pt-BR" altLang="pt-BR" sz="2000" b="1" dirty="0">
              <a:latin typeface="Arial Narrow" panose="020B0606020202030204" pitchFamily="34" charset="0"/>
            </a:endParaRPr>
          </a:p>
          <a:p>
            <a:pPr marL="265113" lvl="1" indent="-265113" algn="just">
              <a:spcBef>
                <a:spcPct val="0"/>
              </a:spcBef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como executar?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java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–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jar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gals.jar</a:t>
            </a:r>
            <a:endParaRPr kumimoji="0" lang="pt-BR" altLang="pt-BR" sz="2000" b="1" dirty="0">
              <a:solidFill>
                <a:srgbClr val="00800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5">
            <a:extLst>
              <a:ext uri="{FF2B5EF4-FFF2-40B4-BE49-F238E27FC236}">
                <a16:creationId xmlns:a16="http://schemas.microsoft.com/office/drawing/2014/main" id="{640A94CD-26D7-42C7-AD97-92709258067A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3194" y="1288280"/>
            <a:ext cx="6297612" cy="52498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13">
            <a:extLst>
              <a:ext uri="{FF2B5EF4-FFF2-40B4-BE49-F238E27FC236}">
                <a16:creationId xmlns:a16="http://schemas.microsoft.com/office/drawing/2014/main" id="{72D86A2D-FE00-415F-939E-25358D747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 ANÁLISE LÉXICA: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implementação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0988CEF2-DDEE-4348-966E-0B3DB6B49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A3C994-E3F6-4012-A0CD-94D6619E6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886642"/>
            <a:ext cx="8088313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USANDO O GALS: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passo 1</a:t>
            </a:r>
            <a:endParaRPr kumimoji="0" lang="pt-BR" altLang="pt-BR" sz="2000" b="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7">
            <a:extLst>
              <a:ext uri="{FF2B5EF4-FFF2-40B4-BE49-F238E27FC236}">
                <a16:creationId xmlns:a16="http://schemas.microsoft.com/office/drawing/2014/main" id="{7B894D44-3930-495B-A0EF-6437636A0957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3193" y="1288280"/>
            <a:ext cx="6297613" cy="5249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10">
            <a:extLst>
              <a:ext uri="{FF2B5EF4-FFF2-40B4-BE49-F238E27FC236}">
                <a16:creationId xmlns:a16="http://schemas.microsoft.com/office/drawing/2014/main" id="{73B00C6C-7A82-48FF-B22D-7FD6EE2B4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746" y="2977380"/>
            <a:ext cx="2389187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1">
            <a:extLst>
              <a:ext uri="{FF2B5EF4-FFF2-40B4-BE49-F238E27FC236}">
                <a16:creationId xmlns:a16="http://schemas.microsoft.com/office/drawing/2014/main" id="{F1428BEE-DBAF-4A2F-93E4-1D26D8F3B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221" y="2991668"/>
            <a:ext cx="2389187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Line 9">
            <a:extLst>
              <a:ext uri="{FF2B5EF4-FFF2-40B4-BE49-F238E27FC236}">
                <a16:creationId xmlns:a16="http://schemas.microsoft.com/office/drawing/2014/main" id="{481F56D3-87C9-4E0A-86B3-33A54AB8D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0408" y="3107555"/>
            <a:ext cx="661988" cy="703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3BAA7161-7AA5-4C50-AC45-FA68225CC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 ANÁLISE LÉXICA: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implementação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667B96E6-BE63-4834-87B6-0C1BB96BB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3E8C28-C161-4232-9F12-949065565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886642"/>
            <a:ext cx="8088313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USANDO O GALS: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passo 2 – configurando opções</a:t>
            </a:r>
            <a:endParaRPr kumimoji="0" lang="pt-BR" altLang="pt-BR" sz="2000" b="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7">
            <a:extLst>
              <a:ext uri="{FF2B5EF4-FFF2-40B4-BE49-F238E27FC236}">
                <a16:creationId xmlns:a16="http://schemas.microsoft.com/office/drawing/2014/main" id="{FFD98330-9B8F-40E5-AC07-17C7BC7D6DAE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3730" y="1288280"/>
            <a:ext cx="6297613" cy="5249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13">
            <a:extLst>
              <a:ext uri="{FF2B5EF4-FFF2-40B4-BE49-F238E27FC236}">
                <a16:creationId xmlns:a16="http://schemas.microsoft.com/office/drawing/2014/main" id="{C67EE80B-B617-4C79-88F1-5CBBE293F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 ANÁLISE LÉXICA: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implementação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887FC7BA-7A7C-44CF-81F9-D859DADB8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0653A3-6610-445F-BDC7-A3B1A0DCB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886642"/>
            <a:ext cx="8088313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USANDO O GALS: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passo 3 – especificando </a:t>
            </a:r>
            <a:r>
              <a:rPr kumimoji="0" lang="pt-BR" altLang="pt-BR" sz="2000" i="1" dirty="0">
                <a:latin typeface="Arial Narrow" panose="020B0606020202030204" pitchFamily="34" charset="0"/>
              </a:rPr>
              <a:t>tokens</a:t>
            </a:r>
            <a:endParaRPr kumimoji="0" lang="pt-BR" altLang="pt-BR" sz="2000" b="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7">
            <a:extLst>
              <a:ext uri="{FF2B5EF4-FFF2-40B4-BE49-F238E27FC236}">
                <a16:creationId xmlns:a16="http://schemas.microsoft.com/office/drawing/2014/main" id="{44AC0DF8-CB11-4A27-9340-A76AF978DC2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5162" y="1294118"/>
            <a:ext cx="6254750" cy="5214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5">
            <a:extLst>
              <a:ext uri="{FF2B5EF4-FFF2-40B4-BE49-F238E27FC236}">
                <a16:creationId xmlns:a16="http://schemas.microsoft.com/office/drawing/2014/main" id="{8A130D9F-32AB-4A39-AAE7-92B05BEEFAE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48088" y="3508375"/>
            <a:ext cx="4711700" cy="170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BBBBE676-8B6C-4E45-B3E1-BC86258E0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886642"/>
            <a:ext cx="8088313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USANDO O GALS: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passo 4 – simulando reconhecimento de </a:t>
            </a:r>
            <a:r>
              <a:rPr kumimoji="0" lang="pt-BR" altLang="pt-BR" sz="2000" i="1" dirty="0">
                <a:latin typeface="Arial Narrow" panose="020B0606020202030204" pitchFamily="34" charset="0"/>
              </a:rPr>
              <a:t>tokens</a:t>
            </a:r>
            <a:endParaRPr kumimoji="0" lang="pt-BR" altLang="pt-BR" sz="2000" b="1" dirty="0">
              <a:latin typeface="Arial Narrow" panose="020B0606020202030204" pitchFamily="34" charset="0"/>
            </a:endParaRPr>
          </a:p>
        </p:txBody>
      </p:sp>
      <p:sp>
        <p:nvSpPr>
          <p:cNvPr id="3" name="Rectangle 113">
            <a:extLst>
              <a:ext uri="{FF2B5EF4-FFF2-40B4-BE49-F238E27FC236}">
                <a16:creationId xmlns:a16="http://schemas.microsoft.com/office/drawing/2014/main" id="{CE37614C-5CD9-42BC-961C-D70C2FCCF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 ANÁLISE LÉXICA: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implementação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4" name="Line 114">
            <a:extLst>
              <a:ext uri="{FF2B5EF4-FFF2-40B4-BE49-F238E27FC236}">
                <a16:creationId xmlns:a16="http://schemas.microsoft.com/office/drawing/2014/main" id="{DFFFAA5C-3A2B-4D21-8163-EA0549530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>
            <a:extLst>
              <a:ext uri="{FF2B5EF4-FFF2-40B4-BE49-F238E27FC236}">
                <a16:creationId xmlns:a16="http://schemas.microsoft.com/office/drawing/2014/main" id="{0813EC3F-C02A-4936-93AB-FB5DFF070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886642"/>
            <a:ext cx="8088313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USANDO O GALS: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passo 5 – analisando autômato finito gerado</a:t>
            </a:r>
            <a:endParaRPr kumimoji="0" lang="pt-BR" altLang="pt-BR" sz="2000" b="1" dirty="0">
              <a:latin typeface="Arial Narrow" panose="020B0606020202030204" pitchFamily="34" charset="0"/>
            </a:endParaRPr>
          </a:p>
        </p:txBody>
      </p:sp>
      <p:pic>
        <p:nvPicPr>
          <p:cNvPr id="18436" name="Picture 9">
            <a:extLst>
              <a:ext uri="{FF2B5EF4-FFF2-40B4-BE49-F238E27FC236}">
                <a16:creationId xmlns:a16="http://schemas.microsoft.com/office/drawing/2014/main" id="{096D4A58-1F48-4F3D-84F2-6FB1B683C28A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6943" y="1327912"/>
            <a:ext cx="8231187" cy="52498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13">
            <a:extLst>
              <a:ext uri="{FF2B5EF4-FFF2-40B4-BE49-F238E27FC236}">
                <a16:creationId xmlns:a16="http://schemas.microsoft.com/office/drawing/2014/main" id="{DE97B66E-852D-4FF5-898D-5097D101C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 ANÁLISE LÉXICA: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implementação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05190378-34CC-48DC-8CF6-4BF5D755A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4">
            <a:extLst>
              <a:ext uri="{FF2B5EF4-FFF2-40B4-BE49-F238E27FC236}">
                <a16:creationId xmlns:a16="http://schemas.microsoft.com/office/drawing/2014/main" id="{EB32D0B4-7C63-4A61-BEB1-87A2CBD0F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7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400">
              <a:latin typeface="Times New Roman" panose="02020603050405020304" pitchFamily="18" charset="0"/>
            </a:endParaRPr>
          </a:p>
        </p:txBody>
      </p:sp>
      <p:graphicFrame>
        <p:nvGraphicFramePr>
          <p:cNvPr id="79877" name="Group 5">
            <a:extLst>
              <a:ext uri="{FF2B5EF4-FFF2-40B4-BE49-F238E27FC236}">
                <a16:creationId xmlns:a16="http://schemas.microsoft.com/office/drawing/2014/main" id="{AC29F871-4E70-4039-B7B7-2AD5E3F3C428}"/>
              </a:ext>
            </a:extLst>
          </p:cNvPr>
          <p:cNvGraphicFramePr>
            <a:graphicFrameLocks noGrp="1"/>
          </p:cNvGraphicFramePr>
          <p:nvPr/>
        </p:nvGraphicFramePr>
        <p:xfrm>
          <a:off x="0" y="2197100"/>
          <a:ext cx="207964" cy="2465388"/>
        </p:xfrm>
        <a:graphic>
          <a:graphicData uri="http://schemas.openxmlformats.org/drawingml/2006/table">
            <a:tbl>
              <a:tblPr/>
              <a:tblGrid>
                <a:gridCol w="207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5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282" marR="9128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470" name="Text Box 11">
            <a:extLst>
              <a:ext uri="{FF2B5EF4-FFF2-40B4-BE49-F238E27FC236}">
                <a16:creationId xmlns:a16="http://schemas.microsoft.com/office/drawing/2014/main" id="{FB475E9E-EFBA-4B68-B09C-A0CE30FBB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76" y="764704"/>
            <a:ext cx="878051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8288" indent="-268288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tabLst>
                <a:tab pos="360363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60363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60363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0" lang="pt-BR" altLang="pt-BR" sz="2000" dirty="0">
                <a:latin typeface="Arial Narrow" panose="020B0606020202030204" pitchFamily="34" charset="0"/>
              </a:rPr>
              <a:t>AHO, A. V. et al.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Compiladores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: princípios, técnicas e ferramentas. 2. ed. São Paulo: Pearson 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Addison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Wesley, 2008</a:t>
            </a:r>
            <a:r>
              <a:rPr kumimoji="0" lang="pt-BR" altLang="pt-BR" sz="2000" dirty="0">
                <a:latin typeface="Times New Roman" panose="02020603050405020304" pitchFamily="18" charset="0"/>
              </a:rPr>
              <a:t>.</a:t>
            </a: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0" lang="pt-BR" altLang="pt-BR" sz="2000" dirty="0">
                <a:latin typeface="Arial Narrow" panose="020B0606020202030204" pitchFamily="34" charset="0"/>
              </a:rPr>
              <a:t>GESSER, C. E.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GALS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: gerador de analisadores léxicos e sintáticos. [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S.l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.], [2003]. Disponível em</a:t>
            </a:r>
            <a:r>
              <a:rPr kumimoji="0" lang="pt-BR" altLang="pt-BR" sz="2000">
                <a:latin typeface="Arial Narrow" panose="020B0606020202030204" pitchFamily="34" charset="0"/>
              </a:rPr>
              <a:t>: http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://gals.sourceforge</a:t>
            </a:r>
            <a:r>
              <a:rPr kumimoji="0" lang="pt-BR" altLang="pt-BR" sz="2000">
                <a:latin typeface="Arial Narrow" panose="020B0606020202030204" pitchFamily="34" charset="0"/>
              </a:rPr>
              <a:t>.net.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Acesso em: 21 fev. 2021.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0" lang="pt-BR" altLang="pt-BR" sz="2000" dirty="0">
                <a:latin typeface="Arial Narrow" panose="020B0606020202030204" pitchFamily="34" charset="0"/>
              </a:rPr>
              <a:t>MENEZES, P. F. B.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Linguagens formais e autômatos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. 2.ed. Porto Alegre: Sagra 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Luzzatto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1998. 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0" lang="pt-BR" altLang="pt-BR" sz="2000" dirty="0">
                <a:latin typeface="Arial Narrow" panose="020B0606020202030204" pitchFamily="34" charset="0"/>
              </a:rPr>
              <a:t>PRICE, A. M. A.; TOSCANI, S. S.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 Implementação de linguagens de programação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: compiladores. 2.ed. Porto Alegre: Sagra 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Luzzatto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2001.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DC9C84-7356-4CB2-8E90-5B498345D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76" y="100013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DOCUMENTOS CONSULTADOS / RECOMENDADOS</a:t>
            </a:r>
            <a:r>
              <a:rPr kumimoji="1"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endParaRPr kumimoji="1" lang="en-US" sz="4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CBA9A18A-8681-4C41-AC83-D415559FF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>
            <a:extLst>
              <a:ext uri="{FF2B5EF4-FFF2-40B4-BE49-F238E27FC236}">
                <a16:creationId xmlns:a16="http://schemas.microsoft.com/office/drawing/2014/main" id="{BF27FE2D-797A-4695-A14F-C9BBE9F2C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7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48131" name="Rectangle 5">
            <a:extLst>
              <a:ext uri="{FF2B5EF4-FFF2-40B4-BE49-F238E27FC236}">
                <a16:creationId xmlns:a16="http://schemas.microsoft.com/office/drawing/2014/main" id="{127F24DF-51D9-4A3D-807C-DC09692A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908" y="1957582"/>
            <a:ext cx="11287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48132" name="Rectangle 10">
            <a:extLst>
              <a:ext uri="{FF2B5EF4-FFF2-40B4-BE49-F238E27FC236}">
                <a16:creationId xmlns:a16="http://schemas.microsoft.com/office/drawing/2014/main" id="{C4C8B567-E14A-4BD1-844C-F70DB80D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158" y="2148082"/>
            <a:ext cx="1249362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 b="1">
                <a:solidFill>
                  <a:srgbClr val="008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analisador</a:t>
            </a:r>
            <a:endParaRPr kumimoji="0" lang="en-US" altLang="pt-BR" sz="1800" b="1"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 b="1">
                <a:solidFill>
                  <a:srgbClr val="008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semântico</a:t>
            </a:r>
            <a:endParaRPr kumimoji="0" lang="en-US" altLang="pt-BR" sz="1800" b="1"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8133" name="Rectangle 11">
            <a:extLst>
              <a:ext uri="{FF2B5EF4-FFF2-40B4-BE49-F238E27FC236}">
                <a16:creationId xmlns:a16="http://schemas.microsoft.com/office/drawing/2014/main" id="{E016A816-61C2-4162-85C9-D887CDF9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283" y="2148082"/>
            <a:ext cx="12509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 b="1">
                <a:solidFill>
                  <a:srgbClr val="008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gerador </a:t>
            </a:r>
            <a:endParaRPr kumimoji="0" lang="en-US" altLang="pt-BR" sz="1800" b="1"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 b="1">
                <a:solidFill>
                  <a:srgbClr val="008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código</a:t>
            </a:r>
            <a:endParaRPr kumimoji="0" lang="en-US" altLang="pt-BR" sz="1800" b="1"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8134" name="Rectangle 12">
            <a:extLst>
              <a:ext uri="{FF2B5EF4-FFF2-40B4-BE49-F238E27FC236}">
                <a16:creationId xmlns:a16="http://schemas.microsoft.com/office/drawing/2014/main" id="{3C213E4C-AA3E-4A08-8D76-A0AA1E080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0" y="2141732"/>
            <a:ext cx="2511425" cy="903288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48135" name="Line 13">
            <a:extLst>
              <a:ext uri="{FF2B5EF4-FFF2-40B4-BE49-F238E27FC236}">
                <a16:creationId xmlns:a16="http://schemas.microsoft.com/office/drawing/2014/main" id="{29E1D143-3C42-4116-8A75-26396DC28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1133" y="2162370"/>
            <a:ext cx="0" cy="88265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19" name="Rectangle 14">
            <a:extLst>
              <a:ext uri="{FF2B5EF4-FFF2-40B4-BE49-F238E27FC236}">
                <a16:creationId xmlns:a16="http://schemas.microsoft.com/office/drawing/2014/main" id="{DE2A2B01-6F20-4167-A413-2BB30C353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845" y="2338582"/>
            <a:ext cx="1301750" cy="476250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lIns="38100" tIns="38100" rIns="38100" bIns="38100"/>
          <a:lstStyle/>
          <a:p>
            <a:pPr algn="ctr">
              <a:defRPr/>
            </a:pPr>
            <a:endParaRPr lang="en-US" sz="600" b="1" dirty="0">
              <a:solidFill>
                <a:srgbClr val="0000FF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algn="ctr">
              <a:defRPr/>
            </a:pPr>
            <a:r>
              <a:rPr lang="en-US" sz="1800" b="1" dirty="0">
                <a:solidFill>
                  <a:srgbClr val="003399"/>
                </a:solidFill>
                <a:latin typeface="Arial Narrow" pitchFamily="34" charset="0"/>
              </a:rPr>
              <a:t>ILASM.exe</a:t>
            </a:r>
          </a:p>
        </p:txBody>
      </p:sp>
      <p:sp>
        <p:nvSpPr>
          <p:cNvPr id="48137" name="Rectangle 15">
            <a:extLst>
              <a:ext uri="{FF2B5EF4-FFF2-40B4-BE49-F238E27FC236}">
                <a16:creationId xmlns:a16="http://schemas.microsoft.com/office/drawing/2014/main" id="{083B8FC1-B351-4DE1-B69A-F113FB1EB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945" y="2665607"/>
            <a:ext cx="1584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 b="1">
                <a:solidFill>
                  <a:srgbClr val="003399"/>
                </a:solidFill>
                <a:latin typeface="Arial Narrow" panose="020B0606020202030204" pitchFamily="34" charset="0"/>
              </a:rPr>
              <a:t>código.il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>
                <a:solidFill>
                  <a:srgbClr val="003399"/>
                </a:solidFill>
                <a:latin typeface="Arial Narrow" panose="020B0606020202030204" pitchFamily="34" charset="0"/>
              </a:rPr>
              <a:t>(MSIL)</a:t>
            </a:r>
            <a:r>
              <a:rPr kumimoji="0" lang="pt-BR" altLang="pt-BR" sz="1800" b="1">
                <a:solidFill>
                  <a:srgbClr val="003399"/>
                </a:solidFill>
              </a:rPr>
              <a:t> </a:t>
            </a:r>
            <a:endParaRPr kumimoji="0" lang="en-US" altLang="pt-BR" sz="1800" b="1">
              <a:solidFill>
                <a:srgbClr val="003399"/>
              </a:solidFill>
            </a:endParaRPr>
          </a:p>
        </p:txBody>
      </p:sp>
      <p:sp>
        <p:nvSpPr>
          <p:cNvPr id="48138" name="Rectangle 16">
            <a:extLst>
              <a:ext uri="{FF2B5EF4-FFF2-40B4-BE49-F238E27FC236}">
                <a16:creationId xmlns:a16="http://schemas.microsoft.com/office/drawing/2014/main" id="{723E64D4-140E-44B6-9109-261AECDDF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633" y="3986407"/>
            <a:ext cx="143668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 b="1">
                <a:solidFill>
                  <a:srgbClr val="003399"/>
                </a:solidFill>
                <a:latin typeface="Arial Narrow" panose="020B0606020202030204" pitchFamily="34" charset="0"/>
              </a:rPr>
              <a:t>código.exe</a:t>
            </a:r>
          </a:p>
        </p:txBody>
      </p:sp>
      <p:sp>
        <p:nvSpPr>
          <p:cNvPr id="48139" name="Line 18">
            <a:extLst>
              <a:ext uri="{FF2B5EF4-FFF2-40B4-BE49-F238E27FC236}">
                <a16:creationId xmlns:a16="http://schemas.microsoft.com/office/drawing/2014/main" id="{572127B1-5686-474E-819E-F74B763FC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0183" y="3116457"/>
            <a:ext cx="14287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8140" name="Rectangle 19">
            <a:extLst>
              <a:ext uri="{FF2B5EF4-FFF2-40B4-BE49-F238E27FC236}">
                <a16:creationId xmlns:a16="http://schemas.microsoft.com/office/drawing/2014/main" id="{911CD350-B930-4A47-A9A4-A9F4BDE9B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020" y="3919732"/>
            <a:ext cx="11176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>
                <a:solidFill>
                  <a:srgbClr val="008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tabela de</a:t>
            </a:r>
            <a:endParaRPr kumimoji="0" lang="en-US" altLang="pt-BR" sz="1800"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>
                <a:solidFill>
                  <a:srgbClr val="008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símbolos</a:t>
            </a:r>
            <a:endParaRPr kumimoji="0" lang="en-US" altLang="pt-BR" sz="1800"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8141" name="Line 28">
            <a:extLst>
              <a:ext uri="{FF2B5EF4-FFF2-40B4-BE49-F238E27FC236}">
                <a16:creationId xmlns:a16="http://schemas.microsoft.com/office/drawing/2014/main" id="{4E8C4687-C56A-42A6-8C01-B73A8654FA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7783" y="3067245"/>
            <a:ext cx="800100" cy="142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28" name="AutoShape 30">
            <a:extLst>
              <a:ext uri="{FF2B5EF4-FFF2-40B4-BE49-F238E27FC236}">
                <a16:creationId xmlns:a16="http://schemas.microsoft.com/office/drawing/2014/main" id="{41362B00-B400-45FE-8683-48B8CECA1FA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725420" y="3316483"/>
            <a:ext cx="750887" cy="34766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8143" name="Rectangle 11">
            <a:extLst>
              <a:ext uri="{FF2B5EF4-FFF2-40B4-BE49-F238E27FC236}">
                <a16:creationId xmlns:a16="http://schemas.microsoft.com/office/drawing/2014/main" id="{D62F92A8-C3F6-49F8-BA8A-468B5CCCE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645" y="2762445"/>
            <a:ext cx="12509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600" b="1">
                <a:solidFill>
                  <a:srgbClr val="FF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(parte 4)</a:t>
            </a:r>
          </a:p>
        </p:txBody>
      </p:sp>
      <p:sp>
        <p:nvSpPr>
          <p:cNvPr id="48144" name="Line 29">
            <a:extLst>
              <a:ext uri="{FF2B5EF4-FFF2-40B4-BE49-F238E27FC236}">
                <a16:creationId xmlns:a16="http://schemas.microsoft.com/office/drawing/2014/main" id="{4B01AE11-C4EE-4A5C-8E70-DD743B88E0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3345" y="2576707"/>
            <a:ext cx="10302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8147" name="Rectangle 5">
            <a:extLst>
              <a:ext uri="{FF2B5EF4-FFF2-40B4-BE49-F238E27FC236}">
                <a16:creationId xmlns:a16="http://schemas.microsoft.com/office/drawing/2014/main" id="{80B79971-CBF0-486A-862C-FE8A2AC98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908" y="1957582"/>
            <a:ext cx="11287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48148" name="Rectangle 9">
            <a:extLst>
              <a:ext uri="{FF2B5EF4-FFF2-40B4-BE49-F238E27FC236}">
                <a16:creationId xmlns:a16="http://schemas.microsoft.com/office/drawing/2014/main" id="{41EE6CE1-AE37-4EEB-92D3-FF8D8D8DE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4458" y="2140145"/>
            <a:ext cx="1250950" cy="90487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 b="1">
                <a:solidFill>
                  <a:srgbClr val="008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analisador</a:t>
            </a:r>
            <a:endParaRPr kumimoji="0" lang="en-US" altLang="pt-BR" sz="1800" b="1"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 b="1">
                <a:solidFill>
                  <a:srgbClr val="008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sintático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pt-BR" sz="400" b="1">
              <a:solidFill>
                <a:srgbClr val="008000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600" b="1">
                <a:solidFill>
                  <a:srgbClr val="FF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(parte 3)</a:t>
            </a:r>
          </a:p>
        </p:txBody>
      </p:sp>
      <p:sp>
        <p:nvSpPr>
          <p:cNvPr id="48149" name="Rectangle 17">
            <a:extLst>
              <a:ext uri="{FF2B5EF4-FFF2-40B4-BE49-F238E27FC236}">
                <a16:creationId xmlns:a16="http://schemas.microsoft.com/office/drawing/2014/main" id="{95127DAB-AA4E-4382-93C7-A5769A56C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033" y="4554732"/>
            <a:ext cx="1392237" cy="65722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 b="1">
                <a:solidFill>
                  <a:srgbClr val="008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tratamento de erros</a:t>
            </a:r>
          </a:p>
        </p:txBody>
      </p:sp>
      <p:sp>
        <p:nvSpPr>
          <p:cNvPr id="48150" name="Line 20">
            <a:extLst>
              <a:ext uri="{FF2B5EF4-FFF2-40B4-BE49-F238E27FC236}">
                <a16:creationId xmlns:a16="http://schemas.microsoft.com/office/drawing/2014/main" id="{8D4C026A-B084-4BF0-98C2-DD699E817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3845" y="3114870"/>
            <a:ext cx="800100" cy="142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8151" name="Line 21">
            <a:extLst>
              <a:ext uri="{FF2B5EF4-FFF2-40B4-BE49-F238E27FC236}">
                <a16:creationId xmlns:a16="http://schemas.microsoft.com/office/drawing/2014/main" id="{A69C0E1A-BEA9-40E4-9141-FD3175264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645" y="3138682"/>
            <a:ext cx="0" cy="132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8152" name="Rectangle 32">
            <a:extLst>
              <a:ext uri="{FF2B5EF4-FFF2-40B4-BE49-F238E27FC236}">
                <a16:creationId xmlns:a16="http://schemas.microsoft.com/office/drawing/2014/main" id="{FE3C5EDB-AF64-4502-9CB3-73D0ADF71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870" y="2133795"/>
            <a:ext cx="1250950" cy="911225"/>
          </a:xfrm>
          <a:prstGeom prst="rect">
            <a:avLst/>
          </a:prstGeom>
          <a:solidFill>
            <a:srgbClr val="CCECFF"/>
          </a:solidFill>
          <a:ln w="12700">
            <a:solidFill>
              <a:srgbClr val="008000"/>
            </a:solidFill>
            <a:prstDash val="dashDot"/>
            <a:miter lim="800000"/>
            <a:headEnd/>
            <a:tailEnd/>
          </a:ln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 b="1" dirty="0" err="1">
                <a:solidFill>
                  <a:srgbClr val="008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analisador</a:t>
            </a:r>
            <a:endParaRPr kumimoji="0" lang="en-US" altLang="pt-BR" sz="1800" b="1" dirty="0"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 b="1" dirty="0" err="1">
                <a:solidFill>
                  <a:srgbClr val="008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léxico</a:t>
            </a:r>
            <a:endParaRPr kumimoji="0" lang="en-US" altLang="pt-BR" sz="1800" b="1" dirty="0">
              <a:solidFill>
                <a:srgbClr val="008000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pt-BR" sz="400" b="1" dirty="0">
              <a:solidFill>
                <a:srgbClr val="008000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600" b="1" dirty="0">
                <a:solidFill>
                  <a:srgbClr val="FF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kumimoji="0" lang="en-US" altLang="pt-BR" sz="1600" b="1" dirty="0" err="1">
                <a:solidFill>
                  <a:srgbClr val="FF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parte</a:t>
            </a:r>
            <a:r>
              <a:rPr kumimoji="0" lang="en-US" altLang="pt-BR" sz="1600" b="1" dirty="0">
                <a:solidFill>
                  <a:srgbClr val="FF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2)</a:t>
            </a:r>
          </a:p>
        </p:txBody>
      </p:sp>
      <p:sp>
        <p:nvSpPr>
          <p:cNvPr id="48153" name="Rectangle 34">
            <a:extLst>
              <a:ext uri="{FF2B5EF4-FFF2-40B4-BE49-F238E27FC236}">
                <a16:creationId xmlns:a16="http://schemas.microsoft.com/office/drawing/2014/main" id="{28AF2D05-8A49-4669-8D72-83BA75A2B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533" y="1482920"/>
            <a:ext cx="7016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i="1">
                <a:solidFill>
                  <a:srgbClr val="008000"/>
                </a:solidFill>
                <a:latin typeface="Arial Narrow" panose="020B0606020202030204" pitchFamily="34" charset="0"/>
              </a:rPr>
              <a:t>token</a:t>
            </a:r>
            <a:endParaRPr kumimoji="0" lang="pt-BR" altLang="pt-BR" sz="1800">
              <a:latin typeface="Arial Narrow" panose="020B0606020202030204" pitchFamily="34" charset="0"/>
            </a:endParaRPr>
          </a:p>
        </p:txBody>
      </p:sp>
      <p:sp>
        <p:nvSpPr>
          <p:cNvPr id="48154" name="Rectangle 6">
            <a:extLst>
              <a:ext uri="{FF2B5EF4-FFF2-40B4-BE49-F238E27FC236}">
                <a16:creationId xmlns:a16="http://schemas.microsoft.com/office/drawing/2014/main" id="{D683109E-48B2-4A5F-A0DE-C515EB8E2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08" y="1127320"/>
            <a:ext cx="1250950" cy="657225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800" b="1">
                <a:solidFill>
                  <a:srgbClr val="008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interface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pt-BR" sz="400" b="1">
              <a:solidFill>
                <a:srgbClr val="008000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1600" b="1">
                <a:solidFill>
                  <a:srgbClr val="FF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(parte 1)</a:t>
            </a:r>
          </a:p>
        </p:txBody>
      </p:sp>
      <p:sp>
        <p:nvSpPr>
          <p:cNvPr id="48155" name="Rectangle 15">
            <a:extLst>
              <a:ext uri="{FF2B5EF4-FFF2-40B4-BE49-F238E27FC236}">
                <a16:creationId xmlns:a16="http://schemas.microsoft.com/office/drawing/2014/main" id="{347183EB-8FA0-4146-86EF-7E33E0AE8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3" y="2649732"/>
            <a:ext cx="1584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>
                <a:solidFill>
                  <a:srgbClr val="FF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fonte</a:t>
            </a:r>
            <a:endParaRPr kumimoji="0" lang="en-US" altLang="pt-BR" sz="1800">
              <a:solidFill>
                <a:srgbClr val="FF0000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8156" name="Line 29">
            <a:extLst>
              <a:ext uri="{FF2B5EF4-FFF2-40B4-BE49-F238E27FC236}">
                <a16:creationId xmlns:a16="http://schemas.microsoft.com/office/drawing/2014/main" id="{354C3B93-B3F9-4299-9DEE-9B30465368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3408" y="2576707"/>
            <a:ext cx="7635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48157" name="Grupo 57">
            <a:extLst>
              <a:ext uri="{FF2B5EF4-FFF2-40B4-BE49-F238E27FC236}">
                <a16:creationId xmlns:a16="http://schemas.microsoft.com/office/drawing/2014/main" id="{C978C71F-F316-43EA-8FAE-7DC807772DD9}"/>
              </a:ext>
            </a:extLst>
          </p:cNvPr>
          <p:cNvGrpSpPr>
            <a:grpSpLocks/>
          </p:cNvGrpSpPr>
          <p:nvPr/>
        </p:nvGrpSpPr>
        <p:grpSpPr bwMode="auto">
          <a:xfrm>
            <a:off x="2078683" y="1776607"/>
            <a:ext cx="906462" cy="342900"/>
            <a:chOff x="2449581" y="1888785"/>
            <a:chExt cx="906462" cy="342714"/>
          </a:xfrm>
        </p:grpSpPr>
        <p:sp>
          <p:nvSpPr>
            <p:cNvPr id="48158" name="Freeform 42">
              <a:extLst>
                <a:ext uri="{FF2B5EF4-FFF2-40B4-BE49-F238E27FC236}">
                  <a16:creationId xmlns:a16="http://schemas.microsoft.com/office/drawing/2014/main" id="{804B556F-E388-4EEF-8F18-EAD9E7AB4293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895590" y="1892300"/>
              <a:ext cx="460453" cy="339199"/>
            </a:xfrm>
            <a:custGeom>
              <a:avLst/>
              <a:gdLst>
                <a:gd name="T0" fmla="*/ 0 w 1791"/>
                <a:gd name="T1" fmla="*/ 0 h 268"/>
                <a:gd name="T2" fmla="*/ 2147483646 w 1791"/>
                <a:gd name="T3" fmla="*/ 2147483646 h 268"/>
                <a:gd name="T4" fmla="*/ 2147483646 w 1791"/>
                <a:gd name="T5" fmla="*/ 2147483646 h 2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91" h="268">
                  <a:moveTo>
                    <a:pt x="0" y="0"/>
                  </a:moveTo>
                  <a:cubicBezTo>
                    <a:pt x="152" y="78"/>
                    <a:pt x="304" y="156"/>
                    <a:pt x="602" y="201"/>
                  </a:cubicBezTo>
                  <a:cubicBezTo>
                    <a:pt x="900" y="246"/>
                    <a:pt x="1590" y="260"/>
                    <a:pt x="1791" y="26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lg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159" name="Freeform 41">
              <a:extLst>
                <a:ext uri="{FF2B5EF4-FFF2-40B4-BE49-F238E27FC236}">
                  <a16:creationId xmlns:a16="http://schemas.microsoft.com/office/drawing/2014/main" id="{86C93680-C56C-4CC8-9A16-8EE2FFCADDE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449581" y="1888785"/>
              <a:ext cx="460453" cy="339199"/>
            </a:xfrm>
            <a:custGeom>
              <a:avLst/>
              <a:gdLst>
                <a:gd name="T0" fmla="*/ 0 w 1791"/>
                <a:gd name="T1" fmla="*/ 0 h 268"/>
                <a:gd name="T2" fmla="*/ 2147483646 w 1791"/>
                <a:gd name="T3" fmla="*/ 2147483646 h 268"/>
                <a:gd name="T4" fmla="*/ 2147483646 w 1791"/>
                <a:gd name="T5" fmla="*/ 2147483646 h 2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91" h="268">
                  <a:moveTo>
                    <a:pt x="0" y="0"/>
                  </a:moveTo>
                  <a:cubicBezTo>
                    <a:pt x="152" y="78"/>
                    <a:pt x="304" y="156"/>
                    <a:pt x="602" y="201"/>
                  </a:cubicBezTo>
                  <a:cubicBezTo>
                    <a:pt x="900" y="246"/>
                    <a:pt x="1590" y="260"/>
                    <a:pt x="1791" y="26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Rectangle 113">
            <a:extLst>
              <a:ext uri="{FF2B5EF4-FFF2-40B4-BE49-F238E27FC236}">
                <a16:creationId xmlns:a16="http://schemas.microsoft.com/office/drawing/2014/main" id="{E2A52773-A717-481D-BC1A-F6DEE0ED6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pt-B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como vamos fazer? </a:t>
            </a:r>
            <a:endParaRPr kumimoji="1" lang="pt-BR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F908F8EA-1B6C-4F0B-BFC3-738F48058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94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4">
            <a:extLst>
              <a:ext uri="{FF2B5EF4-FFF2-40B4-BE49-F238E27FC236}">
                <a16:creationId xmlns:a16="http://schemas.microsoft.com/office/drawing/2014/main" id="{A34AD985-3FE1-4945-8F3D-E2C8BFBD0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913944"/>
            <a:ext cx="57546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65113" indent="-265113">
              <a:spcBef>
                <a:spcPct val="0"/>
              </a:spcBef>
              <a:buClrTx/>
              <a:buSzTx/>
              <a:buFont typeface="Arial Narrow" panose="020B0606020202030204" pitchFamily="34" charset="0"/>
              <a:buChar char="–"/>
              <a:tabLst>
                <a:tab pos="354013" algn="l"/>
              </a:tabLst>
            </a:pP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ler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o programa fonte e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agrupar</a:t>
            </a:r>
            <a:r>
              <a:rPr kumimoji="0" lang="pt-BR" altLang="pt-BR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 caracteres em </a:t>
            </a:r>
            <a:r>
              <a:rPr kumimoji="0" lang="pt-BR" altLang="pt-BR" sz="2000" i="1" dirty="0">
                <a:solidFill>
                  <a:srgbClr val="FF0000"/>
                </a:solidFill>
                <a:latin typeface="Arial Narrow" panose="020B0606020202030204" pitchFamily="34" charset="0"/>
              </a:rPr>
              <a:t>tokens</a:t>
            </a:r>
            <a:r>
              <a:rPr kumimoji="0" lang="pt-BR" altLang="pt-BR" sz="2000" i="1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(lexema, classe, linha);</a:t>
            </a:r>
          </a:p>
          <a:p>
            <a:pPr>
              <a:spcBef>
                <a:spcPct val="0"/>
              </a:spcBef>
              <a:buClrTx/>
              <a:buSzTx/>
              <a:buFont typeface="Arial Narrow" panose="020B0606020202030204" pitchFamily="34" charset="0"/>
              <a:buChar char="–"/>
            </a:pPr>
            <a:endParaRPr kumimoji="0" lang="pt-BR" altLang="pt-BR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265113" indent="-265113">
              <a:spcBef>
                <a:spcPct val="0"/>
              </a:spcBef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detectar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e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diagnosticar </a:t>
            </a:r>
            <a:r>
              <a:rPr kumimoji="0" lang="pt-BR" altLang="pt-BR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erros léxicos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ou seja, sequências de símbolos ou </a:t>
            </a:r>
            <a:r>
              <a:rPr kumimoji="0" lang="pt-BR" altLang="pt-BR" sz="2000" i="1" dirty="0">
                <a:latin typeface="Arial Narrow" panose="020B0606020202030204" pitchFamily="34" charset="0"/>
              </a:rPr>
              <a:t>tokens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não aceitos pela linguagem em questão.</a:t>
            </a:r>
            <a:endParaRPr kumimoji="0" lang="en-US" altLang="pt-BR" sz="2000" dirty="0">
              <a:latin typeface="Arial Narrow" panose="020B0606020202030204" pitchFamily="34" charset="0"/>
            </a:endParaRPr>
          </a:p>
        </p:txBody>
      </p:sp>
      <p:sp>
        <p:nvSpPr>
          <p:cNvPr id="4101" name="Rectangle 140">
            <a:extLst>
              <a:ext uri="{FF2B5EF4-FFF2-40B4-BE49-F238E27FC236}">
                <a16:creationId xmlns:a16="http://schemas.microsoft.com/office/drawing/2014/main" id="{D71A92B5-6D83-4F77-916B-7E871157E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1985045"/>
            <a:ext cx="2109788" cy="652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ANALISADOR LÉXICO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1800" b="1" dirty="0">
              <a:solidFill>
                <a:srgbClr val="FF0000"/>
              </a:solidFill>
            </a:endParaRPr>
          </a:p>
        </p:txBody>
      </p:sp>
      <p:sp>
        <p:nvSpPr>
          <p:cNvPr id="4102" name="Rectangle 148">
            <a:extLst>
              <a:ext uri="{FF2B5EF4-FFF2-40B4-BE49-F238E27FC236}">
                <a16:creationId xmlns:a16="http://schemas.microsoft.com/office/drawing/2014/main" id="{1A264A28-3C8C-4A09-9FFF-DA778448A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3183608"/>
            <a:ext cx="2354263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lista de </a:t>
            </a:r>
            <a:r>
              <a:rPr kumimoji="0" lang="pt-BR" altLang="pt-BR" sz="2000" b="1" i="1" dirty="0">
                <a:latin typeface="Arial Narrow" panose="020B0606020202030204" pitchFamily="34" charset="0"/>
              </a:rPr>
              <a:t>tokens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(lexema, classe, linha)</a:t>
            </a:r>
          </a:p>
        </p:txBody>
      </p:sp>
      <p:sp>
        <p:nvSpPr>
          <p:cNvPr id="4103" name="Rectangle 147">
            <a:extLst>
              <a:ext uri="{FF2B5EF4-FFF2-40B4-BE49-F238E27FC236}">
                <a16:creationId xmlns:a16="http://schemas.microsoft.com/office/drawing/2014/main" id="{ABF544DE-97B1-4905-BF2D-EF4788ADD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908720"/>
            <a:ext cx="2876550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programa fonte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(sequência de caracteres)</a:t>
            </a:r>
          </a:p>
        </p:txBody>
      </p:sp>
      <p:sp>
        <p:nvSpPr>
          <p:cNvPr id="4104" name="Line 141">
            <a:extLst>
              <a:ext uri="{FF2B5EF4-FFF2-40B4-BE49-F238E27FC236}">
                <a16:creationId xmlns:a16="http://schemas.microsoft.com/office/drawing/2014/main" id="{9E802543-DBD1-4B8C-97A5-CF5ECB50A05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561306" y="1750889"/>
            <a:ext cx="3460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05" name="Line 141">
            <a:extLst>
              <a:ext uri="{FF2B5EF4-FFF2-40B4-BE49-F238E27FC236}">
                <a16:creationId xmlns:a16="http://schemas.microsoft.com/office/drawing/2014/main" id="{3DA95527-F544-41BB-B540-52602EF5C01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559719" y="2925639"/>
            <a:ext cx="3460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320F78DD-CD27-4C44-85CC-168633F5F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 ANÁLISE LÉXICA: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função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8D056731-3D24-4F83-ACF0-87478AD08032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4">
            <a:extLst>
              <a:ext uri="{FF2B5EF4-FFF2-40B4-BE49-F238E27FC236}">
                <a16:creationId xmlns:a16="http://schemas.microsoft.com/office/drawing/2014/main" id="{B256ACA1-6623-40D5-8E6D-1D1DEDF62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08720"/>
            <a:ext cx="8640960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55725" indent="-63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CLASSE (ou categorias):</a:t>
            </a: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265113" lvl="1" indent="-265113">
              <a:spcBef>
                <a:spcPct val="0"/>
              </a:spcBef>
              <a:buFont typeface="Arial Narrow" panose="020B0606020202030204" pitchFamily="34" charset="0"/>
              <a:buChar char="–"/>
            </a:pPr>
            <a:r>
              <a:rPr kumimoji="0" lang="pt-BR" altLang="pt-BR" sz="2000" b="1" i="1" dirty="0">
                <a:solidFill>
                  <a:srgbClr val="008000"/>
                </a:solidFill>
                <a:latin typeface="Arial Narrow" panose="020B0606020202030204" pitchFamily="34" charset="0"/>
              </a:rPr>
              <a:t>tokens 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específicos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: têm uma classe para cada </a:t>
            </a:r>
            <a:r>
              <a:rPr kumimoji="0" lang="pt-BR" altLang="pt-BR" sz="2000" i="1" dirty="0">
                <a:latin typeface="Arial Narrow" panose="020B0606020202030204" pitchFamily="34" charset="0"/>
              </a:rPr>
              <a:t>token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específico para uso na análise sintática, podendo ser:</a:t>
            </a:r>
            <a:r>
              <a:rPr kumimoji="0" lang="en-US" altLang="pt-BR" sz="2000" b="1" i="1" dirty="0">
                <a:latin typeface="Arial Narrow" panose="020B0606020202030204" pitchFamily="34" charset="0"/>
              </a:rPr>
              <a:t> </a:t>
            </a:r>
          </a:p>
          <a:p>
            <a:pPr marL="0" lvl="1" indent="0">
              <a:spcBef>
                <a:spcPct val="0"/>
              </a:spcBef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	</a:t>
            </a:r>
          </a:p>
          <a:p>
            <a:pPr marL="265113" inden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u="sng" dirty="0">
                <a:latin typeface="Arial Narrow" panose="020B0606020202030204" pitchFamily="34" charset="0"/>
              </a:rPr>
              <a:t>palavras reservadas: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sequências de caracteres que devem aparecer literalmente na linguagem, sem variações (</a:t>
            </a:r>
            <a:r>
              <a:rPr kumimoji="0"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kumimoji="0" lang="en-US" altLang="pt-BR" sz="2000" dirty="0">
                <a:latin typeface="Arial Narrow" panose="020B0606020202030204" pitchFamily="34" charset="0"/>
              </a:rPr>
              <a:t>, </a:t>
            </a:r>
            <a:r>
              <a:rPr kumimoji="0"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n-US" altLang="pt-BR" sz="2000" dirty="0">
                <a:latin typeface="Arial Narrow" panose="020B0606020202030204" pitchFamily="34" charset="0"/>
              </a:rPr>
              <a:t>, </a:t>
            </a:r>
            <a:r>
              <a:rPr kumimoji="0"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pt-BR" sz="2000" dirty="0">
                <a:latin typeface="Arial Narrow" panose="020B0606020202030204" pitchFamily="34" charset="0"/>
              </a:rPr>
              <a:t>, …)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. </a:t>
            </a:r>
          </a:p>
          <a:p>
            <a:pPr marL="265113" inden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Observa-se que as constantes lógicas (</a:t>
            </a:r>
            <a:r>
              <a:rPr kumimoji="0" lang="en-US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pt-BR" sz="2000" dirty="0">
                <a:latin typeface="Arial Narrow" panose="020B0606020202030204" pitchFamily="34" charset="0"/>
              </a:rPr>
              <a:t>,</a:t>
            </a:r>
            <a:r>
              <a:rPr kumimoji="0" lang="en-US" altLang="pt-BR" sz="2800" dirty="0">
                <a:latin typeface="Arial Narrow" panose="020B0606020202030204" pitchFamily="34" charset="0"/>
              </a:rPr>
              <a:t> </a:t>
            </a:r>
            <a:r>
              <a:rPr kumimoji="0" lang="en-US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pt-BR" sz="2000" dirty="0">
                <a:latin typeface="Arial Narrow" panose="020B0606020202030204" pitchFamily="34" charset="0"/>
              </a:rPr>
              <a:t>)</a:t>
            </a:r>
            <a:r>
              <a:rPr kumimoji="0" lang="en-US" altLang="pt-BR" sz="28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possuem valor semântico. </a:t>
            </a:r>
            <a:endParaRPr kumimoji="0" lang="en-US" altLang="pt-BR" sz="2000" dirty="0">
              <a:latin typeface="Arial Narrow" panose="020B0606020202030204" pitchFamily="34" charset="0"/>
            </a:endParaRPr>
          </a:p>
          <a:p>
            <a:pPr marL="265113" indent="0"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000" u="sng" dirty="0">
              <a:latin typeface="Arial Narrow" panose="020B0606020202030204" pitchFamily="34" charset="0"/>
            </a:endParaRPr>
          </a:p>
          <a:p>
            <a:pPr marL="265113" inden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u="sng" dirty="0">
                <a:latin typeface="Arial Narrow" panose="020B0606020202030204" pitchFamily="34" charset="0"/>
              </a:rPr>
              <a:t>símbolos especiais: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sequências de um ou mais caracteres que não podem aparecer em identificadores nem palavras reservadas e são utilizados para composição de expressões aritméticas, relacionais ou lógicas, comandos de atribuição, entre outras construções sintáticas  (</a:t>
            </a:r>
            <a:r>
              <a:rPr kumimoji="0"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:   &lt;=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...).</a:t>
            </a:r>
            <a:endParaRPr kumimoji="0" lang="en-US" altLang="pt-BR" sz="2000" b="1" i="1" dirty="0">
              <a:latin typeface="Arial Narrow" panose="020B0606020202030204" pitchFamily="34" charset="0"/>
            </a:endParaRP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965767CC-ED92-4674-98A6-AF605F506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 ANÁLISE LÉXICA: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função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1E9E9A70-59D9-475A-86B0-6D29FEF47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>
            <a:extLst>
              <a:ext uri="{FF2B5EF4-FFF2-40B4-BE49-F238E27FC236}">
                <a16:creationId xmlns:a16="http://schemas.microsoft.com/office/drawing/2014/main" id="{A5FA8769-EFAF-4E2B-9F8E-8ABD69CEB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08720"/>
            <a:ext cx="864096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55725" indent="-63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CLASSE (ou categorias):</a:t>
            </a: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265113" lvl="1" indent="-265113">
              <a:spcBef>
                <a:spcPct val="0"/>
              </a:spcBef>
              <a:buFont typeface="Arial Narrow" panose="020B0606020202030204" pitchFamily="34" charset="0"/>
              <a:buChar char="–"/>
            </a:pPr>
            <a:r>
              <a:rPr kumimoji="0" lang="pt-BR" altLang="pt-BR" sz="2000" b="1" i="1" dirty="0">
                <a:solidFill>
                  <a:srgbClr val="008000"/>
                </a:solidFill>
                <a:latin typeface="Arial Narrow" panose="020B0606020202030204" pitchFamily="34" charset="0"/>
              </a:rPr>
              <a:t>tokens </a:t>
            </a:r>
            <a:r>
              <a:rPr lang="pt-BR" sz="2000" b="1" dirty="0">
                <a:solidFill>
                  <a:srgbClr val="008000"/>
                </a:solidFill>
                <a:latin typeface="Arial Narrow" pitchFamily="34" charset="0"/>
              </a:rPr>
              <a:t>genéricos</a:t>
            </a:r>
            <a:r>
              <a:rPr lang="pt-BR" sz="2000" dirty="0">
                <a:latin typeface="Arial Narrow" pitchFamily="34" charset="0"/>
              </a:rPr>
              <a:t>:</a:t>
            </a:r>
            <a:r>
              <a:rPr lang="pt-BR" sz="2000" b="1" dirty="0">
                <a:latin typeface="Arial Narrow" pitchFamily="34" charset="0"/>
              </a:rPr>
              <a:t> </a:t>
            </a:r>
            <a:r>
              <a:rPr lang="pt-BR" sz="2000" dirty="0">
                <a:latin typeface="Arial Narrow" pitchFamily="34" charset="0"/>
              </a:rPr>
              <a:t>pertencem a uma única classe, mas devem possuir o valor explícito do </a:t>
            </a:r>
            <a:r>
              <a:rPr lang="pt-BR" sz="2000" i="1" dirty="0">
                <a:latin typeface="Arial Narrow" pitchFamily="34" charset="0"/>
              </a:rPr>
              <a:t>token</a:t>
            </a:r>
            <a:r>
              <a:rPr lang="pt-BR" sz="2000" dirty="0">
                <a:latin typeface="Arial Narrow" pitchFamily="34" charset="0"/>
              </a:rPr>
              <a:t> reconhecido para uso na análise semântica, podendo ser:</a:t>
            </a:r>
          </a:p>
          <a:p>
            <a:pPr marL="265113" lvl="1" indent="-265113">
              <a:spcBef>
                <a:spcPct val="0"/>
              </a:spcBef>
              <a:buFont typeface="Arial Narrow" panose="020B0606020202030204" pitchFamily="34" charset="0"/>
              <a:buChar char="–"/>
            </a:pPr>
            <a:endParaRPr lang="pt-BR" sz="2000" u="sng" dirty="0">
              <a:latin typeface="Arial Narrow" pitchFamily="34" charset="0"/>
            </a:endParaRPr>
          </a:p>
          <a:p>
            <a:pPr marL="265113" lvl="1" indent="0">
              <a:spcBef>
                <a:spcPct val="0"/>
              </a:spcBef>
              <a:buNone/>
            </a:pPr>
            <a:r>
              <a:rPr lang="pt-BR" sz="2000" u="sng" dirty="0">
                <a:latin typeface="Arial Narrow" pitchFamily="34" charset="0"/>
              </a:rPr>
              <a:t>constantes:</a:t>
            </a:r>
            <a:r>
              <a:rPr lang="pt-BR" sz="2000" dirty="0">
                <a:latin typeface="Arial Narrow" pitchFamily="34" charset="0"/>
              </a:rPr>
              <a:t> </a:t>
            </a:r>
            <a:r>
              <a:rPr kumimoji="0" lang="pt-BR" sz="2000" dirty="0">
                <a:latin typeface="Arial Narrow" panose="020B0606020202030204" pitchFamily="34" charset="0"/>
              </a:rPr>
              <a:t>valores</a:t>
            </a:r>
            <a:r>
              <a:rPr lang="pt-BR" sz="2000" dirty="0">
                <a:latin typeface="Arial Narrow" pitchFamily="34" charset="0"/>
              </a:rPr>
              <a:t> numéricos e </a:t>
            </a:r>
            <a:r>
              <a:rPr lang="pt-BR" sz="2000" dirty="0" err="1">
                <a:latin typeface="Arial Narrow" pitchFamily="34" charset="0"/>
              </a:rPr>
              <a:t>alfa-numéricos</a:t>
            </a:r>
            <a:r>
              <a:rPr lang="pt-BR" sz="2000" dirty="0">
                <a:latin typeface="Arial Narrow" pitchFamily="34" charset="0"/>
              </a:rPr>
              <a:t>. </a:t>
            </a:r>
            <a:endParaRPr lang="pt-BR" sz="2000" u="sng" dirty="0">
              <a:latin typeface="Arial Narrow" pitchFamily="34" charset="0"/>
            </a:endParaRPr>
          </a:p>
          <a:p>
            <a:pPr marL="914400" lvl="1" indent="-457200">
              <a:defRPr/>
            </a:pPr>
            <a:endParaRPr lang="pt-BR" sz="2000" u="sng" dirty="0">
              <a:latin typeface="Arial Narrow" pitchFamily="34" charset="0"/>
            </a:endParaRPr>
          </a:p>
          <a:p>
            <a:pPr marL="265113" lvl="2" indent="0">
              <a:buNone/>
              <a:defRPr/>
            </a:pPr>
            <a:r>
              <a:rPr lang="pt-BR" sz="2000" u="sng" dirty="0">
                <a:latin typeface="Arial Narrow" pitchFamily="34" charset="0"/>
              </a:rPr>
              <a:t>identificadores:</a:t>
            </a:r>
            <a:r>
              <a:rPr lang="pt-BR" sz="2000" dirty="0">
                <a:latin typeface="Arial Narrow" pitchFamily="34" charset="0"/>
              </a:rPr>
              <a:t> palavras que seguem algumas regras de escrita, especificadas de forma genérica, e que podem assumir diversos valores.</a:t>
            </a:r>
          </a:p>
          <a:p>
            <a:pPr marL="265113" lvl="2" indent="0" algn="ctr">
              <a:buNone/>
              <a:defRPr/>
            </a:pPr>
            <a:r>
              <a:rPr lang="pt-BR" sz="2000" u="sng" dirty="0">
                <a:latin typeface="Arial Narrow" pitchFamily="34" charset="0"/>
              </a:rPr>
              <a:t>identificadores</a:t>
            </a:r>
            <a:r>
              <a:rPr lang="pt-BR" sz="2000" dirty="0">
                <a:latin typeface="Arial Narrow" pitchFamily="34" charset="0"/>
              </a:rPr>
              <a:t> X </a:t>
            </a:r>
            <a:r>
              <a:rPr lang="pt-BR" sz="2000" u="sng" dirty="0">
                <a:latin typeface="Arial Narrow" pitchFamily="34" charset="0"/>
              </a:rPr>
              <a:t>palavras reservadas</a:t>
            </a:r>
            <a:r>
              <a:rPr lang="pt-BR" sz="2000" dirty="0">
                <a:latin typeface="Arial Narrow" pitchFamily="34" charset="0"/>
              </a:rPr>
              <a:t> ?</a:t>
            </a:r>
            <a:endParaRPr lang="pt-BR" sz="2000" b="1" i="1" dirty="0">
              <a:latin typeface="Arial Narrow" pitchFamily="34" charset="0"/>
            </a:endParaRP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B030486D-C29D-4745-B084-F6A6F5B13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 ANÁLISE LÉXICA: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função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DC6437F5-6208-47BE-BA77-580712BF6A0A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3">
            <a:extLst>
              <a:ext uri="{FF2B5EF4-FFF2-40B4-BE49-F238E27FC236}">
                <a16:creationId xmlns:a16="http://schemas.microsoft.com/office/drawing/2014/main" id="{BC53C8ED-65F7-498B-85FF-8C529A5B9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 ANÁLISE LÉXICA: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função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AD2269D4-01F3-49A7-BC3F-D1AAAB723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9A6267A1-1D48-4649-8353-48FD391B4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08720"/>
            <a:ext cx="864096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55725" indent="-63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CLASSE (ou categorias):</a:t>
            </a: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265113" lvl="1" indent="-265113">
              <a:spcBef>
                <a:spcPct val="0"/>
              </a:spcBef>
              <a:buFont typeface="Arial Narrow" panose="020B0606020202030204" pitchFamily="34" charset="0"/>
              <a:buChar char="–"/>
            </a:pPr>
            <a:r>
              <a:rPr kumimoji="0" lang="pt-BR" altLang="pt-BR" sz="2000" b="1" i="1" dirty="0">
                <a:solidFill>
                  <a:srgbClr val="008000"/>
                </a:solidFill>
                <a:latin typeface="Arial Narrow" panose="020B0606020202030204" pitchFamily="34" charset="0"/>
              </a:rPr>
              <a:t>tokens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 sem valor sintático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: devem ser reconhecidos, porém ignorados (comentários e caracteres de controle e formatação - espaços em branco, final de linha, final de arquivo, tabulação, exceto em literais e comentários).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3">
            <a:extLst>
              <a:ext uri="{FF2B5EF4-FFF2-40B4-BE49-F238E27FC236}">
                <a16:creationId xmlns:a16="http://schemas.microsoft.com/office/drawing/2014/main" id="{DBC2ADAE-2A34-44AE-A68E-601E39329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 ANÁLISE LÉXICA: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especificação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dos </a:t>
            </a:r>
            <a:r>
              <a:rPr kumimoji="1" lang="en-US" sz="2800" i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tokens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DC677B98-D08C-42D2-AD45-200CC47C4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DA85F839-BB78-4D6D-939C-4F5BBD7F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08720"/>
            <a:ext cx="864096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55725" indent="-63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r>
              <a:rPr lang="pt-BR" sz="2000" dirty="0">
                <a:latin typeface="Arial Narrow" pitchFamily="34" charset="0"/>
              </a:rPr>
              <a:t>Faz-se uma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descrição</a:t>
            </a:r>
            <a:r>
              <a:rPr lang="pt-BR" sz="2000" dirty="0">
                <a:solidFill>
                  <a:srgbClr val="0000FF"/>
                </a:solidFill>
                <a:latin typeface="Arial Narrow" pitchFamily="34" charset="0"/>
              </a:rPr>
              <a:t> </a:t>
            </a:r>
            <a:r>
              <a:rPr lang="pt-BR" sz="2000" dirty="0">
                <a:latin typeface="Arial Narrow" pitchFamily="34" charset="0"/>
              </a:rPr>
              <a:t>das regras de formação (padrão) de </a:t>
            </a:r>
            <a:r>
              <a:rPr lang="pt-BR" sz="2000" i="1" dirty="0">
                <a:latin typeface="Arial Narrow" pitchFamily="34" charset="0"/>
              </a:rPr>
              <a:t>tokens</a:t>
            </a:r>
            <a:r>
              <a:rPr lang="pt-BR" sz="2000" dirty="0">
                <a:latin typeface="Arial Narrow" pitchFamily="34" charset="0"/>
              </a:rPr>
              <a:t> mais complexos, como palavras reservadas, identificadores, constantes e comentários:</a:t>
            </a:r>
          </a:p>
          <a:p>
            <a:pPr marL="265113" lvl="1" indent="-265113">
              <a:spcBef>
                <a:spcPct val="0"/>
              </a:spcBef>
              <a:buFont typeface="+mj-lt"/>
              <a:buAutoNum type="arabicPeriod"/>
            </a:pPr>
            <a:r>
              <a:rPr lang="pt-BR" sz="2000" dirty="0">
                <a:latin typeface="Arial Narrow" pitchFamily="34" charset="0"/>
              </a:rPr>
              <a:t>com </a:t>
            </a:r>
            <a:r>
              <a:rPr lang="pt-BR" sz="2000" b="1" dirty="0">
                <a:solidFill>
                  <a:srgbClr val="008000"/>
                </a:solidFill>
                <a:latin typeface="Arial Narrow" pitchFamily="34" charset="0"/>
              </a:rPr>
              <a:t>descrição textual</a:t>
            </a:r>
            <a:r>
              <a:rPr lang="pt-BR" sz="2000" dirty="0">
                <a:latin typeface="Arial Narrow" pitchFamily="34" charset="0"/>
              </a:rPr>
              <a:t> (</a:t>
            </a:r>
            <a:r>
              <a:rPr lang="pt-BR" sz="2000" u="sng" dirty="0">
                <a:latin typeface="Arial Narrow" pitchFamily="34" charset="0"/>
              </a:rPr>
              <a:t>especificação informal</a:t>
            </a:r>
            <a:r>
              <a:rPr lang="pt-BR" sz="2000" dirty="0">
                <a:latin typeface="Arial Narrow" pitchFamily="34" charset="0"/>
              </a:rPr>
              <a:t>):</a:t>
            </a:r>
          </a:p>
          <a:p>
            <a:pPr marL="265113" lvl="1" indent="0">
              <a:spcBef>
                <a:spcPct val="0"/>
              </a:spcBef>
              <a:buNone/>
            </a:pPr>
            <a:r>
              <a:rPr lang="pt-BR" sz="2000" u="sng" dirty="0">
                <a:latin typeface="Arial Narrow" pitchFamily="34" charset="0"/>
              </a:rPr>
              <a:t>identificador</a:t>
            </a:r>
            <a:r>
              <a:rPr lang="pt-BR" sz="2000" dirty="0">
                <a:latin typeface="Arial Narrow" pitchFamily="34" charset="0"/>
              </a:rPr>
              <a:t>: inicia com letra ou _, seguido por zero ou mais letras, dígitos ou _</a:t>
            </a:r>
            <a:r>
              <a:rPr lang="pt-BR" sz="2000" b="1" dirty="0">
                <a:latin typeface="Arial Narrow" pitchFamily="34" charset="0"/>
              </a:rPr>
              <a:t> </a:t>
            </a:r>
          </a:p>
          <a:p>
            <a:pPr marL="265113" lvl="1" indent="-265113">
              <a:spcBef>
                <a:spcPct val="0"/>
              </a:spcBef>
              <a:buFont typeface="+mj-lt"/>
              <a:buAutoNum type="arabicPeriod"/>
            </a:pPr>
            <a:endParaRPr lang="pt-BR" sz="2000" dirty="0">
              <a:latin typeface="Arial Narrow" pitchFamily="34" charset="0"/>
            </a:endParaRPr>
          </a:p>
          <a:p>
            <a:pPr marL="265113" lvl="1" indent="-265113">
              <a:spcBef>
                <a:spcPct val="0"/>
              </a:spcBef>
              <a:buFont typeface="+mj-lt"/>
              <a:buAutoNum type="arabicPeriod" startAt="2"/>
            </a:pPr>
            <a:r>
              <a:rPr lang="pt-BR" sz="2000" dirty="0">
                <a:latin typeface="Arial Narrow" pitchFamily="34" charset="0"/>
              </a:rPr>
              <a:t>com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definições regulares</a:t>
            </a:r>
            <a:r>
              <a:rPr lang="pt-BR" sz="2000" dirty="0">
                <a:latin typeface="Arial Narrow" pitchFamily="34" charset="0"/>
              </a:rPr>
              <a:t> (</a:t>
            </a:r>
            <a:r>
              <a:rPr lang="pt-BR" sz="2000" u="sng" dirty="0">
                <a:latin typeface="Arial Narrow" pitchFamily="34" charset="0"/>
              </a:rPr>
              <a:t>especificação formal</a:t>
            </a:r>
            <a:r>
              <a:rPr lang="pt-BR" sz="2000" dirty="0">
                <a:latin typeface="Arial Narrow" pitchFamily="34" charset="0"/>
              </a:rPr>
              <a:t>).</a:t>
            </a:r>
          </a:p>
          <a:p>
            <a:pPr marL="265113" lvl="1" indent="0">
              <a:spcBef>
                <a:spcPct val="0"/>
              </a:spcBef>
              <a:buNone/>
            </a:pPr>
            <a:r>
              <a:rPr lang="pt-BR" sz="2000" u="sng" dirty="0">
                <a:latin typeface="Arial Narrow" pitchFamily="34" charset="0"/>
              </a:rPr>
              <a:t>identificador:</a:t>
            </a:r>
            <a:r>
              <a:rPr lang="pt-BR" sz="2000" dirty="0">
                <a:latin typeface="Arial Narrow" pitchFamily="34" charset="0"/>
              </a:rPr>
              <a:t>  </a:t>
            </a:r>
            <a:r>
              <a:rPr lang="pt-BR" sz="2000" b="1" dirty="0">
                <a:latin typeface="Arial Narrow" pitchFamily="34" charset="0"/>
              </a:rPr>
              <a:t>?</a:t>
            </a:r>
            <a:endParaRPr lang="pt-BR" sz="2000" u="sng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3">
            <a:extLst>
              <a:ext uri="{FF2B5EF4-FFF2-40B4-BE49-F238E27FC236}">
                <a16:creationId xmlns:a16="http://schemas.microsoft.com/office/drawing/2014/main" id="{E1A0A4F0-A0EE-4DF1-9EBA-18EFED441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 ANÁLISE LÉXICA: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reconhecimento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dos </a:t>
            </a:r>
            <a:r>
              <a:rPr kumimoji="1" lang="en-US" sz="2800" i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tokens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8C8D854E-91C4-4BB1-A4DE-B663A57C8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B0C657DE-6009-465B-B0D0-EBD01069A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08720"/>
            <a:ext cx="864096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55725" indent="-63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algn="just">
              <a:spcBef>
                <a:spcPct val="0"/>
              </a:spcBef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Deve-se:</a:t>
            </a:r>
          </a:p>
          <a:p>
            <a:pPr marL="265113" lvl="1" indent="-265113" algn="just">
              <a:spcBef>
                <a:spcPct val="0"/>
              </a:spcBef>
            </a:pP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converter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a especificação feita em termos de definições regulares em 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autômatos finitos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determinísticos, de preferência autômatos finitos determinísticos mínimos;</a:t>
            </a:r>
          </a:p>
          <a:p>
            <a:pPr marL="265113" lvl="1" indent="-265113" algn="just">
              <a:spcBef>
                <a:spcPct val="0"/>
              </a:spcBef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265113" lvl="1" indent="-265113" algn="just">
              <a:spcBef>
                <a:spcPct val="0"/>
              </a:spcBef>
            </a:pP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implementar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os autômatos finitos.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48BFA7D2-2FFA-4536-974D-520CDC13A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083207"/>
            <a:ext cx="8766050" cy="76450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D66729A3-E868-4B3B-B89E-6AD56563E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2. ANÁLISE LÉXICA: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implementação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B82BF7D4-3935-441A-86E6-F65958F47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9BC77C29-0A63-46CD-BC62-FB4F50435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08720"/>
            <a:ext cx="864096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55725" indent="-635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algn="just">
              <a:spcBef>
                <a:spcPct val="0"/>
              </a:spcBef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Pode ser:</a:t>
            </a:r>
          </a:p>
          <a:p>
            <a:pPr marL="265113" lvl="1" indent="-265113" algn="just">
              <a:spcBef>
                <a:spcPct val="0"/>
              </a:spcBef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manual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isto é, os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autômatos finitos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são implementados em uma linguagem de programação;</a:t>
            </a:r>
          </a:p>
          <a:p>
            <a:pPr marL="265113" lvl="1" indent="-265113" algn="just">
              <a:spcBef>
                <a:spcPct val="0"/>
              </a:spcBef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265113" lvl="1" indent="-265113" algn="just">
              <a:spcBef>
                <a:spcPct val="0"/>
              </a:spcBef>
            </a:pP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gerada automaticamente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a partir da definição dos </a:t>
            </a:r>
            <a:r>
              <a:rPr kumimoji="0" lang="pt-BR" altLang="pt-BR" sz="2000" i="1" dirty="0">
                <a:latin typeface="Arial Narrow" panose="020B0606020202030204" pitchFamily="34" charset="0"/>
              </a:rPr>
              <a:t>tokens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(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definições regulares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), por ferramentas denominadas geradores de analisadores léxicos.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981</Words>
  <Application>Microsoft Office PowerPoint</Application>
  <PresentationFormat>Apresentação na tela (4:3)</PresentationFormat>
  <Paragraphs>139</Paragraphs>
  <Slides>18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Calibri</vt:lpstr>
      <vt:lpstr>Courier New</vt:lpstr>
      <vt:lpstr>Times New Roman</vt:lpstr>
      <vt:lpstr>Verdana</vt:lpstr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Joyce Martins</dc:creator>
  <cp:lastModifiedBy>Joyce Martins</cp:lastModifiedBy>
  <cp:revision>208</cp:revision>
  <dcterms:created xsi:type="dcterms:W3CDTF">2020-08-12T11:39:18Z</dcterms:created>
  <dcterms:modified xsi:type="dcterms:W3CDTF">2021-02-21T14:11:10Z</dcterms:modified>
</cp:coreProperties>
</file>