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66-4FCE-816E-D0DB52AAE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3633648"/>
        <c:axId val="-1783631472"/>
      </c:scatterChart>
      <c:valAx>
        <c:axId val="-1783633648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Quantidade</a:t>
                </a:r>
              </a:p>
            </c:rich>
          </c:tx>
          <c:layout>
            <c:manualLayout>
              <c:xMode val="edge"/>
              <c:yMode val="edge"/>
              <c:x val="0.4118065212888718"/>
              <c:y val="0.895690852320823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1472"/>
        <c:crosses val="autoZero"/>
        <c:crossBetween val="midCat"/>
      </c:valAx>
      <c:valAx>
        <c:axId val="-178363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Preço</a:t>
                </a:r>
              </a:p>
            </c:rich>
          </c:tx>
          <c:layout>
            <c:manualLayout>
              <c:xMode val="edge"/>
              <c:yMode val="edge"/>
              <c:x val="2.5051533173555837E-2"/>
              <c:y val="0.411253150650394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364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Uma curva de oferta para gasolina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71B-4922-BF23-8C71C5821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3633648"/>
        <c:axId val="-1783631472"/>
      </c:scatterChart>
      <c:valAx>
        <c:axId val="-1783633648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gasolina (milhões de litros)</a:t>
                </a:r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1472"/>
        <c:crosses val="autoZero"/>
        <c:crossBetween val="midCat"/>
      </c:valAx>
      <c:valAx>
        <c:axId val="-178363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3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Ponto de equilíbrio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Oferta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50A-4F41-82CB-B3054F29231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Demanda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Planilha1!$C$2:$C$8</c:f>
              <c:numCache>
                <c:formatCode>General</c:formatCode>
                <c:ptCount val="7"/>
                <c:pt idx="0">
                  <c:v>2.5</c:v>
                </c:pt>
                <c:pt idx="1">
                  <c:v>2</c:v>
                </c:pt>
                <c:pt idx="2">
                  <c:v>1.6</c:v>
                </c:pt>
                <c:pt idx="3">
                  <c:v>1.3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50A-4F41-82CB-B3054F292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1183728"/>
        <c:axId val="-1724707696"/>
      </c:scatterChart>
      <c:valAx>
        <c:axId val="-1391183728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gasolina (milhões de litros)</a:t>
                </a:r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24707696"/>
        <c:crosses val="autoZero"/>
        <c:crossBetween val="midCat"/>
      </c:valAx>
      <c:valAx>
        <c:axId val="-17247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39118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562625243790743"/>
          <c:y val="0.75027629809239882"/>
          <c:w val="0.63147092443846875"/>
          <c:h val="8.09019389415305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5A841-A27E-7446-1944-13683B6D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A31E4-798D-E828-3A4D-4DB1D715A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8B55B-9710-EB17-130A-622FAEBB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8C836-0B09-B1C3-616F-CCFD188D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8F5FB-6AFF-62AB-1FB8-4734C927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33DED-4580-DC73-EABF-F600BAD6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A9B157-28B1-6254-000A-FBBCE4C46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5A3C3-ED56-CB6E-290A-D730CA99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FA8BA-6ADA-9500-C4CA-089CCA2E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855DA-522E-9532-1894-7D73ED77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5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F84864-452E-FD57-E8D8-6C3132D2B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BFF9ED-66C7-F2A2-8BBD-872FBE34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219F-424C-9892-5BE3-7E71C01D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F6255-E87B-5518-10D5-8B3165B1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727B1-01C2-8A02-B255-C6175C6A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80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5DBCA-F125-22AC-C2FB-37C0EF37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05252-8057-0106-60D7-7749624E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3B74C-49DF-1907-1E47-2A4884C4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342AA-F88C-C063-8025-85B3065E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D02F0A-6E3B-D4A9-D062-3847485B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85A61-140D-DD47-9B84-B35886A2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4E205C-4CFC-0DB2-A2F8-DAEFC5A5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6EF11-839C-1E7C-CB40-308053DD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6F5DB9-EAAD-09C8-402D-7100D62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0C729-FFE8-9DED-7F49-089D18A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1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6A047-8CB5-3284-B99B-FDFFC74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8D9C7-8D28-9457-A536-03D887189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1499C9-B87E-6313-B0FD-F204E7932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4568E8-4E01-E935-D5CF-EC27CFBC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D16F8-B4B9-5425-2C69-9D7B848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A52A5C-60C1-5161-A9B4-E8DB91B8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4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C948F-86ED-060E-2727-8080DCDA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65B6C3-ABDF-C77E-5D1D-92CB62F7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5D844-56DF-7BBD-D726-DD0B1751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8C77F3-52E4-FBAF-3BEA-E2CDE06F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8625D-B1B2-6C38-2481-67C4DA5C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BA71C0-4C4D-1A18-8119-18B3023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961574-8FCC-A888-1A30-082AB3BE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FB6AE2-A38D-0C52-E81B-896CBECF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D91FE-C428-DB70-7A4B-7B88D3A1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CCB7B-E07F-7F4D-3FC3-CC884FDA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AF64A3-3979-A01B-433C-6E9221D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D07750-D66F-F67A-D9B0-26B698F8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30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BAEF8D-3E46-D5E1-0945-83A4B521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F63B3C-C4D4-8719-E152-74A3FD49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F0F4D-8FE9-B6B6-A143-434655D6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C4DB-C54C-BA4E-FBDB-4550D75E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87A46-199B-84A6-E0B0-8A36EA2D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C00398-5330-1AFC-7ADF-1CFFB5BF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608B2-D010-D807-17AB-3B5A3A05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833F18-3DC9-F1D6-FBDC-D11C051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584E8-624A-89D0-E585-57112D77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9F33-A890-8148-D824-3296CF01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CBF65F-B985-C9D9-DB70-E8A50A79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B33507-44B6-7F36-E8D7-6BD8E4583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2E3EB-E28B-2D24-EC3C-B880DA4C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7D9AB-6400-8A72-7BE2-8E2C0BE9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F9AC1-79D8-C27A-90DE-C26CDBB4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1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3AB65D-2152-45F0-7A79-35B84C1E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A8D454-F0B9-95A4-12F0-3C52EE76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1FB7E-4908-6C69-F53B-BBD350ADF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E751-19BC-4490-B3A7-5761663339E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508FF-0021-3389-60A9-441DF50D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A861F-C775-8FD1-6EAA-422018C9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5708-334E-45F1-BE9E-0EF11D807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4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6" descr="Peça de madeira cortada no meio">
            <a:extLst>
              <a:ext uri="{FF2B5EF4-FFF2-40B4-BE49-F238E27FC236}">
                <a16:creationId xmlns:a16="http://schemas.microsoft.com/office/drawing/2014/main" id="{94C5BD5E-6B52-32C0-B4C3-688BDE0ABB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5" name="Caixa de texto 15">
            <a:extLst>
              <a:ext uri="{FF2B5EF4-FFF2-40B4-BE49-F238E27FC236}">
                <a16:creationId xmlns:a16="http://schemas.microsoft.com/office/drawing/2014/main" id="{2D9F7135-053D-062B-DA3D-BA07B2ECE89A}"/>
              </a:ext>
            </a:extLst>
          </p:cNvPr>
          <p:cNvSpPr txBox="1"/>
          <p:nvPr/>
        </p:nvSpPr>
        <p:spPr>
          <a:xfrm>
            <a:off x="5205663" y="3904339"/>
            <a:ext cx="1879577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pt-BR" sz="1600" b="1" spc="-100" noProof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FUNDAMENTOS</a:t>
            </a:r>
          </a:p>
          <a:p>
            <a:pPr algn="r" rtl="0">
              <a:lnSpc>
                <a:spcPts val="1400"/>
              </a:lnSpc>
            </a:pPr>
            <a:r>
              <a:rPr lang="pt-BR" sz="1600" b="1" spc="-100" noProof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</a:t>
            </a:r>
          </a:p>
          <a:p>
            <a:pPr algn="r" rtl="0">
              <a:lnSpc>
                <a:spcPts val="1400"/>
              </a:lnSpc>
            </a:pPr>
            <a:r>
              <a:rPr lang="pt-BR" sz="1600" b="1" spc="-100" noProof="1">
                <a:latin typeface="Corbel" panose="020B0503020204020204" pitchFamily="34" charset="0"/>
              </a:rPr>
              <a:t>ECONOMIA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B8B7A0E-F833-0E09-7BAF-06EC81EE6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35" y="4346296"/>
            <a:ext cx="7186069" cy="1674470"/>
          </a:xfrm>
        </p:spPr>
        <p:txBody>
          <a:bodyPr rtlCol="0"/>
          <a:lstStyle/>
          <a:p>
            <a:pPr rtl="0">
              <a:lnSpc>
                <a:spcPts val="6000"/>
              </a:lnSpc>
            </a:pPr>
            <a:r>
              <a:rPr lang="pt-BR" sz="7200" b="1" noProof="1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7" name="Subtítulo 3">
            <a:extLst>
              <a:ext uri="{FF2B5EF4-FFF2-40B4-BE49-F238E27FC236}">
                <a16:creationId xmlns:a16="http://schemas.microsoft.com/office/drawing/2014/main" id="{0A84D3CA-ACA5-5356-228F-1E165B8C8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538444"/>
            <a:ext cx="3401478" cy="1304133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rtl="0"/>
            <a:endParaRPr lang="pt-BR" sz="1800" i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pt-BR" sz="1800" i="1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Samuel, Gabriela, Danielle, Matheus e Luiz.</a:t>
            </a:r>
          </a:p>
        </p:txBody>
      </p:sp>
      <p:pic>
        <p:nvPicPr>
          <p:cNvPr id="8" name="Picture 2" descr="Nova Era Formaturas">
            <a:extLst>
              <a:ext uri="{FF2B5EF4-FFF2-40B4-BE49-F238E27FC236}">
                <a16:creationId xmlns:a16="http://schemas.microsoft.com/office/drawing/2014/main" id="{5FEDCD7F-9A7D-D46D-9E30-43ADC8F2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" y="-1"/>
            <a:ext cx="1406717" cy="12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6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34D7198-24D3-C907-DD7F-F7DF826A406D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290041" y="6391469"/>
            <a:ext cx="435879" cy="28460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B77AC67B-0624-3B68-30D6-72E79494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480" y="1362567"/>
            <a:ext cx="3811153" cy="3859862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Elasticidade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Mede a variação percentual na quantidade ofertada em resposta a variação do preço do produto.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influenciado pela disponibilidade de matéria-prima, capacidade de produção, entre outros.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91316C-A0EB-A3F5-E9A8-D76BB3BD5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9" y="1135662"/>
            <a:ext cx="4034442" cy="3025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2" descr="Lei da Oferta e da Procura: tudo o que você precisa saber">
            <a:extLst>
              <a:ext uri="{FF2B5EF4-FFF2-40B4-BE49-F238E27FC236}">
                <a16:creationId xmlns:a16="http://schemas.microsoft.com/office/drawing/2014/main" id="{8FEEE4C0-0D9A-F76B-A851-798312E0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1" y="4713316"/>
            <a:ext cx="2988113" cy="17923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4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97F43FE-C084-3B87-7C68-1D947B4817AF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290041" y="6426000"/>
            <a:ext cx="435879" cy="25007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E006DAEC-067B-1BBB-0097-6753C24C1C8F}"/>
              </a:ext>
            </a:extLst>
          </p:cNvPr>
          <p:cNvSpPr txBox="1">
            <a:spLocks/>
          </p:cNvSpPr>
          <p:nvPr/>
        </p:nvSpPr>
        <p:spPr>
          <a:xfrm>
            <a:off x="770138" y="1432296"/>
            <a:ext cx="4500000" cy="5270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ELÁSTICA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93877576-76B6-C120-412B-4D9B42D9FD72}"/>
              </a:ext>
            </a:extLst>
          </p:cNvPr>
          <p:cNvSpPr txBox="1">
            <a:spLocks/>
          </p:cNvSpPr>
          <p:nvPr/>
        </p:nvSpPr>
        <p:spPr>
          <a:xfrm>
            <a:off x="770138" y="2023668"/>
            <a:ext cx="4500000" cy="4652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preço aumenta, a quantidade oferecida aumenta proporcionalmente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preço diminui, a quantidade oferecida diminui proporcionalmente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extremo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alteração no preço, mas aumenta ou diminui muito a quantidade oferecida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D03BF321-79C9-02C5-7C61-519C09067435}"/>
              </a:ext>
            </a:extLst>
          </p:cNvPr>
          <p:cNvSpPr txBox="1">
            <a:spLocks/>
          </p:cNvSpPr>
          <p:nvPr/>
        </p:nvSpPr>
        <p:spPr>
          <a:xfrm>
            <a:off x="6376709" y="1434089"/>
            <a:ext cx="4500000" cy="52528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INELÁSTICA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0E4E64CA-0CFF-50EA-D274-32EC0EBC70CE}"/>
              </a:ext>
            </a:extLst>
          </p:cNvPr>
          <p:cNvSpPr txBox="1">
            <a:spLocks/>
          </p:cNvSpPr>
          <p:nvPr/>
        </p:nvSpPr>
        <p:spPr>
          <a:xfrm>
            <a:off x="6376709" y="1770285"/>
            <a:ext cx="4500000" cy="4655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 pouco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preço aumenta, a quantidade aumenta pouco ou nada e vice e versa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extremo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alteração no preço, não altera a quantidade ofertada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C62C7131-C848-DF7B-CA19-3F2827FA3A98}"/>
              </a:ext>
            </a:extLst>
          </p:cNvPr>
          <p:cNvSpPr txBox="1">
            <a:spLocks/>
          </p:cNvSpPr>
          <p:nvPr/>
        </p:nvSpPr>
        <p:spPr>
          <a:xfrm>
            <a:off x="770138" y="4196562"/>
            <a:ext cx="4500000" cy="52707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PERFEITAMENTE ELÁSTICA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56912487-FE0C-7092-391D-ED39E9A1BAB4}"/>
              </a:ext>
            </a:extLst>
          </p:cNvPr>
          <p:cNvSpPr txBox="1">
            <a:spLocks/>
          </p:cNvSpPr>
          <p:nvPr/>
        </p:nvSpPr>
        <p:spPr>
          <a:xfrm>
            <a:off x="6376709" y="4198355"/>
            <a:ext cx="4500000" cy="525283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PERFEITAMENTE INELÁSTICA</a:t>
            </a:r>
          </a:p>
        </p:txBody>
      </p:sp>
    </p:spTree>
    <p:extLst>
      <p:ext uri="{BB962C8B-B14F-4D97-AF65-F5344CB8AC3E}">
        <p14:creationId xmlns:p14="http://schemas.microsoft.com/office/powerpoint/2010/main" val="618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8" grpId="0" build="p"/>
      <p:bldP spid="10" grpId="0" build="p"/>
      <p:bldP spid="11" grpId="0" build="p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4057E66-3F7B-713E-548A-162C54DB4A02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290041" y="6382139"/>
            <a:ext cx="435879" cy="29393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D8F3C8E6-65F7-E3A7-6750-AFEC4B68C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6072" y="1474131"/>
            <a:ext cx="4264428" cy="3909738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Ponto de equilíbrio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O equilíbrio é onde as curvas de oferta e de demanda se cruzam. Ao preço de equilíbrio, a quantidade oferecida é igual a quantidade demandada (quantidade de equilíbrio).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EB8E7CB-EA48-80BB-B44D-B25852872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85940"/>
              </p:ext>
            </p:extLst>
          </p:nvPr>
        </p:nvGraphicFramePr>
        <p:xfrm>
          <a:off x="8126964" y="1294126"/>
          <a:ext cx="3246600" cy="310064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482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1071059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  <a:gridCol w="1071059">
                  <a:extLst>
                    <a:ext uri="{9D8B030D-6E8A-4147-A177-3AD203B41FA5}">
                      <a16:colId xmlns:a16="http://schemas.microsoft.com/office/drawing/2014/main" val="3587313884"/>
                    </a:ext>
                  </a:extLst>
                </a:gridCol>
              </a:tblGrid>
              <a:tr h="388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Preço (por galão)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Quantidade ofertada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Quantidade demandada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R$ 1,40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625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625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11261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A439921-41C3-69A9-A5ED-BA95826D6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418659"/>
              </p:ext>
            </p:extLst>
          </p:nvPr>
        </p:nvGraphicFramePr>
        <p:xfrm>
          <a:off x="307975" y="3537068"/>
          <a:ext cx="3321633" cy="300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01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 animBg="1"/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BF054BF-5B87-7C0C-937D-1692A72D3DFD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>
            <a:no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7981C5E-A241-853A-9897-F3DF9F7B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215" y="1343905"/>
            <a:ext cx="3811153" cy="3933645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começou? 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Elaborada inicialmente pelos economistas clássicos Adam Smith e David Ricardo, no entanto foi Alfred Marshall, quem formulou de forma mais precisa em seu livro “Princípios da economia”, publicado em 1890.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7" name="Espaço Reservado para Imagem 4">
            <a:extLst>
              <a:ext uri="{FF2B5EF4-FFF2-40B4-BE49-F238E27FC236}">
                <a16:creationId xmlns:a16="http://schemas.microsoft.com/office/drawing/2014/main" id="{406F4D45-1DE5-DEDA-7E5F-7A64B0C1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6" b="13106"/>
          <a:stretch>
            <a:fillRect/>
          </a:stretch>
        </p:blipFill>
        <p:spPr>
          <a:xfrm>
            <a:off x="7175240" y="1343904"/>
            <a:ext cx="3648653" cy="3933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E644BA-FAE6-0D7C-E916-9AB37362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921502"/>
            <a:ext cx="2504497" cy="25044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dam Smith (Civ4Col) | Civilization Wiki | Fandom">
            <a:extLst>
              <a:ext uri="{FF2B5EF4-FFF2-40B4-BE49-F238E27FC236}">
                <a16:creationId xmlns:a16="http://schemas.microsoft.com/office/drawing/2014/main" id="{051EE209-08FD-0BD0-B30D-DE5E3035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43904"/>
            <a:ext cx="2504497" cy="250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7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B832FD6-585D-439D-2244-9BD9E119165A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>
            <a:no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A2FAE6CE-73BA-E63E-CCBB-2D2ACF793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215" y="1343905"/>
            <a:ext cx="3811153" cy="5273026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do Século XIX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 por transformações econômicas.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Consolidação do processo de industrialização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Expansão do comércio mundial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 pelo surgimento de novas teorias econômicas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por soluções para os problemas gerados pela industrialização e pela concentração de riqueza</a:t>
            </a:r>
          </a:p>
        </p:txBody>
      </p:sp>
      <p:pic>
        <p:nvPicPr>
          <p:cNvPr id="11" name="Picture 4" descr="O Cliente e a Venda">
            <a:extLst>
              <a:ext uri="{FF2B5EF4-FFF2-40B4-BE49-F238E27FC236}">
                <a16:creationId xmlns:a16="http://schemas.microsoft.com/office/drawing/2014/main" id="{6F423C08-7BF8-B647-801C-073F44137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7" y="3963754"/>
            <a:ext cx="2437996" cy="24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spaço Reservado para Imagem 6">
            <a:extLst>
              <a:ext uri="{FF2B5EF4-FFF2-40B4-BE49-F238E27FC236}">
                <a16:creationId xmlns:a16="http://schemas.microsoft.com/office/drawing/2014/main" id="{4A35BC96-5AD6-11DE-594E-4E79F6807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4" b="15474"/>
          <a:stretch>
            <a:fillRect/>
          </a:stretch>
        </p:blipFill>
        <p:spPr>
          <a:xfrm>
            <a:off x="7560193" y="1344803"/>
            <a:ext cx="3737526" cy="3933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627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4BCFCFFA-15B1-D0B9-09D3-7A4E678CCACC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2471247A-2A26-2F52-B85F-C966504CD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215" y="1343905"/>
            <a:ext cx="3811153" cy="4895657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Como funciona?</a:t>
            </a:r>
          </a:p>
          <a:p>
            <a:r>
              <a:rPr lang="pt-BR" sz="2000" dirty="0"/>
              <a:t>Os economistas argumentavam:</a:t>
            </a:r>
          </a:p>
          <a:p>
            <a:r>
              <a:rPr lang="pt-BR" sz="2000" dirty="0"/>
              <a:t>Se houver um excesso de demanda por um produto, os preços sobem incentivando os produtores a aumentar sua oferta.</a:t>
            </a:r>
          </a:p>
          <a:p>
            <a:r>
              <a:rPr lang="pt-BR" sz="2000" dirty="0"/>
              <a:t>A lei da oferta estabelece uma relação positiva entre o preço e quantidade ofertada.</a:t>
            </a:r>
          </a:p>
          <a:p>
            <a:r>
              <a:rPr lang="pt-BR" sz="2000" dirty="0"/>
              <a:t>Os produtores visam maximizar seus lucros.</a:t>
            </a:r>
          </a:p>
        </p:txBody>
      </p:sp>
      <p:pic>
        <p:nvPicPr>
          <p:cNvPr id="7" name="Picture 4" descr="O Cliente e a Venda">
            <a:extLst>
              <a:ext uri="{FF2B5EF4-FFF2-40B4-BE49-F238E27FC236}">
                <a16:creationId xmlns:a16="http://schemas.microsoft.com/office/drawing/2014/main" id="{10CFC21E-3C19-0F58-F411-85AB895D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7" y="3963754"/>
            <a:ext cx="2437996" cy="24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FBFB483-C1CC-077E-FB45-C8629AD47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10685"/>
              </p:ext>
            </p:extLst>
          </p:nvPr>
        </p:nvGraphicFramePr>
        <p:xfrm>
          <a:off x="7465007" y="1883438"/>
          <a:ext cx="4055640" cy="2950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66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74CFDE89-6C83-C197-8D3D-4FC1D797CFEB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Espaço Reservado para Conteúdo 4">
            <a:extLst>
              <a:ext uri="{FF2B5EF4-FFF2-40B4-BE49-F238E27FC236}">
                <a16:creationId xmlns:a16="http://schemas.microsoft.com/office/drawing/2014/main" id="{DF07AC06-91C0-CAAD-D8CF-021670BCB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74" y="1527681"/>
            <a:ext cx="3811587" cy="25504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Espaço Reservado para Imagem 2">
            <a:extLst>
              <a:ext uri="{FF2B5EF4-FFF2-40B4-BE49-F238E27FC236}">
                <a16:creationId xmlns:a16="http://schemas.microsoft.com/office/drawing/2014/main" id="{7EB1635E-04BA-C633-1005-3D2059BFD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r="14361"/>
          <a:stretch>
            <a:fillRect/>
          </a:stretch>
        </p:blipFill>
        <p:spPr>
          <a:xfrm>
            <a:off x="7115841" y="1527681"/>
            <a:ext cx="3737526" cy="39336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Picture 2" descr="Limão Taiti 100g - trimais">
            <a:extLst>
              <a:ext uri="{FF2B5EF4-FFF2-40B4-BE49-F238E27FC236}">
                <a16:creationId xmlns:a16="http://schemas.microsoft.com/office/drawing/2014/main" id="{0920E190-DA82-0EAC-46A9-12F4FABE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81" y="3984951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BF611B3-A2B6-295E-0D2D-8BB766DA0DFA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 NO NOSSO DIA A DIA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Espaço Reservado para Conteúdo 6">
            <a:extLst>
              <a:ext uri="{FF2B5EF4-FFF2-40B4-BE49-F238E27FC236}">
                <a16:creationId xmlns:a16="http://schemas.microsoft.com/office/drawing/2014/main" id="{2E296B7D-F338-3FF8-C30F-332AF5252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26" y="1496092"/>
            <a:ext cx="3371486" cy="21390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Espaço Reservado para Imagem 10">
            <a:extLst>
              <a:ext uri="{FF2B5EF4-FFF2-40B4-BE49-F238E27FC236}">
                <a16:creationId xmlns:a16="http://schemas.microsoft.com/office/drawing/2014/main" id="{4D5FBA01-3736-39CD-BB99-AAD731865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6" r="18716"/>
          <a:stretch>
            <a:fillRect/>
          </a:stretch>
        </p:blipFill>
        <p:spPr>
          <a:xfrm>
            <a:off x="7084332" y="1462177"/>
            <a:ext cx="3737526" cy="39336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2" descr="Magmaxx Supermercados – Magmaxx Supermercados">
            <a:extLst>
              <a:ext uri="{FF2B5EF4-FFF2-40B4-BE49-F238E27FC236}">
                <a16:creationId xmlns:a16="http://schemas.microsoft.com/office/drawing/2014/main" id="{293D8550-FF6A-3136-1EAA-ABEC3462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25" y="4572580"/>
            <a:ext cx="3371487" cy="17700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30AE0C80-6060-59E7-5BE2-7C06277E898C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1109C16-5E5B-ACD7-486F-359434AEA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9180" y="1343905"/>
            <a:ext cx="3811153" cy="5057845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Quadro de oferta</a:t>
            </a:r>
          </a:p>
          <a:p>
            <a:r>
              <a:rPr lang="pt-BR" sz="2000" dirty="0"/>
              <a:t>O quadro de oferta é uma tabela que mostra a quantidade ofertada a cada preço.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4000" dirty="0"/>
              <a:t>Curva de oferta</a:t>
            </a:r>
          </a:p>
          <a:p>
            <a:r>
              <a:rPr lang="pt-BR" sz="2000" dirty="0"/>
              <a:t>A curva de oferta é um gráfico que mostra a quantidade ofertada a cada preço. </a:t>
            </a:r>
          </a:p>
          <a:p>
            <a:r>
              <a:rPr lang="pt-BR" sz="2000" dirty="0"/>
              <a:t>Se inclinam da esquerda para direita e ilustram a lei da oferta. </a:t>
            </a:r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04739DD-CC01-C734-36F4-7AC879406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06554"/>
              </p:ext>
            </p:extLst>
          </p:nvPr>
        </p:nvGraphicFramePr>
        <p:xfrm>
          <a:off x="8000116" y="1343905"/>
          <a:ext cx="3725804" cy="259500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91523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1834281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</a:tblGrid>
              <a:tr h="257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Preço (por galão)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Quantidade ofertada                    (milhões de galões)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353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414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353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E6F235C-E698-DDAF-EA2A-CED066089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307356"/>
              </p:ext>
            </p:extLst>
          </p:nvPr>
        </p:nvGraphicFramePr>
        <p:xfrm>
          <a:off x="163593" y="3475022"/>
          <a:ext cx="3725804" cy="2950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9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 animBg="1"/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C1BBBCB-12F7-2BB5-FE17-0F5221511C7D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406FC3BE-7A5F-3F0A-EFEA-199860C27970}"/>
              </a:ext>
            </a:extLst>
          </p:cNvPr>
          <p:cNvSpPr txBox="1">
            <a:spLocks/>
          </p:cNvSpPr>
          <p:nvPr/>
        </p:nvSpPr>
        <p:spPr>
          <a:xfrm>
            <a:off x="432000" y="2119626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ALTERAÇÃO NA OFERTA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635AEE4C-21FD-F4D4-B9E6-5264B109CE7A}"/>
              </a:ext>
            </a:extLst>
          </p:cNvPr>
          <p:cNvSpPr txBox="1">
            <a:spLocks/>
          </p:cNvSpPr>
          <p:nvPr/>
        </p:nvSpPr>
        <p:spPr>
          <a:xfrm>
            <a:off x="432000" y="2979759"/>
            <a:ext cx="4500000" cy="252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ofertada do bem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Preço do bem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Preço dos fatores e insumos de produção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Preço de outros bens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Substitutos na produção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 do empresário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B8873913-B537-4DFE-42D8-3EC8175D1B2B}"/>
              </a:ext>
            </a:extLst>
          </p:cNvPr>
          <p:cNvSpPr txBox="1">
            <a:spLocks/>
          </p:cNvSpPr>
          <p:nvPr/>
        </p:nvSpPr>
        <p:spPr>
          <a:xfrm>
            <a:off x="5166713" y="2119507"/>
            <a:ext cx="4873026" cy="49692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OFERTADA</a:t>
            </a:r>
          </a:p>
        </p:txBody>
      </p:sp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152FF349-F4C8-B8EC-98CD-DE7BE2142DFA}"/>
              </a:ext>
            </a:extLst>
          </p:cNvPr>
          <p:cNvSpPr txBox="1">
            <a:spLocks/>
          </p:cNvSpPr>
          <p:nvPr/>
        </p:nvSpPr>
        <p:spPr>
          <a:xfrm>
            <a:off x="5241768" y="2616427"/>
            <a:ext cx="4500000" cy="1960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menor o preço, menor vai ser a quantidade da oferta.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maior o preço, maior vai ser a quantidade da oferta.</a:t>
            </a:r>
          </a:p>
        </p:txBody>
      </p:sp>
    </p:spTree>
    <p:extLst>
      <p:ext uri="{BB962C8B-B14F-4D97-AF65-F5344CB8AC3E}">
        <p14:creationId xmlns:p14="http://schemas.microsoft.com/office/powerpoint/2010/main" val="5733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P spid="7" grpId="0" build="p"/>
      <p:bldP spid="12" grpId="0" build="p" animBg="1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D7A158C3-BC1B-45B9-D0E8-4865C6BF857E}"/>
              </a:ext>
            </a:extLst>
          </p:cNvPr>
          <p:cNvSpPr/>
          <p:nvPr/>
        </p:nvSpPr>
        <p:spPr>
          <a:xfrm>
            <a:off x="0" y="0"/>
            <a:ext cx="9980476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88D044-1728-4A17-2117-FBFBB45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64475" cy="43200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LEI DA OFERTA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C79B403-0527-912F-EFEE-6E93187D582C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9" name="Picture 2" descr="Nova Era Formaturas">
            <a:extLst>
              <a:ext uri="{FF2B5EF4-FFF2-40B4-BE49-F238E27FC236}">
                <a16:creationId xmlns:a16="http://schemas.microsoft.com/office/drawing/2014/main" id="{11FAFCD8-9688-61E2-BFD3-A88679C9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9AEA3C1A-C64B-C5D1-2F04-8A5A28BBB2CB}"/>
              </a:ext>
            </a:extLst>
          </p:cNvPr>
          <p:cNvSpPr txBox="1">
            <a:spLocks/>
          </p:cNvSpPr>
          <p:nvPr/>
        </p:nvSpPr>
        <p:spPr>
          <a:xfrm>
            <a:off x="432000" y="1903615"/>
            <a:ext cx="4335944" cy="805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FINANCEIRO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6C8ED715-0F3B-DBF1-0E5B-3B0DEA392930}"/>
              </a:ext>
            </a:extLst>
          </p:cNvPr>
          <p:cNvSpPr txBox="1">
            <a:spLocks/>
          </p:cNvSpPr>
          <p:nvPr/>
        </p:nvSpPr>
        <p:spPr>
          <a:xfrm>
            <a:off x="432000" y="2979759"/>
            <a:ext cx="4500000" cy="252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investidores estão interessados, a tendência é que o preço do ativo suba no mercado.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contrário, quando não há interesse, o preço tende a diminuir.</a:t>
            </a:r>
          </a:p>
        </p:txBody>
      </p:sp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E0DBE845-690A-D7D9-0197-0F4655A205F5}"/>
              </a:ext>
            </a:extLst>
          </p:cNvPr>
          <p:cNvSpPr txBox="1">
            <a:spLocks/>
          </p:cNvSpPr>
          <p:nvPr/>
        </p:nvSpPr>
        <p:spPr>
          <a:xfrm>
            <a:off x="5166713" y="1903615"/>
            <a:ext cx="4500000" cy="805028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FATORES MACRO E MICROECONÔMICOS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D4CA6EEC-8444-D36E-2654-910E8B30BD77}"/>
              </a:ext>
            </a:extLst>
          </p:cNvPr>
          <p:cNvSpPr txBox="1">
            <a:spLocks/>
          </p:cNvSpPr>
          <p:nvPr/>
        </p:nvSpPr>
        <p:spPr>
          <a:xfrm>
            <a:off x="5164236" y="2675422"/>
            <a:ext cx="4697800" cy="25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negócio pode atrair mais investidores se aumentar a margem de lucro.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situações de instabilidade financeira podem fazer com que investidores percam o interesse</a:t>
            </a:r>
          </a:p>
        </p:txBody>
      </p:sp>
      <p:pic>
        <p:nvPicPr>
          <p:cNvPr id="11" name="Picture 2" descr="Ilustração de um mão com o celular verificando gráficos do Ibovespa mercado financeiro">
            <a:extLst>
              <a:ext uri="{FF2B5EF4-FFF2-40B4-BE49-F238E27FC236}">
                <a16:creationId xmlns:a16="http://schemas.microsoft.com/office/drawing/2014/main" id="{0E018E28-BAF7-579F-8D0F-528374E9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80" y="275816"/>
            <a:ext cx="2416502" cy="13599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  <p:bldP spid="3" grpId="0" build="p"/>
      <p:bldP spid="8" grpId="0" build="p"/>
      <p:bldP spid="10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623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Tema do Office</vt:lpstr>
      <vt:lpstr>LEI DA OFERTA</vt:lpstr>
      <vt:lpstr>LEI DA OFERTA</vt:lpstr>
      <vt:lpstr>LEI DA OFERTA</vt:lpstr>
      <vt:lpstr>LEI DA OFERTA</vt:lpstr>
      <vt:lpstr>LEI DA OFERTA</vt:lpstr>
      <vt:lpstr>LEI DA OFERTA NO NOSSO DIA A DIA</vt:lpstr>
      <vt:lpstr>LEI DA OFERTA</vt:lpstr>
      <vt:lpstr>LEI DA OFERTA</vt:lpstr>
      <vt:lpstr>LEI DA OFERTA</vt:lpstr>
      <vt:lpstr>LEI DA OFERTA</vt:lpstr>
      <vt:lpstr>LEI DA OFERTA</vt:lpstr>
      <vt:lpstr>LEI DA OFERTA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DA OFERTA</dc:title>
  <dc:creator>Luiz Martendal</dc:creator>
  <cp:lastModifiedBy>Luiz Martendal</cp:lastModifiedBy>
  <cp:revision>1</cp:revision>
  <dcterms:created xsi:type="dcterms:W3CDTF">2023-04-14T20:35:07Z</dcterms:created>
  <dcterms:modified xsi:type="dcterms:W3CDTF">2023-04-14T21:03:20Z</dcterms:modified>
</cp:coreProperties>
</file>