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257" r:id="rId3"/>
    <p:sldId id="378" r:id="rId4"/>
    <p:sldId id="379" r:id="rId5"/>
    <p:sldId id="329" r:id="rId6"/>
    <p:sldId id="375" r:id="rId7"/>
    <p:sldId id="374" r:id="rId8"/>
    <p:sldId id="381" r:id="rId9"/>
    <p:sldId id="283" r:id="rId10"/>
    <p:sldId id="387" r:id="rId11"/>
    <p:sldId id="399" r:id="rId12"/>
    <p:sldId id="401" r:id="rId13"/>
    <p:sldId id="402" r:id="rId14"/>
    <p:sldId id="403" r:id="rId15"/>
    <p:sldId id="404" r:id="rId16"/>
    <p:sldId id="405" r:id="rId17"/>
    <p:sldId id="406" r:id="rId18"/>
    <p:sldId id="368" r:id="rId19"/>
    <p:sldId id="332" r:id="rId20"/>
    <p:sldId id="333" r:id="rId21"/>
    <p:sldId id="380" r:id="rId22"/>
    <p:sldId id="280" r:id="rId2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ECFF"/>
    <a:srgbClr val="FFB000"/>
    <a:srgbClr val="FF9900"/>
    <a:srgbClr val="003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45C3-964D-4A95-9D37-628A5F729DF7}" type="datetimeFigureOut">
              <a:rPr lang="pt-BR" smtClean="0"/>
              <a:t>20/02/2021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EACCF-F3BF-4D3C-9DEF-B7F8841337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759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3B40E852-125E-4E49-9393-B8DB6FA811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F814AF2F-E88C-4BB6-A618-50400C3FB5CC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3D57655-2A8E-47E7-9106-2801C8C3A4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D1B06AC-8731-41C5-BD15-05A4F29B0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92904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04DF78AE-729A-4B74-8EE0-360C0CD6A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7ACD447A-252F-4DE9-9BF5-4239883D0397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12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1D069AAD-CC6E-4415-9E81-F013F05BA5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EDA93E7F-AF7E-43CD-BCBA-52A98D81FA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16221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04DF78AE-729A-4B74-8EE0-360C0CD6A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7ACD447A-252F-4DE9-9BF5-4239883D0397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1D069AAD-CC6E-4415-9E81-F013F05BA5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EDA93E7F-AF7E-43CD-BCBA-52A98D81FA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42350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04DF78AE-729A-4B74-8EE0-360C0CD6A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7ACD447A-252F-4DE9-9BF5-4239883D0397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1D069AAD-CC6E-4415-9E81-F013F05BA5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EDA93E7F-AF7E-43CD-BCBA-52A98D81FA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95539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04DF78AE-729A-4B74-8EE0-360C0CD6A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7ACD447A-252F-4DE9-9BF5-4239883D0397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1D069AAD-CC6E-4415-9E81-F013F05BA5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EDA93E7F-AF7E-43CD-BCBA-52A98D81FA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57364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04DF78AE-729A-4B74-8EE0-360C0CD6A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7ACD447A-252F-4DE9-9BF5-4239883D0397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1D069AAD-CC6E-4415-9E81-F013F05BA5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EDA93E7F-AF7E-43CD-BCBA-52A98D81FA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32811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04DF78AE-729A-4B74-8EE0-360C0CD6A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7ACD447A-252F-4DE9-9BF5-4239883D0397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1D069AAD-CC6E-4415-9E81-F013F05BA5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EDA93E7F-AF7E-43CD-BCBA-52A98D81FA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77923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CA1F1D6F-16CF-4B0A-A019-3F5C683102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3AE27818-9FC6-42E0-90D2-A44A3EB42D2B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18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99D0B270-6FA7-43E8-8DC6-B765477933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87747910-1047-4365-9182-1A18CFD9F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A6D7B852-8223-422C-9074-FA229216CB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63D72664-020A-445A-AA3F-402E2E15F217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19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C344DA5D-915E-4311-9DBB-59924CDB60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36D19676-AB3A-4B24-9A9F-1D8DF3FBC0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E907828F-042E-4B98-929C-8A331FD120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F41FD995-BBB0-4790-B262-48BE0ACB564D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20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A0CC08CC-1B92-4BE7-A292-960069EF9E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F96E2FA3-9CF5-4AED-A655-A05283A11B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A6D7B852-8223-422C-9074-FA229216CB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63D72664-020A-445A-AA3F-402E2E15F217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21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C344DA5D-915E-4311-9DBB-59924CDB60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36D19676-AB3A-4B24-9A9F-1D8DF3FBC0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51330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3B40E852-125E-4E49-9393-B8DB6FA811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F814AF2F-E88C-4BB6-A618-50400C3FB5CC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3D57655-2A8E-47E7-9106-2801C8C3A4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D1B06AC-8731-41C5-BD15-05A4F29B0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02701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225C0496-6A23-4919-974E-5456BA20FF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1ACCC2-8393-45B7-BF4F-E0E83ADD458C}" type="slidenum">
              <a:rPr lang="en-US" altLang="pt-BR" sz="1300" smtClean="0"/>
              <a:pPr/>
              <a:t>22</a:t>
            </a:fld>
            <a:endParaRPr lang="en-US" altLang="pt-BR" sz="13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F8A0A206-07E4-4AD3-B6B6-574DF223A0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8C6721B6-8BB3-4D6E-9C37-80ACB03942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08C1B73-DBF7-4D3A-9221-ABE68819AB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8284A5FE-2130-41A1-B9E2-F5B28DF5E6C3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C9E5AC67-62C5-4A77-868A-34B2B65205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63FBB021-C203-4380-BD22-4A1FD4C40F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09AC17A6-D2AA-4742-BFB1-281225A592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872EAAC8-544C-4C08-BE77-5ED41D63143D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508B1032-58E0-4E08-83F9-C12E40B9EF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47F60892-93FF-4CA8-9CDF-43F469D77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D778F9F8-F6EE-4830-A70D-802456B404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151E1A45-56C5-46F8-B075-A89F4FFB3D1C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1DFAE44C-607E-4BA4-BD6E-48CCB36874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C96AF456-50AB-48B8-A68D-2E01BA597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A6D7B852-8223-422C-9074-FA229216CB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63D72664-020A-445A-AA3F-402E2E15F217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C344DA5D-915E-4311-9DBB-59924CDB60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36D19676-AB3A-4B24-9A9F-1D8DF3FBC0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21390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6537CBAF-43A7-4A73-8892-8A6B27895F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30E14A6C-E665-4F42-B7B7-850E7568D735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B5A39674-4644-4B2A-8D64-89FAD231BC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FF11698F-3636-4FD8-B4E7-015BE2662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04DF78AE-729A-4B74-8EE0-360C0CD6A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7ACD447A-252F-4DE9-9BF5-4239883D0397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10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1D069AAD-CC6E-4415-9E81-F013F05BA5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EDA93E7F-AF7E-43CD-BCBA-52A98D81FA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04DF78AE-729A-4B74-8EE0-360C0CD6A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7ACD447A-252F-4DE9-9BF5-4239883D0397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1D069AAD-CC6E-4415-9E81-F013F05BA5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EDA93E7F-AF7E-43CD-BCBA-52A98D81FA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00252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36646-A4EA-4197-9AFE-E0D49482D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B3010B-A0C3-430A-8B52-3D38BD8E4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C96FC3-344E-4496-899C-FC48162F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4964F2-4D0A-4A5B-8AE6-ADD1F347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310D59-FA78-4F16-B7E5-D89398F3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78724B-6F80-4CA7-BA0B-75F33061EC8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396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579A5-54B7-4337-A8A6-CAFF7200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66374D-9C8B-4C70-91A8-4A6994B7B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ADC179-10D1-44C6-8C4C-7047C4EB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C6CEEB-F40B-4977-A0C4-602C4463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1BD909-7824-41DE-B056-0C37B2D7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C871A-FF86-41CB-BF05-BA572B57972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3587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22D46C-D3B7-4B61-B551-A924D5A16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3D4F30-E856-42B6-B5D2-E338A55E3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62D4F3-2789-4746-81DF-DE4B600E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0E283C-972B-4BD4-A44B-80C65002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DC83E3-0F57-458B-8AD8-2D435090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FDF1DF-8371-4FC4-9FF1-105DBB01BB0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3825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96229-95DE-43B4-A297-7E6459C3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5C673E-D293-4F5F-A67D-748FBE70D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C9BE1-CC80-460F-93D8-85FF9676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3D50D0-FF46-4F5F-859B-A0AA5ABE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342141-65D6-4C6C-8E1A-4D6C8ACC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D423AC-6E16-4215-B8E4-F5E2BC5DADD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4144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90BC3-41A7-4EB1-8E36-0115F4FE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DF7868-8078-495C-8AE8-1E226D151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3428BB-14C0-4656-BB84-4B323C02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97257C-56DC-4586-8CEE-732A9F3A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E3806A-9A8B-45D0-B774-4766A19B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C2430-2E32-4CAC-BE74-35C83E86C4F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5959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65EAB-7ECF-4DAC-AC17-725718F0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AB546D-32F3-4E77-BCAF-651E85FB8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0415AD-A383-43F6-9D75-5832B8330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92BC49-BA12-455F-834A-7B988187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A8EB5B-AB24-46E1-ADBA-4AB18B97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33DB64-45E0-40A1-8854-BE3148EF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0B92E-3EC3-4347-9279-36D8C56AA75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3590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49CD0-C87B-4F51-BFD9-DF42CC57F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D2801E-7A1C-427D-97B9-C2DEB0EE3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DBAB8B-073E-4C1C-A56D-9CB5AEA74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528681-08C3-440B-915F-D68DD71A1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C078BA-9744-4BB5-95D8-8F3540F2D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682383-3BF1-4054-9900-B2451FA0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931180-5110-480D-B649-E08381E3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44BF63-FCAA-4C85-A917-34076C4C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B4DF3-A317-41AE-B461-912609B2B0E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5762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A167C-9E3E-41A7-8858-E4AFFF88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CE3415-8BBC-4B44-A03D-FF29741C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E8DD7D-BF79-4EC6-8E00-FC0A0297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B27825-B100-4537-9114-BE8993FF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1B359-EA33-4DBC-AE76-1423AFEA224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9811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9CFCDF-2972-44D5-B21E-CB7FBA30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372721-EE09-4FBE-87BC-71523F98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46AEC3-F469-43CA-9965-FA40CCE7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F8EF38-52FB-4FCF-B5BD-894AC50580D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9016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FD6FF-B145-40AD-B5A0-B6B419F4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C3B62E-34D9-450F-A194-72FB260D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6396D2-EF89-4EF1-8B92-A6E21B325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164AE6-CAF3-418B-8460-6D892F87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E4E583-F9D5-4257-B73C-A7B32394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EC1B7C-401C-4005-9E17-939F479E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32B74-6127-4251-907A-DE18FC797A9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6717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70D6D-3ECC-46DF-9590-816144B7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0430FE-9D19-4617-82AC-603B9922D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67A9C7-22ED-414B-89CD-298EC4438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5DFF5E-3762-42B6-ADA0-06574C6F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763D61-751A-4F35-906C-4BAA2FD2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6717C7-9596-4C38-BE5C-FF57CED8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F3EBD-B595-41C4-8DA8-C9DB1049391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6400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355FDE-6091-46ED-B16F-0EDA7B51E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319FB3B-3040-462A-9D99-04346DADB7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3BD5DC2-EA48-4245-B4E7-4EF2E594904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 alt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B4FC89E-B27C-49C7-B127-518779B24B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 alt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984B1CB-72D1-4698-B7A9-2485EB2D7DF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CBC1D36-FE07-4AAA-8CB4-1BA567BC975E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4E7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410" y="-3970"/>
            <a:ext cx="7748362" cy="6874811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Imagem 6" descr="Uma imagem contendo desenho, texto&#10;&#10;Descrição gerada automaticamente">
            <a:extLst>
              <a:ext uri="{FF2B5EF4-FFF2-40B4-BE49-F238E27FC236}">
                <a16:creationId xmlns:a16="http://schemas.microsoft.com/office/drawing/2014/main" id="{E1820400-861C-40FD-B005-68FAD27D6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088" y="404664"/>
            <a:ext cx="1529006" cy="1081772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38C3ED8F-E20E-41A7-84A1-0CF9D8A39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403" y="2348880"/>
            <a:ext cx="7824787" cy="3236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pt-BR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TEORIA  DA  COMPUTAÇÃO</a:t>
            </a:r>
          </a:p>
          <a:p>
            <a:pPr algn="ctr">
              <a:defRPr/>
            </a:pPr>
            <a:endParaRPr lang="pt-BR" sz="3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ctr">
              <a:defRPr/>
            </a:pPr>
            <a:endParaRPr lang="pt-BR" sz="3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ctr">
              <a:defRPr/>
            </a:pP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unidade 2 – LINGUAGENS: GRAMÁTICAS E MÁQUINAS</a:t>
            </a:r>
          </a:p>
          <a:p>
            <a:pPr algn="ctr">
              <a:defRPr/>
            </a:pP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Profa. Joyce Martins (joyce@furb.br)</a:t>
            </a: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1657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18" name="AutoShape 40">
            <a:extLst>
              <a:ext uri="{FF2B5EF4-FFF2-40B4-BE49-F238E27FC236}">
                <a16:creationId xmlns:a16="http://schemas.microsoft.com/office/drawing/2014/main" id="{D5FA6957-E016-4D07-B23D-B20A8428DF43}"/>
              </a:ext>
            </a:extLst>
          </p:cNvPr>
          <p:cNvCxnSpPr>
            <a:cxnSpLocks noChangeAspect="1" noChangeShapeType="1"/>
          </p:cNvCxnSpPr>
          <p:nvPr/>
        </p:nvCxnSpPr>
        <p:spPr bwMode="auto">
          <a:xfrm flipV="1">
            <a:off x="3053556" y="2305150"/>
            <a:ext cx="1311275" cy="12969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</p:cxnSp>
      <p:sp>
        <p:nvSpPr>
          <p:cNvPr id="9222" name="Rectangle 102">
            <a:extLst>
              <a:ext uri="{FF2B5EF4-FFF2-40B4-BE49-F238E27FC236}">
                <a16:creationId xmlns:a16="http://schemas.microsoft.com/office/drawing/2014/main" id="{16FB3029-DB1F-431C-905E-C44D7EF2C0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3131" y="1576487"/>
            <a:ext cx="4101372" cy="3217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função de  transição: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dirty="0">
                <a:solidFill>
                  <a:srgbClr val="0000FF"/>
                </a:solidFill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200" b="0" dirty="0">
                <a:latin typeface="Times New Roman" panose="02020603050405020304" pitchFamily="18" charset="0"/>
              </a:rPr>
              <a:t> </a:t>
            </a:r>
            <a:endParaRPr kumimoji="0" lang="pt-BR" altLang="pt-BR" sz="1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b="0" dirty="0">
              <a:latin typeface="Times New Roman" panose="02020603050405020304" pitchFamily="18" charset="0"/>
            </a:endParaRPr>
          </a:p>
        </p:txBody>
      </p:sp>
      <p:sp>
        <p:nvSpPr>
          <p:cNvPr id="9223" name="Text Box 36">
            <a:extLst>
              <a:ext uri="{FF2B5EF4-FFF2-40B4-BE49-F238E27FC236}">
                <a16:creationId xmlns:a16="http://schemas.microsoft.com/office/drawing/2014/main" id="{2B8C460F-420B-48FB-AF1D-186F0FA894B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718316" y="836712"/>
            <a:ext cx="2014815" cy="64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unidade de entrada</a:t>
            </a:r>
            <a:r>
              <a:rPr kumimoji="0" lang="pt-BR" altLang="pt-BR" sz="1800" dirty="0">
                <a:solidFill>
                  <a:srgbClr val="FF0000"/>
                </a:solidFill>
                <a:latin typeface="Arial Narrow" panose="020B0606020202030204" pitchFamily="34" charset="0"/>
              </a:rPr>
              <a:t> (ou fita)</a:t>
            </a:r>
            <a:endParaRPr kumimoji="0" lang="pt-BR" altLang="pt-BR" sz="18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224" name="AutoShape 37">
            <a:extLst>
              <a:ext uri="{FF2B5EF4-FFF2-40B4-BE49-F238E27FC236}">
                <a16:creationId xmlns:a16="http://schemas.microsoft.com/office/drawing/2014/main" id="{4016E294-BA05-4384-918D-77DE9259B1F4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 flipV="1">
            <a:off x="619918" y="1584277"/>
            <a:ext cx="1219246" cy="836446"/>
          </a:xfrm>
          <a:prstGeom prst="flowChartOffpageConnecto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unidade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de leitura</a:t>
            </a:r>
          </a:p>
        </p:txBody>
      </p:sp>
      <p:sp>
        <p:nvSpPr>
          <p:cNvPr id="9225" name="Text Box 38">
            <a:extLst>
              <a:ext uri="{FF2B5EF4-FFF2-40B4-BE49-F238E27FC236}">
                <a16:creationId xmlns:a16="http://schemas.microsoft.com/office/drawing/2014/main" id="{008E0DD7-CE91-491F-9ABD-10FD19334F4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744343" y="3238414"/>
            <a:ext cx="1514532" cy="64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unidade de controle</a:t>
            </a:r>
          </a:p>
        </p:txBody>
      </p:sp>
      <p:cxnSp>
        <p:nvCxnSpPr>
          <p:cNvPr id="9226" name="AutoShape 39">
            <a:extLst>
              <a:ext uri="{FF2B5EF4-FFF2-40B4-BE49-F238E27FC236}">
                <a16:creationId xmlns:a16="http://schemas.microsoft.com/office/drawing/2014/main" id="{1C498079-545E-49D3-B530-BC9BC701F548}"/>
              </a:ext>
            </a:extLst>
          </p:cNvPr>
          <p:cNvCxnSpPr>
            <a:cxnSpLocks noChangeAspect="1" noChangeShapeType="1"/>
          </p:cNvCxnSpPr>
          <p:nvPr/>
        </p:nvCxnSpPr>
        <p:spPr bwMode="auto">
          <a:xfrm rot="10800000">
            <a:off x="1223628" y="2522303"/>
            <a:ext cx="693764" cy="863429"/>
          </a:xfrm>
          <a:prstGeom prst="curvedConnector3">
            <a:avLst>
              <a:gd name="adj1" fmla="val 80769"/>
            </a:avLst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</p:cxnSp>
      <p:grpSp>
        <p:nvGrpSpPr>
          <p:cNvPr id="9227" name="Grupo 5">
            <a:extLst>
              <a:ext uri="{FF2B5EF4-FFF2-40B4-BE49-F238E27FC236}">
                <a16:creationId xmlns:a16="http://schemas.microsoft.com/office/drawing/2014/main" id="{852F2016-59E4-4A76-AE96-CBB33B415568}"/>
              </a:ext>
            </a:extLst>
          </p:cNvPr>
          <p:cNvGrpSpPr>
            <a:grpSpLocks/>
          </p:cNvGrpSpPr>
          <p:nvPr/>
        </p:nvGrpSpPr>
        <p:grpSpPr bwMode="auto">
          <a:xfrm>
            <a:off x="997177" y="981146"/>
            <a:ext cx="1624507" cy="388860"/>
            <a:chOff x="1526609" y="1354109"/>
            <a:chExt cx="1624507" cy="388860"/>
          </a:xfrm>
        </p:grpSpPr>
        <p:sp>
          <p:nvSpPr>
            <p:cNvPr id="9255" name="Rectangle 35">
              <a:extLst>
                <a:ext uri="{FF2B5EF4-FFF2-40B4-BE49-F238E27FC236}">
                  <a16:creationId xmlns:a16="http://schemas.microsoft.com/office/drawing/2014/main" id="{46BE0715-9046-4702-B0C7-86A2B3C49B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26609" y="1354109"/>
              <a:ext cx="404827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latin typeface="Arial Narrow" panose="020B0606020202030204" pitchFamily="34" charset="0"/>
                </a:rPr>
                <a:t>a</a:t>
              </a:r>
            </a:p>
          </p:txBody>
        </p:sp>
        <p:sp>
          <p:nvSpPr>
            <p:cNvPr id="9256" name="Rectangle 41">
              <a:extLst>
                <a:ext uri="{FF2B5EF4-FFF2-40B4-BE49-F238E27FC236}">
                  <a16:creationId xmlns:a16="http://schemas.microsoft.com/office/drawing/2014/main" id="{7DC5DF8E-FD3A-4AD4-B57C-177316590E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8694" y="1354109"/>
              <a:ext cx="406416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latin typeface="Arial Narrow" panose="020B0606020202030204" pitchFamily="34" charset="0"/>
                </a:rPr>
                <a:t>a</a:t>
              </a:r>
            </a:p>
          </p:txBody>
        </p:sp>
        <p:sp>
          <p:nvSpPr>
            <p:cNvPr id="9257" name="Rectangle 42">
              <a:extLst>
                <a:ext uri="{FF2B5EF4-FFF2-40B4-BE49-F238E27FC236}">
                  <a16:creationId xmlns:a16="http://schemas.microsoft.com/office/drawing/2014/main" id="{8EE53851-61C2-4665-8F01-174899EC28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37852" y="1354109"/>
              <a:ext cx="404828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latin typeface="Arial Narrow" panose="020B0606020202030204" pitchFamily="34" charset="0"/>
                </a:rPr>
                <a:t>b</a:t>
              </a:r>
            </a:p>
          </p:txBody>
        </p:sp>
        <p:sp>
          <p:nvSpPr>
            <p:cNvPr id="9258" name="Rectangle 43">
              <a:extLst>
                <a:ext uri="{FF2B5EF4-FFF2-40B4-BE49-F238E27FC236}">
                  <a16:creationId xmlns:a16="http://schemas.microsoft.com/office/drawing/2014/main" id="{CFDD54CF-088E-46E0-A936-A7AFBC8ECB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44700" y="1354109"/>
              <a:ext cx="406416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latin typeface="Arial Narrow" panose="020B0606020202030204" pitchFamily="34" charset="0"/>
                </a:rPr>
                <a:t>b</a:t>
              </a:r>
            </a:p>
          </p:txBody>
        </p:sp>
      </p:grpSp>
      <p:sp>
        <p:nvSpPr>
          <p:cNvPr id="9228" name="AutoShape 74">
            <a:extLst>
              <a:ext uri="{FF2B5EF4-FFF2-40B4-BE49-F238E27FC236}">
                <a16:creationId xmlns:a16="http://schemas.microsoft.com/office/drawing/2014/main" id="{69FB7B90-D079-47F3-8EC5-44DA7EACD496}"/>
              </a:ext>
            </a:extLst>
          </p:cNvPr>
          <p:cNvSpPr>
            <a:spLocks noChangeArrowheads="1"/>
          </p:cNvSpPr>
          <p:nvPr/>
        </p:nvSpPr>
        <p:spPr bwMode="auto">
          <a:xfrm rot="16200000" flipH="1" flipV="1">
            <a:off x="1939131" y="5130900"/>
            <a:ext cx="720725" cy="1457325"/>
          </a:xfrm>
          <a:prstGeom prst="flowChartOffpageConnecto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rot="10800000" vert="eaVert" anchor="b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unidade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de leitura</a:t>
            </a:r>
          </a:p>
        </p:txBody>
      </p:sp>
      <p:cxnSp>
        <p:nvCxnSpPr>
          <p:cNvPr id="9229" name="AutoShape 67">
            <a:extLst>
              <a:ext uri="{FF2B5EF4-FFF2-40B4-BE49-F238E27FC236}">
                <a16:creationId xmlns:a16="http://schemas.microsoft.com/office/drawing/2014/main" id="{589321BB-3457-46EC-B228-1BFF2DCBA80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808956" y="3924400"/>
            <a:ext cx="914400" cy="825500"/>
          </a:xfrm>
          <a:prstGeom prst="curvedConnector3">
            <a:avLst>
              <a:gd name="adj1" fmla="val 49963"/>
            </a:avLst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</p:cxnSp>
      <p:sp>
        <p:nvSpPr>
          <p:cNvPr id="9230" name="Text Box 69">
            <a:extLst>
              <a:ext uri="{FF2B5EF4-FFF2-40B4-BE49-F238E27FC236}">
                <a16:creationId xmlns:a16="http://schemas.microsoft.com/office/drawing/2014/main" id="{226B21A8-FBED-4DBE-BC61-45DC9D110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068" y="6086575"/>
            <a:ext cx="1258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pilha</a:t>
            </a:r>
          </a:p>
        </p:txBody>
      </p:sp>
      <p:sp>
        <p:nvSpPr>
          <p:cNvPr id="9231" name="Arc 70">
            <a:extLst>
              <a:ext uri="{FF2B5EF4-FFF2-40B4-BE49-F238E27FC236}">
                <a16:creationId xmlns:a16="http://schemas.microsoft.com/office/drawing/2014/main" id="{60A1C6AC-2F64-4E61-BDA3-62530D9DEB38}"/>
              </a:ext>
            </a:extLst>
          </p:cNvPr>
          <p:cNvSpPr>
            <a:spLocks/>
          </p:cNvSpPr>
          <p:nvPr/>
        </p:nvSpPr>
        <p:spPr bwMode="auto">
          <a:xfrm>
            <a:off x="962818" y="4572100"/>
            <a:ext cx="233363" cy="217487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32" name="Arc 71">
            <a:extLst>
              <a:ext uri="{FF2B5EF4-FFF2-40B4-BE49-F238E27FC236}">
                <a16:creationId xmlns:a16="http://schemas.microsoft.com/office/drawing/2014/main" id="{FEFBB879-1F36-4B9A-B1F3-B9DE16A80398}"/>
              </a:ext>
            </a:extLst>
          </p:cNvPr>
          <p:cNvSpPr>
            <a:spLocks/>
          </p:cNvSpPr>
          <p:nvPr/>
        </p:nvSpPr>
        <p:spPr bwMode="auto">
          <a:xfrm flipH="1">
            <a:off x="1389856" y="4568925"/>
            <a:ext cx="234950" cy="217487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33" name="Rectangle 75">
            <a:extLst>
              <a:ext uri="{FF2B5EF4-FFF2-40B4-BE49-F238E27FC236}">
                <a16:creationId xmlns:a16="http://schemas.microsoft.com/office/drawing/2014/main" id="{20626AB1-9F1A-4E91-A1B5-097850C1FB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2356" y="5667475"/>
            <a:ext cx="404812" cy="388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800" b="0">
                <a:latin typeface="Arial Narrow" panose="020B0606020202030204" pitchFamily="34" charset="0"/>
              </a:rPr>
              <a:t>B</a:t>
            </a:r>
            <a:endParaRPr kumimoji="0" lang="pt-BR" altLang="pt-BR" sz="1800" b="0">
              <a:latin typeface="Arial Narrow" panose="020B0606020202030204" pitchFamily="34" charset="0"/>
            </a:endParaRPr>
          </a:p>
        </p:txBody>
      </p:sp>
      <p:sp>
        <p:nvSpPr>
          <p:cNvPr id="9234" name="Rectangle 76">
            <a:extLst>
              <a:ext uri="{FF2B5EF4-FFF2-40B4-BE49-F238E27FC236}">
                <a16:creationId xmlns:a16="http://schemas.microsoft.com/office/drawing/2014/main" id="{81B59785-E6A2-4C05-B091-1FA179FBAF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2356" y="5286475"/>
            <a:ext cx="404812" cy="388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b="0">
              <a:latin typeface="Times New Roman" panose="02020603050405020304" pitchFamily="18" charset="0"/>
            </a:endParaRPr>
          </a:p>
        </p:txBody>
      </p:sp>
      <p:sp>
        <p:nvSpPr>
          <p:cNvPr id="9235" name="Rectangle 77">
            <a:extLst>
              <a:ext uri="{FF2B5EF4-FFF2-40B4-BE49-F238E27FC236}">
                <a16:creationId xmlns:a16="http://schemas.microsoft.com/office/drawing/2014/main" id="{6A29F05E-9E7C-40B5-803B-EE6FB90BA1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2356" y="4905475"/>
            <a:ext cx="404812" cy="388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b="0">
              <a:latin typeface="Times New Roman" panose="02020603050405020304" pitchFamily="18" charset="0"/>
            </a:endParaRPr>
          </a:p>
        </p:txBody>
      </p:sp>
      <p:sp>
        <p:nvSpPr>
          <p:cNvPr id="4" name="Rectangle 113">
            <a:extLst>
              <a:ext uri="{FF2B5EF4-FFF2-40B4-BE49-F238E27FC236}">
                <a16:creationId xmlns:a16="http://schemas.microsoft.com/office/drawing/2014/main" id="{BEBF44B4-874B-4F46-ADD2-61205087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2.2 LINGUAGENS LIVRES DE CONTEXTO</a:t>
            </a:r>
            <a:endParaRPr kumimoji="1" lang="pt-BR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5" name="Line 114">
            <a:extLst>
              <a:ext uri="{FF2B5EF4-FFF2-40B4-BE49-F238E27FC236}">
                <a16:creationId xmlns:a16="http://schemas.microsoft.com/office/drawing/2014/main" id="{301F4619-82A0-49D5-B2D6-8D56F5D7B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0CC5D5-272D-40A9-A521-CB3C80233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146" y="2199667"/>
            <a:ext cx="4077357" cy="25946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18" name="AutoShape 40">
            <a:extLst>
              <a:ext uri="{FF2B5EF4-FFF2-40B4-BE49-F238E27FC236}">
                <a16:creationId xmlns:a16="http://schemas.microsoft.com/office/drawing/2014/main" id="{D5FA6957-E016-4D07-B23D-B20A8428DF43}"/>
              </a:ext>
            </a:extLst>
          </p:cNvPr>
          <p:cNvCxnSpPr>
            <a:cxnSpLocks noChangeAspect="1" noChangeShapeType="1"/>
          </p:cNvCxnSpPr>
          <p:nvPr/>
        </p:nvCxnSpPr>
        <p:spPr bwMode="auto">
          <a:xfrm flipV="1">
            <a:off x="3053556" y="2305150"/>
            <a:ext cx="1311275" cy="12969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</p:cxnSp>
      <p:sp>
        <p:nvSpPr>
          <p:cNvPr id="9222" name="Rectangle 102">
            <a:extLst>
              <a:ext uri="{FF2B5EF4-FFF2-40B4-BE49-F238E27FC236}">
                <a16:creationId xmlns:a16="http://schemas.microsoft.com/office/drawing/2014/main" id="{16FB3029-DB1F-431C-905E-C44D7EF2C0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3131" y="1576487"/>
            <a:ext cx="4101372" cy="3217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dirty="0">
                <a:solidFill>
                  <a:srgbClr val="FF0000"/>
                </a:solidFill>
                <a:latin typeface="Arial Narrow" panose="020B0606020202030204" pitchFamily="34" charset="0"/>
              </a:rPr>
              <a:t>função de  transição: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dirty="0">
                <a:solidFill>
                  <a:srgbClr val="0000FF"/>
                </a:solidFill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200" b="0" dirty="0">
                <a:latin typeface="Times New Roman" panose="02020603050405020304" pitchFamily="18" charset="0"/>
              </a:rPr>
              <a:t> </a:t>
            </a:r>
            <a:endParaRPr kumimoji="0" lang="pt-BR" altLang="pt-BR" sz="1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b="0" dirty="0">
              <a:latin typeface="Times New Roman" panose="02020603050405020304" pitchFamily="18" charset="0"/>
            </a:endParaRPr>
          </a:p>
        </p:txBody>
      </p:sp>
      <p:sp>
        <p:nvSpPr>
          <p:cNvPr id="9223" name="Text Box 36">
            <a:extLst>
              <a:ext uri="{FF2B5EF4-FFF2-40B4-BE49-F238E27FC236}">
                <a16:creationId xmlns:a16="http://schemas.microsoft.com/office/drawing/2014/main" id="{2B8C460F-420B-48FB-AF1D-186F0FA894B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718316" y="836712"/>
            <a:ext cx="2014815" cy="64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008000"/>
                </a:solidFill>
                <a:latin typeface="Arial Narrow" panose="020B0606020202030204" pitchFamily="34" charset="0"/>
              </a:rPr>
              <a:t>unidade de entrada </a:t>
            </a:r>
            <a:r>
              <a:rPr kumimoji="0" lang="pt-BR" altLang="pt-BR" sz="1800" dirty="0">
                <a:solidFill>
                  <a:srgbClr val="008000"/>
                </a:solidFill>
                <a:latin typeface="Arial Narrow" panose="020B0606020202030204" pitchFamily="34" charset="0"/>
              </a:rPr>
              <a:t>(ou fita)</a:t>
            </a:r>
            <a:endParaRPr kumimoji="0" lang="pt-BR" altLang="pt-BR" sz="1800" b="0" dirty="0">
              <a:solidFill>
                <a:srgbClr val="008000"/>
              </a:solidFill>
              <a:latin typeface="Arial Narrow" panose="020B0606020202030204" pitchFamily="34" charset="0"/>
            </a:endParaRPr>
          </a:p>
        </p:txBody>
      </p:sp>
      <p:sp>
        <p:nvSpPr>
          <p:cNvPr id="9224" name="AutoShape 37">
            <a:extLst>
              <a:ext uri="{FF2B5EF4-FFF2-40B4-BE49-F238E27FC236}">
                <a16:creationId xmlns:a16="http://schemas.microsoft.com/office/drawing/2014/main" id="{4016E294-BA05-4384-918D-77DE9259B1F4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 flipV="1">
            <a:off x="619918" y="1584277"/>
            <a:ext cx="1219246" cy="836446"/>
          </a:xfrm>
          <a:prstGeom prst="flowChartOffpageConnecto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unidade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de leitura</a:t>
            </a:r>
          </a:p>
        </p:txBody>
      </p:sp>
      <p:sp>
        <p:nvSpPr>
          <p:cNvPr id="9225" name="Text Box 38">
            <a:extLst>
              <a:ext uri="{FF2B5EF4-FFF2-40B4-BE49-F238E27FC236}">
                <a16:creationId xmlns:a16="http://schemas.microsoft.com/office/drawing/2014/main" id="{008E0DD7-CE91-491F-9ABD-10FD19334F4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744343" y="3238414"/>
            <a:ext cx="1514532" cy="64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unidade de controle</a:t>
            </a:r>
          </a:p>
        </p:txBody>
      </p:sp>
      <p:cxnSp>
        <p:nvCxnSpPr>
          <p:cNvPr id="9226" name="AutoShape 39">
            <a:extLst>
              <a:ext uri="{FF2B5EF4-FFF2-40B4-BE49-F238E27FC236}">
                <a16:creationId xmlns:a16="http://schemas.microsoft.com/office/drawing/2014/main" id="{1C498079-545E-49D3-B530-BC9BC701F548}"/>
              </a:ext>
            </a:extLst>
          </p:cNvPr>
          <p:cNvCxnSpPr>
            <a:cxnSpLocks noChangeAspect="1" noChangeShapeType="1"/>
          </p:cNvCxnSpPr>
          <p:nvPr/>
        </p:nvCxnSpPr>
        <p:spPr bwMode="auto">
          <a:xfrm rot="10800000">
            <a:off x="1223628" y="2522303"/>
            <a:ext cx="693764" cy="863429"/>
          </a:xfrm>
          <a:prstGeom prst="curvedConnector3">
            <a:avLst>
              <a:gd name="adj1" fmla="val 80769"/>
            </a:avLst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</p:cxnSp>
      <p:grpSp>
        <p:nvGrpSpPr>
          <p:cNvPr id="9227" name="Grupo 5">
            <a:extLst>
              <a:ext uri="{FF2B5EF4-FFF2-40B4-BE49-F238E27FC236}">
                <a16:creationId xmlns:a16="http://schemas.microsoft.com/office/drawing/2014/main" id="{852F2016-59E4-4A76-AE96-CBB33B415568}"/>
              </a:ext>
            </a:extLst>
          </p:cNvPr>
          <p:cNvGrpSpPr>
            <a:grpSpLocks/>
          </p:cNvGrpSpPr>
          <p:nvPr/>
        </p:nvGrpSpPr>
        <p:grpSpPr bwMode="auto">
          <a:xfrm>
            <a:off x="997177" y="981146"/>
            <a:ext cx="1624507" cy="388860"/>
            <a:chOff x="1526609" y="1354109"/>
            <a:chExt cx="1624507" cy="388860"/>
          </a:xfrm>
        </p:grpSpPr>
        <p:sp>
          <p:nvSpPr>
            <p:cNvPr id="9255" name="Rectangle 35">
              <a:extLst>
                <a:ext uri="{FF2B5EF4-FFF2-40B4-BE49-F238E27FC236}">
                  <a16:creationId xmlns:a16="http://schemas.microsoft.com/office/drawing/2014/main" id="{46BE0715-9046-4702-B0C7-86A2B3C49B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26609" y="1354109"/>
              <a:ext cx="404827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latin typeface="Arial Narrow" panose="020B0606020202030204" pitchFamily="34" charset="0"/>
                </a:rPr>
                <a:t>a</a:t>
              </a:r>
            </a:p>
          </p:txBody>
        </p:sp>
        <p:sp>
          <p:nvSpPr>
            <p:cNvPr id="9256" name="Rectangle 41">
              <a:extLst>
                <a:ext uri="{FF2B5EF4-FFF2-40B4-BE49-F238E27FC236}">
                  <a16:creationId xmlns:a16="http://schemas.microsoft.com/office/drawing/2014/main" id="{7DC5DF8E-FD3A-4AD4-B57C-177316590E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8694" y="1354109"/>
              <a:ext cx="406416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latin typeface="Arial Narrow" panose="020B0606020202030204" pitchFamily="34" charset="0"/>
                </a:rPr>
                <a:t>a</a:t>
              </a:r>
            </a:p>
          </p:txBody>
        </p:sp>
        <p:sp>
          <p:nvSpPr>
            <p:cNvPr id="9257" name="Rectangle 42">
              <a:extLst>
                <a:ext uri="{FF2B5EF4-FFF2-40B4-BE49-F238E27FC236}">
                  <a16:creationId xmlns:a16="http://schemas.microsoft.com/office/drawing/2014/main" id="{8EE53851-61C2-4665-8F01-174899EC28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37852" y="1354109"/>
              <a:ext cx="404828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latin typeface="Arial Narrow" panose="020B0606020202030204" pitchFamily="34" charset="0"/>
                </a:rPr>
                <a:t>b</a:t>
              </a:r>
            </a:p>
          </p:txBody>
        </p:sp>
        <p:sp>
          <p:nvSpPr>
            <p:cNvPr id="9258" name="Rectangle 43">
              <a:extLst>
                <a:ext uri="{FF2B5EF4-FFF2-40B4-BE49-F238E27FC236}">
                  <a16:creationId xmlns:a16="http://schemas.microsoft.com/office/drawing/2014/main" id="{CFDD54CF-088E-46E0-A936-A7AFBC8ECB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44700" y="1354109"/>
              <a:ext cx="406416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latin typeface="Arial Narrow" panose="020B0606020202030204" pitchFamily="34" charset="0"/>
                </a:rPr>
                <a:t>b</a:t>
              </a:r>
            </a:p>
          </p:txBody>
        </p:sp>
      </p:grpSp>
      <p:sp>
        <p:nvSpPr>
          <p:cNvPr id="9228" name="AutoShape 74">
            <a:extLst>
              <a:ext uri="{FF2B5EF4-FFF2-40B4-BE49-F238E27FC236}">
                <a16:creationId xmlns:a16="http://schemas.microsoft.com/office/drawing/2014/main" id="{69FB7B90-D079-47F3-8EC5-44DA7EACD496}"/>
              </a:ext>
            </a:extLst>
          </p:cNvPr>
          <p:cNvSpPr>
            <a:spLocks noChangeArrowheads="1"/>
          </p:cNvSpPr>
          <p:nvPr/>
        </p:nvSpPr>
        <p:spPr bwMode="auto">
          <a:xfrm rot="16200000" flipH="1" flipV="1">
            <a:off x="1939131" y="5130900"/>
            <a:ext cx="720725" cy="1457325"/>
          </a:xfrm>
          <a:prstGeom prst="flowChartOffpageConnecto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rot="10800000" vert="eaVert" anchor="b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unidade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de leitura</a:t>
            </a:r>
          </a:p>
        </p:txBody>
      </p:sp>
      <p:cxnSp>
        <p:nvCxnSpPr>
          <p:cNvPr id="9229" name="AutoShape 67">
            <a:extLst>
              <a:ext uri="{FF2B5EF4-FFF2-40B4-BE49-F238E27FC236}">
                <a16:creationId xmlns:a16="http://schemas.microsoft.com/office/drawing/2014/main" id="{589321BB-3457-46EC-B228-1BFF2DCBA80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808956" y="3924400"/>
            <a:ext cx="914400" cy="825500"/>
          </a:xfrm>
          <a:prstGeom prst="curvedConnector3">
            <a:avLst>
              <a:gd name="adj1" fmla="val 49963"/>
            </a:avLst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</p:cxnSp>
      <p:sp>
        <p:nvSpPr>
          <p:cNvPr id="9230" name="Text Box 69">
            <a:extLst>
              <a:ext uri="{FF2B5EF4-FFF2-40B4-BE49-F238E27FC236}">
                <a16:creationId xmlns:a16="http://schemas.microsoft.com/office/drawing/2014/main" id="{226B21A8-FBED-4DBE-BC61-45DC9D110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068" y="6086575"/>
            <a:ext cx="1258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pilha</a:t>
            </a:r>
          </a:p>
        </p:txBody>
      </p:sp>
      <p:sp>
        <p:nvSpPr>
          <p:cNvPr id="9231" name="Arc 70">
            <a:extLst>
              <a:ext uri="{FF2B5EF4-FFF2-40B4-BE49-F238E27FC236}">
                <a16:creationId xmlns:a16="http://schemas.microsoft.com/office/drawing/2014/main" id="{60A1C6AC-2F64-4E61-BDA3-62530D9DEB38}"/>
              </a:ext>
            </a:extLst>
          </p:cNvPr>
          <p:cNvSpPr>
            <a:spLocks/>
          </p:cNvSpPr>
          <p:nvPr/>
        </p:nvSpPr>
        <p:spPr bwMode="auto">
          <a:xfrm>
            <a:off x="962818" y="4572100"/>
            <a:ext cx="233363" cy="217487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32" name="Arc 71">
            <a:extLst>
              <a:ext uri="{FF2B5EF4-FFF2-40B4-BE49-F238E27FC236}">
                <a16:creationId xmlns:a16="http://schemas.microsoft.com/office/drawing/2014/main" id="{FEFBB879-1F36-4B9A-B1F3-B9DE16A80398}"/>
              </a:ext>
            </a:extLst>
          </p:cNvPr>
          <p:cNvSpPr>
            <a:spLocks/>
          </p:cNvSpPr>
          <p:nvPr/>
        </p:nvSpPr>
        <p:spPr bwMode="auto">
          <a:xfrm flipH="1">
            <a:off x="1389856" y="4568925"/>
            <a:ext cx="234950" cy="217487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33" name="Rectangle 75">
            <a:extLst>
              <a:ext uri="{FF2B5EF4-FFF2-40B4-BE49-F238E27FC236}">
                <a16:creationId xmlns:a16="http://schemas.microsoft.com/office/drawing/2014/main" id="{20626AB1-9F1A-4E91-A1B5-097850C1FB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2356" y="5667475"/>
            <a:ext cx="404812" cy="388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800" b="0">
                <a:latin typeface="Arial Narrow" panose="020B0606020202030204" pitchFamily="34" charset="0"/>
              </a:rPr>
              <a:t>B</a:t>
            </a:r>
            <a:endParaRPr kumimoji="0" lang="pt-BR" altLang="pt-BR" sz="1800" b="0">
              <a:latin typeface="Arial Narrow" panose="020B0606020202030204" pitchFamily="34" charset="0"/>
            </a:endParaRPr>
          </a:p>
        </p:txBody>
      </p:sp>
      <p:sp>
        <p:nvSpPr>
          <p:cNvPr id="9234" name="Rectangle 76">
            <a:extLst>
              <a:ext uri="{FF2B5EF4-FFF2-40B4-BE49-F238E27FC236}">
                <a16:creationId xmlns:a16="http://schemas.microsoft.com/office/drawing/2014/main" id="{81B59785-E6A2-4C05-B091-1FA179FBAF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2356" y="5286475"/>
            <a:ext cx="404812" cy="388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b="0">
              <a:latin typeface="Times New Roman" panose="02020603050405020304" pitchFamily="18" charset="0"/>
            </a:endParaRPr>
          </a:p>
        </p:txBody>
      </p:sp>
      <p:sp>
        <p:nvSpPr>
          <p:cNvPr id="9235" name="Rectangle 77">
            <a:extLst>
              <a:ext uri="{FF2B5EF4-FFF2-40B4-BE49-F238E27FC236}">
                <a16:creationId xmlns:a16="http://schemas.microsoft.com/office/drawing/2014/main" id="{6A29F05E-9E7C-40B5-803B-EE6FB90BA1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2356" y="4905475"/>
            <a:ext cx="404812" cy="388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b="0">
              <a:latin typeface="Times New Roman" panose="02020603050405020304" pitchFamily="18" charset="0"/>
            </a:endParaRPr>
          </a:p>
        </p:txBody>
      </p:sp>
      <p:sp>
        <p:nvSpPr>
          <p:cNvPr id="4" name="Rectangle 113">
            <a:extLst>
              <a:ext uri="{FF2B5EF4-FFF2-40B4-BE49-F238E27FC236}">
                <a16:creationId xmlns:a16="http://schemas.microsoft.com/office/drawing/2014/main" id="{BEBF44B4-874B-4F46-ADD2-61205087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2.2 LINGUAGENS LIVRES DE CONTEXTO</a:t>
            </a:r>
            <a:endParaRPr kumimoji="1" lang="pt-BR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5" name="Line 114">
            <a:extLst>
              <a:ext uri="{FF2B5EF4-FFF2-40B4-BE49-F238E27FC236}">
                <a16:creationId xmlns:a16="http://schemas.microsoft.com/office/drawing/2014/main" id="{301F4619-82A0-49D5-B2D6-8D56F5D7B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0CC5D5-272D-40A9-A521-CB3C80233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146" y="2199667"/>
            <a:ext cx="4077357" cy="2594683"/>
          </a:xfrm>
          <a:prstGeom prst="rect">
            <a:avLst/>
          </a:prstGeom>
        </p:spPr>
      </p:pic>
      <p:sp>
        <p:nvSpPr>
          <p:cNvPr id="2" name="Rectangle 63">
            <a:extLst>
              <a:ext uri="{FF2B5EF4-FFF2-40B4-BE49-F238E27FC236}">
                <a16:creationId xmlns:a16="http://schemas.microsoft.com/office/drawing/2014/main" id="{F64D5B40-EC96-468C-8C01-56500022B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648" y="1500609"/>
            <a:ext cx="3925888" cy="206210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6400" indent="-176400">
              <a:spcBef>
                <a:spcPct val="0"/>
              </a:spcBef>
              <a:spcAft>
                <a:spcPts val="800"/>
              </a:spcAft>
              <a:buClrTx/>
              <a:buSzTx/>
              <a:buFont typeface="Arial Narrow" panose="020B0606020202030204" pitchFamily="34" charset="0"/>
              <a:buChar char="–"/>
            </a:pPr>
            <a:r>
              <a:rPr kumimoji="0" lang="en-US" altLang="pt-BR" sz="1800" b="0" dirty="0">
                <a:latin typeface="Arial Narrow" panose="020B0606020202030204" pitchFamily="34" charset="0"/>
              </a:rPr>
              <a:t>divide-se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em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quadros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, com um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símbolo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em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cada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quadro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; </a:t>
            </a:r>
          </a:p>
          <a:p>
            <a:pPr marL="176400" indent="-176400">
              <a:spcBef>
                <a:spcPct val="0"/>
              </a:spcBef>
              <a:spcAft>
                <a:spcPts val="800"/>
              </a:spcAft>
              <a:buClrTx/>
              <a:buSzTx/>
              <a:buFont typeface="Arial Narrow" panose="020B0606020202030204" pitchFamily="34" charset="0"/>
              <a:buChar char="–"/>
            </a:pPr>
            <a:r>
              <a:rPr kumimoji="0" lang="en-US" altLang="pt-BR" sz="1800" b="0" dirty="0" err="1">
                <a:latin typeface="Arial Narrow" panose="020B0606020202030204" pitchFamily="34" charset="0"/>
              </a:rPr>
              <a:t>os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símbolos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pertencem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ao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alfabeto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de entrada</a:t>
            </a:r>
            <a:r>
              <a:rPr kumimoji="0" lang="pt-BR" altLang="pt-BR" sz="1800" b="0" dirty="0">
                <a:latin typeface="Arial Narrow" panose="020B0606020202030204" pitchFamily="34" charset="0"/>
                <a:sym typeface="Wingdings" panose="05000000000000000000" pitchFamily="2" charset="2"/>
              </a:rPr>
              <a:t>;</a:t>
            </a:r>
          </a:p>
          <a:p>
            <a:pPr marL="176400" indent="-176400">
              <a:spcBef>
                <a:spcPct val="0"/>
              </a:spcBef>
              <a:spcAft>
                <a:spcPts val="800"/>
              </a:spcAft>
              <a:buClrTx/>
              <a:buSzTx/>
              <a:buFont typeface="Arial Narrow" panose="020B0606020202030204" pitchFamily="34" charset="0"/>
              <a:buChar char="–"/>
            </a:pPr>
            <a:r>
              <a:rPr kumimoji="0" lang="en-US" altLang="pt-BR" sz="1800" b="0" dirty="0">
                <a:latin typeface="Arial Narrow" panose="020B0606020202030204" pitchFamily="34" charset="0"/>
              </a:rPr>
              <a:t>é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finita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;</a:t>
            </a:r>
          </a:p>
          <a:p>
            <a:pPr marL="176400" indent="-176400">
              <a:spcBef>
                <a:spcPct val="0"/>
              </a:spcBef>
              <a:spcAft>
                <a:spcPts val="800"/>
              </a:spcAft>
              <a:buClrTx/>
              <a:buSzTx/>
              <a:buFont typeface="Arial Narrow" panose="020B0606020202030204" pitchFamily="34" charset="0"/>
              <a:buChar char="–"/>
            </a:pPr>
            <a:r>
              <a:rPr kumimoji="0" lang="en-US" altLang="pt-BR" sz="1800" b="0" dirty="0">
                <a:latin typeface="Arial Narrow" panose="020B0606020202030204" pitchFamily="34" charset="0"/>
              </a:rPr>
              <a:t>a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única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operação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possível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é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leitura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196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18" name="AutoShape 40">
            <a:extLst>
              <a:ext uri="{FF2B5EF4-FFF2-40B4-BE49-F238E27FC236}">
                <a16:creationId xmlns:a16="http://schemas.microsoft.com/office/drawing/2014/main" id="{D5FA6957-E016-4D07-B23D-B20A8428DF43}"/>
              </a:ext>
            </a:extLst>
          </p:cNvPr>
          <p:cNvCxnSpPr>
            <a:cxnSpLocks noChangeAspect="1" noChangeShapeType="1"/>
          </p:cNvCxnSpPr>
          <p:nvPr/>
        </p:nvCxnSpPr>
        <p:spPr bwMode="auto">
          <a:xfrm flipV="1">
            <a:off x="3053556" y="2305150"/>
            <a:ext cx="1311275" cy="12969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</p:cxnSp>
      <p:sp>
        <p:nvSpPr>
          <p:cNvPr id="9222" name="Rectangle 102">
            <a:extLst>
              <a:ext uri="{FF2B5EF4-FFF2-40B4-BE49-F238E27FC236}">
                <a16:creationId xmlns:a16="http://schemas.microsoft.com/office/drawing/2014/main" id="{16FB3029-DB1F-431C-905E-C44D7EF2C0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3131" y="1576487"/>
            <a:ext cx="4101372" cy="3217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função de  transição: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dirty="0">
                <a:solidFill>
                  <a:srgbClr val="0000FF"/>
                </a:solidFill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200" b="0" dirty="0">
                <a:latin typeface="Times New Roman" panose="02020603050405020304" pitchFamily="18" charset="0"/>
              </a:rPr>
              <a:t> </a:t>
            </a:r>
            <a:endParaRPr kumimoji="0" lang="pt-BR" altLang="pt-BR" sz="1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b="0" dirty="0">
              <a:latin typeface="Times New Roman" panose="02020603050405020304" pitchFamily="18" charset="0"/>
            </a:endParaRPr>
          </a:p>
        </p:txBody>
      </p:sp>
      <p:sp>
        <p:nvSpPr>
          <p:cNvPr id="9223" name="Text Box 36">
            <a:extLst>
              <a:ext uri="{FF2B5EF4-FFF2-40B4-BE49-F238E27FC236}">
                <a16:creationId xmlns:a16="http://schemas.microsoft.com/office/drawing/2014/main" id="{2B8C460F-420B-48FB-AF1D-186F0FA894B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718316" y="836712"/>
            <a:ext cx="2014815" cy="64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unidade de entrada</a:t>
            </a:r>
            <a:r>
              <a:rPr kumimoji="0" lang="pt-BR" altLang="pt-BR" sz="1800" dirty="0">
                <a:solidFill>
                  <a:srgbClr val="FF0000"/>
                </a:solidFill>
                <a:latin typeface="Arial Narrow" panose="020B0606020202030204" pitchFamily="34" charset="0"/>
              </a:rPr>
              <a:t> (ou fita)</a:t>
            </a:r>
            <a:endParaRPr kumimoji="0" lang="pt-BR" altLang="pt-BR" sz="18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224" name="AutoShape 37">
            <a:extLst>
              <a:ext uri="{FF2B5EF4-FFF2-40B4-BE49-F238E27FC236}">
                <a16:creationId xmlns:a16="http://schemas.microsoft.com/office/drawing/2014/main" id="{4016E294-BA05-4384-918D-77DE9259B1F4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 flipV="1">
            <a:off x="619918" y="1584277"/>
            <a:ext cx="1219246" cy="836446"/>
          </a:xfrm>
          <a:prstGeom prst="flowChartOffpageConnecto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008000"/>
                </a:solidFill>
                <a:latin typeface="Arial Narrow" panose="020B0606020202030204" pitchFamily="34" charset="0"/>
              </a:rPr>
              <a:t>unidade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008000"/>
                </a:solidFill>
                <a:latin typeface="Arial Narrow" panose="020B0606020202030204" pitchFamily="34" charset="0"/>
              </a:rPr>
              <a:t>de leitura</a:t>
            </a:r>
          </a:p>
        </p:txBody>
      </p:sp>
      <p:sp>
        <p:nvSpPr>
          <p:cNvPr id="9225" name="Text Box 38">
            <a:extLst>
              <a:ext uri="{FF2B5EF4-FFF2-40B4-BE49-F238E27FC236}">
                <a16:creationId xmlns:a16="http://schemas.microsoft.com/office/drawing/2014/main" id="{008E0DD7-CE91-491F-9ABD-10FD19334F4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744343" y="3238414"/>
            <a:ext cx="1514532" cy="64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>
                <a:solidFill>
                  <a:srgbClr val="FF0000"/>
                </a:solidFill>
                <a:latin typeface="Arial Narrow" panose="020B0606020202030204" pitchFamily="34" charset="0"/>
              </a:rPr>
              <a:t>unidade de controle</a:t>
            </a:r>
            <a:endParaRPr kumimoji="0" lang="pt-BR" altLang="pt-BR" sz="1800" b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9226" name="AutoShape 39">
            <a:extLst>
              <a:ext uri="{FF2B5EF4-FFF2-40B4-BE49-F238E27FC236}">
                <a16:creationId xmlns:a16="http://schemas.microsoft.com/office/drawing/2014/main" id="{1C498079-545E-49D3-B530-BC9BC701F548}"/>
              </a:ext>
            </a:extLst>
          </p:cNvPr>
          <p:cNvCxnSpPr>
            <a:cxnSpLocks noChangeAspect="1" noChangeShapeType="1"/>
          </p:cNvCxnSpPr>
          <p:nvPr/>
        </p:nvCxnSpPr>
        <p:spPr bwMode="auto">
          <a:xfrm rot="10800000">
            <a:off x="1223628" y="2522303"/>
            <a:ext cx="693764" cy="863429"/>
          </a:xfrm>
          <a:prstGeom prst="curvedConnector3">
            <a:avLst>
              <a:gd name="adj1" fmla="val 80769"/>
            </a:avLst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</p:cxnSp>
      <p:grpSp>
        <p:nvGrpSpPr>
          <p:cNvPr id="9227" name="Grupo 5">
            <a:extLst>
              <a:ext uri="{FF2B5EF4-FFF2-40B4-BE49-F238E27FC236}">
                <a16:creationId xmlns:a16="http://schemas.microsoft.com/office/drawing/2014/main" id="{852F2016-59E4-4A76-AE96-CBB33B415568}"/>
              </a:ext>
            </a:extLst>
          </p:cNvPr>
          <p:cNvGrpSpPr>
            <a:grpSpLocks/>
          </p:cNvGrpSpPr>
          <p:nvPr/>
        </p:nvGrpSpPr>
        <p:grpSpPr bwMode="auto">
          <a:xfrm>
            <a:off x="997177" y="981146"/>
            <a:ext cx="1624507" cy="388860"/>
            <a:chOff x="1526609" y="1354109"/>
            <a:chExt cx="1624507" cy="388860"/>
          </a:xfrm>
        </p:grpSpPr>
        <p:sp>
          <p:nvSpPr>
            <p:cNvPr id="9255" name="Rectangle 35">
              <a:extLst>
                <a:ext uri="{FF2B5EF4-FFF2-40B4-BE49-F238E27FC236}">
                  <a16:creationId xmlns:a16="http://schemas.microsoft.com/office/drawing/2014/main" id="{46BE0715-9046-4702-B0C7-86A2B3C49B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26609" y="1354109"/>
              <a:ext cx="404827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latin typeface="Arial Narrow" panose="020B0606020202030204" pitchFamily="34" charset="0"/>
                </a:rPr>
                <a:t>a</a:t>
              </a:r>
            </a:p>
          </p:txBody>
        </p:sp>
        <p:sp>
          <p:nvSpPr>
            <p:cNvPr id="9256" name="Rectangle 41">
              <a:extLst>
                <a:ext uri="{FF2B5EF4-FFF2-40B4-BE49-F238E27FC236}">
                  <a16:creationId xmlns:a16="http://schemas.microsoft.com/office/drawing/2014/main" id="{7DC5DF8E-FD3A-4AD4-B57C-177316590E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8694" y="1354109"/>
              <a:ext cx="406416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latin typeface="Arial Narrow" panose="020B0606020202030204" pitchFamily="34" charset="0"/>
                </a:rPr>
                <a:t>a</a:t>
              </a:r>
            </a:p>
          </p:txBody>
        </p:sp>
        <p:sp>
          <p:nvSpPr>
            <p:cNvPr id="9257" name="Rectangle 42">
              <a:extLst>
                <a:ext uri="{FF2B5EF4-FFF2-40B4-BE49-F238E27FC236}">
                  <a16:creationId xmlns:a16="http://schemas.microsoft.com/office/drawing/2014/main" id="{8EE53851-61C2-4665-8F01-174899EC28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37852" y="1354109"/>
              <a:ext cx="404828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latin typeface="Arial Narrow" panose="020B0606020202030204" pitchFamily="34" charset="0"/>
                </a:rPr>
                <a:t>b</a:t>
              </a:r>
            </a:p>
          </p:txBody>
        </p:sp>
        <p:sp>
          <p:nvSpPr>
            <p:cNvPr id="9258" name="Rectangle 43">
              <a:extLst>
                <a:ext uri="{FF2B5EF4-FFF2-40B4-BE49-F238E27FC236}">
                  <a16:creationId xmlns:a16="http://schemas.microsoft.com/office/drawing/2014/main" id="{CFDD54CF-088E-46E0-A936-A7AFBC8ECB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44700" y="1354109"/>
              <a:ext cx="406416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latin typeface="Arial Narrow" panose="020B0606020202030204" pitchFamily="34" charset="0"/>
                </a:rPr>
                <a:t>b</a:t>
              </a:r>
            </a:p>
          </p:txBody>
        </p:sp>
      </p:grpSp>
      <p:sp>
        <p:nvSpPr>
          <p:cNvPr id="9228" name="AutoShape 74">
            <a:extLst>
              <a:ext uri="{FF2B5EF4-FFF2-40B4-BE49-F238E27FC236}">
                <a16:creationId xmlns:a16="http://schemas.microsoft.com/office/drawing/2014/main" id="{69FB7B90-D079-47F3-8EC5-44DA7EACD496}"/>
              </a:ext>
            </a:extLst>
          </p:cNvPr>
          <p:cNvSpPr>
            <a:spLocks noChangeArrowheads="1"/>
          </p:cNvSpPr>
          <p:nvPr/>
        </p:nvSpPr>
        <p:spPr bwMode="auto">
          <a:xfrm rot="16200000" flipH="1" flipV="1">
            <a:off x="1939131" y="5130900"/>
            <a:ext cx="720725" cy="1457325"/>
          </a:xfrm>
          <a:prstGeom prst="flowChartOffpageConnecto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rot="10800000" vert="eaVert" anchor="b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unidade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de leitura</a:t>
            </a:r>
          </a:p>
        </p:txBody>
      </p:sp>
      <p:cxnSp>
        <p:nvCxnSpPr>
          <p:cNvPr id="9229" name="AutoShape 67">
            <a:extLst>
              <a:ext uri="{FF2B5EF4-FFF2-40B4-BE49-F238E27FC236}">
                <a16:creationId xmlns:a16="http://schemas.microsoft.com/office/drawing/2014/main" id="{589321BB-3457-46EC-B228-1BFF2DCBA80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808956" y="3924400"/>
            <a:ext cx="914400" cy="825500"/>
          </a:xfrm>
          <a:prstGeom prst="curvedConnector3">
            <a:avLst>
              <a:gd name="adj1" fmla="val 49963"/>
            </a:avLst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</p:cxnSp>
      <p:sp>
        <p:nvSpPr>
          <p:cNvPr id="9230" name="Text Box 69">
            <a:extLst>
              <a:ext uri="{FF2B5EF4-FFF2-40B4-BE49-F238E27FC236}">
                <a16:creationId xmlns:a16="http://schemas.microsoft.com/office/drawing/2014/main" id="{226B21A8-FBED-4DBE-BC61-45DC9D110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068" y="6086575"/>
            <a:ext cx="1258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pilha</a:t>
            </a:r>
          </a:p>
        </p:txBody>
      </p:sp>
      <p:sp>
        <p:nvSpPr>
          <p:cNvPr id="9231" name="Arc 70">
            <a:extLst>
              <a:ext uri="{FF2B5EF4-FFF2-40B4-BE49-F238E27FC236}">
                <a16:creationId xmlns:a16="http://schemas.microsoft.com/office/drawing/2014/main" id="{60A1C6AC-2F64-4E61-BDA3-62530D9DEB38}"/>
              </a:ext>
            </a:extLst>
          </p:cNvPr>
          <p:cNvSpPr>
            <a:spLocks/>
          </p:cNvSpPr>
          <p:nvPr/>
        </p:nvSpPr>
        <p:spPr bwMode="auto">
          <a:xfrm>
            <a:off x="962818" y="4572100"/>
            <a:ext cx="233363" cy="217487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32" name="Arc 71">
            <a:extLst>
              <a:ext uri="{FF2B5EF4-FFF2-40B4-BE49-F238E27FC236}">
                <a16:creationId xmlns:a16="http://schemas.microsoft.com/office/drawing/2014/main" id="{FEFBB879-1F36-4B9A-B1F3-B9DE16A80398}"/>
              </a:ext>
            </a:extLst>
          </p:cNvPr>
          <p:cNvSpPr>
            <a:spLocks/>
          </p:cNvSpPr>
          <p:nvPr/>
        </p:nvSpPr>
        <p:spPr bwMode="auto">
          <a:xfrm flipH="1">
            <a:off x="1389856" y="4568925"/>
            <a:ext cx="234950" cy="217487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33" name="Rectangle 75">
            <a:extLst>
              <a:ext uri="{FF2B5EF4-FFF2-40B4-BE49-F238E27FC236}">
                <a16:creationId xmlns:a16="http://schemas.microsoft.com/office/drawing/2014/main" id="{20626AB1-9F1A-4E91-A1B5-097850C1FB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2356" y="5667475"/>
            <a:ext cx="404812" cy="388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800" b="0">
                <a:latin typeface="Arial Narrow" panose="020B0606020202030204" pitchFamily="34" charset="0"/>
              </a:rPr>
              <a:t>B</a:t>
            </a:r>
            <a:endParaRPr kumimoji="0" lang="pt-BR" altLang="pt-BR" sz="1800" b="0">
              <a:latin typeface="Arial Narrow" panose="020B0606020202030204" pitchFamily="34" charset="0"/>
            </a:endParaRPr>
          </a:p>
        </p:txBody>
      </p:sp>
      <p:sp>
        <p:nvSpPr>
          <p:cNvPr id="9234" name="Rectangle 76">
            <a:extLst>
              <a:ext uri="{FF2B5EF4-FFF2-40B4-BE49-F238E27FC236}">
                <a16:creationId xmlns:a16="http://schemas.microsoft.com/office/drawing/2014/main" id="{81B59785-E6A2-4C05-B091-1FA179FBAF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2356" y="5286475"/>
            <a:ext cx="404812" cy="388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b="0">
              <a:latin typeface="Times New Roman" panose="02020603050405020304" pitchFamily="18" charset="0"/>
            </a:endParaRPr>
          </a:p>
        </p:txBody>
      </p:sp>
      <p:sp>
        <p:nvSpPr>
          <p:cNvPr id="9235" name="Rectangle 77">
            <a:extLst>
              <a:ext uri="{FF2B5EF4-FFF2-40B4-BE49-F238E27FC236}">
                <a16:creationId xmlns:a16="http://schemas.microsoft.com/office/drawing/2014/main" id="{6A29F05E-9E7C-40B5-803B-EE6FB90BA1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2356" y="4905475"/>
            <a:ext cx="404812" cy="388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b="0">
              <a:latin typeface="Times New Roman" panose="02020603050405020304" pitchFamily="18" charset="0"/>
            </a:endParaRPr>
          </a:p>
        </p:txBody>
      </p:sp>
      <p:sp>
        <p:nvSpPr>
          <p:cNvPr id="4" name="Rectangle 113">
            <a:extLst>
              <a:ext uri="{FF2B5EF4-FFF2-40B4-BE49-F238E27FC236}">
                <a16:creationId xmlns:a16="http://schemas.microsoft.com/office/drawing/2014/main" id="{BEBF44B4-874B-4F46-ADD2-61205087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2.2 LINGUAGENS LIVRES DE CONTEXTO</a:t>
            </a:r>
            <a:endParaRPr kumimoji="1" lang="pt-BR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5" name="Line 114">
            <a:extLst>
              <a:ext uri="{FF2B5EF4-FFF2-40B4-BE49-F238E27FC236}">
                <a16:creationId xmlns:a16="http://schemas.microsoft.com/office/drawing/2014/main" id="{301F4619-82A0-49D5-B2D6-8D56F5D7B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0CC5D5-272D-40A9-A521-CB3C80233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146" y="2199667"/>
            <a:ext cx="4077357" cy="2594683"/>
          </a:xfrm>
          <a:prstGeom prst="rect">
            <a:avLst/>
          </a:prstGeom>
        </p:spPr>
      </p:pic>
      <p:sp>
        <p:nvSpPr>
          <p:cNvPr id="2" name="Rectangle 63">
            <a:extLst>
              <a:ext uri="{FF2B5EF4-FFF2-40B4-BE49-F238E27FC236}">
                <a16:creationId xmlns:a16="http://schemas.microsoft.com/office/drawing/2014/main" id="{93BC2425-74E8-4CA2-86C2-62C0CE766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7" y="2463900"/>
            <a:ext cx="3925888" cy="2893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6400" indent="-176400">
              <a:spcBef>
                <a:spcPct val="0"/>
              </a:spcBef>
              <a:spcAft>
                <a:spcPts val="800"/>
              </a:spcAft>
              <a:buClrTx/>
              <a:buSzTx/>
              <a:buFont typeface="Arial Narrow" panose="020B0606020202030204" pitchFamily="34" charset="0"/>
              <a:buChar char="–"/>
            </a:pPr>
            <a:r>
              <a:rPr kumimoji="0" lang="pt-BR" altLang="pt-BR" sz="1800" b="0" dirty="0">
                <a:latin typeface="Arial Narrow" panose="020B0606020202030204" pitchFamily="34" charset="0"/>
              </a:rPr>
              <a:t>acessa a </a:t>
            </a: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unidade de entrada </a:t>
            </a:r>
            <a:r>
              <a:rPr kumimoji="0" lang="pt-BR" altLang="pt-BR" sz="1800" b="0" dirty="0">
                <a:latin typeface="Arial Narrow" panose="020B0606020202030204" pitchFamily="34" charset="0"/>
              </a:rPr>
              <a:t>quadro a quadro, “lendo” apenas um símbolo por vez;  </a:t>
            </a:r>
          </a:p>
          <a:p>
            <a:pPr marL="176400" indent="-176400">
              <a:spcBef>
                <a:spcPct val="0"/>
              </a:spcBef>
              <a:spcAft>
                <a:spcPts val="800"/>
              </a:spcAft>
              <a:buClrTx/>
              <a:buSzTx/>
              <a:buFont typeface="Arial Narrow" panose="020B0606020202030204" pitchFamily="34" charset="0"/>
              <a:buChar char="–"/>
            </a:pPr>
            <a:r>
              <a:rPr kumimoji="0" lang="pt-BR" altLang="pt-BR" sz="1800" b="0" dirty="0">
                <a:latin typeface="Arial Narrow" panose="020B0606020202030204" pitchFamily="34" charset="0"/>
              </a:rPr>
              <a:t>movimenta-se exclusivamente para a direita; </a:t>
            </a:r>
          </a:p>
          <a:p>
            <a:pPr marL="176400" indent="-176400">
              <a:spcBef>
                <a:spcPct val="0"/>
              </a:spcBef>
              <a:spcAft>
                <a:spcPts val="800"/>
              </a:spcAft>
              <a:buClrTx/>
              <a:buSzTx/>
              <a:buFont typeface="Arial Narrow" panose="020B0606020202030204" pitchFamily="34" charset="0"/>
              <a:buChar char="–"/>
            </a:pPr>
            <a:r>
              <a:rPr kumimoji="0" lang="pt-BR" altLang="pt-BR" sz="1800" b="0" dirty="0">
                <a:latin typeface="Arial Narrow" panose="020B0606020202030204" pitchFamily="34" charset="0"/>
              </a:rPr>
              <a:t>está posicionada, inicialmente, mais à esquerda na unidade de entrada;</a:t>
            </a:r>
          </a:p>
          <a:p>
            <a:pPr marL="176400" indent="-176400">
              <a:spcBef>
                <a:spcPct val="0"/>
              </a:spcBef>
              <a:spcAft>
                <a:spcPts val="800"/>
              </a:spcAft>
              <a:buClrTx/>
              <a:buSzTx/>
              <a:buFont typeface="Arial Narrow" panose="020B0606020202030204" pitchFamily="34" charset="0"/>
              <a:buChar char="–"/>
            </a:pPr>
            <a:r>
              <a:rPr kumimoji="0" lang="pt-BR" altLang="pt-BR" sz="1800" b="0" dirty="0">
                <a:latin typeface="Arial Narrow" panose="020B0606020202030204" pitchFamily="34" charset="0"/>
              </a:rPr>
              <a:t>é possível testar se a entrada foi completamente lida (representado por </a:t>
            </a:r>
            <a:r>
              <a:rPr kumimoji="0" lang="pt-BR" altLang="pt-BR" sz="1800" dirty="0">
                <a:latin typeface="Arial Narrow" panose="020B0606020202030204" pitchFamily="34" charset="0"/>
              </a:rPr>
              <a:t>?</a:t>
            </a:r>
            <a:r>
              <a:rPr kumimoji="0" lang="pt-BR" altLang="pt-BR" sz="1800" b="0" dirty="0">
                <a:latin typeface="Arial Narrow" panose="020B0606020202030204" pitchFamily="34" charset="0"/>
              </a:rPr>
              <a:t>).</a:t>
            </a:r>
            <a:endParaRPr kumimoji="0" lang="en-US" altLang="pt-BR" sz="1800" b="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675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18" name="AutoShape 40">
            <a:extLst>
              <a:ext uri="{FF2B5EF4-FFF2-40B4-BE49-F238E27FC236}">
                <a16:creationId xmlns:a16="http://schemas.microsoft.com/office/drawing/2014/main" id="{D5FA6957-E016-4D07-B23D-B20A8428DF43}"/>
              </a:ext>
            </a:extLst>
          </p:cNvPr>
          <p:cNvCxnSpPr>
            <a:cxnSpLocks noChangeAspect="1" noChangeShapeType="1"/>
          </p:cNvCxnSpPr>
          <p:nvPr/>
        </p:nvCxnSpPr>
        <p:spPr bwMode="auto">
          <a:xfrm flipV="1">
            <a:off x="3053556" y="2305150"/>
            <a:ext cx="1311275" cy="12969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</p:cxnSp>
      <p:sp>
        <p:nvSpPr>
          <p:cNvPr id="9222" name="Rectangle 102">
            <a:extLst>
              <a:ext uri="{FF2B5EF4-FFF2-40B4-BE49-F238E27FC236}">
                <a16:creationId xmlns:a16="http://schemas.microsoft.com/office/drawing/2014/main" id="{16FB3029-DB1F-431C-905E-C44D7EF2C0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3131" y="1576487"/>
            <a:ext cx="4101372" cy="3217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008000"/>
                </a:solidFill>
                <a:latin typeface="Arial Narrow" panose="020B0606020202030204" pitchFamily="34" charset="0"/>
              </a:rPr>
              <a:t>função de  transição: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dirty="0">
                <a:solidFill>
                  <a:srgbClr val="0000FF"/>
                </a:solidFill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200" b="0" dirty="0">
                <a:latin typeface="Times New Roman" panose="02020603050405020304" pitchFamily="18" charset="0"/>
              </a:rPr>
              <a:t> </a:t>
            </a:r>
            <a:endParaRPr kumimoji="0" lang="pt-BR" altLang="pt-BR" sz="1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b="0" dirty="0">
              <a:latin typeface="Times New Roman" panose="02020603050405020304" pitchFamily="18" charset="0"/>
            </a:endParaRPr>
          </a:p>
        </p:txBody>
      </p:sp>
      <p:sp>
        <p:nvSpPr>
          <p:cNvPr id="9223" name="Text Box 36">
            <a:extLst>
              <a:ext uri="{FF2B5EF4-FFF2-40B4-BE49-F238E27FC236}">
                <a16:creationId xmlns:a16="http://schemas.microsoft.com/office/drawing/2014/main" id="{2B8C460F-420B-48FB-AF1D-186F0FA894B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718316" y="836712"/>
            <a:ext cx="2014815" cy="64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unidade de entrada </a:t>
            </a:r>
            <a:r>
              <a:rPr kumimoji="0" lang="pt-BR" altLang="pt-BR" sz="1800" dirty="0">
                <a:solidFill>
                  <a:srgbClr val="FF0000"/>
                </a:solidFill>
                <a:latin typeface="Arial Narrow" panose="020B0606020202030204" pitchFamily="34" charset="0"/>
              </a:rPr>
              <a:t>(ou fita)</a:t>
            </a:r>
          </a:p>
        </p:txBody>
      </p:sp>
      <p:sp>
        <p:nvSpPr>
          <p:cNvPr id="9224" name="AutoShape 37">
            <a:extLst>
              <a:ext uri="{FF2B5EF4-FFF2-40B4-BE49-F238E27FC236}">
                <a16:creationId xmlns:a16="http://schemas.microsoft.com/office/drawing/2014/main" id="{4016E294-BA05-4384-918D-77DE9259B1F4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 flipV="1">
            <a:off x="619918" y="1584277"/>
            <a:ext cx="1219246" cy="836446"/>
          </a:xfrm>
          <a:prstGeom prst="flowChartOffpageConnecto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unidade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de leitura</a:t>
            </a:r>
          </a:p>
        </p:txBody>
      </p:sp>
      <p:sp>
        <p:nvSpPr>
          <p:cNvPr id="9225" name="Text Box 38">
            <a:extLst>
              <a:ext uri="{FF2B5EF4-FFF2-40B4-BE49-F238E27FC236}">
                <a16:creationId xmlns:a16="http://schemas.microsoft.com/office/drawing/2014/main" id="{008E0DD7-CE91-491F-9ABD-10FD19334F4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744343" y="3238414"/>
            <a:ext cx="1514532" cy="64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unidade de controle</a:t>
            </a:r>
          </a:p>
        </p:txBody>
      </p:sp>
      <p:cxnSp>
        <p:nvCxnSpPr>
          <p:cNvPr id="9226" name="AutoShape 39">
            <a:extLst>
              <a:ext uri="{FF2B5EF4-FFF2-40B4-BE49-F238E27FC236}">
                <a16:creationId xmlns:a16="http://schemas.microsoft.com/office/drawing/2014/main" id="{1C498079-545E-49D3-B530-BC9BC701F548}"/>
              </a:ext>
            </a:extLst>
          </p:cNvPr>
          <p:cNvCxnSpPr>
            <a:cxnSpLocks noChangeAspect="1" noChangeShapeType="1"/>
          </p:cNvCxnSpPr>
          <p:nvPr/>
        </p:nvCxnSpPr>
        <p:spPr bwMode="auto">
          <a:xfrm rot="10800000">
            <a:off x="1223628" y="2522303"/>
            <a:ext cx="693764" cy="863429"/>
          </a:xfrm>
          <a:prstGeom prst="curvedConnector3">
            <a:avLst>
              <a:gd name="adj1" fmla="val 80769"/>
            </a:avLst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</p:cxnSp>
      <p:grpSp>
        <p:nvGrpSpPr>
          <p:cNvPr id="9227" name="Grupo 5">
            <a:extLst>
              <a:ext uri="{FF2B5EF4-FFF2-40B4-BE49-F238E27FC236}">
                <a16:creationId xmlns:a16="http://schemas.microsoft.com/office/drawing/2014/main" id="{852F2016-59E4-4A76-AE96-CBB33B415568}"/>
              </a:ext>
            </a:extLst>
          </p:cNvPr>
          <p:cNvGrpSpPr>
            <a:grpSpLocks/>
          </p:cNvGrpSpPr>
          <p:nvPr/>
        </p:nvGrpSpPr>
        <p:grpSpPr bwMode="auto">
          <a:xfrm>
            <a:off x="997177" y="981146"/>
            <a:ext cx="1624507" cy="388860"/>
            <a:chOff x="1526609" y="1354109"/>
            <a:chExt cx="1624507" cy="388860"/>
          </a:xfrm>
        </p:grpSpPr>
        <p:sp>
          <p:nvSpPr>
            <p:cNvPr id="9255" name="Rectangle 35">
              <a:extLst>
                <a:ext uri="{FF2B5EF4-FFF2-40B4-BE49-F238E27FC236}">
                  <a16:creationId xmlns:a16="http://schemas.microsoft.com/office/drawing/2014/main" id="{46BE0715-9046-4702-B0C7-86A2B3C49B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26609" y="1354109"/>
              <a:ext cx="404827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latin typeface="Arial Narrow" panose="020B0606020202030204" pitchFamily="34" charset="0"/>
                </a:rPr>
                <a:t>a</a:t>
              </a:r>
            </a:p>
          </p:txBody>
        </p:sp>
        <p:sp>
          <p:nvSpPr>
            <p:cNvPr id="9256" name="Rectangle 41">
              <a:extLst>
                <a:ext uri="{FF2B5EF4-FFF2-40B4-BE49-F238E27FC236}">
                  <a16:creationId xmlns:a16="http://schemas.microsoft.com/office/drawing/2014/main" id="{7DC5DF8E-FD3A-4AD4-B57C-177316590E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8694" y="1354109"/>
              <a:ext cx="406416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latin typeface="Arial Narrow" panose="020B0606020202030204" pitchFamily="34" charset="0"/>
                </a:rPr>
                <a:t>a</a:t>
              </a:r>
            </a:p>
          </p:txBody>
        </p:sp>
        <p:sp>
          <p:nvSpPr>
            <p:cNvPr id="9257" name="Rectangle 42">
              <a:extLst>
                <a:ext uri="{FF2B5EF4-FFF2-40B4-BE49-F238E27FC236}">
                  <a16:creationId xmlns:a16="http://schemas.microsoft.com/office/drawing/2014/main" id="{8EE53851-61C2-4665-8F01-174899EC28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37852" y="1354109"/>
              <a:ext cx="404828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latin typeface="Arial Narrow" panose="020B0606020202030204" pitchFamily="34" charset="0"/>
                </a:rPr>
                <a:t>b</a:t>
              </a:r>
            </a:p>
          </p:txBody>
        </p:sp>
        <p:sp>
          <p:nvSpPr>
            <p:cNvPr id="9258" name="Rectangle 43">
              <a:extLst>
                <a:ext uri="{FF2B5EF4-FFF2-40B4-BE49-F238E27FC236}">
                  <a16:creationId xmlns:a16="http://schemas.microsoft.com/office/drawing/2014/main" id="{CFDD54CF-088E-46E0-A936-A7AFBC8ECB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44700" y="1354109"/>
              <a:ext cx="406416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latin typeface="Arial Narrow" panose="020B0606020202030204" pitchFamily="34" charset="0"/>
                </a:rPr>
                <a:t>b</a:t>
              </a:r>
            </a:p>
          </p:txBody>
        </p:sp>
      </p:grpSp>
      <p:sp>
        <p:nvSpPr>
          <p:cNvPr id="9228" name="AutoShape 74">
            <a:extLst>
              <a:ext uri="{FF2B5EF4-FFF2-40B4-BE49-F238E27FC236}">
                <a16:creationId xmlns:a16="http://schemas.microsoft.com/office/drawing/2014/main" id="{69FB7B90-D079-47F3-8EC5-44DA7EACD496}"/>
              </a:ext>
            </a:extLst>
          </p:cNvPr>
          <p:cNvSpPr>
            <a:spLocks noChangeArrowheads="1"/>
          </p:cNvSpPr>
          <p:nvPr/>
        </p:nvSpPr>
        <p:spPr bwMode="auto">
          <a:xfrm rot="16200000" flipH="1" flipV="1">
            <a:off x="1939131" y="5130900"/>
            <a:ext cx="720725" cy="1457325"/>
          </a:xfrm>
          <a:prstGeom prst="flowChartOffpageConnecto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rot="10800000" vert="eaVert" anchor="b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unidade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de leitura</a:t>
            </a:r>
          </a:p>
        </p:txBody>
      </p:sp>
      <p:cxnSp>
        <p:nvCxnSpPr>
          <p:cNvPr id="9229" name="AutoShape 67">
            <a:extLst>
              <a:ext uri="{FF2B5EF4-FFF2-40B4-BE49-F238E27FC236}">
                <a16:creationId xmlns:a16="http://schemas.microsoft.com/office/drawing/2014/main" id="{589321BB-3457-46EC-B228-1BFF2DCBA80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808956" y="3924400"/>
            <a:ext cx="914400" cy="825500"/>
          </a:xfrm>
          <a:prstGeom prst="curvedConnector3">
            <a:avLst>
              <a:gd name="adj1" fmla="val 49963"/>
            </a:avLst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</p:cxnSp>
      <p:sp>
        <p:nvSpPr>
          <p:cNvPr id="9230" name="Text Box 69">
            <a:extLst>
              <a:ext uri="{FF2B5EF4-FFF2-40B4-BE49-F238E27FC236}">
                <a16:creationId xmlns:a16="http://schemas.microsoft.com/office/drawing/2014/main" id="{226B21A8-FBED-4DBE-BC61-45DC9D110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068" y="6086575"/>
            <a:ext cx="1258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pilha</a:t>
            </a:r>
          </a:p>
        </p:txBody>
      </p:sp>
      <p:sp>
        <p:nvSpPr>
          <p:cNvPr id="9231" name="Arc 70">
            <a:extLst>
              <a:ext uri="{FF2B5EF4-FFF2-40B4-BE49-F238E27FC236}">
                <a16:creationId xmlns:a16="http://schemas.microsoft.com/office/drawing/2014/main" id="{60A1C6AC-2F64-4E61-BDA3-62530D9DEB38}"/>
              </a:ext>
            </a:extLst>
          </p:cNvPr>
          <p:cNvSpPr>
            <a:spLocks/>
          </p:cNvSpPr>
          <p:nvPr/>
        </p:nvSpPr>
        <p:spPr bwMode="auto">
          <a:xfrm>
            <a:off x="962818" y="4572100"/>
            <a:ext cx="233363" cy="217487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32" name="Arc 71">
            <a:extLst>
              <a:ext uri="{FF2B5EF4-FFF2-40B4-BE49-F238E27FC236}">
                <a16:creationId xmlns:a16="http://schemas.microsoft.com/office/drawing/2014/main" id="{FEFBB879-1F36-4B9A-B1F3-B9DE16A80398}"/>
              </a:ext>
            </a:extLst>
          </p:cNvPr>
          <p:cNvSpPr>
            <a:spLocks/>
          </p:cNvSpPr>
          <p:nvPr/>
        </p:nvSpPr>
        <p:spPr bwMode="auto">
          <a:xfrm flipH="1">
            <a:off x="1389856" y="4568925"/>
            <a:ext cx="234950" cy="217487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33" name="Rectangle 75">
            <a:extLst>
              <a:ext uri="{FF2B5EF4-FFF2-40B4-BE49-F238E27FC236}">
                <a16:creationId xmlns:a16="http://schemas.microsoft.com/office/drawing/2014/main" id="{20626AB1-9F1A-4E91-A1B5-097850C1FB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2356" y="5667475"/>
            <a:ext cx="404812" cy="388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800" b="0">
                <a:latin typeface="Arial Narrow" panose="020B0606020202030204" pitchFamily="34" charset="0"/>
              </a:rPr>
              <a:t>B</a:t>
            </a:r>
            <a:endParaRPr kumimoji="0" lang="pt-BR" altLang="pt-BR" sz="1800" b="0">
              <a:latin typeface="Arial Narrow" panose="020B0606020202030204" pitchFamily="34" charset="0"/>
            </a:endParaRPr>
          </a:p>
        </p:txBody>
      </p:sp>
      <p:sp>
        <p:nvSpPr>
          <p:cNvPr id="9234" name="Rectangle 76">
            <a:extLst>
              <a:ext uri="{FF2B5EF4-FFF2-40B4-BE49-F238E27FC236}">
                <a16:creationId xmlns:a16="http://schemas.microsoft.com/office/drawing/2014/main" id="{81B59785-E6A2-4C05-B091-1FA179FBAF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2356" y="5286475"/>
            <a:ext cx="404812" cy="388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b="0">
              <a:latin typeface="Times New Roman" panose="02020603050405020304" pitchFamily="18" charset="0"/>
            </a:endParaRPr>
          </a:p>
        </p:txBody>
      </p:sp>
      <p:sp>
        <p:nvSpPr>
          <p:cNvPr id="9235" name="Rectangle 77">
            <a:extLst>
              <a:ext uri="{FF2B5EF4-FFF2-40B4-BE49-F238E27FC236}">
                <a16:creationId xmlns:a16="http://schemas.microsoft.com/office/drawing/2014/main" id="{6A29F05E-9E7C-40B5-803B-EE6FB90BA1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2356" y="4905475"/>
            <a:ext cx="404812" cy="388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b="0">
              <a:latin typeface="Times New Roman" panose="02020603050405020304" pitchFamily="18" charset="0"/>
            </a:endParaRPr>
          </a:p>
        </p:txBody>
      </p:sp>
      <p:sp>
        <p:nvSpPr>
          <p:cNvPr id="4" name="Rectangle 113">
            <a:extLst>
              <a:ext uri="{FF2B5EF4-FFF2-40B4-BE49-F238E27FC236}">
                <a16:creationId xmlns:a16="http://schemas.microsoft.com/office/drawing/2014/main" id="{BEBF44B4-874B-4F46-ADD2-61205087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2.2 LINGUAGENS LIVRES DE CONTEXTO</a:t>
            </a:r>
            <a:endParaRPr kumimoji="1" lang="pt-BR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5" name="Line 114">
            <a:extLst>
              <a:ext uri="{FF2B5EF4-FFF2-40B4-BE49-F238E27FC236}">
                <a16:creationId xmlns:a16="http://schemas.microsoft.com/office/drawing/2014/main" id="{301F4619-82A0-49D5-B2D6-8D56F5D7B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0CC5D5-272D-40A9-A521-CB3C80233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146" y="2199667"/>
            <a:ext cx="4077357" cy="2594683"/>
          </a:xfrm>
          <a:prstGeom prst="rect">
            <a:avLst/>
          </a:prstGeom>
        </p:spPr>
      </p:pic>
      <p:sp>
        <p:nvSpPr>
          <p:cNvPr id="2" name="Rectangle 63">
            <a:extLst>
              <a:ext uri="{FF2B5EF4-FFF2-40B4-BE49-F238E27FC236}">
                <a16:creationId xmlns:a16="http://schemas.microsoft.com/office/drawing/2014/main" id="{0D12627C-25D5-4AFD-87A2-B07427092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131" y="59156"/>
            <a:ext cx="3925887" cy="147732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6400" indent="-176400">
              <a:spcBef>
                <a:spcPct val="0"/>
              </a:spcBef>
              <a:buClrTx/>
              <a:buSzTx/>
              <a:buFont typeface="Arial Narrow" panose="020B0606020202030204" pitchFamily="34" charset="0"/>
              <a:buChar char="–"/>
            </a:pPr>
            <a:r>
              <a:rPr kumimoji="0" lang="pt-BR" altLang="pt-BR" sz="1800" b="0" dirty="0">
                <a:latin typeface="Arial Narrow" panose="020B0606020202030204" pitchFamily="34" charset="0"/>
              </a:rPr>
              <a:t>define o estado da máquina em função do estado corrente e dos símbolos lido e desempilhado (da unidade de entrada e da pilha), determinando também o símbolo a ser empilhado (na pilha).</a:t>
            </a:r>
          </a:p>
        </p:txBody>
      </p:sp>
    </p:spTree>
    <p:extLst>
      <p:ext uri="{BB962C8B-B14F-4D97-AF65-F5344CB8AC3E}">
        <p14:creationId xmlns:p14="http://schemas.microsoft.com/office/powerpoint/2010/main" val="1544978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18" name="AutoShape 40">
            <a:extLst>
              <a:ext uri="{FF2B5EF4-FFF2-40B4-BE49-F238E27FC236}">
                <a16:creationId xmlns:a16="http://schemas.microsoft.com/office/drawing/2014/main" id="{D5FA6957-E016-4D07-B23D-B20A8428DF43}"/>
              </a:ext>
            </a:extLst>
          </p:cNvPr>
          <p:cNvCxnSpPr>
            <a:cxnSpLocks noChangeAspect="1" noChangeShapeType="1"/>
          </p:cNvCxnSpPr>
          <p:nvPr/>
        </p:nvCxnSpPr>
        <p:spPr bwMode="auto">
          <a:xfrm flipV="1">
            <a:off x="3053556" y="2305150"/>
            <a:ext cx="1311275" cy="12969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</p:cxnSp>
      <p:sp>
        <p:nvSpPr>
          <p:cNvPr id="9222" name="Rectangle 102">
            <a:extLst>
              <a:ext uri="{FF2B5EF4-FFF2-40B4-BE49-F238E27FC236}">
                <a16:creationId xmlns:a16="http://schemas.microsoft.com/office/drawing/2014/main" id="{16FB3029-DB1F-431C-905E-C44D7EF2C0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3131" y="1576487"/>
            <a:ext cx="4101372" cy="3217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função</a:t>
            </a:r>
            <a:r>
              <a:rPr kumimoji="0" lang="pt-BR" altLang="pt-BR" sz="18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de</a:t>
            </a:r>
            <a:r>
              <a:rPr kumimoji="0" lang="pt-BR" altLang="pt-BR" sz="1800" dirty="0">
                <a:solidFill>
                  <a:srgbClr val="FF0000"/>
                </a:solidFill>
                <a:latin typeface="Arial Narrow" panose="020B0606020202030204" pitchFamily="34" charset="0"/>
              </a:rPr>
              <a:t>  </a:t>
            </a:r>
            <a:r>
              <a:rPr kumimoji="0" lang="pt-BR" altLang="pt-BR" sz="1800" b="1" dirty="0">
                <a:solidFill>
                  <a:srgbClr val="008000"/>
                </a:solidFill>
                <a:latin typeface="Arial Narrow" panose="020B0606020202030204" pitchFamily="34" charset="0"/>
              </a:rPr>
              <a:t>transição</a:t>
            </a:r>
            <a:r>
              <a:rPr kumimoji="0" lang="pt-BR" altLang="pt-BR" sz="1800" dirty="0">
                <a:solidFill>
                  <a:srgbClr val="FF0000"/>
                </a:solidFill>
                <a:latin typeface="Arial Narrow" panose="020B0606020202030204" pitchFamily="34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dirty="0">
                <a:solidFill>
                  <a:srgbClr val="0000FF"/>
                </a:solidFill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200" b="0" dirty="0">
                <a:latin typeface="Times New Roman" panose="02020603050405020304" pitchFamily="18" charset="0"/>
              </a:rPr>
              <a:t> </a:t>
            </a:r>
            <a:endParaRPr kumimoji="0" lang="pt-BR" altLang="pt-BR" sz="1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b="0" dirty="0">
              <a:latin typeface="Times New Roman" panose="02020603050405020304" pitchFamily="18" charset="0"/>
            </a:endParaRPr>
          </a:p>
        </p:txBody>
      </p:sp>
      <p:sp>
        <p:nvSpPr>
          <p:cNvPr id="9223" name="Text Box 36">
            <a:extLst>
              <a:ext uri="{FF2B5EF4-FFF2-40B4-BE49-F238E27FC236}">
                <a16:creationId xmlns:a16="http://schemas.microsoft.com/office/drawing/2014/main" id="{2B8C460F-420B-48FB-AF1D-186F0FA894B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718316" y="836712"/>
            <a:ext cx="1853767" cy="64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>
                <a:solidFill>
                  <a:srgbClr val="FF0000"/>
                </a:solidFill>
                <a:latin typeface="Arial Narrow" panose="020B0606020202030204" pitchFamily="34" charset="0"/>
              </a:rPr>
              <a:t>unidade de entrada (ou fita)</a:t>
            </a:r>
            <a:endParaRPr kumimoji="0" lang="pt-BR" altLang="pt-BR" sz="1800" b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224" name="AutoShape 37">
            <a:extLst>
              <a:ext uri="{FF2B5EF4-FFF2-40B4-BE49-F238E27FC236}">
                <a16:creationId xmlns:a16="http://schemas.microsoft.com/office/drawing/2014/main" id="{4016E294-BA05-4384-918D-77DE9259B1F4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 flipV="1">
            <a:off x="619918" y="1584277"/>
            <a:ext cx="1219246" cy="836446"/>
          </a:xfrm>
          <a:prstGeom prst="flowChartOffpageConnecto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>
                <a:solidFill>
                  <a:srgbClr val="FF0000"/>
                </a:solidFill>
                <a:latin typeface="Arial Narrow" panose="020B0606020202030204" pitchFamily="34" charset="0"/>
              </a:rPr>
              <a:t>unidade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>
                <a:solidFill>
                  <a:srgbClr val="FF0000"/>
                </a:solidFill>
                <a:latin typeface="Arial Narrow" panose="020B0606020202030204" pitchFamily="34" charset="0"/>
              </a:rPr>
              <a:t>de leitura</a:t>
            </a:r>
            <a:endParaRPr kumimoji="0" lang="pt-BR" altLang="pt-BR" sz="1800" b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225" name="Text Box 38">
            <a:extLst>
              <a:ext uri="{FF2B5EF4-FFF2-40B4-BE49-F238E27FC236}">
                <a16:creationId xmlns:a16="http://schemas.microsoft.com/office/drawing/2014/main" id="{008E0DD7-CE91-491F-9ABD-10FD19334F4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744343" y="3238414"/>
            <a:ext cx="1514532" cy="64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>
                <a:solidFill>
                  <a:srgbClr val="FF0000"/>
                </a:solidFill>
                <a:latin typeface="Arial Narrow" panose="020B0606020202030204" pitchFamily="34" charset="0"/>
              </a:rPr>
              <a:t>unidade de controle</a:t>
            </a:r>
            <a:endParaRPr kumimoji="0" lang="pt-BR" altLang="pt-BR" sz="1800" b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9226" name="AutoShape 39">
            <a:extLst>
              <a:ext uri="{FF2B5EF4-FFF2-40B4-BE49-F238E27FC236}">
                <a16:creationId xmlns:a16="http://schemas.microsoft.com/office/drawing/2014/main" id="{1C498079-545E-49D3-B530-BC9BC701F548}"/>
              </a:ext>
            </a:extLst>
          </p:cNvPr>
          <p:cNvCxnSpPr>
            <a:cxnSpLocks noChangeAspect="1" noChangeShapeType="1"/>
          </p:cNvCxnSpPr>
          <p:nvPr/>
        </p:nvCxnSpPr>
        <p:spPr bwMode="auto">
          <a:xfrm rot="10800000">
            <a:off x="1223628" y="2522303"/>
            <a:ext cx="693764" cy="863429"/>
          </a:xfrm>
          <a:prstGeom prst="curvedConnector3">
            <a:avLst>
              <a:gd name="adj1" fmla="val 80769"/>
            </a:avLst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</p:cxnSp>
      <p:grpSp>
        <p:nvGrpSpPr>
          <p:cNvPr id="9227" name="Grupo 5">
            <a:extLst>
              <a:ext uri="{FF2B5EF4-FFF2-40B4-BE49-F238E27FC236}">
                <a16:creationId xmlns:a16="http://schemas.microsoft.com/office/drawing/2014/main" id="{852F2016-59E4-4A76-AE96-CBB33B415568}"/>
              </a:ext>
            </a:extLst>
          </p:cNvPr>
          <p:cNvGrpSpPr>
            <a:grpSpLocks/>
          </p:cNvGrpSpPr>
          <p:nvPr/>
        </p:nvGrpSpPr>
        <p:grpSpPr bwMode="auto">
          <a:xfrm>
            <a:off x="997177" y="981146"/>
            <a:ext cx="1624507" cy="388860"/>
            <a:chOff x="1526609" y="1354109"/>
            <a:chExt cx="1624507" cy="388860"/>
          </a:xfrm>
        </p:grpSpPr>
        <p:sp>
          <p:nvSpPr>
            <p:cNvPr id="9255" name="Rectangle 35">
              <a:extLst>
                <a:ext uri="{FF2B5EF4-FFF2-40B4-BE49-F238E27FC236}">
                  <a16:creationId xmlns:a16="http://schemas.microsoft.com/office/drawing/2014/main" id="{46BE0715-9046-4702-B0C7-86A2B3C49B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26609" y="1354109"/>
              <a:ext cx="404827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latin typeface="Arial Narrow" panose="020B0606020202030204" pitchFamily="34" charset="0"/>
                </a:rPr>
                <a:t>a</a:t>
              </a:r>
            </a:p>
          </p:txBody>
        </p:sp>
        <p:sp>
          <p:nvSpPr>
            <p:cNvPr id="9256" name="Rectangle 41">
              <a:extLst>
                <a:ext uri="{FF2B5EF4-FFF2-40B4-BE49-F238E27FC236}">
                  <a16:creationId xmlns:a16="http://schemas.microsoft.com/office/drawing/2014/main" id="{7DC5DF8E-FD3A-4AD4-B57C-177316590E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8694" y="1354109"/>
              <a:ext cx="406416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latin typeface="Arial Narrow" panose="020B0606020202030204" pitchFamily="34" charset="0"/>
                </a:rPr>
                <a:t>a</a:t>
              </a:r>
            </a:p>
          </p:txBody>
        </p:sp>
        <p:sp>
          <p:nvSpPr>
            <p:cNvPr id="9257" name="Rectangle 42">
              <a:extLst>
                <a:ext uri="{FF2B5EF4-FFF2-40B4-BE49-F238E27FC236}">
                  <a16:creationId xmlns:a16="http://schemas.microsoft.com/office/drawing/2014/main" id="{8EE53851-61C2-4665-8F01-174899EC28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37852" y="1354109"/>
              <a:ext cx="404828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latin typeface="Arial Narrow" panose="020B0606020202030204" pitchFamily="34" charset="0"/>
                </a:rPr>
                <a:t>b</a:t>
              </a:r>
            </a:p>
          </p:txBody>
        </p:sp>
        <p:sp>
          <p:nvSpPr>
            <p:cNvPr id="9258" name="Rectangle 43">
              <a:extLst>
                <a:ext uri="{FF2B5EF4-FFF2-40B4-BE49-F238E27FC236}">
                  <a16:creationId xmlns:a16="http://schemas.microsoft.com/office/drawing/2014/main" id="{CFDD54CF-088E-46E0-A936-A7AFBC8ECB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44700" y="1354109"/>
              <a:ext cx="406416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latin typeface="Arial Narrow" panose="020B0606020202030204" pitchFamily="34" charset="0"/>
                </a:rPr>
                <a:t>b</a:t>
              </a:r>
            </a:p>
          </p:txBody>
        </p:sp>
      </p:grpSp>
      <p:sp>
        <p:nvSpPr>
          <p:cNvPr id="9228" name="AutoShape 74">
            <a:extLst>
              <a:ext uri="{FF2B5EF4-FFF2-40B4-BE49-F238E27FC236}">
                <a16:creationId xmlns:a16="http://schemas.microsoft.com/office/drawing/2014/main" id="{69FB7B90-D079-47F3-8EC5-44DA7EACD496}"/>
              </a:ext>
            </a:extLst>
          </p:cNvPr>
          <p:cNvSpPr>
            <a:spLocks noChangeArrowheads="1"/>
          </p:cNvSpPr>
          <p:nvPr/>
        </p:nvSpPr>
        <p:spPr bwMode="auto">
          <a:xfrm rot="16200000" flipH="1" flipV="1">
            <a:off x="1939131" y="5130900"/>
            <a:ext cx="720725" cy="1457325"/>
          </a:xfrm>
          <a:prstGeom prst="flowChartOffpageConnecto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rot="10800000" vert="eaVert" anchor="b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unidade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de leitura</a:t>
            </a:r>
          </a:p>
        </p:txBody>
      </p:sp>
      <p:cxnSp>
        <p:nvCxnSpPr>
          <p:cNvPr id="9229" name="AutoShape 67">
            <a:extLst>
              <a:ext uri="{FF2B5EF4-FFF2-40B4-BE49-F238E27FC236}">
                <a16:creationId xmlns:a16="http://schemas.microsoft.com/office/drawing/2014/main" id="{589321BB-3457-46EC-B228-1BFF2DCBA80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808956" y="3924400"/>
            <a:ext cx="914400" cy="825500"/>
          </a:xfrm>
          <a:prstGeom prst="curvedConnector3">
            <a:avLst>
              <a:gd name="adj1" fmla="val 49963"/>
            </a:avLst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</p:cxnSp>
      <p:sp>
        <p:nvSpPr>
          <p:cNvPr id="9230" name="Text Box 69">
            <a:extLst>
              <a:ext uri="{FF2B5EF4-FFF2-40B4-BE49-F238E27FC236}">
                <a16:creationId xmlns:a16="http://schemas.microsoft.com/office/drawing/2014/main" id="{226B21A8-FBED-4DBE-BC61-45DC9D110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068" y="6086575"/>
            <a:ext cx="1258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pilha</a:t>
            </a:r>
          </a:p>
        </p:txBody>
      </p:sp>
      <p:sp>
        <p:nvSpPr>
          <p:cNvPr id="9231" name="Arc 70">
            <a:extLst>
              <a:ext uri="{FF2B5EF4-FFF2-40B4-BE49-F238E27FC236}">
                <a16:creationId xmlns:a16="http://schemas.microsoft.com/office/drawing/2014/main" id="{60A1C6AC-2F64-4E61-BDA3-62530D9DEB38}"/>
              </a:ext>
            </a:extLst>
          </p:cNvPr>
          <p:cNvSpPr>
            <a:spLocks/>
          </p:cNvSpPr>
          <p:nvPr/>
        </p:nvSpPr>
        <p:spPr bwMode="auto">
          <a:xfrm>
            <a:off x="962818" y="4572100"/>
            <a:ext cx="233363" cy="217487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32" name="Arc 71">
            <a:extLst>
              <a:ext uri="{FF2B5EF4-FFF2-40B4-BE49-F238E27FC236}">
                <a16:creationId xmlns:a16="http://schemas.microsoft.com/office/drawing/2014/main" id="{FEFBB879-1F36-4B9A-B1F3-B9DE16A80398}"/>
              </a:ext>
            </a:extLst>
          </p:cNvPr>
          <p:cNvSpPr>
            <a:spLocks/>
          </p:cNvSpPr>
          <p:nvPr/>
        </p:nvSpPr>
        <p:spPr bwMode="auto">
          <a:xfrm flipH="1">
            <a:off x="1389856" y="4568925"/>
            <a:ext cx="234950" cy="217487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33" name="Rectangle 75">
            <a:extLst>
              <a:ext uri="{FF2B5EF4-FFF2-40B4-BE49-F238E27FC236}">
                <a16:creationId xmlns:a16="http://schemas.microsoft.com/office/drawing/2014/main" id="{20626AB1-9F1A-4E91-A1B5-097850C1FB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2356" y="5667475"/>
            <a:ext cx="404812" cy="388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800" b="0">
                <a:latin typeface="Arial Narrow" panose="020B0606020202030204" pitchFamily="34" charset="0"/>
              </a:rPr>
              <a:t>B</a:t>
            </a:r>
            <a:endParaRPr kumimoji="0" lang="pt-BR" altLang="pt-BR" sz="1800" b="0">
              <a:latin typeface="Arial Narrow" panose="020B0606020202030204" pitchFamily="34" charset="0"/>
            </a:endParaRPr>
          </a:p>
        </p:txBody>
      </p:sp>
      <p:sp>
        <p:nvSpPr>
          <p:cNvPr id="9234" name="Rectangle 76">
            <a:extLst>
              <a:ext uri="{FF2B5EF4-FFF2-40B4-BE49-F238E27FC236}">
                <a16:creationId xmlns:a16="http://schemas.microsoft.com/office/drawing/2014/main" id="{81B59785-E6A2-4C05-B091-1FA179FBAF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2356" y="5286475"/>
            <a:ext cx="404812" cy="388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b="0">
              <a:latin typeface="Times New Roman" panose="02020603050405020304" pitchFamily="18" charset="0"/>
            </a:endParaRPr>
          </a:p>
        </p:txBody>
      </p:sp>
      <p:sp>
        <p:nvSpPr>
          <p:cNvPr id="9235" name="Rectangle 77">
            <a:extLst>
              <a:ext uri="{FF2B5EF4-FFF2-40B4-BE49-F238E27FC236}">
                <a16:creationId xmlns:a16="http://schemas.microsoft.com/office/drawing/2014/main" id="{6A29F05E-9E7C-40B5-803B-EE6FB90BA1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2356" y="4905475"/>
            <a:ext cx="404812" cy="388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b="0">
              <a:latin typeface="Times New Roman" panose="02020603050405020304" pitchFamily="18" charset="0"/>
            </a:endParaRPr>
          </a:p>
        </p:txBody>
      </p:sp>
      <p:sp>
        <p:nvSpPr>
          <p:cNvPr id="4" name="Rectangle 113">
            <a:extLst>
              <a:ext uri="{FF2B5EF4-FFF2-40B4-BE49-F238E27FC236}">
                <a16:creationId xmlns:a16="http://schemas.microsoft.com/office/drawing/2014/main" id="{BEBF44B4-874B-4F46-ADD2-61205087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2.2 LINGUAGENS LIVRES DE CONTEXTO</a:t>
            </a:r>
            <a:endParaRPr kumimoji="1" lang="pt-BR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5" name="Line 114">
            <a:extLst>
              <a:ext uri="{FF2B5EF4-FFF2-40B4-BE49-F238E27FC236}">
                <a16:creationId xmlns:a16="http://schemas.microsoft.com/office/drawing/2014/main" id="{301F4619-82A0-49D5-B2D6-8D56F5D7B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0CC5D5-272D-40A9-A521-CB3C80233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146" y="2199667"/>
            <a:ext cx="4077357" cy="2594683"/>
          </a:xfrm>
          <a:prstGeom prst="rect">
            <a:avLst/>
          </a:prstGeom>
        </p:spPr>
      </p:pic>
      <p:sp>
        <p:nvSpPr>
          <p:cNvPr id="2" name="Rectangle 63">
            <a:extLst>
              <a:ext uri="{FF2B5EF4-FFF2-40B4-BE49-F238E27FC236}">
                <a16:creationId xmlns:a16="http://schemas.microsoft.com/office/drawing/2014/main" id="{32B4419B-5B28-4BAF-929C-1CFE3AE23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843885"/>
            <a:ext cx="3925887" cy="544764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rgbClr val="FF0000"/>
                </a:solidFill>
                <a:latin typeface="Arial" charset="0"/>
              </a:defRPr>
            </a:lvl1pPr>
            <a:lvl2pPr marL="914400" indent="-457200">
              <a:defRPr b="1">
                <a:solidFill>
                  <a:srgbClr val="FF0000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rgbClr val="FF0000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rgbClr val="FF00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</a:defRPr>
            </a:lvl9pPr>
          </a:lstStyle>
          <a:p>
            <a:pPr>
              <a:spcAft>
                <a:spcPts val="800"/>
              </a:spcAft>
              <a:defRPr/>
            </a:pPr>
            <a:r>
              <a:rPr lang="pt-BR" altLang="pt-BR" b="0" dirty="0">
                <a:solidFill>
                  <a:schemeClr val="tx1"/>
                </a:solidFill>
                <a:latin typeface="Arial Narrow" pitchFamily="34" charset="0"/>
              </a:rPr>
              <a:t>Em uma transição de estado:</a:t>
            </a:r>
          </a:p>
          <a:p>
            <a:pPr marL="176400" indent="-176400">
              <a:spcAft>
                <a:spcPts val="800"/>
              </a:spcAft>
              <a:buFont typeface="Arial Narrow" panose="020B0606020202030204" pitchFamily="34" charset="0"/>
              <a:buChar char="–"/>
              <a:defRPr/>
            </a:pPr>
            <a:r>
              <a:rPr lang="pt-BR" altLang="pt-BR" b="0" dirty="0">
                <a:solidFill>
                  <a:schemeClr val="tx1"/>
                </a:solidFill>
                <a:latin typeface="Arial Narrow" pitchFamily="34" charset="0"/>
              </a:rPr>
              <a:t>o primeiro símbolo </a:t>
            </a:r>
            <a:r>
              <a:rPr lang="pt-BR" altLang="pt-BR" dirty="0">
                <a:solidFill>
                  <a:schemeClr val="tx1"/>
                </a:solidFill>
                <a:latin typeface="Arial Narrow" pitchFamily="34" charset="0"/>
              </a:rPr>
              <a:t>(s)</a:t>
            </a:r>
            <a:r>
              <a:rPr lang="pt-BR" altLang="pt-BR" b="0" dirty="0">
                <a:solidFill>
                  <a:schemeClr val="tx1"/>
                </a:solidFill>
                <a:latin typeface="Arial Narrow" pitchFamily="34" charset="0"/>
              </a:rPr>
              <a:t> é o símbolo lido da unidade de entrada;</a:t>
            </a:r>
          </a:p>
          <a:p>
            <a:pPr marL="176400" indent="-176400">
              <a:spcAft>
                <a:spcPts val="800"/>
              </a:spcAft>
              <a:buFont typeface="Arial Narrow" panose="020B0606020202030204" pitchFamily="34" charset="0"/>
              <a:buChar char="–"/>
              <a:defRPr/>
            </a:pPr>
            <a:r>
              <a:rPr lang="pt-BR" altLang="pt-BR" b="0" dirty="0">
                <a:solidFill>
                  <a:schemeClr val="tx1"/>
                </a:solidFill>
                <a:latin typeface="Arial Narrow" pitchFamily="34" charset="0"/>
              </a:rPr>
              <a:t>o segundo símbolo </a:t>
            </a:r>
            <a:r>
              <a:rPr lang="pt-BR" altLang="pt-BR" dirty="0">
                <a:solidFill>
                  <a:schemeClr val="tx1"/>
                </a:solidFill>
                <a:latin typeface="Arial Narrow" pitchFamily="34" charset="0"/>
              </a:rPr>
              <a:t>(S) </a:t>
            </a:r>
            <a:r>
              <a:rPr lang="pt-BR" altLang="pt-BR" b="0" dirty="0">
                <a:solidFill>
                  <a:schemeClr val="tx1"/>
                </a:solidFill>
                <a:latin typeface="Arial Narrow" pitchFamily="34" charset="0"/>
              </a:rPr>
              <a:t>é o símbolo desempilhado;</a:t>
            </a:r>
          </a:p>
          <a:p>
            <a:pPr marL="176400" indent="-176400">
              <a:spcAft>
                <a:spcPts val="800"/>
              </a:spcAft>
              <a:buFont typeface="Arial Narrow" panose="020B0606020202030204" pitchFamily="34" charset="0"/>
              <a:buChar char="–"/>
              <a:defRPr/>
            </a:pPr>
            <a:r>
              <a:rPr lang="pt-BR" altLang="pt-BR" b="0" dirty="0">
                <a:solidFill>
                  <a:schemeClr val="tx1"/>
                </a:solidFill>
                <a:latin typeface="Arial Narrow" pitchFamily="34" charset="0"/>
              </a:rPr>
              <a:t>o terceiro símbolo</a:t>
            </a:r>
            <a:r>
              <a:rPr lang="pt-BR" altLang="pt-BR" dirty="0">
                <a:solidFill>
                  <a:schemeClr val="tx1"/>
                </a:solidFill>
                <a:latin typeface="Arial Narrow" pitchFamily="34" charset="0"/>
              </a:rPr>
              <a:t> (</a:t>
            </a:r>
            <a:r>
              <a:rPr lang="pt-BR" altLang="pt-BR" dirty="0">
                <a:solidFill>
                  <a:schemeClr val="tx1"/>
                </a:solidFill>
                <a:latin typeface="Arial Narrow" pitchFamily="34" charset="0"/>
                <a:sym typeface="Symbol" pitchFamily="18" charset="2"/>
              </a:rPr>
              <a:t>)</a:t>
            </a:r>
            <a:r>
              <a:rPr lang="pt-BR" altLang="pt-BR" b="0" dirty="0">
                <a:solidFill>
                  <a:schemeClr val="tx1"/>
                </a:solidFill>
                <a:latin typeface="Arial Narrow" pitchFamily="34" charset="0"/>
              </a:rPr>
              <a:t> é o símbolo (ou a palavra) empilhado(a). </a:t>
            </a:r>
          </a:p>
          <a:p>
            <a:pPr>
              <a:spcAft>
                <a:spcPts val="800"/>
              </a:spcAft>
              <a:buFont typeface="Arial" charset="0"/>
              <a:buChar char="•"/>
              <a:defRPr/>
            </a:pPr>
            <a:endParaRPr lang="pt-BR" altLang="pt-BR" b="0" dirty="0">
              <a:solidFill>
                <a:schemeClr val="tx1"/>
              </a:solidFill>
              <a:latin typeface="Arial Narrow" pitchFamily="34" charset="0"/>
            </a:endParaRPr>
          </a:p>
          <a:p>
            <a:pPr>
              <a:spcAft>
                <a:spcPts val="800"/>
              </a:spcAft>
              <a:defRPr/>
            </a:pPr>
            <a:r>
              <a:rPr lang="pt-BR" altLang="pt-BR" b="0" dirty="0">
                <a:solidFill>
                  <a:schemeClr val="tx1"/>
                </a:solidFill>
                <a:latin typeface="Arial Narrow" pitchFamily="34" charset="0"/>
              </a:rPr>
              <a:t>Os símbolos </a:t>
            </a:r>
            <a:r>
              <a:rPr lang="pt-BR" altLang="pt-BR" dirty="0">
                <a:solidFill>
                  <a:schemeClr val="tx1"/>
                </a:solidFill>
                <a:latin typeface="Arial Narrow" pitchFamily="34" charset="0"/>
              </a:rPr>
              <a:t>s</a:t>
            </a:r>
            <a:r>
              <a:rPr lang="pt-BR" altLang="pt-BR" b="0" dirty="0">
                <a:solidFill>
                  <a:schemeClr val="tx1"/>
                </a:solidFill>
                <a:latin typeface="Arial Narrow" pitchFamily="34" charset="0"/>
              </a:rPr>
              <a:t> ou </a:t>
            </a:r>
            <a:r>
              <a:rPr lang="pt-BR" altLang="pt-BR" dirty="0">
                <a:solidFill>
                  <a:schemeClr val="tx1"/>
                </a:solidFill>
                <a:latin typeface="Arial Narrow" pitchFamily="34" charset="0"/>
              </a:rPr>
              <a:t>S</a:t>
            </a:r>
            <a:r>
              <a:rPr lang="pt-BR" altLang="pt-BR" b="0" dirty="0">
                <a:solidFill>
                  <a:schemeClr val="tx1"/>
                </a:solidFill>
                <a:latin typeface="Arial Narrow" pitchFamily="34" charset="0"/>
              </a:rPr>
              <a:t> podem ser:</a:t>
            </a:r>
          </a:p>
          <a:p>
            <a:pPr marL="176400" indent="-176400">
              <a:spcAft>
                <a:spcPts val="800"/>
              </a:spcAft>
              <a:buFont typeface="Arial Narrow" panose="020B0606020202030204" pitchFamily="34" charset="0"/>
              <a:buChar char="–"/>
              <a:defRPr/>
            </a:pPr>
            <a:r>
              <a:rPr lang="pt-BR" altLang="pt-BR" dirty="0">
                <a:solidFill>
                  <a:schemeClr val="tx1"/>
                </a:solidFill>
                <a:latin typeface="Arial Narrow" pitchFamily="34" charset="0"/>
              </a:rPr>
              <a:t>?</a:t>
            </a:r>
            <a:r>
              <a:rPr lang="pt-BR" altLang="pt-BR" b="0" dirty="0">
                <a:solidFill>
                  <a:schemeClr val="tx1"/>
                </a:solidFill>
                <a:latin typeface="Arial Narrow" pitchFamily="34" charset="0"/>
              </a:rPr>
              <a:t>: para verificar se toda a palavra da entrada foi lida ou se a pilha está vazia;  </a:t>
            </a:r>
            <a:endParaRPr lang="pt-BR" altLang="pt-BR" b="0" dirty="0">
              <a:solidFill>
                <a:schemeClr val="tx1"/>
              </a:solidFill>
              <a:latin typeface="Arial Narrow" pitchFamily="34" charset="0"/>
              <a:sym typeface="Symbol" pitchFamily="18" charset="2"/>
            </a:endParaRPr>
          </a:p>
          <a:p>
            <a:pPr marL="176400" indent="-176400">
              <a:spcAft>
                <a:spcPts val="800"/>
              </a:spcAft>
              <a:buFont typeface="Arial Narrow" panose="020B0606020202030204" pitchFamily="34" charset="0"/>
              <a:buChar char="–"/>
              <a:defRPr/>
            </a:pPr>
            <a:r>
              <a:rPr lang="pt-BR" altLang="pt-BR" dirty="0">
                <a:solidFill>
                  <a:schemeClr val="tx1"/>
                </a:solidFill>
                <a:latin typeface="Arial Narrow" pitchFamily="34" charset="0"/>
                <a:sym typeface="Symbol" pitchFamily="18" charset="2"/>
              </a:rPr>
              <a:t></a:t>
            </a:r>
            <a:r>
              <a:rPr lang="pt-BR" altLang="pt-BR" b="0" dirty="0">
                <a:solidFill>
                  <a:schemeClr val="tx1"/>
                </a:solidFill>
                <a:latin typeface="Arial Narrow" pitchFamily="34" charset="0"/>
                <a:sym typeface="Symbol" pitchFamily="18" charset="2"/>
              </a:rPr>
              <a:t>:</a:t>
            </a:r>
            <a:r>
              <a:rPr lang="pt-BR" altLang="pt-BR" b="0" dirty="0">
                <a:solidFill>
                  <a:schemeClr val="tx1"/>
                </a:solidFill>
                <a:latin typeface="Arial Narrow" pitchFamily="34" charset="0"/>
              </a:rPr>
              <a:t> para indicar que nenhum símbolo é lido da unidade de entrada ou desempilhado.</a:t>
            </a:r>
          </a:p>
          <a:p>
            <a:pPr lvl="1">
              <a:spcAft>
                <a:spcPts val="800"/>
              </a:spcAft>
              <a:buFont typeface="Wingdings" pitchFamily="2" charset="2"/>
              <a:buChar char="ü"/>
              <a:defRPr/>
            </a:pPr>
            <a:endParaRPr lang="pt-BR" altLang="pt-BR" b="0" dirty="0">
              <a:solidFill>
                <a:schemeClr val="tx1"/>
              </a:solidFill>
              <a:latin typeface="Arial Narrow" pitchFamily="34" charset="0"/>
            </a:endParaRPr>
          </a:p>
          <a:p>
            <a:pPr>
              <a:spcAft>
                <a:spcPts val="800"/>
              </a:spcAft>
              <a:buFont typeface="Wingdings" pitchFamily="2" charset="2"/>
              <a:buNone/>
              <a:defRPr/>
            </a:pPr>
            <a:r>
              <a:rPr lang="pt-BR" altLang="pt-BR" b="0" dirty="0">
                <a:solidFill>
                  <a:schemeClr val="tx1"/>
                </a:solidFill>
                <a:latin typeface="Arial Narrow" pitchFamily="34" charset="0"/>
              </a:rPr>
              <a:t>O símbolo </a:t>
            </a:r>
            <a:r>
              <a:rPr lang="pt-BR" altLang="pt-BR" dirty="0">
                <a:solidFill>
                  <a:schemeClr val="tx1"/>
                </a:solidFill>
                <a:latin typeface="Arial Narrow" pitchFamily="34" charset="0"/>
                <a:sym typeface="Symbol" pitchFamily="18" charset="2"/>
              </a:rPr>
              <a:t></a:t>
            </a:r>
            <a:r>
              <a:rPr lang="pt-BR" altLang="pt-BR" b="0" dirty="0">
                <a:solidFill>
                  <a:schemeClr val="tx1"/>
                </a:solidFill>
                <a:latin typeface="Arial Narrow" pitchFamily="34" charset="0"/>
              </a:rPr>
              <a:t> pode ser </a:t>
            </a:r>
            <a:r>
              <a:rPr lang="pt-BR" altLang="pt-BR" dirty="0">
                <a:solidFill>
                  <a:schemeClr val="tx1"/>
                </a:solidFill>
                <a:latin typeface="Arial Narrow" pitchFamily="34" charset="0"/>
                <a:sym typeface="Symbol" pitchFamily="18" charset="2"/>
              </a:rPr>
              <a:t></a:t>
            </a:r>
            <a:r>
              <a:rPr lang="pt-BR" altLang="pt-BR" b="0" dirty="0">
                <a:solidFill>
                  <a:schemeClr val="tx1"/>
                </a:solidFill>
                <a:latin typeface="Arial Narrow" pitchFamily="34" charset="0"/>
              </a:rPr>
              <a:t> para indicar que nenhuma palavra é empilhada. </a:t>
            </a:r>
          </a:p>
        </p:txBody>
      </p:sp>
    </p:spTree>
    <p:extLst>
      <p:ext uri="{BB962C8B-B14F-4D97-AF65-F5344CB8AC3E}">
        <p14:creationId xmlns:p14="http://schemas.microsoft.com/office/powerpoint/2010/main" val="4106695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18" name="AutoShape 40">
            <a:extLst>
              <a:ext uri="{FF2B5EF4-FFF2-40B4-BE49-F238E27FC236}">
                <a16:creationId xmlns:a16="http://schemas.microsoft.com/office/drawing/2014/main" id="{D5FA6957-E016-4D07-B23D-B20A8428DF43}"/>
              </a:ext>
            </a:extLst>
          </p:cNvPr>
          <p:cNvCxnSpPr>
            <a:cxnSpLocks noChangeAspect="1" noChangeShapeType="1"/>
          </p:cNvCxnSpPr>
          <p:nvPr/>
        </p:nvCxnSpPr>
        <p:spPr bwMode="auto">
          <a:xfrm flipV="1">
            <a:off x="3053556" y="2305150"/>
            <a:ext cx="1311275" cy="12969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</p:cxnSp>
      <p:sp>
        <p:nvSpPr>
          <p:cNvPr id="9222" name="Rectangle 102">
            <a:extLst>
              <a:ext uri="{FF2B5EF4-FFF2-40B4-BE49-F238E27FC236}">
                <a16:creationId xmlns:a16="http://schemas.microsoft.com/office/drawing/2014/main" id="{16FB3029-DB1F-431C-905E-C44D7EF2C0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3131" y="1576487"/>
            <a:ext cx="4101372" cy="3217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função de  transição: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dirty="0">
                <a:solidFill>
                  <a:srgbClr val="0000FF"/>
                </a:solidFill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200" b="0" dirty="0">
                <a:latin typeface="Times New Roman" panose="02020603050405020304" pitchFamily="18" charset="0"/>
              </a:rPr>
              <a:t> </a:t>
            </a:r>
            <a:endParaRPr kumimoji="0" lang="pt-BR" altLang="pt-BR" sz="1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b="0" dirty="0">
              <a:latin typeface="Times New Roman" panose="02020603050405020304" pitchFamily="18" charset="0"/>
            </a:endParaRPr>
          </a:p>
        </p:txBody>
      </p:sp>
      <p:sp>
        <p:nvSpPr>
          <p:cNvPr id="9223" name="Text Box 36">
            <a:extLst>
              <a:ext uri="{FF2B5EF4-FFF2-40B4-BE49-F238E27FC236}">
                <a16:creationId xmlns:a16="http://schemas.microsoft.com/office/drawing/2014/main" id="{2B8C460F-420B-48FB-AF1D-186F0FA894B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718316" y="836712"/>
            <a:ext cx="2038830" cy="64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unidade de entrada</a:t>
            </a:r>
            <a:r>
              <a:rPr kumimoji="0" lang="pt-BR" altLang="pt-BR" sz="1800" dirty="0">
                <a:solidFill>
                  <a:srgbClr val="FF0000"/>
                </a:solidFill>
                <a:latin typeface="Arial Narrow" panose="020B0606020202030204" pitchFamily="34" charset="0"/>
              </a:rPr>
              <a:t> (ou fita)</a:t>
            </a:r>
            <a:endParaRPr kumimoji="0" lang="pt-BR" altLang="pt-BR" sz="18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224" name="AutoShape 37">
            <a:extLst>
              <a:ext uri="{FF2B5EF4-FFF2-40B4-BE49-F238E27FC236}">
                <a16:creationId xmlns:a16="http://schemas.microsoft.com/office/drawing/2014/main" id="{4016E294-BA05-4384-918D-77DE9259B1F4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 flipV="1">
            <a:off x="619918" y="1584277"/>
            <a:ext cx="1219246" cy="836446"/>
          </a:xfrm>
          <a:prstGeom prst="flowChartOffpageConnecto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unidade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de leitura</a:t>
            </a:r>
          </a:p>
        </p:txBody>
      </p:sp>
      <p:sp>
        <p:nvSpPr>
          <p:cNvPr id="9225" name="Text Box 38">
            <a:extLst>
              <a:ext uri="{FF2B5EF4-FFF2-40B4-BE49-F238E27FC236}">
                <a16:creationId xmlns:a16="http://schemas.microsoft.com/office/drawing/2014/main" id="{008E0DD7-CE91-491F-9ABD-10FD19334F4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744343" y="3238414"/>
            <a:ext cx="1514532" cy="64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008000"/>
                </a:solidFill>
                <a:latin typeface="Arial Narrow" panose="020B0606020202030204" pitchFamily="34" charset="0"/>
              </a:rPr>
              <a:t>unidade de controle</a:t>
            </a:r>
          </a:p>
        </p:txBody>
      </p:sp>
      <p:cxnSp>
        <p:nvCxnSpPr>
          <p:cNvPr id="9226" name="AutoShape 39">
            <a:extLst>
              <a:ext uri="{FF2B5EF4-FFF2-40B4-BE49-F238E27FC236}">
                <a16:creationId xmlns:a16="http://schemas.microsoft.com/office/drawing/2014/main" id="{1C498079-545E-49D3-B530-BC9BC701F548}"/>
              </a:ext>
            </a:extLst>
          </p:cNvPr>
          <p:cNvCxnSpPr>
            <a:cxnSpLocks noChangeAspect="1" noChangeShapeType="1"/>
          </p:cNvCxnSpPr>
          <p:nvPr/>
        </p:nvCxnSpPr>
        <p:spPr bwMode="auto">
          <a:xfrm rot="10800000">
            <a:off x="1223628" y="2522303"/>
            <a:ext cx="693764" cy="863429"/>
          </a:xfrm>
          <a:prstGeom prst="curvedConnector3">
            <a:avLst>
              <a:gd name="adj1" fmla="val 80769"/>
            </a:avLst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</p:cxnSp>
      <p:grpSp>
        <p:nvGrpSpPr>
          <p:cNvPr id="9227" name="Grupo 5">
            <a:extLst>
              <a:ext uri="{FF2B5EF4-FFF2-40B4-BE49-F238E27FC236}">
                <a16:creationId xmlns:a16="http://schemas.microsoft.com/office/drawing/2014/main" id="{852F2016-59E4-4A76-AE96-CBB33B415568}"/>
              </a:ext>
            </a:extLst>
          </p:cNvPr>
          <p:cNvGrpSpPr>
            <a:grpSpLocks/>
          </p:cNvGrpSpPr>
          <p:nvPr/>
        </p:nvGrpSpPr>
        <p:grpSpPr bwMode="auto">
          <a:xfrm>
            <a:off x="997177" y="981146"/>
            <a:ext cx="1624507" cy="388860"/>
            <a:chOff x="1526609" y="1354109"/>
            <a:chExt cx="1624507" cy="388860"/>
          </a:xfrm>
        </p:grpSpPr>
        <p:sp>
          <p:nvSpPr>
            <p:cNvPr id="9255" name="Rectangle 35">
              <a:extLst>
                <a:ext uri="{FF2B5EF4-FFF2-40B4-BE49-F238E27FC236}">
                  <a16:creationId xmlns:a16="http://schemas.microsoft.com/office/drawing/2014/main" id="{46BE0715-9046-4702-B0C7-86A2B3C49B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26609" y="1354109"/>
              <a:ext cx="404827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latin typeface="Arial Narrow" panose="020B0606020202030204" pitchFamily="34" charset="0"/>
                </a:rPr>
                <a:t>a</a:t>
              </a:r>
            </a:p>
          </p:txBody>
        </p:sp>
        <p:sp>
          <p:nvSpPr>
            <p:cNvPr id="9256" name="Rectangle 41">
              <a:extLst>
                <a:ext uri="{FF2B5EF4-FFF2-40B4-BE49-F238E27FC236}">
                  <a16:creationId xmlns:a16="http://schemas.microsoft.com/office/drawing/2014/main" id="{7DC5DF8E-FD3A-4AD4-B57C-177316590E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8694" y="1354109"/>
              <a:ext cx="406416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latin typeface="Arial Narrow" panose="020B0606020202030204" pitchFamily="34" charset="0"/>
                </a:rPr>
                <a:t>a</a:t>
              </a:r>
            </a:p>
          </p:txBody>
        </p:sp>
        <p:sp>
          <p:nvSpPr>
            <p:cNvPr id="9257" name="Rectangle 42">
              <a:extLst>
                <a:ext uri="{FF2B5EF4-FFF2-40B4-BE49-F238E27FC236}">
                  <a16:creationId xmlns:a16="http://schemas.microsoft.com/office/drawing/2014/main" id="{8EE53851-61C2-4665-8F01-174899EC28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37852" y="1354109"/>
              <a:ext cx="404828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latin typeface="Arial Narrow" panose="020B0606020202030204" pitchFamily="34" charset="0"/>
                </a:rPr>
                <a:t>b</a:t>
              </a:r>
            </a:p>
          </p:txBody>
        </p:sp>
        <p:sp>
          <p:nvSpPr>
            <p:cNvPr id="9258" name="Rectangle 43">
              <a:extLst>
                <a:ext uri="{FF2B5EF4-FFF2-40B4-BE49-F238E27FC236}">
                  <a16:creationId xmlns:a16="http://schemas.microsoft.com/office/drawing/2014/main" id="{CFDD54CF-088E-46E0-A936-A7AFBC8ECB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44700" y="1354109"/>
              <a:ext cx="406416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latin typeface="Arial Narrow" panose="020B0606020202030204" pitchFamily="34" charset="0"/>
                </a:rPr>
                <a:t>b</a:t>
              </a:r>
            </a:p>
          </p:txBody>
        </p:sp>
      </p:grpSp>
      <p:sp>
        <p:nvSpPr>
          <p:cNvPr id="9228" name="AutoShape 74">
            <a:extLst>
              <a:ext uri="{FF2B5EF4-FFF2-40B4-BE49-F238E27FC236}">
                <a16:creationId xmlns:a16="http://schemas.microsoft.com/office/drawing/2014/main" id="{69FB7B90-D079-47F3-8EC5-44DA7EACD496}"/>
              </a:ext>
            </a:extLst>
          </p:cNvPr>
          <p:cNvSpPr>
            <a:spLocks noChangeArrowheads="1"/>
          </p:cNvSpPr>
          <p:nvPr/>
        </p:nvSpPr>
        <p:spPr bwMode="auto">
          <a:xfrm rot="16200000" flipH="1" flipV="1">
            <a:off x="1939131" y="5130900"/>
            <a:ext cx="720725" cy="1457325"/>
          </a:xfrm>
          <a:prstGeom prst="flowChartOffpageConnecto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rot="10800000" vert="eaVert" anchor="b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>
                <a:solidFill>
                  <a:srgbClr val="FF0000"/>
                </a:solidFill>
                <a:latin typeface="Arial Narrow" panose="020B0606020202030204" pitchFamily="34" charset="0"/>
              </a:rPr>
              <a:t>unidade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>
                <a:solidFill>
                  <a:srgbClr val="FF0000"/>
                </a:solidFill>
                <a:latin typeface="Arial Narrow" panose="020B0606020202030204" pitchFamily="34" charset="0"/>
              </a:rPr>
              <a:t>de leitura</a:t>
            </a:r>
          </a:p>
        </p:txBody>
      </p:sp>
      <p:cxnSp>
        <p:nvCxnSpPr>
          <p:cNvPr id="9229" name="AutoShape 67">
            <a:extLst>
              <a:ext uri="{FF2B5EF4-FFF2-40B4-BE49-F238E27FC236}">
                <a16:creationId xmlns:a16="http://schemas.microsoft.com/office/drawing/2014/main" id="{589321BB-3457-46EC-B228-1BFF2DCBA80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808956" y="3924400"/>
            <a:ext cx="914400" cy="825500"/>
          </a:xfrm>
          <a:prstGeom prst="curvedConnector3">
            <a:avLst>
              <a:gd name="adj1" fmla="val 49963"/>
            </a:avLst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</p:cxnSp>
      <p:sp>
        <p:nvSpPr>
          <p:cNvPr id="9230" name="Text Box 69">
            <a:extLst>
              <a:ext uri="{FF2B5EF4-FFF2-40B4-BE49-F238E27FC236}">
                <a16:creationId xmlns:a16="http://schemas.microsoft.com/office/drawing/2014/main" id="{226B21A8-FBED-4DBE-BC61-45DC9D110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068" y="6086575"/>
            <a:ext cx="1258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pilha</a:t>
            </a:r>
          </a:p>
        </p:txBody>
      </p:sp>
      <p:sp>
        <p:nvSpPr>
          <p:cNvPr id="9231" name="Arc 70">
            <a:extLst>
              <a:ext uri="{FF2B5EF4-FFF2-40B4-BE49-F238E27FC236}">
                <a16:creationId xmlns:a16="http://schemas.microsoft.com/office/drawing/2014/main" id="{60A1C6AC-2F64-4E61-BDA3-62530D9DEB38}"/>
              </a:ext>
            </a:extLst>
          </p:cNvPr>
          <p:cNvSpPr>
            <a:spLocks/>
          </p:cNvSpPr>
          <p:nvPr/>
        </p:nvSpPr>
        <p:spPr bwMode="auto">
          <a:xfrm>
            <a:off x="962818" y="4572100"/>
            <a:ext cx="233363" cy="217487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32" name="Arc 71">
            <a:extLst>
              <a:ext uri="{FF2B5EF4-FFF2-40B4-BE49-F238E27FC236}">
                <a16:creationId xmlns:a16="http://schemas.microsoft.com/office/drawing/2014/main" id="{FEFBB879-1F36-4B9A-B1F3-B9DE16A80398}"/>
              </a:ext>
            </a:extLst>
          </p:cNvPr>
          <p:cNvSpPr>
            <a:spLocks/>
          </p:cNvSpPr>
          <p:nvPr/>
        </p:nvSpPr>
        <p:spPr bwMode="auto">
          <a:xfrm flipH="1">
            <a:off x="1389856" y="4568925"/>
            <a:ext cx="234950" cy="217487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33" name="Rectangle 75">
            <a:extLst>
              <a:ext uri="{FF2B5EF4-FFF2-40B4-BE49-F238E27FC236}">
                <a16:creationId xmlns:a16="http://schemas.microsoft.com/office/drawing/2014/main" id="{20626AB1-9F1A-4E91-A1B5-097850C1FB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2356" y="5667475"/>
            <a:ext cx="404812" cy="388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800" b="0">
                <a:latin typeface="Arial Narrow" panose="020B0606020202030204" pitchFamily="34" charset="0"/>
              </a:rPr>
              <a:t>B</a:t>
            </a:r>
            <a:endParaRPr kumimoji="0" lang="pt-BR" altLang="pt-BR" sz="1800" b="0">
              <a:latin typeface="Arial Narrow" panose="020B0606020202030204" pitchFamily="34" charset="0"/>
            </a:endParaRPr>
          </a:p>
        </p:txBody>
      </p:sp>
      <p:sp>
        <p:nvSpPr>
          <p:cNvPr id="9234" name="Rectangle 76">
            <a:extLst>
              <a:ext uri="{FF2B5EF4-FFF2-40B4-BE49-F238E27FC236}">
                <a16:creationId xmlns:a16="http://schemas.microsoft.com/office/drawing/2014/main" id="{81B59785-E6A2-4C05-B091-1FA179FBAF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2356" y="5286475"/>
            <a:ext cx="404812" cy="388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b="0">
              <a:latin typeface="Times New Roman" panose="02020603050405020304" pitchFamily="18" charset="0"/>
            </a:endParaRPr>
          </a:p>
        </p:txBody>
      </p:sp>
      <p:sp>
        <p:nvSpPr>
          <p:cNvPr id="9235" name="Rectangle 77">
            <a:extLst>
              <a:ext uri="{FF2B5EF4-FFF2-40B4-BE49-F238E27FC236}">
                <a16:creationId xmlns:a16="http://schemas.microsoft.com/office/drawing/2014/main" id="{6A29F05E-9E7C-40B5-803B-EE6FB90BA1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2356" y="4905475"/>
            <a:ext cx="404812" cy="388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b="0">
              <a:latin typeface="Times New Roman" panose="02020603050405020304" pitchFamily="18" charset="0"/>
            </a:endParaRPr>
          </a:p>
        </p:txBody>
      </p:sp>
      <p:sp>
        <p:nvSpPr>
          <p:cNvPr id="4" name="Rectangle 113">
            <a:extLst>
              <a:ext uri="{FF2B5EF4-FFF2-40B4-BE49-F238E27FC236}">
                <a16:creationId xmlns:a16="http://schemas.microsoft.com/office/drawing/2014/main" id="{BEBF44B4-874B-4F46-ADD2-61205087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2.2 LINGUAGENS LIVRES DE CONTEXTO</a:t>
            </a:r>
            <a:endParaRPr kumimoji="1" lang="pt-BR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5" name="Line 114">
            <a:extLst>
              <a:ext uri="{FF2B5EF4-FFF2-40B4-BE49-F238E27FC236}">
                <a16:creationId xmlns:a16="http://schemas.microsoft.com/office/drawing/2014/main" id="{301F4619-82A0-49D5-B2D6-8D56F5D7B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0CC5D5-272D-40A9-A521-CB3C80233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146" y="2199667"/>
            <a:ext cx="4077357" cy="2594683"/>
          </a:xfrm>
          <a:prstGeom prst="rect">
            <a:avLst/>
          </a:prstGeom>
        </p:spPr>
      </p:pic>
      <p:sp>
        <p:nvSpPr>
          <p:cNvPr id="2" name="Rectangle 63">
            <a:extLst>
              <a:ext uri="{FF2B5EF4-FFF2-40B4-BE49-F238E27FC236}">
                <a16:creationId xmlns:a16="http://schemas.microsoft.com/office/drawing/2014/main" id="{6720BA85-C5D6-40BF-8732-E9608CF6C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523" y="3842643"/>
            <a:ext cx="3925888" cy="2514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6400" indent="-176400">
              <a:spcBef>
                <a:spcPct val="0"/>
              </a:spcBef>
              <a:spcAft>
                <a:spcPts val="800"/>
              </a:spcAft>
              <a:buClrTx/>
              <a:buSzTx/>
              <a:buFont typeface="Arial Narrow" panose="020B0606020202030204" pitchFamily="34" charset="0"/>
              <a:buChar char="–"/>
            </a:pPr>
            <a:r>
              <a:rPr kumimoji="0" lang="pt-BR" altLang="pt-BR" sz="1800" b="0" dirty="0">
                <a:latin typeface="Arial Narrow" panose="020B0606020202030204" pitchFamily="34" charset="0"/>
              </a:rPr>
              <a:t>comanda o acesso da </a:t>
            </a: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unidade de leitura</a:t>
            </a:r>
            <a:r>
              <a:rPr kumimoji="0" lang="pt-BR" altLang="pt-BR" sz="18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kumimoji="0" lang="pt-BR" altLang="pt-BR" sz="1800" b="0" dirty="0">
                <a:latin typeface="Arial Narrow" panose="020B0606020202030204" pitchFamily="34" charset="0"/>
              </a:rPr>
              <a:t>à </a:t>
            </a: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unidade de entrada</a:t>
            </a:r>
            <a:r>
              <a:rPr kumimoji="0" lang="pt-BR" altLang="pt-BR" sz="18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kumimoji="0" lang="pt-BR" altLang="pt-BR" sz="1800" b="0" dirty="0">
                <a:latin typeface="Arial Narrow" panose="020B0606020202030204" pitchFamily="34" charset="0"/>
              </a:rPr>
              <a:t>e da </a:t>
            </a: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unidade de leitura/gravação</a:t>
            </a:r>
            <a:r>
              <a:rPr kumimoji="0" lang="pt-BR" altLang="pt-BR" sz="1800" dirty="0">
                <a:latin typeface="Arial Narrow" panose="020B0606020202030204" pitchFamily="34" charset="0"/>
              </a:rPr>
              <a:t> </a:t>
            </a:r>
            <a:r>
              <a:rPr kumimoji="0" lang="pt-BR" altLang="pt-BR" sz="1800" b="0" dirty="0">
                <a:latin typeface="Arial Narrow" panose="020B0606020202030204" pitchFamily="34" charset="0"/>
              </a:rPr>
              <a:t>à </a:t>
            </a: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pilha</a:t>
            </a:r>
            <a:r>
              <a:rPr kumimoji="0" lang="pt-BR" altLang="pt-BR" sz="1800" b="0" dirty="0">
                <a:latin typeface="Arial Narrow" panose="020B0606020202030204" pitchFamily="34" charset="0"/>
              </a:rPr>
              <a:t>; </a:t>
            </a:r>
          </a:p>
          <a:p>
            <a:pPr marL="176400" indent="-176400">
              <a:spcBef>
                <a:spcPct val="0"/>
              </a:spcBef>
              <a:spcAft>
                <a:spcPts val="800"/>
              </a:spcAft>
              <a:buClrTx/>
              <a:buSzTx/>
              <a:buFont typeface="Arial Narrow" panose="020B0606020202030204" pitchFamily="34" charset="0"/>
              <a:buChar char="–"/>
            </a:pPr>
            <a:r>
              <a:rPr kumimoji="0" lang="pt-BR" altLang="pt-BR" sz="1800" b="0" dirty="0">
                <a:latin typeface="Arial Narrow" panose="020B0606020202030204" pitchFamily="34" charset="0"/>
              </a:rPr>
              <a:t>define as transições de estado da máquina a partir da </a:t>
            </a: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função de transição</a:t>
            </a:r>
            <a:r>
              <a:rPr kumimoji="0" lang="pt-BR" altLang="pt-BR" sz="1800" b="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kumimoji="0" lang="pt-BR" altLang="pt-BR" sz="1800" b="0" dirty="0">
                <a:latin typeface="Arial Narrow" panose="020B0606020202030204" pitchFamily="34" charset="0"/>
              </a:rPr>
              <a:t>especificada; </a:t>
            </a:r>
          </a:p>
          <a:p>
            <a:pPr marL="176400" indent="-176400">
              <a:spcBef>
                <a:spcPct val="0"/>
              </a:spcBef>
              <a:spcAft>
                <a:spcPts val="800"/>
              </a:spcAft>
              <a:buClrTx/>
              <a:buSzTx/>
              <a:buFont typeface="Arial Narrow" panose="020B0606020202030204" pitchFamily="34" charset="0"/>
              <a:buChar char="–"/>
            </a:pPr>
            <a:r>
              <a:rPr kumimoji="0" lang="pt-BR" altLang="pt-BR" sz="1800" b="0" dirty="0">
                <a:latin typeface="Arial Narrow" panose="020B0606020202030204" pitchFamily="34" charset="0"/>
              </a:rPr>
              <a:t>tem configurado, inicialmente, um </a:t>
            </a: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estado inicial</a:t>
            </a:r>
            <a:r>
              <a:rPr kumimoji="0" lang="pt-BR" altLang="pt-BR" sz="1800" b="0" dirty="0">
                <a:latin typeface="Arial Narrow" panose="020B0606020202030204" pitchFamily="34" charset="0"/>
              </a:rPr>
              <a:t>.</a:t>
            </a:r>
            <a:endParaRPr kumimoji="0" lang="en-US" altLang="pt-BR" sz="1800" b="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202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18" name="AutoShape 40">
            <a:extLst>
              <a:ext uri="{FF2B5EF4-FFF2-40B4-BE49-F238E27FC236}">
                <a16:creationId xmlns:a16="http://schemas.microsoft.com/office/drawing/2014/main" id="{D5FA6957-E016-4D07-B23D-B20A8428DF43}"/>
              </a:ext>
            </a:extLst>
          </p:cNvPr>
          <p:cNvCxnSpPr>
            <a:cxnSpLocks noChangeAspect="1" noChangeShapeType="1"/>
          </p:cNvCxnSpPr>
          <p:nvPr/>
        </p:nvCxnSpPr>
        <p:spPr bwMode="auto">
          <a:xfrm flipV="1">
            <a:off x="3053556" y="2305150"/>
            <a:ext cx="1311275" cy="12969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</p:cxnSp>
      <p:sp>
        <p:nvSpPr>
          <p:cNvPr id="9222" name="Rectangle 102">
            <a:extLst>
              <a:ext uri="{FF2B5EF4-FFF2-40B4-BE49-F238E27FC236}">
                <a16:creationId xmlns:a16="http://schemas.microsoft.com/office/drawing/2014/main" id="{16FB3029-DB1F-431C-905E-C44D7EF2C0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3131" y="1576487"/>
            <a:ext cx="4101372" cy="3217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função de  transição: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dirty="0">
                <a:solidFill>
                  <a:srgbClr val="0000FF"/>
                </a:solidFill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200" b="0" dirty="0">
                <a:latin typeface="Times New Roman" panose="02020603050405020304" pitchFamily="18" charset="0"/>
              </a:rPr>
              <a:t> </a:t>
            </a:r>
            <a:endParaRPr kumimoji="0" lang="pt-BR" altLang="pt-BR" sz="1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b="0" dirty="0">
              <a:latin typeface="Times New Roman" panose="02020603050405020304" pitchFamily="18" charset="0"/>
            </a:endParaRPr>
          </a:p>
        </p:txBody>
      </p:sp>
      <p:sp>
        <p:nvSpPr>
          <p:cNvPr id="9223" name="Text Box 36">
            <a:extLst>
              <a:ext uri="{FF2B5EF4-FFF2-40B4-BE49-F238E27FC236}">
                <a16:creationId xmlns:a16="http://schemas.microsoft.com/office/drawing/2014/main" id="{2B8C460F-420B-48FB-AF1D-186F0FA894B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718316" y="836712"/>
            <a:ext cx="2038830" cy="64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unidade de entrada</a:t>
            </a:r>
            <a:r>
              <a:rPr kumimoji="0" lang="pt-BR" altLang="pt-BR" sz="1800" dirty="0">
                <a:solidFill>
                  <a:srgbClr val="FF0000"/>
                </a:solidFill>
                <a:latin typeface="Arial Narrow" panose="020B0606020202030204" pitchFamily="34" charset="0"/>
              </a:rPr>
              <a:t> (ou fita)</a:t>
            </a:r>
            <a:endParaRPr kumimoji="0" lang="pt-BR" altLang="pt-BR" sz="18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224" name="AutoShape 37">
            <a:extLst>
              <a:ext uri="{FF2B5EF4-FFF2-40B4-BE49-F238E27FC236}">
                <a16:creationId xmlns:a16="http://schemas.microsoft.com/office/drawing/2014/main" id="{4016E294-BA05-4384-918D-77DE9259B1F4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 flipV="1">
            <a:off x="619918" y="1584277"/>
            <a:ext cx="1219246" cy="836446"/>
          </a:xfrm>
          <a:prstGeom prst="flowChartOffpageConnecto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unidade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de leitura</a:t>
            </a:r>
          </a:p>
        </p:txBody>
      </p:sp>
      <p:sp>
        <p:nvSpPr>
          <p:cNvPr id="9225" name="Text Box 38">
            <a:extLst>
              <a:ext uri="{FF2B5EF4-FFF2-40B4-BE49-F238E27FC236}">
                <a16:creationId xmlns:a16="http://schemas.microsoft.com/office/drawing/2014/main" id="{008E0DD7-CE91-491F-9ABD-10FD19334F4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744343" y="3238414"/>
            <a:ext cx="1514532" cy="64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>
                <a:solidFill>
                  <a:srgbClr val="FF0000"/>
                </a:solidFill>
                <a:latin typeface="Arial Narrow" panose="020B0606020202030204" pitchFamily="34" charset="0"/>
              </a:rPr>
              <a:t>unidade de controle</a:t>
            </a:r>
            <a:endParaRPr kumimoji="0" lang="pt-BR" altLang="pt-BR" sz="1800" b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9226" name="AutoShape 39">
            <a:extLst>
              <a:ext uri="{FF2B5EF4-FFF2-40B4-BE49-F238E27FC236}">
                <a16:creationId xmlns:a16="http://schemas.microsoft.com/office/drawing/2014/main" id="{1C498079-545E-49D3-B530-BC9BC701F548}"/>
              </a:ext>
            </a:extLst>
          </p:cNvPr>
          <p:cNvCxnSpPr>
            <a:cxnSpLocks noChangeAspect="1" noChangeShapeType="1"/>
          </p:cNvCxnSpPr>
          <p:nvPr/>
        </p:nvCxnSpPr>
        <p:spPr bwMode="auto">
          <a:xfrm rot="10800000">
            <a:off x="1223628" y="2522303"/>
            <a:ext cx="693764" cy="863429"/>
          </a:xfrm>
          <a:prstGeom prst="curvedConnector3">
            <a:avLst>
              <a:gd name="adj1" fmla="val 80769"/>
            </a:avLst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</p:cxnSp>
      <p:grpSp>
        <p:nvGrpSpPr>
          <p:cNvPr id="9227" name="Grupo 5">
            <a:extLst>
              <a:ext uri="{FF2B5EF4-FFF2-40B4-BE49-F238E27FC236}">
                <a16:creationId xmlns:a16="http://schemas.microsoft.com/office/drawing/2014/main" id="{852F2016-59E4-4A76-AE96-CBB33B415568}"/>
              </a:ext>
            </a:extLst>
          </p:cNvPr>
          <p:cNvGrpSpPr>
            <a:grpSpLocks/>
          </p:cNvGrpSpPr>
          <p:nvPr/>
        </p:nvGrpSpPr>
        <p:grpSpPr bwMode="auto">
          <a:xfrm>
            <a:off x="997177" y="981146"/>
            <a:ext cx="1624507" cy="388860"/>
            <a:chOff x="1526609" y="1354109"/>
            <a:chExt cx="1624507" cy="388860"/>
          </a:xfrm>
        </p:grpSpPr>
        <p:sp>
          <p:nvSpPr>
            <p:cNvPr id="9255" name="Rectangle 35">
              <a:extLst>
                <a:ext uri="{FF2B5EF4-FFF2-40B4-BE49-F238E27FC236}">
                  <a16:creationId xmlns:a16="http://schemas.microsoft.com/office/drawing/2014/main" id="{46BE0715-9046-4702-B0C7-86A2B3C49B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26609" y="1354109"/>
              <a:ext cx="404827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latin typeface="Arial Narrow" panose="020B0606020202030204" pitchFamily="34" charset="0"/>
                </a:rPr>
                <a:t>a</a:t>
              </a:r>
            </a:p>
          </p:txBody>
        </p:sp>
        <p:sp>
          <p:nvSpPr>
            <p:cNvPr id="9256" name="Rectangle 41">
              <a:extLst>
                <a:ext uri="{FF2B5EF4-FFF2-40B4-BE49-F238E27FC236}">
                  <a16:creationId xmlns:a16="http://schemas.microsoft.com/office/drawing/2014/main" id="{7DC5DF8E-FD3A-4AD4-B57C-177316590E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8694" y="1354109"/>
              <a:ext cx="406416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latin typeface="Arial Narrow" panose="020B0606020202030204" pitchFamily="34" charset="0"/>
                </a:rPr>
                <a:t>a</a:t>
              </a:r>
            </a:p>
          </p:txBody>
        </p:sp>
        <p:sp>
          <p:nvSpPr>
            <p:cNvPr id="9257" name="Rectangle 42">
              <a:extLst>
                <a:ext uri="{FF2B5EF4-FFF2-40B4-BE49-F238E27FC236}">
                  <a16:creationId xmlns:a16="http://schemas.microsoft.com/office/drawing/2014/main" id="{8EE53851-61C2-4665-8F01-174899EC28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37852" y="1354109"/>
              <a:ext cx="404828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latin typeface="Arial Narrow" panose="020B0606020202030204" pitchFamily="34" charset="0"/>
                </a:rPr>
                <a:t>b</a:t>
              </a:r>
            </a:p>
          </p:txBody>
        </p:sp>
        <p:sp>
          <p:nvSpPr>
            <p:cNvPr id="9258" name="Rectangle 43">
              <a:extLst>
                <a:ext uri="{FF2B5EF4-FFF2-40B4-BE49-F238E27FC236}">
                  <a16:creationId xmlns:a16="http://schemas.microsoft.com/office/drawing/2014/main" id="{CFDD54CF-088E-46E0-A936-A7AFBC8ECB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44700" y="1354109"/>
              <a:ext cx="406416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latin typeface="Arial Narrow" panose="020B0606020202030204" pitchFamily="34" charset="0"/>
                </a:rPr>
                <a:t>b</a:t>
              </a:r>
            </a:p>
          </p:txBody>
        </p:sp>
      </p:grpSp>
      <p:sp>
        <p:nvSpPr>
          <p:cNvPr id="9228" name="AutoShape 74">
            <a:extLst>
              <a:ext uri="{FF2B5EF4-FFF2-40B4-BE49-F238E27FC236}">
                <a16:creationId xmlns:a16="http://schemas.microsoft.com/office/drawing/2014/main" id="{69FB7B90-D079-47F3-8EC5-44DA7EACD496}"/>
              </a:ext>
            </a:extLst>
          </p:cNvPr>
          <p:cNvSpPr>
            <a:spLocks noChangeArrowheads="1"/>
          </p:cNvSpPr>
          <p:nvPr/>
        </p:nvSpPr>
        <p:spPr bwMode="auto">
          <a:xfrm rot="16200000" flipH="1" flipV="1">
            <a:off x="1939131" y="5130900"/>
            <a:ext cx="720725" cy="1457325"/>
          </a:xfrm>
          <a:prstGeom prst="flowChartOffpageConnecto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rot="10800000" vert="eaVert" anchor="b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>
                <a:solidFill>
                  <a:srgbClr val="FF0000"/>
                </a:solidFill>
                <a:latin typeface="Arial Narrow" panose="020B0606020202030204" pitchFamily="34" charset="0"/>
              </a:rPr>
              <a:t>unidade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>
                <a:solidFill>
                  <a:srgbClr val="FF0000"/>
                </a:solidFill>
                <a:latin typeface="Arial Narrow" panose="020B0606020202030204" pitchFamily="34" charset="0"/>
              </a:rPr>
              <a:t>de leitura</a:t>
            </a:r>
          </a:p>
        </p:txBody>
      </p:sp>
      <p:cxnSp>
        <p:nvCxnSpPr>
          <p:cNvPr id="9229" name="AutoShape 67">
            <a:extLst>
              <a:ext uri="{FF2B5EF4-FFF2-40B4-BE49-F238E27FC236}">
                <a16:creationId xmlns:a16="http://schemas.microsoft.com/office/drawing/2014/main" id="{589321BB-3457-46EC-B228-1BFF2DCBA80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808956" y="3924400"/>
            <a:ext cx="914400" cy="825500"/>
          </a:xfrm>
          <a:prstGeom prst="curvedConnector3">
            <a:avLst>
              <a:gd name="adj1" fmla="val 49963"/>
            </a:avLst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</p:cxnSp>
      <p:sp>
        <p:nvSpPr>
          <p:cNvPr id="9230" name="Text Box 69">
            <a:extLst>
              <a:ext uri="{FF2B5EF4-FFF2-40B4-BE49-F238E27FC236}">
                <a16:creationId xmlns:a16="http://schemas.microsoft.com/office/drawing/2014/main" id="{226B21A8-FBED-4DBE-BC61-45DC9D110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068" y="6086575"/>
            <a:ext cx="1258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008000"/>
                </a:solidFill>
                <a:latin typeface="Arial Narrow" panose="020B0606020202030204" pitchFamily="34" charset="0"/>
              </a:rPr>
              <a:t>pilha</a:t>
            </a:r>
          </a:p>
        </p:txBody>
      </p:sp>
      <p:sp>
        <p:nvSpPr>
          <p:cNvPr id="9231" name="Arc 70">
            <a:extLst>
              <a:ext uri="{FF2B5EF4-FFF2-40B4-BE49-F238E27FC236}">
                <a16:creationId xmlns:a16="http://schemas.microsoft.com/office/drawing/2014/main" id="{60A1C6AC-2F64-4E61-BDA3-62530D9DEB38}"/>
              </a:ext>
            </a:extLst>
          </p:cNvPr>
          <p:cNvSpPr>
            <a:spLocks/>
          </p:cNvSpPr>
          <p:nvPr/>
        </p:nvSpPr>
        <p:spPr bwMode="auto">
          <a:xfrm>
            <a:off x="962818" y="4572100"/>
            <a:ext cx="233363" cy="217487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32" name="Arc 71">
            <a:extLst>
              <a:ext uri="{FF2B5EF4-FFF2-40B4-BE49-F238E27FC236}">
                <a16:creationId xmlns:a16="http://schemas.microsoft.com/office/drawing/2014/main" id="{FEFBB879-1F36-4B9A-B1F3-B9DE16A80398}"/>
              </a:ext>
            </a:extLst>
          </p:cNvPr>
          <p:cNvSpPr>
            <a:spLocks/>
          </p:cNvSpPr>
          <p:nvPr/>
        </p:nvSpPr>
        <p:spPr bwMode="auto">
          <a:xfrm flipH="1">
            <a:off x="1389856" y="4568925"/>
            <a:ext cx="234950" cy="217487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33" name="Rectangle 75">
            <a:extLst>
              <a:ext uri="{FF2B5EF4-FFF2-40B4-BE49-F238E27FC236}">
                <a16:creationId xmlns:a16="http://schemas.microsoft.com/office/drawing/2014/main" id="{20626AB1-9F1A-4E91-A1B5-097850C1FB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2356" y="5667475"/>
            <a:ext cx="404812" cy="388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800" b="0">
                <a:latin typeface="Arial Narrow" panose="020B0606020202030204" pitchFamily="34" charset="0"/>
              </a:rPr>
              <a:t>B</a:t>
            </a:r>
            <a:endParaRPr kumimoji="0" lang="pt-BR" altLang="pt-BR" sz="1800" b="0">
              <a:latin typeface="Arial Narrow" panose="020B0606020202030204" pitchFamily="34" charset="0"/>
            </a:endParaRPr>
          </a:p>
        </p:txBody>
      </p:sp>
      <p:sp>
        <p:nvSpPr>
          <p:cNvPr id="9234" name="Rectangle 76">
            <a:extLst>
              <a:ext uri="{FF2B5EF4-FFF2-40B4-BE49-F238E27FC236}">
                <a16:creationId xmlns:a16="http://schemas.microsoft.com/office/drawing/2014/main" id="{81B59785-E6A2-4C05-B091-1FA179FBAF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2356" y="5286475"/>
            <a:ext cx="404812" cy="388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b="0">
              <a:latin typeface="Times New Roman" panose="02020603050405020304" pitchFamily="18" charset="0"/>
            </a:endParaRPr>
          </a:p>
        </p:txBody>
      </p:sp>
      <p:sp>
        <p:nvSpPr>
          <p:cNvPr id="9235" name="Rectangle 77">
            <a:extLst>
              <a:ext uri="{FF2B5EF4-FFF2-40B4-BE49-F238E27FC236}">
                <a16:creationId xmlns:a16="http://schemas.microsoft.com/office/drawing/2014/main" id="{6A29F05E-9E7C-40B5-803B-EE6FB90BA1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2356" y="4905475"/>
            <a:ext cx="404812" cy="388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b="0">
              <a:latin typeface="Times New Roman" panose="02020603050405020304" pitchFamily="18" charset="0"/>
            </a:endParaRPr>
          </a:p>
        </p:txBody>
      </p:sp>
      <p:sp>
        <p:nvSpPr>
          <p:cNvPr id="4" name="Rectangle 113">
            <a:extLst>
              <a:ext uri="{FF2B5EF4-FFF2-40B4-BE49-F238E27FC236}">
                <a16:creationId xmlns:a16="http://schemas.microsoft.com/office/drawing/2014/main" id="{BEBF44B4-874B-4F46-ADD2-61205087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2.2 LINGUAGENS LIVRES DE CONTEXTO</a:t>
            </a:r>
            <a:endParaRPr kumimoji="1" lang="pt-BR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5" name="Line 114">
            <a:extLst>
              <a:ext uri="{FF2B5EF4-FFF2-40B4-BE49-F238E27FC236}">
                <a16:creationId xmlns:a16="http://schemas.microsoft.com/office/drawing/2014/main" id="{301F4619-82A0-49D5-B2D6-8D56F5D7B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0CC5D5-272D-40A9-A521-CB3C80233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146" y="2199667"/>
            <a:ext cx="4077357" cy="2594683"/>
          </a:xfrm>
          <a:prstGeom prst="rect">
            <a:avLst/>
          </a:prstGeom>
        </p:spPr>
      </p:pic>
      <p:sp>
        <p:nvSpPr>
          <p:cNvPr id="2" name="Rectangle 63">
            <a:extLst>
              <a:ext uri="{FF2B5EF4-FFF2-40B4-BE49-F238E27FC236}">
                <a16:creationId xmlns:a16="http://schemas.microsoft.com/office/drawing/2014/main" id="{48F14B45-5941-4741-909D-3B4073DAD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12" y="1874446"/>
            <a:ext cx="3927475" cy="42068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6400" indent="-176400">
              <a:spcBef>
                <a:spcPct val="0"/>
              </a:spcBef>
              <a:spcAft>
                <a:spcPts val="800"/>
              </a:spcAft>
              <a:buClrTx/>
              <a:buSzTx/>
              <a:buFont typeface="Arial Narrow" panose="020B0606020202030204" pitchFamily="34" charset="0"/>
              <a:buChar char="–"/>
            </a:pPr>
            <a:r>
              <a:rPr kumimoji="0" lang="en-US" altLang="pt-BR" sz="1800" b="0" dirty="0" err="1">
                <a:latin typeface="Arial Narrow" panose="020B0606020202030204" pitchFamily="34" charset="0"/>
              </a:rPr>
              <a:t>dividem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-se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em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quadros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, com um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símbolo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em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cada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quadro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; </a:t>
            </a:r>
          </a:p>
          <a:p>
            <a:pPr marL="176400" indent="-176400">
              <a:spcBef>
                <a:spcPct val="0"/>
              </a:spcBef>
              <a:spcAft>
                <a:spcPts val="800"/>
              </a:spcAft>
              <a:buClrTx/>
              <a:buSzTx/>
              <a:buFont typeface="Arial Narrow" panose="020B0606020202030204" pitchFamily="34" charset="0"/>
              <a:buChar char="–"/>
            </a:pPr>
            <a:r>
              <a:rPr kumimoji="0" lang="en-US" altLang="pt-BR" sz="1800" b="0" dirty="0" err="1">
                <a:latin typeface="Arial Narrow" panose="020B0606020202030204" pitchFamily="34" charset="0"/>
              </a:rPr>
              <a:t>os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símbolos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pertencem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ao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alfabeto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de entrada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ou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a um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alfabeto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auxiliar</a:t>
            </a:r>
            <a:r>
              <a:rPr kumimoji="0" lang="pt-BR" altLang="pt-BR" sz="1800" b="0" dirty="0">
                <a:latin typeface="Arial Narrow" panose="020B0606020202030204" pitchFamily="34" charset="0"/>
                <a:sym typeface="Wingdings" panose="05000000000000000000" pitchFamily="2" charset="2"/>
              </a:rPr>
              <a:t>;</a:t>
            </a:r>
            <a:endParaRPr kumimoji="0" lang="pt-BR" altLang="pt-BR" sz="1800" b="0" dirty="0">
              <a:latin typeface="Arial Narrow" panose="020B0606020202030204" pitchFamily="34" charset="0"/>
            </a:endParaRPr>
          </a:p>
          <a:p>
            <a:pPr marL="176400" indent="-176400">
              <a:spcBef>
                <a:spcPct val="0"/>
              </a:spcBef>
              <a:spcAft>
                <a:spcPts val="800"/>
              </a:spcAft>
              <a:buClrTx/>
              <a:buSzTx/>
              <a:buFont typeface="Arial Narrow" panose="020B0606020202030204" pitchFamily="34" charset="0"/>
              <a:buChar char="–"/>
            </a:pPr>
            <a:r>
              <a:rPr kumimoji="0" lang="en-US" altLang="pt-BR" sz="1800" b="0" dirty="0" err="1">
                <a:latin typeface="Arial Narrow" panose="020B0606020202030204" pitchFamily="34" charset="0"/>
              </a:rPr>
              <a:t>não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possuem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tamanho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nem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limite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fixos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,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sendo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o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comprimento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igual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ao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tamanho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da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palavra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armazenada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;</a:t>
            </a:r>
          </a:p>
          <a:p>
            <a:pPr marL="176400" indent="-176400">
              <a:spcBef>
                <a:spcPct val="0"/>
              </a:spcBef>
              <a:spcAft>
                <a:spcPts val="800"/>
              </a:spcAft>
              <a:buClrTx/>
              <a:buSzTx/>
              <a:buFont typeface="Arial Narrow" panose="020B0606020202030204" pitchFamily="34" charset="0"/>
              <a:buChar char="–"/>
            </a:pPr>
            <a:r>
              <a:rPr kumimoji="0" lang="en-US" altLang="pt-BR" sz="1800" b="0" dirty="0">
                <a:latin typeface="Arial Narrow" panose="020B0606020202030204" pitchFamily="34" charset="0"/>
              </a:rPr>
              <a:t>é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possível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ler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e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gravar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no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início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da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pilha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(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desempilhar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e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empilhar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);</a:t>
            </a:r>
          </a:p>
          <a:p>
            <a:pPr marL="176400" indent="-176400">
              <a:spcBef>
                <a:spcPct val="0"/>
              </a:spcBef>
              <a:spcAft>
                <a:spcPts val="800"/>
              </a:spcAft>
              <a:buClrTx/>
              <a:buSzTx/>
              <a:buFont typeface="Arial Narrow" panose="020B0606020202030204" pitchFamily="34" charset="0"/>
              <a:buChar char="–"/>
            </a:pPr>
            <a:r>
              <a:rPr kumimoji="0" lang="en-US" altLang="pt-BR" sz="1800" b="0" dirty="0">
                <a:latin typeface="Arial Narrow" panose="020B0606020202030204" pitchFamily="34" charset="0"/>
              </a:rPr>
              <a:t>é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usada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apenas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como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memória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de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trabalho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;</a:t>
            </a:r>
          </a:p>
          <a:p>
            <a:pPr marL="176400" indent="-176400">
              <a:spcBef>
                <a:spcPct val="0"/>
              </a:spcBef>
              <a:spcAft>
                <a:spcPts val="800"/>
              </a:spcAft>
              <a:buClrTx/>
              <a:buSzTx/>
              <a:buFont typeface="Arial Narrow" panose="020B0606020202030204" pitchFamily="34" charset="0"/>
              <a:buChar char="–"/>
            </a:pPr>
            <a:r>
              <a:rPr kumimoji="0" lang="en-US" altLang="pt-BR" sz="1800" b="0" dirty="0">
                <a:latin typeface="Arial Narrow" panose="020B0606020202030204" pitchFamily="34" charset="0"/>
              </a:rPr>
              <a:t>o valor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inicial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da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pilha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é a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palavra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</a:t>
            </a:r>
            <a:r>
              <a:rPr kumimoji="0" lang="en-US" altLang="pt-BR" sz="1800" b="0" dirty="0" err="1">
                <a:latin typeface="Arial Narrow" panose="020B0606020202030204" pitchFamily="34" charset="0"/>
              </a:rPr>
              <a:t>vazia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 (</a:t>
            </a:r>
            <a:r>
              <a:rPr kumimoji="0" lang="en-US" altLang="pt-BR" sz="1800" b="0" dirty="0">
                <a:latin typeface="Arial Narrow" panose="020B0606020202030204" pitchFamily="34" charset="0"/>
                <a:sym typeface="Symbol" panose="05050102010706020507" pitchFamily="18" charset="2"/>
              </a:rPr>
              <a:t>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02306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18" name="AutoShape 40">
            <a:extLst>
              <a:ext uri="{FF2B5EF4-FFF2-40B4-BE49-F238E27FC236}">
                <a16:creationId xmlns:a16="http://schemas.microsoft.com/office/drawing/2014/main" id="{D5FA6957-E016-4D07-B23D-B20A8428DF43}"/>
              </a:ext>
            </a:extLst>
          </p:cNvPr>
          <p:cNvCxnSpPr>
            <a:cxnSpLocks noChangeAspect="1" noChangeShapeType="1"/>
          </p:cNvCxnSpPr>
          <p:nvPr/>
        </p:nvCxnSpPr>
        <p:spPr bwMode="auto">
          <a:xfrm flipV="1">
            <a:off x="3053556" y="2305150"/>
            <a:ext cx="1311275" cy="12969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</p:cxnSp>
      <p:sp>
        <p:nvSpPr>
          <p:cNvPr id="9222" name="Rectangle 102">
            <a:extLst>
              <a:ext uri="{FF2B5EF4-FFF2-40B4-BE49-F238E27FC236}">
                <a16:creationId xmlns:a16="http://schemas.microsoft.com/office/drawing/2014/main" id="{16FB3029-DB1F-431C-905E-C44D7EF2C0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3131" y="1576487"/>
            <a:ext cx="4101372" cy="3217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função de  transição: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dirty="0">
                <a:solidFill>
                  <a:srgbClr val="0000FF"/>
                </a:solidFill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200" b="0" dirty="0">
                <a:latin typeface="Times New Roman" panose="02020603050405020304" pitchFamily="18" charset="0"/>
              </a:rPr>
              <a:t> </a:t>
            </a:r>
            <a:endParaRPr kumimoji="0" lang="pt-BR" altLang="pt-BR" sz="1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b="0" dirty="0">
              <a:latin typeface="Times New Roman" panose="02020603050405020304" pitchFamily="18" charset="0"/>
            </a:endParaRPr>
          </a:p>
        </p:txBody>
      </p:sp>
      <p:sp>
        <p:nvSpPr>
          <p:cNvPr id="9223" name="Text Box 36">
            <a:extLst>
              <a:ext uri="{FF2B5EF4-FFF2-40B4-BE49-F238E27FC236}">
                <a16:creationId xmlns:a16="http://schemas.microsoft.com/office/drawing/2014/main" id="{2B8C460F-420B-48FB-AF1D-186F0FA894B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718316" y="836712"/>
            <a:ext cx="2038830" cy="64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unidade de entrada </a:t>
            </a:r>
            <a:r>
              <a:rPr kumimoji="0" lang="pt-BR" altLang="pt-BR" sz="1800" dirty="0">
                <a:solidFill>
                  <a:srgbClr val="FF0000"/>
                </a:solidFill>
                <a:latin typeface="Arial Narrow" panose="020B0606020202030204" pitchFamily="34" charset="0"/>
              </a:rPr>
              <a:t>(ou fita)</a:t>
            </a:r>
            <a:endParaRPr kumimoji="0" lang="pt-BR" altLang="pt-BR" sz="18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224" name="AutoShape 37">
            <a:extLst>
              <a:ext uri="{FF2B5EF4-FFF2-40B4-BE49-F238E27FC236}">
                <a16:creationId xmlns:a16="http://schemas.microsoft.com/office/drawing/2014/main" id="{4016E294-BA05-4384-918D-77DE9259B1F4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 flipV="1">
            <a:off x="619918" y="1584277"/>
            <a:ext cx="1219246" cy="836446"/>
          </a:xfrm>
          <a:prstGeom prst="flowChartOffpageConnecto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unidade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de leitura</a:t>
            </a:r>
          </a:p>
        </p:txBody>
      </p:sp>
      <p:sp>
        <p:nvSpPr>
          <p:cNvPr id="9225" name="Text Box 38">
            <a:extLst>
              <a:ext uri="{FF2B5EF4-FFF2-40B4-BE49-F238E27FC236}">
                <a16:creationId xmlns:a16="http://schemas.microsoft.com/office/drawing/2014/main" id="{008E0DD7-CE91-491F-9ABD-10FD19334F4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744343" y="3238414"/>
            <a:ext cx="1514532" cy="64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unidade de controle</a:t>
            </a:r>
          </a:p>
        </p:txBody>
      </p:sp>
      <p:cxnSp>
        <p:nvCxnSpPr>
          <p:cNvPr id="9226" name="AutoShape 39">
            <a:extLst>
              <a:ext uri="{FF2B5EF4-FFF2-40B4-BE49-F238E27FC236}">
                <a16:creationId xmlns:a16="http://schemas.microsoft.com/office/drawing/2014/main" id="{1C498079-545E-49D3-B530-BC9BC701F548}"/>
              </a:ext>
            </a:extLst>
          </p:cNvPr>
          <p:cNvCxnSpPr>
            <a:cxnSpLocks noChangeAspect="1" noChangeShapeType="1"/>
          </p:cNvCxnSpPr>
          <p:nvPr/>
        </p:nvCxnSpPr>
        <p:spPr bwMode="auto">
          <a:xfrm rot="10800000">
            <a:off x="1223628" y="2522303"/>
            <a:ext cx="693764" cy="863429"/>
          </a:xfrm>
          <a:prstGeom prst="curvedConnector3">
            <a:avLst>
              <a:gd name="adj1" fmla="val 80769"/>
            </a:avLst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</p:cxnSp>
      <p:grpSp>
        <p:nvGrpSpPr>
          <p:cNvPr id="9227" name="Grupo 5">
            <a:extLst>
              <a:ext uri="{FF2B5EF4-FFF2-40B4-BE49-F238E27FC236}">
                <a16:creationId xmlns:a16="http://schemas.microsoft.com/office/drawing/2014/main" id="{852F2016-59E4-4A76-AE96-CBB33B415568}"/>
              </a:ext>
            </a:extLst>
          </p:cNvPr>
          <p:cNvGrpSpPr>
            <a:grpSpLocks/>
          </p:cNvGrpSpPr>
          <p:nvPr/>
        </p:nvGrpSpPr>
        <p:grpSpPr bwMode="auto">
          <a:xfrm>
            <a:off x="997177" y="981146"/>
            <a:ext cx="1624507" cy="388860"/>
            <a:chOff x="1526609" y="1354109"/>
            <a:chExt cx="1624507" cy="388860"/>
          </a:xfrm>
        </p:grpSpPr>
        <p:sp>
          <p:nvSpPr>
            <p:cNvPr id="9255" name="Rectangle 35">
              <a:extLst>
                <a:ext uri="{FF2B5EF4-FFF2-40B4-BE49-F238E27FC236}">
                  <a16:creationId xmlns:a16="http://schemas.microsoft.com/office/drawing/2014/main" id="{46BE0715-9046-4702-B0C7-86A2B3C49B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26609" y="1354109"/>
              <a:ext cx="404827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latin typeface="Arial Narrow" panose="020B0606020202030204" pitchFamily="34" charset="0"/>
                </a:rPr>
                <a:t>a</a:t>
              </a:r>
            </a:p>
          </p:txBody>
        </p:sp>
        <p:sp>
          <p:nvSpPr>
            <p:cNvPr id="9256" name="Rectangle 41">
              <a:extLst>
                <a:ext uri="{FF2B5EF4-FFF2-40B4-BE49-F238E27FC236}">
                  <a16:creationId xmlns:a16="http://schemas.microsoft.com/office/drawing/2014/main" id="{7DC5DF8E-FD3A-4AD4-B57C-177316590E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8694" y="1354109"/>
              <a:ext cx="406416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latin typeface="Arial Narrow" panose="020B0606020202030204" pitchFamily="34" charset="0"/>
                </a:rPr>
                <a:t>a</a:t>
              </a:r>
            </a:p>
          </p:txBody>
        </p:sp>
        <p:sp>
          <p:nvSpPr>
            <p:cNvPr id="9257" name="Rectangle 42">
              <a:extLst>
                <a:ext uri="{FF2B5EF4-FFF2-40B4-BE49-F238E27FC236}">
                  <a16:creationId xmlns:a16="http://schemas.microsoft.com/office/drawing/2014/main" id="{8EE53851-61C2-4665-8F01-174899EC28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37852" y="1354109"/>
              <a:ext cx="404828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latin typeface="Arial Narrow" panose="020B0606020202030204" pitchFamily="34" charset="0"/>
                </a:rPr>
                <a:t>b</a:t>
              </a:r>
            </a:p>
          </p:txBody>
        </p:sp>
        <p:sp>
          <p:nvSpPr>
            <p:cNvPr id="9258" name="Rectangle 43">
              <a:extLst>
                <a:ext uri="{FF2B5EF4-FFF2-40B4-BE49-F238E27FC236}">
                  <a16:creationId xmlns:a16="http://schemas.microsoft.com/office/drawing/2014/main" id="{CFDD54CF-088E-46E0-A936-A7AFBC8ECB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44700" y="1354109"/>
              <a:ext cx="406416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latin typeface="Arial Narrow" panose="020B0606020202030204" pitchFamily="34" charset="0"/>
                </a:rPr>
                <a:t>b</a:t>
              </a:r>
            </a:p>
          </p:txBody>
        </p:sp>
      </p:grpSp>
      <p:sp>
        <p:nvSpPr>
          <p:cNvPr id="9228" name="AutoShape 74">
            <a:extLst>
              <a:ext uri="{FF2B5EF4-FFF2-40B4-BE49-F238E27FC236}">
                <a16:creationId xmlns:a16="http://schemas.microsoft.com/office/drawing/2014/main" id="{69FB7B90-D079-47F3-8EC5-44DA7EACD496}"/>
              </a:ext>
            </a:extLst>
          </p:cNvPr>
          <p:cNvSpPr>
            <a:spLocks noChangeArrowheads="1"/>
          </p:cNvSpPr>
          <p:nvPr/>
        </p:nvSpPr>
        <p:spPr bwMode="auto">
          <a:xfrm rot="16200000" flipH="1" flipV="1">
            <a:off x="1939131" y="5130900"/>
            <a:ext cx="720725" cy="1457325"/>
          </a:xfrm>
          <a:prstGeom prst="flowChartOffpageConnecto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rot="10800000" vert="eaVert" anchor="b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008000"/>
                </a:solidFill>
                <a:latin typeface="Arial Narrow" panose="020B0606020202030204" pitchFamily="34" charset="0"/>
              </a:rPr>
              <a:t>unidade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008000"/>
                </a:solidFill>
                <a:latin typeface="Arial Narrow" panose="020B0606020202030204" pitchFamily="34" charset="0"/>
              </a:rPr>
              <a:t>de leitura</a:t>
            </a:r>
          </a:p>
        </p:txBody>
      </p:sp>
      <p:cxnSp>
        <p:nvCxnSpPr>
          <p:cNvPr id="9229" name="AutoShape 67">
            <a:extLst>
              <a:ext uri="{FF2B5EF4-FFF2-40B4-BE49-F238E27FC236}">
                <a16:creationId xmlns:a16="http://schemas.microsoft.com/office/drawing/2014/main" id="{589321BB-3457-46EC-B228-1BFF2DCBA80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808956" y="3924400"/>
            <a:ext cx="914400" cy="825500"/>
          </a:xfrm>
          <a:prstGeom prst="curvedConnector3">
            <a:avLst>
              <a:gd name="adj1" fmla="val 49963"/>
            </a:avLst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</p:cxnSp>
      <p:sp>
        <p:nvSpPr>
          <p:cNvPr id="9230" name="Text Box 69">
            <a:extLst>
              <a:ext uri="{FF2B5EF4-FFF2-40B4-BE49-F238E27FC236}">
                <a16:creationId xmlns:a16="http://schemas.microsoft.com/office/drawing/2014/main" id="{226B21A8-FBED-4DBE-BC61-45DC9D110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068" y="6086575"/>
            <a:ext cx="1258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pilha</a:t>
            </a:r>
          </a:p>
        </p:txBody>
      </p:sp>
      <p:sp>
        <p:nvSpPr>
          <p:cNvPr id="9231" name="Arc 70">
            <a:extLst>
              <a:ext uri="{FF2B5EF4-FFF2-40B4-BE49-F238E27FC236}">
                <a16:creationId xmlns:a16="http://schemas.microsoft.com/office/drawing/2014/main" id="{60A1C6AC-2F64-4E61-BDA3-62530D9DEB38}"/>
              </a:ext>
            </a:extLst>
          </p:cNvPr>
          <p:cNvSpPr>
            <a:spLocks/>
          </p:cNvSpPr>
          <p:nvPr/>
        </p:nvSpPr>
        <p:spPr bwMode="auto">
          <a:xfrm>
            <a:off x="962818" y="4572100"/>
            <a:ext cx="233363" cy="217487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32" name="Arc 71">
            <a:extLst>
              <a:ext uri="{FF2B5EF4-FFF2-40B4-BE49-F238E27FC236}">
                <a16:creationId xmlns:a16="http://schemas.microsoft.com/office/drawing/2014/main" id="{FEFBB879-1F36-4B9A-B1F3-B9DE16A80398}"/>
              </a:ext>
            </a:extLst>
          </p:cNvPr>
          <p:cNvSpPr>
            <a:spLocks/>
          </p:cNvSpPr>
          <p:nvPr/>
        </p:nvSpPr>
        <p:spPr bwMode="auto">
          <a:xfrm flipH="1">
            <a:off x="1389856" y="4568925"/>
            <a:ext cx="234950" cy="217487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33" name="Rectangle 75">
            <a:extLst>
              <a:ext uri="{FF2B5EF4-FFF2-40B4-BE49-F238E27FC236}">
                <a16:creationId xmlns:a16="http://schemas.microsoft.com/office/drawing/2014/main" id="{20626AB1-9F1A-4E91-A1B5-097850C1FB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2356" y="5667475"/>
            <a:ext cx="404812" cy="388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800" b="0">
                <a:latin typeface="Arial Narrow" panose="020B0606020202030204" pitchFamily="34" charset="0"/>
              </a:rPr>
              <a:t>B</a:t>
            </a:r>
            <a:endParaRPr kumimoji="0" lang="pt-BR" altLang="pt-BR" sz="1800" b="0">
              <a:latin typeface="Arial Narrow" panose="020B0606020202030204" pitchFamily="34" charset="0"/>
            </a:endParaRPr>
          </a:p>
        </p:txBody>
      </p:sp>
      <p:sp>
        <p:nvSpPr>
          <p:cNvPr id="9234" name="Rectangle 76">
            <a:extLst>
              <a:ext uri="{FF2B5EF4-FFF2-40B4-BE49-F238E27FC236}">
                <a16:creationId xmlns:a16="http://schemas.microsoft.com/office/drawing/2014/main" id="{81B59785-E6A2-4C05-B091-1FA179FBAF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2356" y="5286475"/>
            <a:ext cx="404812" cy="388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b="0">
              <a:latin typeface="Times New Roman" panose="02020603050405020304" pitchFamily="18" charset="0"/>
            </a:endParaRPr>
          </a:p>
        </p:txBody>
      </p:sp>
      <p:sp>
        <p:nvSpPr>
          <p:cNvPr id="9235" name="Rectangle 77">
            <a:extLst>
              <a:ext uri="{FF2B5EF4-FFF2-40B4-BE49-F238E27FC236}">
                <a16:creationId xmlns:a16="http://schemas.microsoft.com/office/drawing/2014/main" id="{6A29F05E-9E7C-40B5-803B-EE6FB90BA1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2356" y="4905475"/>
            <a:ext cx="404812" cy="388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b="0">
              <a:latin typeface="Times New Roman" panose="02020603050405020304" pitchFamily="18" charset="0"/>
            </a:endParaRPr>
          </a:p>
        </p:txBody>
      </p:sp>
      <p:sp>
        <p:nvSpPr>
          <p:cNvPr id="4" name="Rectangle 113">
            <a:extLst>
              <a:ext uri="{FF2B5EF4-FFF2-40B4-BE49-F238E27FC236}">
                <a16:creationId xmlns:a16="http://schemas.microsoft.com/office/drawing/2014/main" id="{BEBF44B4-874B-4F46-ADD2-61205087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2.2 LINGUAGENS LIVRES DE CONTEXTO</a:t>
            </a:r>
            <a:endParaRPr kumimoji="1" lang="pt-BR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5" name="Line 114">
            <a:extLst>
              <a:ext uri="{FF2B5EF4-FFF2-40B4-BE49-F238E27FC236}">
                <a16:creationId xmlns:a16="http://schemas.microsoft.com/office/drawing/2014/main" id="{301F4619-82A0-49D5-B2D6-8D56F5D7B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0CC5D5-272D-40A9-A521-CB3C80233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146" y="2199667"/>
            <a:ext cx="4077357" cy="2594683"/>
          </a:xfrm>
          <a:prstGeom prst="rect">
            <a:avLst/>
          </a:prstGeom>
        </p:spPr>
      </p:pic>
      <p:sp>
        <p:nvSpPr>
          <p:cNvPr id="2" name="Rectangle 63">
            <a:extLst>
              <a:ext uri="{FF2B5EF4-FFF2-40B4-BE49-F238E27FC236}">
                <a16:creationId xmlns:a16="http://schemas.microsoft.com/office/drawing/2014/main" id="{F843261D-C608-4BD5-8B6B-2C8F7937B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437" y="2687621"/>
            <a:ext cx="3925888" cy="354969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6400" indent="-176400">
              <a:spcBef>
                <a:spcPct val="0"/>
              </a:spcBef>
              <a:spcAft>
                <a:spcPts val="800"/>
              </a:spcAft>
              <a:buClrTx/>
              <a:buSzTx/>
              <a:buFont typeface="Arial Narrow" panose="020B0606020202030204" pitchFamily="34" charset="0"/>
              <a:buChar char="–"/>
            </a:pPr>
            <a:r>
              <a:rPr kumimoji="0" lang="pt-BR" altLang="pt-BR" sz="1800" b="0" dirty="0">
                <a:latin typeface="Arial Narrow" panose="020B0606020202030204" pitchFamily="34" charset="0"/>
              </a:rPr>
              <a:t>acessa a </a:t>
            </a: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pilha</a:t>
            </a:r>
            <a:r>
              <a:rPr kumimoji="0" lang="pt-BR" altLang="pt-BR" sz="1800" b="0" dirty="0">
                <a:latin typeface="Arial Narrow" panose="020B0606020202030204" pitchFamily="34" charset="0"/>
              </a:rPr>
              <a:t> quadro a quadro, desempilhando e empilhando símbolos;</a:t>
            </a:r>
          </a:p>
          <a:p>
            <a:pPr marL="176400" indent="-176400">
              <a:spcBef>
                <a:spcPct val="0"/>
              </a:spcBef>
              <a:spcAft>
                <a:spcPts val="800"/>
              </a:spcAft>
              <a:buClrTx/>
              <a:buSzTx/>
              <a:buFont typeface="Arial Narrow" panose="020B0606020202030204" pitchFamily="34" charset="0"/>
              <a:buChar char="–"/>
            </a:pPr>
            <a:r>
              <a:rPr kumimoji="0" lang="pt-BR" altLang="pt-BR" sz="1800" b="0" dirty="0">
                <a:latin typeface="Arial Narrow" panose="020B0606020202030204" pitchFamily="34" charset="0"/>
              </a:rPr>
              <a:t>pode desempilhar apenas um símbolo por vez;</a:t>
            </a:r>
          </a:p>
          <a:p>
            <a:pPr marL="176400" indent="-176400">
              <a:spcBef>
                <a:spcPct val="0"/>
              </a:spcBef>
              <a:spcAft>
                <a:spcPts val="800"/>
              </a:spcAft>
              <a:buClrTx/>
              <a:buSzTx/>
              <a:buFont typeface="Arial Narrow" panose="020B0606020202030204" pitchFamily="34" charset="0"/>
              <a:buChar char="–"/>
            </a:pPr>
            <a:r>
              <a:rPr kumimoji="0" lang="pt-BR" altLang="pt-BR" sz="1800" b="0" dirty="0">
                <a:latin typeface="Arial Narrow" panose="020B0606020202030204" pitchFamily="34" charset="0"/>
              </a:rPr>
              <a:t>pode empilhar uma palavra composta por mais de um símbolo, de forma que no topo é colocado o símbolo mais à esquerda da palavra;</a:t>
            </a:r>
          </a:p>
          <a:p>
            <a:pPr marL="176400" indent="-176400">
              <a:spcBef>
                <a:spcPct val="0"/>
              </a:spcBef>
              <a:spcAft>
                <a:spcPts val="800"/>
              </a:spcAft>
              <a:buClrTx/>
              <a:buSzTx/>
              <a:buFont typeface="Arial Narrow" panose="020B0606020202030204" pitchFamily="34" charset="0"/>
              <a:buChar char="–"/>
            </a:pPr>
            <a:r>
              <a:rPr kumimoji="0" lang="pt-BR" altLang="pt-BR" sz="1800" b="0" dirty="0">
                <a:latin typeface="Arial Narrow" panose="020B0606020202030204" pitchFamily="34" charset="0"/>
              </a:rPr>
              <a:t>está posicionada sempre no topo da pilha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;</a:t>
            </a:r>
          </a:p>
          <a:p>
            <a:pPr marL="176400" indent="-176400">
              <a:spcBef>
                <a:spcPct val="0"/>
              </a:spcBef>
              <a:spcAft>
                <a:spcPts val="800"/>
              </a:spcAft>
              <a:buClrTx/>
              <a:buSzTx/>
              <a:buFont typeface="Arial Narrow" panose="020B0606020202030204" pitchFamily="34" charset="0"/>
              <a:buChar char="–"/>
            </a:pPr>
            <a:r>
              <a:rPr kumimoji="0" lang="pt-BR" altLang="pt-BR" sz="1800" b="0" dirty="0">
                <a:latin typeface="Arial Narrow" panose="020B0606020202030204" pitchFamily="34" charset="0"/>
              </a:rPr>
              <a:t>é possível testar se a pilha está vazia (representado por </a:t>
            </a:r>
            <a:r>
              <a:rPr kumimoji="0" lang="pt-BR" altLang="pt-BR" sz="1800" dirty="0">
                <a:latin typeface="Arial Narrow" panose="020B0606020202030204" pitchFamily="34" charset="0"/>
              </a:rPr>
              <a:t>?</a:t>
            </a:r>
            <a:r>
              <a:rPr kumimoji="0" lang="pt-BR" altLang="pt-BR" sz="1800" b="0" dirty="0">
                <a:latin typeface="Arial Narrow" panose="020B060602020203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218045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11">
            <a:extLst>
              <a:ext uri="{FF2B5EF4-FFF2-40B4-BE49-F238E27FC236}">
                <a16:creationId xmlns:a16="http://schemas.microsoft.com/office/drawing/2014/main" id="{319A107D-4E76-457C-A768-DBDD51262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1" y="764704"/>
            <a:ext cx="8766051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830263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30263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30263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3026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3026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PROCESSAMENTO (ou computação / reconhecimento de palavras)</a:t>
            </a:r>
            <a:endParaRPr kumimoji="0" lang="pt-BR" altLang="pt-BR" sz="2000" b="1" dirty="0">
              <a:latin typeface="Arial Narrow" panose="020B0606020202030204" pitchFamily="34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0" dirty="0">
                <a:latin typeface="Arial Narrow" panose="020B0606020202030204" pitchFamily="34" charset="0"/>
              </a:rPr>
              <a:t>O processamento de um autômato de pilha para uma palavra de entrada w consiste em aplicar sucessivamente o programa ou função de transição a partir do estado inicial (q</a:t>
            </a:r>
            <a:r>
              <a:rPr kumimoji="0" lang="pt-BR" altLang="pt-BR" sz="2000" b="0" baseline="-25000" dirty="0">
                <a:latin typeface="Arial Narrow" panose="020B0606020202030204" pitchFamily="34" charset="0"/>
              </a:rPr>
              <a:t>0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), do símbolo lido da unidade de entrada e do símbolo desempilhado da pilha, empilhando u</a:t>
            </a:r>
            <a:r>
              <a:rPr lang="pt-BR" altLang="pt-BR" sz="2000" b="0" dirty="0">
                <a:latin typeface="Arial Narrow" panose="020B0606020202030204" pitchFamily="34" charset="0"/>
              </a:rPr>
              <a:t>ma palavra, possivelmente vazia, 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até atingir uma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condição de parada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.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 marL="0" lvl="1">
              <a:defRPr/>
            </a:pP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CONDIÇÕES DE PARADA:</a:t>
            </a:r>
            <a:endParaRPr lang="pt-BR" sz="2000" b="0" dirty="0">
              <a:solidFill>
                <a:schemeClr val="tx1"/>
              </a:solidFill>
              <a:latin typeface="Arial Narrow" pitchFamily="34" charset="0"/>
              <a:sym typeface="Wingdings" pitchFamily="2" charset="2"/>
            </a:endParaRPr>
          </a:p>
          <a:p>
            <a:pPr marL="265113" indent="-265113" defTabSz="830263">
              <a:buFont typeface="Arial Narrow" panose="020B0606020202030204" pitchFamily="34" charset="0"/>
              <a:buChar char="–"/>
              <a:defRPr/>
            </a:pPr>
            <a:r>
              <a:rPr lang="pt-BR" sz="2000" b="0" u="sng" dirty="0">
                <a:solidFill>
                  <a:schemeClr val="tx1"/>
                </a:solidFill>
                <a:latin typeface="Arial Narrow" pitchFamily="34" charset="0"/>
              </a:rPr>
              <a:t>1</a:t>
            </a:r>
            <a:r>
              <a:rPr lang="pt-BR" sz="2000" b="0" u="sng" baseline="30000" dirty="0">
                <a:solidFill>
                  <a:schemeClr val="tx1"/>
                </a:solidFill>
                <a:latin typeface="Arial Narrow" pitchFamily="34" charset="0"/>
              </a:rPr>
              <a:t>o</a:t>
            </a:r>
            <a:r>
              <a:rPr lang="pt-BR" sz="2000" b="0" u="sng" dirty="0">
                <a:solidFill>
                  <a:schemeClr val="tx1"/>
                </a:solidFill>
                <a:latin typeface="Arial Narrow" pitchFamily="34" charset="0"/>
              </a:rPr>
              <a:t> caso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: todos os símbolos da palavra foram processados, a pilha está vazia e o estado corrente </a:t>
            </a:r>
            <a:r>
              <a:rPr lang="pt-BR" sz="2000" dirty="0">
                <a:solidFill>
                  <a:srgbClr val="008000"/>
                </a:solidFill>
                <a:latin typeface="Arial Narrow" pitchFamily="34" charset="0"/>
              </a:rPr>
              <a:t>é </a:t>
            </a:r>
            <a:r>
              <a:rPr lang="pt-BR" sz="2000" b="1" dirty="0">
                <a:solidFill>
                  <a:srgbClr val="008000"/>
                </a:solidFill>
                <a:latin typeface="Arial Narrow" pitchFamily="34" charset="0"/>
              </a:rPr>
              <a:t>final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, então a </a:t>
            </a:r>
            <a:r>
              <a:rPr lang="pt-BR" sz="2000" dirty="0">
                <a:latin typeface="Arial Narrow" pitchFamily="34" charset="0"/>
              </a:rPr>
              <a:t>palavra de entrada w é </a:t>
            </a:r>
            <a:r>
              <a:rPr lang="pt-BR" sz="2000" b="1" dirty="0">
                <a:solidFill>
                  <a:srgbClr val="008000"/>
                </a:solidFill>
                <a:latin typeface="Arial Narrow" pitchFamily="34" charset="0"/>
              </a:rPr>
              <a:t>aceita</a:t>
            </a:r>
            <a:r>
              <a:rPr lang="pt-BR" sz="2000" dirty="0">
                <a:solidFill>
                  <a:srgbClr val="008000"/>
                </a:solidFill>
                <a:latin typeface="Arial Narrow" pitchFamily="34" charset="0"/>
              </a:rPr>
              <a:t> 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(</a:t>
            </a:r>
            <a:r>
              <a:rPr lang="pt-BR" sz="2000" dirty="0">
                <a:solidFill>
                  <a:schemeClr val="tx1"/>
                </a:solidFill>
                <a:latin typeface="Arial Narrow" pitchFamily="34" charset="0"/>
              </a:rPr>
              <a:t>pertence à linguagem)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; </a:t>
            </a:r>
          </a:p>
          <a:p>
            <a:pPr marL="265113" indent="-265113" defTabSz="830263">
              <a:buFont typeface="Arial Narrow" panose="020B0606020202030204" pitchFamily="34" charset="0"/>
              <a:buChar char="–"/>
              <a:defRPr/>
            </a:pPr>
            <a:endParaRPr lang="pt-BR" sz="2000" u="sng" dirty="0">
              <a:latin typeface="Arial Narrow" pitchFamily="34" charset="0"/>
            </a:endParaRPr>
          </a:p>
          <a:p>
            <a:pPr marL="265113" indent="-265113" defTabSz="830263">
              <a:buFont typeface="Arial Narrow" panose="020B0606020202030204" pitchFamily="34" charset="0"/>
              <a:buChar char="–"/>
              <a:defRPr/>
            </a:pPr>
            <a:r>
              <a:rPr lang="pt-BR" sz="2000" b="0" u="sng" dirty="0">
                <a:solidFill>
                  <a:schemeClr val="tx1"/>
                </a:solidFill>
                <a:latin typeface="Arial Narrow" pitchFamily="34" charset="0"/>
              </a:rPr>
              <a:t>2</a:t>
            </a:r>
            <a:r>
              <a:rPr lang="pt-BR" sz="2000" b="0" u="sng" baseline="30000" dirty="0">
                <a:solidFill>
                  <a:schemeClr val="tx1"/>
                </a:solidFill>
                <a:latin typeface="Arial Narrow" pitchFamily="34" charset="0"/>
              </a:rPr>
              <a:t>o</a:t>
            </a:r>
            <a:r>
              <a:rPr lang="pt-BR" sz="2000" b="0" u="sng" dirty="0">
                <a:solidFill>
                  <a:schemeClr val="tx1"/>
                </a:solidFill>
                <a:latin typeface="Arial Narrow" pitchFamily="34" charset="0"/>
              </a:rPr>
              <a:t> caso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: em qualquer outra situação (</a:t>
            </a:r>
            <a:r>
              <a:rPr lang="pt-BR" sz="2000" b="1" dirty="0">
                <a:solidFill>
                  <a:srgbClr val="FF0000"/>
                </a:solidFill>
                <a:latin typeface="Arial Narrow" pitchFamily="34" charset="0"/>
              </a:rPr>
              <a:t>nem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 todos os símbolos da palavra foram processados; estado corrente </a:t>
            </a:r>
            <a:r>
              <a:rPr lang="pt-BR" sz="2000" b="1" dirty="0">
                <a:solidFill>
                  <a:srgbClr val="FF0000"/>
                </a:solidFill>
                <a:latin typeface="Arial Narrow" pitchFamily="34" charset="0"/>
              </a:rPr>
              <a:t>não é final</a:t>
            </a:r>
            <a:r>
              <a:rPr lang="pt-BR" sz="2000" dirty="0">
                <a:latin typeface="Arial Narrow" pitchFamily="34" charset="0"/>
              </a:rPr>
              <a:t>;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 para um símbolo da entrada </a:t>
            </a:r>
            <a:r>
              <a:rPr lang="pt-BR" sz="2000" b="1" dirty="0">
                <a:solidFill>
                  <a:srgbClr val="FF0000"/>
                </a:solidFill>
                <a:latin typeface="Arial Narrow" pitchFamily="34" charset="0"/>
              </a:rPr>
              <a:t>não existe transição</a:t>
            </a:r>
            <a:r>
              <a:rPr lang="pt-BR" sz="2000" dirty="0">
                <a:latin typeface="Arial Narrow" pitchFamily="34" charset="0"/>
              </a:rPr>
              <a:t>; pilha </a:t>
            </a:r>
            <a:r>
              <a:rPr lang="pt-BR" sz="2000" b="1" dirty="0">
                <a:solidFill>
                  <a:srgbClr val="FF0000"/>
                </a:solidFill>
                <a:latin typeface="Arial Narrow" pitchFamily="34" charset="0"/>
              </a:rPr>
              <a:t>não está vazia</a:t>
            </a:r>
            <a:r>
              <a:rPr lang="pt-BR" sz="2000" dirty="0">
                <a:latin typeface="Arial Narrow" pitchFamily="34" charset="0"/>
              </a:rPr>
              <a:t>)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 então a palavra é </a:t>
            </a:r>
            <a:r>
              <a:rPr lang="pt-BR" sz="2000" b="1" dirty="0">
                <a:solidFill>
                  <a:srgbClr val="FF0000"/>
                </a:solidFill>
                <a:latin typeface="Arial Narrow" pitchFamily="34" charset="0"/>
              </a:rPr>
              <a:t>rejeitada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 (</a:t>
            </a:r>
            <a:r>
              <a:rPr lang="pt-BR" sz="2000" dirty="0">
                <a:solidFill>
                  <a:schemeClr val="tx1"/>
                </a:solidFill>
                <a:latin typeface="Arial Narrow" pitchFamily="34" charset="0"/>
              </a:rPr>
              <a:t>NÃO pertence à linguagem)</a:t>
            </a:r>
            <a:r>
              <a:rPr lang="pt-BR" sz="2000" dirty="0">
                <a:latin typeface="Arial Narrow" pitchFamily="34" charset="0"/>
              </a:rPr>
              <a:t>.</a:t>
            </a:r>
            <a:endParaRPr lang="pt-BR" sz="20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" name="Rectangle 113">
            <a:extLst>
              <a:ext uri="{FF2B5EF4-FFF2-40B4-BE49-F238E27FC236}">
                <a16:creationId xmlns:a16="http://schemas.microsoft.com/office/drawing/2014/main" id="{84C5592F-8D02-4B82-819F-1D0DE8431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2.2 LINGUAGENS LIVRES DE CONTEXTO</a:t>
            </a:r>
            <a:endParaRPr kumimoji="1" lang="pt-BR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278B57BA-CE0A-4EE5-BB64-01F80B23528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1">
            <a:extLst>
              <a:ext uri="{FF2B5EF4-FFF2-40B4-BE49-F238E27FC236}">
                <a16:creationId xmlns:a16="http://schemas.microsoft.com/office/drawing/2014/main" id="{29E7AAD4-80F0-4360-9F08-5A8B3D3B3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04" y="770946"/>
            <a:ext cx="8766051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830263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defTabSz="830263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30263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3026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3026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DEFINIÇÃO n</a:t>
            </a:r>
            <a:r>
              <a:rPr kumimoji="0" lang="pt-BR" altLang="pt-BR" sz="2000" b="1" baseline="30000" dirty="0">
                <a:solidFill>
                  <a:srgbClr val="008000"/>
                </a:solidFill>
                <a:latin typeface="Arial Narrow" panose="020B0606020202030204" pitchFamily="34" charset="0"/>
              </a:rPr>
              <a:t>o</a:t>
            </a: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3 - autômato de pilha</a:t>
            </a:r>
            <a:r>
              <a:rPr kumimoji="0" lang="pt-BR" altLang="pt-BR" sz="2000" b="0" dirty="0">
                <a:solidFill>
                  <a:srgbClr val="008000"/>
                </a:solidFill>
                <a:latin typeface="Arial Narrow" panose="020B0606020202030204" pitchFamily="34" charset="0"/>
              </a:rPr>
              <a:t>: 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um autômato de pilha é  uma  </a:t>
            </a:r>
            <a:r>
              <a:rPr kumimoji="0" lang="pt-BR" altLang="pt-BR" sz="2000" b="0" dirty="0" err="1">
                <a:latin typeface="Arial Narrow" panose="020B0606020202030204" pitchFamily="34" charset="0"/>
              </a:rPr>
              <a:t>tupla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 com seis  elementos M = (</a:t>
            </a:r>
            <a:r>
              <a:rPr kumimoji="0" lang="pt-BR" altLang="pt-BR" sz="2000" b="0" dirty="0">
                <a:latin typeface="Arial Narrow" panose="020B0606020202030204" pitchFamily="34" charset="0"/>
                <a:sym typeface="Symbol" panose="05050102010706020507" pitchFamily="18" charset="2"/>
              </a:rPr>
              <a:t>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, Q, </a:t>
            </a:r>
            <a:r>
              <a:rPr kumimoji="0" lang="pt-BR" altLang="pt-BR" sz="2000" b="0" dirty="0">
                <a:latin typeface="Arial Narrow" panose="020B0606020202030204" pitchFamily="34" charset="0"/>
                <a:sym typeface="Symbol" panose="05050102010706020507" pitchFamily="18" charset="2"/>
              </a:rPr>
              <a:t>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, q</a:t>
            </a:r>
            <a:r>
              <a:rPr kumimoji="0" lang="pt-BR" altLang="pt-BR" sz="2000" b="0" baseline="-25000" dirty="0">
                <a:latin typeface="Arial Narrow" panose="020B0606020202030204" pitchFamily="34" charset="0"/>
              </a:rPr>
              <a:t>0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, F, V), onde: </a:t>
            </a:r>
            <a:endParaRPr kumimoji="0" lang="pt-BR" altLang="pt-BR" sz="2000" dirty="0">
              <a:latin typeface="Arial Narrow" panose="020B0606020202030204" pitchFamily="34" charset="0"/>
            </a:endParaRPr>
          </a:p>
          <a:p>
            <a:pPr marL="265113" lvl="1" indent="-265113">
              <a:spcBef>
                <a:spcPct val="0"/>
              </a:spcBef>
            </a:pPr>
            <a:r>
              <a:rPr kumimoji="0" lang="pt-BR" altLang="pt-BR" sz="2000" b="1" dirty="0">
                <a:latin typeface="Arial Narrow" panose="020B0606020202030204" pitchFamily="34" charset="0"/>
                <a:sym typeface="Symbol" panose="05050102010706020507" pitchFamily="18" charset="2"/>
              </a:rPr>
              <a:t>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é o </a:t>
            </a:r>
            <a:r>
              <a:rPr kumimoji="0" lang="pt-BR" altLang="pt-BR" sz="2000" b="0" u="sng" dirty="0">
                <a:latin typeface="Arial Narrow" panose="020B0606020202030204" pitchFamily="34" charset="0"/>
              </a:rPr>
              <a:t>alfabeto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de símbolos de entrada; </a:t>
            </a:r>
          </a:p>
          <a:p>
            <a:pPr marL="265113" lvl="1" indent="-265113">
              <a:spcBef>
                <a:spcPct val="0"/>
              </a:spcBef>
            </a:pPr>
            <a:endParaRPr kumimoji="0" lang="pt-BR" altLang="pt-BR" sz="2000" b="0" dirty="0">
              <a:latin typeface="Arial Narrow" panose="020B0606020202030204" pitchFamily="34" charset="0"/>
            </a:endParaRPr>
          </a:p>
          <a:p>
            <a:pPr marL="265113" lvl="1" indent="-265113">
              <a:spcBef>
                <a:spcPct val="0"/>
              </a:spcBef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Q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é um conjunto finito não-vazio de </a:t>
            </a:r>
            <a:r>
              <a:rPr kumimoji="0" lang="pt-BR" altLang="pt-BR" sz="2000" b="0" u="sng" dirty="0">
                <a:latin typeface="Arial Narrow" panose="020B0606020202030204" pitchFamily="34" charset="0"/>
              </a:rPr>
              <a:t>estados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; </a:t>
            </a:r>
          </a:p>
          <a:p>
            <a:pPr marL="265113" lvl="1" indent="-265113">
              <a:spcBef>
                <a:spcPct val="0"/>
              </a:spcBef>
            </a:pPr>
            <a:endParaRPr kumimoji="0" lang="pt-BR" altLang="pt-BR" sz="2000" b="0" dirty="0">
              <a:latin typeface="Arial Narrow" panose="020B0606020202030204" pitchFamily="34" charset="0"/>
            </a:endParaRPr>
          </a:p>
          <a:p>
            <a:pPr marL="265113" lvl="1" indent="-265113">
              <a:spcBef>
                <a:spcPct val="0"/>
              </a:spcBef>
            </a:pPr>
            <a:r>
              <a:rPr kumimoji="0" lang="pt-BR" altLang="pt-BR" sz="2000" b="1" dirty="0">
                <a:latin typeface="Arial Narrow" panose="020B0606020202030204" pitchFamily="34" charset="0"/>
                <a:sym typeface="Symbol" panose="05050102010706020507" pitchFamily="18" charset="2"/>
              </a:rPr>
              <a:t>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é a </a:t>
            </a:r>
            <a:r>
              <a:rPr kumimoji="0" lang="pt-BR" altLang="pt-BR" sz="2000" b="0" u="sng" dirty="0">
                <a:latin typeface="Arial Narrow" panose="020B0606020202030204" pitchFamily="34" charset="0"/>
              </a:rPr>
              <a:t>função de transição 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que descreve matematicamente a operação do autômato, determinando o novo estado </a:t>
            </a:r>
            <a:r>
              <a:rPr kumimoji="0" lang="pt-BR" altLang="pt-BR" sz="2000" b="0" dirty="0" err="1">
                <a:latin typeface="Arial Narrow" panose="020B0606020202030204" pitchFamily="34" charset="0"/>
              </a:rPr>
              <a:t>q</a:t>
            </a:r>
            <a:r>
              <a:rPr kumimoji="0" lang="pt-BR" altLang="pt-BR" sz="2000" b="0" baseline="-25000" dirty="0" err="1">
                <a:latin typeface="Arial Narrow" panose="020B0606020202030204" pitchFamily="34" charset="0"/>
              </a:rPr>
              <a:t>j</a:t>
            </a:r>
            <a:r>
              <a:rPr kumimoji="0" lang="pt-BR" altLang="pt-BR" sz="2000" b="0" baseline="-2500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e a gravação da palavra </a:t>
            </a:r>
            <a:r>
              <a:rPr kumimoji="0" lang="pt-BR" altLang="pt-BR" sz="2000" b="0" dirty="0">
                <a:latin typeface="Arial Narrow" panose="020B0606020202030204" pitchFamily="34" charset="0"/>
                <a:sym typeface="Symbol" panose="05050102010706020507" pitchFamily="18" charset="2"/>
              </a:rPr>
              <a:t>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na pilha</a:t>
            </a:r>
            <a:r>
              <a:rPr kumimoji="0" lang="pt-BR" altLang="pt-BR" sz="2000" b="0" baseline="-2500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em função do estado corrente </a:t>
            </a:r>
            <a:r>
              <a:rPr kumimoji="0" lang="pt-BR" altLang="pt-BR" sz="2000" b="0" dirty="0" err="1">
                <a:latin typeface="Arial Narrow" panose="020B0606020202030204" pitchFamily="34" charset="0"/>
              </a:rPr>
              <a:t>q</a:t>
            </a:r>
            <a:r>
              <a:rPr kumimoji="0" lang="pt-BR" altLang="pt-BR" sz="2000" b="0" baseline="-25000" dirty="0" err="1">
                <a:latin typeface="Arial Narrow" panose="020B0606020202030204" pitchFamily="34" charset="0"/>
              </a:rPr>
              <a:t>i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, do símbolo de entrada s e do símbolo do topo da pilha S - simbolicamente, </a:t>
            </a:r>
            <a:r>
              <a:rPr kumimoji="0" lang="pt-BR" altLang="pt-BR" sz="2000" b="0" dirty="0">
                <a:latin typeface="Arial Narrow" panose="020B0606020202030204" pitchFamily="34" charset="0"/>
                <a:sym typeface="Symbol" panose="05050102010706020507" pitchFamily="18" charset="2"/>
              </a:rPr>
              <a:t>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(</a:t>
            </a:r>
            <a:r>
              <a:rPr kumimoji="0" lang="pt-BR" altLang="pt-BR" sz="2000" b="0" dirty="0" err="1">
                <a:latin typeface="Arial Narrow" panose="020B0606020202030204" pitchFamily="34" charset="0"/>
              </a:rPr>
              <a:t>q</a:t>
            </a:r>
            <a:r>
              <a:rPr kumimoji="0" lang="pt-BR" altLang="pt-BR" sz="2000" b="0" baseline="-25000" dirty="0" err="1">
                <a:latin typeface="Arial Narrow" panose="020B0606020202030204" pitchFamily="34" charset="0"/>
              </a:rPr>
              <a:t>i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, s, S) = (</a:t>
            </a:r>
            <a:r>
              <a:rPr kumimoji="0" lang="pt-BR" altLang="pt-BR" sz="2000" b="0" dirty="0" err="1">
                <a:latin typeface="Arial Narrow" panose="020B0606020202030204" pitchFamily="34" charset="0"/>
              </a:rPr>
              <a:t>q</a:t>
            </a:r>
            <a:r>
              <a:rPr kumimoji="0" lang="pt-BR" altLang="pt-BR" sz="2000" b="0" baseline="-25000" dirty="0" err="1">
                <a:latin typeface="Arial Narrow" panose="020B0606020202030204" pitchFamily="34" charset="0"/>
              </a:rPr>
              <a:t>j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, </a:t>
            </a:r>
            <a:r>
              <a:rPr kumimoji="0" lang="pt-BR" altLang="pt-BR" sz="2000" b="0" dirty="0">
                <a:latin typeface="Arial Narrow" panose="020B0606020202030204" pitchFamily="34" charset="0"/>
                <a:sym typeface="Symbol" panose="05050102010706020507" pitchFamily="18" charset="2"/>
              </a:rPr>
              <a:t>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);</a:t>
            </a:r>
          </a:p>
          <a:p>
            <a:pPr marL="265113" lvl="1" indent="-265113">
              <a:spcBef>
                <a:spcPct val="0"/>
              </a:spcBef>
            </a:pPr>
            <a:endParaRPr kumimoji="0" lang="pt-BR" altLang="pt-BR" sz="2000" b="0" dirty="0">
              <a:latin typeface="Arial Narrow" panose="020B0606020202030204" pitchFamily="34" charset="0"/>
            </a:endParaRPr>
          </a:p>
          <a:p>
            <a:pPr marL="265113" lvl="1" indent="-265113">
              <a:spcBef>
                <a:spcPct val="0"/>
              </a:spcBef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q</a:t>
            </a:r>
            <a:r>
              <a:rPr kumimoji="0" lang="pt-BR" altLang="pt-BR" sz="2000" b="1" baseline="-25000" dirty="0">
                <a:latin typeface="Arial Narrow" panose="020B0606020202030204" pitchFamily="34" charset="0"/>
              </a:rPr>
              <a:t>0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 é o </a:t>
            </a:r>
            <a:r>
              <a:rPr kumimoji="0" lang="pt-BR" altLang="pt-BR" sz="2000" b="0" u="sng" dirty="0">
                <a:latin typeface="Arial Narrow" panose="020B0606020202030204" pitchFamily="34" charset="0"/>
              </a:rPr>
              <a:t>estado inicial 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(q</a:t>
            </a:r>
            <a:r>
              <a:rPr kumimoji="0" lang="pt-BR" altLang="pt-BR" sz="2000" b="0" baseline="-25000" dirty="0">
                <a:latin typeface="Arial Narrow" panose="020B0606020202030204" pitchFamily="34" charset="0"/>
              </a:rPr>
              <a:t>0</a:t>
            </a:r>
            <a:r>
              <a:rPr kumimoji="0" lang="pt-BR" altLang="pt-BR" sz="2000" b="0" dirty="0">
                <a:latin typeface="Arial Narrow" panose="020B0606020202030204" pitchFamily="34" charset="0"/>
                <a:sym typeface="Symbol" panose="05050102010706020507" pitchFamily="18" charset="2"/>
              </a:rPr>
              <a:t>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Q);</a:t>
            </a:r>
          </a:p>
          <a:p>
            <a:pPr marL="265113" lvl="1" indent="-265113">
              <a:spcBef>
                <a:spcPct val="0"/>
              </a:spcBef>
            </a:pPr>
            <a:endParaRPr kumimoji="0" lang="pt-BR" altLang="pt-BR" sz="2000" b="0" dirty="0">
              <a:latin typeface="Arial Narrow" panose="020B0606020202030204" pitchFamily="34" charset="0"/>
            </a:endParaRPr>
          </a:p>
          <a:p>
            <a:pPr marL="265113" lvl="1" indent="-265113">
              <a:spcBef>
                <a:spcPct val="0"/>
              </a:spcBef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F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é o conjunto de </a:t>
            </a:r>
            <a:r>
              <a:rPr kumimoji="0" lang="pt-BR" altLang="pt-BR" sz="2000" b="0" u="sng" dirty="0">
                <a:latin typeface="Arial Narrow" panose="020B0606020202030204" pitchFamily="34" charset="0"/>
              </a:rPr>
              <a:t>estados finais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(F</a:t>
            </a:r>
            <a:r>
              <a:rPr kumimoji="0" lang="pt-BR" altLang="pt-BR" sz="2000" b="0" dirty="0">
                <a:latin typeface="Arial Narrow" panose="020B0606020202030204" pitchFamily="34" charset="0"/>
                <a:sym typeface="Symbol" panose="05050102010706020507" pitchFamily="18" charset="2"/>
              </a:rPr>
              <a:t>Q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);</a:t>
            </a:r>
          </a:p>
          <a:p>
            <a:pPr marL="265113" lvl="1" indent="-265113">
              <a:spcBef>
                <a:spcPct val="0"/>
              </a:spcBef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 marL="265113" lvl="1" indent="-265113">
              <a:spcBef>
                <a:spcPct val="0"/>
              </a:spcBef>
            </a:pPr>
            <a:r>
              <a:rPr kumimoji="0" lang="pt-BR" altLang="pt-BR" sz="2000" dirty="0">
                <a:latin typeface="Arial Narrow" panose="020B0606020202030204" pitchFamily="34" charset="0"/>
              </a:rPr>
              <a:t>V 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é o alfabeto auxiliar ou </a:t>
            </a:r>
            <a:r>
              <a:rPr kumimoji="0" lang="pt-BR" altLang="pt-BR" sz="2000" b="0" u="sng" dirty="0">
                <a:latin typeface="Arial Narrow" panose="020B0606020202030204" pitchFamily="34" charset="0"/>
              </a:rPr>
              <a:t>alfabeto da pilha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.</a:t>
            </a: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D9BFBD49-60DB-4389-BCE5-4A4ADF2DE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" name="Rectangle 113">
            <a:extLst>
              <a:ext uri="{FF2B5EF4-FFF2-40B4-BE49-F238E27FC236}">
                <a16:creationId xmlns:a16="http://schemas.microsoft.com/office/drawing/2014/main" id="{99ECBB45-6AA9-400A-9211-0FA071522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2.2 LINGUAGENS LIVRES DE CONTEXTO</a:t>
            </a:r>
            <a:endParaRPr kumimoji="1" lang="pt-BR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3">
            <a:extLst>
              <a:ext uri="{FF2B5EF4-FFF2-40B4-BE49-F238E27FC236}">
                <a16:creationId xmlns:a16="http://schemas.microsoft.com/office/drawing/2014/main" id="{169B3E44-78D1-44D5-AFA9-06ACD65B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 LINGUAGENS: GRAMÁTICAS E MÁQUINAS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E0B4790F-9BBA-4C0A-A9DA-4D9A429D1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" name="Text Box 133">
            <a:extLst>
              <a:ext uri="{FF2B5EF4-FFF2-40B4-BE49-F238E27FC236}">
                <a16:creationId xmlns:a16="http://schemas.microsoft.com/office/drawing/2014/main" id="{A5417271-3044-4EEB-B91D-D3AF0FE33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1" y="770946"/>
            <a:ext cx="876605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69875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indent="0">
              <a:spcBef>
                <a:spcPct val="0"/>
              </a:spcBef>
              <a:buNone/>
            </a:pPr>
            <a:r>
              <a:rPr kumimoji="0" lang="pt-BR" altLang="pt-BR" sz="2000" b="0" dirty="0">
                <a:latin typeface="Arial Narrow" panose="020B0606020202030204" pitchFamily="34" charset="0"/>
              </a:rPr>
              <a:t>“Alan Turing [o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pai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da Ciência da Computação] propôs, em 1936, um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modelo para a representação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de procedimentos efetivos [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algoritmos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, que formaliza a ideia de uma pessoa que realiza cálculos]. [...] A </a:t>
            </a:r>
            <a:r>
              <a:rPr kumimoji="0" lang="pt-BR" altLang="pt-BR" sz="2000" b="0" i="1" dirty="0">
                <a:latin typeface="Arial Narrow" panose="020B0606020202030204" pitchFamily="34" charset="0"/>
              </a:rPr>
              <a:t>máquina de Turing 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é um formalismo muito simples, universalmente conhecido e provavelmente o mais usado como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modelo teórico de computação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. [...] O resultado foi uma fundamentação teórica para o desenvolvimento do computador como se conhece hoje.” (DIVERIO; MENEZES, 2011, p. 24).</a:t>
            </a:r>
          </a:p>
        </p:txBody>
      </p:sp>
      <p:sp>
        <p:nvSpPr>
          <p:cNvPr id="6" name="CaixaDeTexto 3">
            <a:extLst>
              <a:ext uri="{FF2B5EF4-FFF2-40B4-BE49-F238E27FC236}">
                <a16:creationId xmlns:a16="http://schemas.microsoft.com/office/drawing/2014/main" id="{11862416-190A-4EDB-B2E9-D62890322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933056"/>
            <a:ext cx="3467100" cy="1631950"/>
          </a:xfrm>
          <a:prstGeom prst="rect">
            <a:avLst/>
          </a:prstGeom>
          <a:solidFill>
            <a:srgbClr val="FFFF99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0" dirty="0">
                <a:latin typeface="Arial Narrow" panose="020B0606020202030204" pitchFamily="34" charset="0"/>
              </a:rPr>
              <a:t>Um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algoritmo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é um conjunto finito de instruções simples e precisas, executadas mecanicamente e em um tempo finito, para solucionar um problema.</a:t>
            </a:r>
          </a:p>
        </p:txBody>
      </p:sp>
      <p:cxnSp>
        <p:nvCxnSpPr>
          <p:cNvPr id="8" name="Conector de seta reta 2">
            <a:extLst>
              <a:ext uri="{FF2B5EF4-FFF2-40B4-BE49-F238E27FC236}">
                <a16:creationId xmlns:a16="http://schemas.microsoft.com/office/drawing/2014/main" id="{BE7E2F0A-1E05-4F4D-9EEC-CA33F737619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124092" y="1412776"/>
            <a:ext cx="2663932" cy="252028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7347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1">
            <a:extLst>
              <a:ext uri="{FF2B5EF4-FFF2-40B4-BE49-F238E27FC236}">
                <a16:creationId xmlns:a16="http://schemas.microsoft.com/office/drawing/2014/main" id="{5B7399BA-4461-4250-B809-FB611C746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1" y="783144"/>
            <a:ext cx="87660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830263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30263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30263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3026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3026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0" dirty="0">
                <a:latin typeface="Arial Narrow" panose="020B0606020202030204" pitchFamily="34" charset="0"/>
              </a:rPr>
              <a:t>A função de transição pode ser especificada através de um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grafo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dirigido e rotulado, onde:</a:t>
            </a: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0CE9867B-7C58-445C-BAC0-26FBF6A63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" name="Rectangle 113">
            <a:extLst>
              <a:ext uri="{FF2B5EF4-FFF2-40B4-BE49-F238E27FC236}">
                <a16:creationId xmlns:a16="http://schemas.microsoft.com/office/drawing/2014/main" id="{06A20615-0C3F-45D5-87FE-3BD3C2DE7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2.2 LINGUAGENS LIVRES DE CONTEXTO</a:t>
            </a:r>
            <a:endParaRPr kumimoji="1" lang="pt-BR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grpSp>
        <p:nvGrpSpPr>
          <p:cNvPr id="29" name="Grupo 1">
            <a:extLst>
              <a:ext uri="{FF2B5EF4-FFF2-40B4-BE49-F238E27FC236}">
                <a16:creationId xmlns:a16="http://schemas.microsoft.com/office/drawing/2014/main" id="{731F4F60-0007-4D8E-A41E-95AD9396D18C}"/>
              </a:ext>
            </a:extLst>
          </p:cNvPr>
          <p:cNvGrpSpPr>
            <a:grpSpLocks/>
          </p:cNvGrpSpPr>
          <p:nvPr/>
        </p:nvGrpSpPr>
        <p:grpSpPr bwMode="auto">
          <a:xfrm>
            <a:off x="5201504" y="1518122"/>
            <a:ext cx="1625600" cy="596900"/>
            <a:chOff x="5606433" y="1911328"/>
            <a:chExt cx="1625623" cy="596923"/>
          </a:xfrm>
        </p:grpSpPr>
        <p:sp>
          <p:nvSpPr>
            <p:cNvPr id="30" name="Oval 7">
              <a:extLst>
                <a:ext uri="{FF2B5EF4-FFF2-40B4-BE49-F238E27FC236}">
                  <a16:creationId xmlns:a16="http://schemas.microsoft.com/office/drawing/2014/main" id="{E7A54747-E658-49B7-AF43-A8B56C6E8D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38537" y="1931713"/>
              <a:ext cx="593519" cy="57653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ts val="200"/>
                </a:spcBef>
                <a:spcAft>
                  <a:spcPts val="200"/>
                </a:spcAft>
                <a:buClrTx/>
                <a:buSzTx/>
                <a:buFontTx/>
                <a:buNone/>
              </a:pPr>
              <a:r>
                <a:rPr kumimoji="0" lang="pt-BR" altLang="pt-BR" sz="1800" b="0">
                  <a:solidFill>
                    <a:srgbClr val="008000"/>
                  </a:solidFill>
                  <a:latin typeface="Arial Narrow" panose="020B0606020202030204" pitchFamily="34" charset="0"/>
                </a:rPr>
                <a:t>q</a:t>
              </a:r>
              <a:r>
                <a:rPr kumimoji="0" lang="pt-BR" altLang="pt-BR" sz="1800" b="0" baseline="-25000">
                  <a:solidFill>
                    <a:srgbClr val="008000"/>
                  </a:solidFill>
                  <a:latin typeface="Arial Narrow" panose="020B0606020202030204" pitchFamily="34" charset="0"/>
                </a:rPr>
                <a:t>0</a:t>
              </a:r>
              <a:endParaRPr kumimoji="0" lang="pt-BR" altLang="pt-BR" sz="1800" b="0">
                <a:latin typeface="Arial Narrow" panose="020B0606020202030204" pitchFamily="34" charset="0"/>
              </a:endParaRPr>
            </a:p>
          </p:txBody>
        </p:sp>
        <p:sp>
          <p:nvSpPr>
            <p:cNvPr id="31" name="Line 8">
              <a:extLst>
                <a:ext uri="{FF2B5EF4-FFF2-40B4-BE49-F238E27FC236}">
                  <a16:creationId xmlns:a16="http://schemas.microsoft.com/office/drawing/2014/main" id="{ED690435-3357-461D-A51C-5179B289FE4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987857" y="2227129"/>
              <a:ext cx="6059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Text Box 9">
              <a:extLst>
                <a:ext uri="{FF2B5EF4-FFF2-40B4-BE49-F238E27FC236}">
                  <a16:creationId xmlns:a16="http://schemas.microsoft.com/office/drawing/2014/main" id="{21307156-FEFF-48A2-958E-3DF527BA77D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606433" y="1911328"/>
              <a:ext cx="857411" cy="441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 b="0">
                  <a:latin typeface="Arial Narrow" panose="020B0606020202030204" pitchFamily="34" charset="0"/>
                </a:rPr>
                <a:t>início</a:t>
              </a:r>
            </a:p>
          </p:txBody>
        </p:sp>
      </p:grpSp>
      <p:grpSp>
        <p:nvGrpSpPr>
          <p:cNvPr id="33" name="Grupo 1">
            <a:extLst>
              <a:ext uri="{FF2B5EF4-FFF2-40B4-BE49-F238E27FC236}">
                <a16:creationId xmlns:a16="http://schemas.microsoft.com/office/drawing/2014/main" id="{C3A68615-CB4D-4962-ACD1-EE963707445C}"/>
              </a:ext>
            </a:extLst>
          </p:cNvPr>
          <p:cNvGrpSpPr>
            <a:grpSpLocks/>
          </p:cNvGrpSpPr>
          <p:nvPr/>
        </p:nvGrpSpPr>
        <p:grpSpPr bwMode="auto">
          <a:xfrm>
            <a:off x="577117" y="1484784"/>
            <a:ext cx="7970837" cy="2828925"/>
            <a:chOff x="982663" y="2124033"/>
            <a:chExt cx="7970837" cy="2828967"/>
          </a:xfrm>
        </p:grpSpPr>
        <p:sp>
          <p:nvSpPr>
            <p:cNvPr id="34" name="Oval 10">
              <a:extLst>
                <a:ext uri="{FF2B5EF4-FFF2-40B4-BE49-F238E27FC236}">
                  <a16:creationId xmlns:a16="http://schemas.microsoft.com/office/drawing/2014/main" id="{4EE869FD-7FDD-4262-821E-3322F6A1A0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8318" y="2311384"/>
              <a:ext cx="593767" cy="57614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ts val="200"/>
                </a:spcBef>
                <a:spcAft>
                  <a:spcPts val="200"/>
                </a:spcAft>
                <a:buClrTx/>
                <a:buSzTx/>
                <a:buFontTx/>
                <a:buNone/>
              </a:pPr>
              <a:r>
                <a:rPr kumimoji="0" lang="pt-BR" altLang="pt-BR" sz="1800" b="0">
                  <a:solidFill>
                    <a:srgbClr val="008000"/>
                  </a:solidFill>
                  <a:latin typeface="Arial Narrow" panose="020B0606020202030204" pitchFamily="34" charset="0"/>
                </a:rPr>
                <a:t>q</a:t>
              </a:r>
              <a:r>
                <a:rPr kumimoji="0" lang="pt-BR" altLang="pt-BR" sz="1800" b="0" baseline="-25000">
                  <a:solidFill>
                    <a:srgbClr val="008000"/>
                  </a:solidFill>
                  <a:latin typeface="Arial Narrow" panose="020B0606020202030204" pitchFamily="34" charset="0"/>
                </a:rPr>
                <a:t>i</a:t>
              </a:r>
              <a:endParaRPr kumimoji="0" lang="pt-BR" altLang="pt-BR" sz="1800" b="0">
                <a:latin typeface="Arial Narrow" panose="020B0606020202030204" pitchFamily="34" charset="0"/>
              </a:endParaRPr>
            </a:p>
          </p:txBody>
        </p:sp>
        <p:sp>
          <p:nvSpPr>
            <p:cNvPr id="35" name="Text Box 11">
              <a:extLst>
                <a:ext uri="{FF2B5EF4-FFF2-40B4-BE49-F238E27FC236}">
                  <a16:creationId xmlns:a16="http://schemas.microsoft.com/office/drawing/2014/main" id="{CC838C96-3FD3-4ED3-B4BB-4EFD3015D54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925578" y="2233613"/>
              <a:ext cx="1118036" cy="350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 dirty="0">
                  <a:latin typeface="Arial Narrow" panose="020B0606020202030204" pitchFamily="34" charset="0"/>
                </a:rPr>
                <a:t>(s, S, </a:t>
              </a:r>
              <a:r>
                <a:rPr kumimoji="0" lang="pt-BR" altLang="pt-BR" sz="1800" dirty="0">
                  <a:latin typeface="Arial Narrow" panose="020B0606020202030204" pitchFamily="34" charset="0"/>
                  <a:sym typeface="Symbol" panose="05050102010706020507" pitchFamily="18" charset="2"/>
                </a:rPr>
                <a:t>)</a:t>
              </a:r>
              <a:endParaRPr kumimoji="0" lang="pt-BR" altLang="pt-BR" sz="1800" b="0" dirty="0">
                <a:latin typeface="Arial Narrow" panose="020B0606020202030204" pitchFamily="34" charset="0"/>
              </a:endParaRPr>
            </a:p>
          </p:txBody>
        </p:sp>
        <p:sp>
          <p:nvSpPr>
            <p:cNvPr id="36" name="Line 12">
              <a:extLst>
                <a:ext uri="{FF2B5EF4-FFF2-40B4-BE49-F238E27FC236}">
                  <a16:creationId xmlns:a16="http://schemas.microsoft.com/office/drawing/2014/main" id="{354DEC6B-DD8B-4D64-8629-86B6DD6DD30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775899" y="2608184"/>
              <a:ext cx="15320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Oval 13">
              <a:extLst>
                <a:ext uri="{FF2B5EF4-FFF2-40B4-BE49-F238E27FC236}">
                  <a16:creationId xmlns:a16="http://schemas.microsoft.com/office/drawing/2014/main" id="{A24BE7EB-3C3F-4AC7-9C6C-C39CE9AC4D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47636" y="2319320"/>
              <a:ext cx="593767" cy="57614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ts val="200"/>
                </a:spcBef>
                <a:spcAft>
                  <a:spcPts val="200"/>
                </a:spcAft>
                <a:buClrTx/>
                <a:buSzTx/>
                <a:buFontTx/>
                <a:buNone/>
              </a:pPr>
              <a:r>
                <a:rPr kumimoji="0" lang="pt-BR" altLang="pt-BR" sz="1800" b="0">
                  <a:solidFill>
                    <a:srgbClr val="008000"/>
                  </a:solidFill>
                  <a:latin typeface="Arial Narrow" panose="020B0606020202030204" pitchFamily="34" charset="0"/>
                </a:rPr>
                <a:t>q</a:t>
              </a:r>
              <a:r>
                <a:rPr kumimoji="0" lang="pt-BR" altLang="pt-BR" sz="1800" b="0" baseline="-25000">
                  <a:solidFill>
                    <a:srgbClr val="008000"/>
                  </a:solidFill>
                  <a:latin typeface="Arial Narrow" panose="020B0606020202030204" pitchFamily="34" charset="0"/>
                </a:rPr>
                <a:t>j</a:t>
              </a:r>
              <a:endParaRPr kumimoji="0" lang="pt-BR" altLang="pt-BR" sz="1800" b="0">
                <a:latin typeface="Arial Narrow" panose="020B0606020202030204" pitchFamily="34" charset="0"/>
              </a:endParaRPr>
            </a:p>
          </p:txBody>
        </p:sp>
        <p:grpSp>
          <p:nvGrpSpPr>
            <p:cNvPr id="38" name="Group 14">
              <a:extLst>
                <a:ext uri="{FF2B5EF4-FFF2-40B4-BE49-F238E27FC236}">
                  <a16:creationId xmlns:a16="http://schemas.microsoft.com/office/drawing/2014/main" id="{2333BF34-87E3-4712-9135-8AFA4F3D52E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977117" y="2124033"/>
              <a:ext cx="716014" cy="674546"/>
              <a:chOff x="9120" y="6301"/>
              <a:chExt cx="751" cy="708"/>
            </a:xfrm>
          </p:grpSpPr>
          <p:sp>
            <p:nvSpPr>
              <p:cNvPr id="49" name="Oval 15">
                <a:extLst>
                  <a:ext uri="{FF2B5EF4-FFF2-40B4-BE49-F238E27FC236}">
                    <a16:creationId xmlns:a16="http://schemas.microsoft.com/office/drawing/2014/main" id="{6B02C427-1FC9-48B0-A6A0-108B6F9EE79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120" y="6301"/>
                <a:ext cx="751" cy="7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pt-BR" altLang="pt-BR" sz="18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Oval 16">
                <a:extLst>
                  <a:ext uri="{FF2B5EF4-FFF2-40B4-BE49-F238E27FC236}">
                    <a16:creationId xmlns:a16="http://schemas.microsoft.com/office/drawing/2014/main" id="{433490C6-815B-4678-BE12-E16FE1F5943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189" y="6357"/>
                <a:ext cx="623" cy="60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ts val="200"/>
                  </a:spcBef>
                  <a:spcAft>
                    <a:spcPts val="200"/>
                  </a:spcAft>
                  <a:buClrTx/>
                  <a:buSzTx/>
                  <a:buFontTx/>
                  <a:buNone/>
                </a:pPr>
                <a:r>
                  <a:rPr kumimoji="0" lang="pt-BR" altLang="pt-BR" sz="1800" b="0">
                    <a:solidFill>
                      <a:srgbClr val="008000"/>
                    </a:solidFill>
                    <a:latin typeface="Arial Narrow" panose="020B0606020202030204" pitchFamily="34" charset="0"/>
                  </a:rPr>
                  <a:t>q</a:t>
                </a:r>
                <a:r>
                  <a:rPr kumimoji="0" lang="pt-BR" altLang="pt-BR" sz="1800" b="0" baseline="-25000">
                    <a:solidFill>
                      <a:srgbClr val="008000"/>
                    </a:solidFill>
                    <a:latin typeface="Arial Narrow" panose="020B0606020202030204" pitchFamily="34" charset="0"/>
                  </a:rPr>
                  <a:t>n</a:t>
                </a:r>
                <a:endParaRPr kumimoji="0" lang="pt-BR" altLang="pt-BR" sz="1800" b="0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39" name="Text Box 17">
              <a:extLst>
                <a:ext uri="{FF2B5EF4-FFF2-40B4-BE49-F238E27FC236}">
                  <a16:creationId xmlns:a16="http://schemas.microsoft.com/office/drawing/2014/main" id="{74ED98E8-1C73-4A97-BF0C-A8B407411E9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982663" y="4511768"/>
              <a:ext cx="1418755" cy="4412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solidFill>
                    <a:srgbClr val="008000"/>
                  </a:solidFill>
                  <a:latin typeface="Arial Narrow" panose="020B0606020202030204" pitchFamily="34" charset="0"/>
                </a:rPr>
                <a:t>nó</a:t>
              </a:r>
              <a:r>
                <a:rPr kumimoji="0" lang="pt-BR" altLang="pt-BR" sz="1800">
                  <a:solidFill>
                    <a:srgbClr val="FF0000"/>
                  </a:solidFill>
                  <a:latin typeface="Arial Narrow" panose="020B0606020202030204" pitchFamily="34" charset="0"/>
                </a:rPr>
                <a:t> </a:t>
              </a:r>
              <a:r>
                <a:rPr kumimoji="0" lang="pt-BR" altLang="pt-BR" sz="1800">
                  <a:latin typeface="Arial Narrow" panose="020B0606020202030204" pitchFamily="34" charset="0"/>
                </a:rPr>
                <a:t>=</a:t>
              </a:r>
              <a:r>
                <a:rPr kumimoji="0" lang="pt-BR" altLang="pt-BR" sz="1800">
                  <a:solidFill>
                    <a:srgbClr val="FF0000"/>
                  </a:solidFill>
                  <a:latin typeface="Arial Narrow" panose="020B0606020202030204" pitchFamily="34" charset="0"/>
                </a:rPr>
                <a:t> estado</a:t>
              </a:r>
              <a:endParaRPr kumimoji="0" lang="pt-BR" altLang="pt-BR" sz="1800" b="0">
                <a:latin typeface="Arial Narrow" panose="020B0606020202030204" pitchFamily="34" charset="0"/>
              </a:endParaRPr>
            </a:p>
          </p:txBody>
        </p:sp>
        <p:sp>
          <p:nvSpPr>
            <p:cNvPr id="40" name="Line 18">
              <a:extLst>
                <a:ext uri="{FF2B5EF4-FFF2-40B4-BE49-F238E27FC236}">
                  <a16:creationId xmlns:a16="http://schemas.microsoft.com/office/drawing/2014/main" id="{60DDC559-B06A-4F99-B482-8B709FF2B13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475840" y="2912920"/>
              <a:ext cx="0" cy="16284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Line 19">
              <a:extLst>
                <a:ext uri="{FF2B5EF4-FFF2-40B4-BE49-F238E27FC236}">
                  <a16:creationId xmlns:a16="http://schemas.microsoft.com/office/drawing/2014/main" id="{7E768151-C9C1-4360-A77C-8A964C4F2BB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464923" y="2676431"/>
              <a:ext cx="0" cy="11014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Text Box 20">
              <a:extLst>
                <a:ext uri="{FF2B5EF4-FFF2-40B4-BE49-F238E27FC236}">
                  <a16:creationId xmlns:a16="http://schemas.microsoft.com/office/drawing/2014/main" id="{F6AC79AD-BE28-49BE-952F-9CF474F15E3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562189" y="3818463"/>
              <a:ext cx="1840044" cy="638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solidFill>
                    <a:srgbClr val="008000"/>
                  </a:solidFill>
                  <a:latin typeface="Arial Narrow" panose="020B0606020202030204" pitchFamily="34" charset="0"/>
                </a:rPr>
                <a:t>aresta</a:t>
              </a:r>
              <a:r>
                <a:rPr kumimoji="0" lang="pt-BR" altLang="pt-BR" sz="1800">
                  <a:solidFill>
                    <a:srgbClr val="FF0000"/>
                  </a:solidFill>
                  <a:latin typeface="Arial Narrow" panose="020B0606020202030204" pitchFamily="34" charset="0"/>
                </a:rPr>
                <a:t> </a:t>
              </a:r>
              <a:r>
                <a:rPr kumimoji="0" lang="pt-BR" altLang="pt-BR" sz="1800">
                  <a:latin typeface="Arial Narrow" panose="020B0606020202030204" pitchFamily="34" charset="0"/>
                </a:rPr>
                <a:t>=</a:t>
              </a:r>
              <a:r>
                <a:rPr kumimoji="0" lang="pt-BR" altLang="pt-BR" sz="1800">
                  <a:solidFill>
                    <a:srgbClr val="FF0000"/>
                  </a:solidFill>
                  <a:latin typeface="Arial Narrow" panose="020B0606020202030204" pitchFamily="34" charset="0"/>
                </a:rPr>
                <a:t> transição de estado</a:t>
              </a:r>
              <a:endParaRPr kumimoji="0" lang="pt-BR" altLang="pt-BR" sz="1800" b="0">
                <a:latin typeface="Arial Narrow" panose="020B0606020202030204" pitchFamily="34" charset="0"/>
              </a:endParaRPr>
            </a:p>
          </p:txBody>
        </p:sp>
        <p:sp>
          <p:nvSpPr>
            <p:cNvPr id="43" name="Text Box 21">
              <a:extLst>
                <a:ext uri="{FF2B5EF4-FFF2-40B4-BE49-F238E27FC236}">
                  <a16:creationId xmlns:a16="http://schemas.microsoft.com/office/drawing/2014/main" id="{590BD489-776C-4E7A-961A-1947B42752A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686191" y="3777925"/>
              <a:ext cx="1103392" cy="6110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solidFill>
                    <a:srgbClr val="FF0000"/>
                  </a:solidFill>
                  <a:latin typeface="Arial Narrow" panose="020B0606020202030204" pitchFamily="34" charset="0"/>
                </a:rPr>
                <a:t>estado inicial</a:t>
              </a:r>
              <a:endParaRPr kumimoji="0" lang="pt-BR" altLang="pt-BR" sz="1800" b="0">
                <a:latin typeface="Arial Narrow" panose="020B0606020202030204" pitchFamily="34" charset="0"/>
              </a:endParaRPr>
            </a:p>
          </p:txBody>
        </p:sp>
        <p:sp>
          <p:nvSpPr>
            <p:cNvPr id="44" name="Line 22">
              <a:extLst>
                <a:ext uri="{FF2B5EF4-FFF2-40B4-BE49-F238E27FC236}">
                  <a16:creationId xmlns:a16="http://schemas.microsoft.com/office/drawing/2014/main" id="{58190712-2EAA-44F5-A414-29B55AD54B9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6249794" y="2663735"/>
              <a:ext cx="1588" cy="1090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Line 23">
              <a:extLst>
                <a:ext uri="{FF2B5EF4-FFF2-40B4-BE49-F238E27FC236}">
                  <a16:creationId xmlns:a16="http://schemas.microsoft.com/office/drawing/2014/main" id="{B73B42E9-1C1E-4000-A7C8-1AF46065371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327980" y="2821686"/>
              <a:ext cx="1588" cy="1090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Text Box 24">
              <a:extLst>
                <a:ext uri="{FF2B5EF4-FFF2-40B4-BE49-F238E27FC236}">
                  <a16:creationId xmlns:a16="http://schemas.microsoft.com/office/drawing/2014/main" id="{87D33DE2-4F1A-4322-8DA7-523BCF5DACA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715161" y="3959684"/>
              <a:ext cx="1238339" cy="6126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solidFill>
                    <a:srgbClr val="FF0000"/>
                  </a:solidFill>
                  <a:latin typeface="Arial Narrow" panose="020B0606020202030204" pitchFamily="34" charset="0"/>
                </a:rPr>
                <a:t>estado(s) final(is)</a:t>
              </a:r>
              <a:endParaRPr kumimoji="0" lang="pt-BR" altLang="pt-BR" sz="1800" b="0">
                <a:latin typeface="Arial Narrow" panose="020B0606020202030204" pitchFamily="34" charset="0"/>
              </a:endParaRPr>
            </a:p>
          </p:txBody>
        </p:sp>
        <p:sp>
          <p:nvSpPr>
            <p:cNvPr id="47" name="Line 25">
              <a:extLst>
                <a:ext uri="{FF2B5EF4-FFF2-40B4-BE49-F238E27FC236}">
                  <a16:creationId xmlns:a16="http://schemas.microsoft.com/office/drawing/2014/main" id="{65224AF3-B27D-4691-BEB4-CB5E6FF12F9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8370835" flipV="1">
              <a:off x="3076269" y="2351107"/>
              <a:ext cx="0" cy="10127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Text Box 26">
              <a:extLst>
                <a:ext uri="{FF2B5EF4-FFF2-40B4-BE49-F238E27FC236}">
                  <a16:creationId xmlns:a16="http://schemas.microsoft.com/office/drawing/2014/main" id="{26899E1A-1C90-4AC8-9B5B-F6D1BEA589E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943071" y="3001801"/>
              <a:ext cx="2157567" cy="968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símbolo(s)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 b="0" dirty="0">
                  <a:solidFill>
                    <a:srgbClr val="008000"/>
                  </a:solidFill>
                  <a:latin typeface="Arial Narrow" panose="020B0606020202030204" pitchFamily="34" charset="0"/>
                </a:rPr>
                <a:t>(s </a:t>
              </a:r>
              <a:r>
                <a:rPr kumimoji="0" lang="pt-BR" altLang="pt-BR" sz="1800" b="0" dirty="0">
                  <a:solidFill>
                    <a:srgbClr val="008000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 ,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 dirty="0">
                  <a:solidFill>
                    <a:srgbClr val="008000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S</a:t>
              </a:r>
              <a:r>
                <a:rPr kumimoji="0" lang="pt-BR" altLang="pt-BR" sz="1800" b="0" dirty="0">
                  <a:solidFill>
                    <a:srgbClr val="008000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  V,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 b="0" dirty="0">
                  <a:solidFill>
                    <a:srgbClr val="008000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  V*</a:t>
              </a:r>
              <a:r>
                <a:rPr kumimoji="0" lang="pt-BR" altLang="pt-BR" sz="1800" b="0" dirty="0">
                  <a:solidFill>
                    <a:srgbClr val="008000"/>
                  </a:solidFill>
                  <a:latin typeface="Arial Narrow" panose="020B0606020202030204" pitchFamily="34" charset="0"/>
                </a:rPr>
                <a:t>)</a:t>
              </a:r>
              <a:endParaRPr kumimoji="0" lang="pt-BR" altLang="pt-BR" sz="1800" b="0" dirty="0">
                <a:latin typeface="Arial Narrow" panose="020B0606020202030204" pitchFamily="34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1">
            <a:extLst>
              <a:ext uri="{FF2B5EF4-FFF2-40B4-BE49-F238E27FC236}">
                <a16:creationId xmlns:a16="http://schemas.microsoft.com/office/drawing/2014/main" id="{29E7AAD4-80F0-4360-9F08-5A8B3D3B3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1" y="764704"/>
            <a:ext cx="876605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830263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defTabSz="830263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30263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3026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3026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DEFINIÇÃO n</a:t>
            </a:r>
            <a:r>
              <a:rPr kumimoji="0" lang="pt-BR" altLang="pt-BR" sz="2000" b="1" baseline="30000" dirty="0">
                <a:solidFill>
                  <a:srgbClr val="008000"/>
                </a:solidFill>
                <a:latin typeface="Arial Narrow" panose="020B0606020202030204" pitchFamily="34" charset="0"/>
              </a:rPr>
              <a:t>o</a:t>
            </a: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4 - </a:t>
            </a:r>
            <a:r>
              <a:rPr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linguagem reconhecida por </a:t>
            </a: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autômato de pilha</a:t>
            </a:r>
            <a:r>
              <a:rPr kumimoji="0" lang="pt-BR" altLang="pt-BR" sz="2000" b="0" dirty="0">
                <a:solidFill>
                  <a:srgbClr val="008000"/>
                </a:solidFill>
                <a:latin typeface="Arial Narrow" panose="020B0606020202030204" pitchFamily="34" charset="0"/>
              </a:rPr>
              <a:t>: </a:t>
            </a:r>
            <a:r>
              <a:rPr lang="pt-BR" altLang="pt-BR" sz="2000" b="0" dirty="0">
                <a:latin typeface="Arial Narrow" pitchFamily="34" charset="0"/>
              </a:rPr>
              <a:t>a </a:t>
            </a:r>
            <a:r>
              <a:rPr lang="pt-BR" altLang="pt-BR" sz="2000" dirty="0">
                <a:latin typeface="Arial Narrow" pitchFamily="34" charset="0"/>
              </a:rPr>
              <a:t>linguagem reconhecida </a:t>
            </a:r>
            <a:r>
              <a:rPr lang="pt-BR" altLang="pt-BR" sz="2000" b="0" dirty="0">
                <a:latin typeface="Arial Narrow" pitchFamily="34" charset="0"/>
              </a:rPr>
              <a:t>por um autômato de pilha M = (</a:t>
            </a:r>
            <a:r>
              <a:rPr lang="pt-BR" altLang="pt-BR" sz="2000" b="0" dirty="0">
                <a:latin typeface="Arial Narrow" pitchFamily="34" charset="0"/>
                <a:sym typeface="Symbol" pitchFamily="18" charset="2"/>
              </a:rPr>
              <a:t></a:t>
            </a:r>
            <a:r>
              <a:rPr lang="pt-BR" altLang="pt-BR" sz="2000" b="0" dirty="0">
                <a:latin typeface="Arial Narrow" pitchFamily="34" charset="0"/>
              </a:rPr>
              <a:t>, Q, </a:t>
            </a:r>
            <a:r>
              <a:rPr lang="pt-BR" altLang="pt-BR" sz="2000" b="0" dirty="0">
                <a:latin typeface="Arial Narrow" pitchFamily="34" charset="0"/>
                <a:sym typeface="Symbol" pitchFamily="18" charset="2"/>
              </a:rPr>
              <a:t></a:t>
            </a:r>
            <a:r>
              <a:rPr lang="pt-BR" altLang="pt-BR" sz="2000" b="0" dirty="0">
                <a:latin typeface="Arial Narrow" pitchFamily="34" charset="0"/>
              </a:rPr>
              <a:t>, q</a:t>
            </a:r>
            <a:r>
              <a:rPr lang="pt-BR" altLang="pt-BR" sz="2000" b="0" baseline="-25000" dirty="0">
                <a:latin typeface="Arial Narrow" pitchFamily="34" charset="0"/>
              </a:rPr>
              <a:t>0</a:t>
            </a:r>
            <a:r>
              <a:rPr lang="pt-BR" altLang="pt-BR" sz="2000" b="0" dirty="0">
                <a:latin typeface="Arial Narrow" pitchFamily="34" charset="0"/>
              </a:rPr>
              <a:t>, F, V), denotada por L(M), é definida pelo conjunto de palavras para as quais partindo do estado inicial, após analisar todos os símbolos de entrada, o autômato para em um estado final.</a:t>
            </a:r>
          </a:p>
        </p:txBody>
      </p:sp>
      <p:sp>
        <p:nvSpPr>
          <p:cNvPr id="2" name="Rectangle 113">
            <a:extLst>
              <a:ext uri="{FF2B5EF4-FFF2-40B4-BE49-F238E27FC236}">
                <a16:creationId xmlns:a16="http://schemas.microsoft.com/office/drawing/2014/main" id="{0AC6CD30-2F07-465B-B8F1-30C26156E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2.2 LINGUAGENS LIVRES DE CONTEXTO</a:t>
            </a:r>
            <a:endParaRPr kumimoji="1" lang="pt-BR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947F44D8-7EA0-4CD6-9F73-840B81E7FC7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5701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4">
            <a:extLst>
              <a:ext uri="{FF2B5EF4-FFF2-40B4-BE49-F238E27FC236}">
                <a16:creationId xmlns:a16="http://schemas.microsoft.com/office/drawing/2014/main" id="{EB32D0B4-7C63-4A61-BEB1-87A2CBD0F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7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400">
              <a:latin typeface="Times New Roman" panose="02020603050405020304" pitchFamily="18" charset="0"/>
            </a:endParaRPr>
          </a:p>
        </p:txBody>
      </p:sp>
      <p:graphicFrame>
        <p:nvGraphicFramePr>
          <p:cNvPr id="79877" name="Group 5">
            <a:extLst>
              <a:ext uri="{FF2B5EF4-FFF2-40B4-BE49-F238E27FC236}">
                <a16:creationId xmlns:a16="http://schemas.microsoft.com/office/drawing/2014/main" id="{AC29F871-4E70-4039-B7B7-2AD5E3F3C428}"/>
              </a:ext>
            </a:extLst>
          </p:cNvPr>
          <p:cNvGraphicFramePr>
            <a:graphicFrameLocks noGrp="1"/>
          </p:cNvGraphicFramePr>
          <p:nvPr/>
        </p:nvGraphicFramePr>
        <p:xfrm>
          <a:off x="0" y="2197100"/>
          <a:ext cx="207964" cy="2465388"/>
        </p:xfrm>
        <a:graphic>
          <a:graphicData uri="http://schemas.openxmlformats.org/drawingml/2006/table">
            <a:tbl>
              <a:tblPr/>
              <a:tblGrid>
                <a:gridCol w="207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5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282" marR="91282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470" name="Text Box 11">
            <a:extLst>
              <a:ext uri="{FF2B5EF4-FFF2-40B4-BE49-F238E27FC236}">
                <a16:creationId xmlns:a16="http://schemas.microsoft.com/office/drawing/2014/main" id="{FB475E9E-EFBA-4B68-B09C-A0CE30FBB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76" y="764704"/>
            <a:ext cx="8780512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8288" indent="-268288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tabLst>
                <a:tab pos="360363" algn="l"/>
              </a:tabLst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60363" algn="l"/>
              </a:tabLs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60363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kumimoji="0" lang="en-US" altLang="pt-BR" sz="2000" b="0" dirty="0">
                <a:latin typeface="Arial Narrow" panose="020B0606020202030204" pitchFamily="34" charset="0"/>
              </a:rPr>
              <a:t>COHEN, D. I. A. </a:t>
            </a:r>
            <a:r>
              <a:rPr kumimoji="0" lang="en-US" altLang="pt-BR" sz="2000" b="1" dirty="0">
                <a:latin typeface="Arial Narrow" panose="020B0606020202030204" pitchFamily="34" charset="0"/>
              </a:rPr>
              <a:t>Introduction to computer theory</a:t>
            </a:r>
            <a:r>
              <a:rPr kumimoji="0" lang="en-US" altLang="pt-BR" sz="2000" b="0" dirty="0">
                <a:latin typeface="Arial Narrow" panose="020B0606020202030204" pitchFamily="34" charset="0"/>
              </a:rPr>
              <a:t>. 2nd ed. New York: John Wiley &amp; Sons.1997.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endParaRPr kumimoji="0" lang="pt-BR" altLang="pt-BR" sz="2000" b="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kumimoji="0" lang="pt-BR" altLang="pt-BR" sz="2000" b="0" dirty="0">
                <a:latin typeface="Arial Narrow" panose="020B0606020202030204" pitchFamily="34" charset="0"/>
              </a:rPr>
              <a:t>HOPCROFT, J. E.; ULLMAN, J. D.; MOTWANI, R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.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Introdução à teoria de autômatos, linguagens e computação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.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Rio de Janeiro: Campus, 2003.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endParaRPr kumimoji="0" lang="pt-BR" altLang="pt-BR" sz="2000" b="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kumimoji="0" lang="pt-BR" altLang="pt-BR" sz="2000" b="0" dirty="0">
                <a:latin typeface="Arial Narrow" panose="020B0606020202030204" pitchFamily="34" charset="0"/>
              </a:rPr>
              <a:t>MENEZES, P. F. B.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Linguagens formais e autômatos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. 2.ed. Porto Alegre: Sagra </a:t>
            </a:r>
            <a:r>
              <a:rPr kumimoji="0" lang="pt-BR" altLang="pt-BR" sz="2000" b="0" dirty="0" err="1">
                <a:latin typeface="Arial Narrow" panose="020B0606020202030204" pitchFamily="34" charset="0"/>
              </a:rPr>
              <a:t>Luzzatto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, 1998. 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endParaRPr kumimoji="0" lang="pt-BR" altLang="pt-BR" sz="2000" b="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kumimoji="0" lang="pt-BR" altLang="pt-BR" sz="2000" b="0" dirty="0">
                <a:latin typeface="Arial Narrow" panose="020B0606020202030204" pitchFamily="34" charset="0"/>
              </a:rPr>
              <a:t>SIPSER, M.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Introdução à teoria da computação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. São Paulo: Thomson Learning, 2007. 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endParaRPr kumimoji="0" lang="pt-BR" altLang="pt-BR" sz="2000" b="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kumimoji="0" lang="pt-BR" altLang="pt-BR" sz="2000" b="0" dirty="0">
                <a:latin typeface="Arial Narrow" panose="020B0606020202030204" pitchFamily="34" charset="0"/>
              </a:rPr>
              <a:t>VIEIRA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N. J.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Introdução aos fundamentos da computação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: linguagens e máquinas. São Paulo: Thomson Pioneira, 2006. Disponível em: https://homepages.dcc.ufmg.br/~nvieira/cursos/tl/a18s2/material.html. Acesso em: 20 fev. </a:t>
            </a:r>
            <a:r>
              <a:rPr kumimoji="0" lang="pt-BR" altLang="pt-BR" sz="2000" b="0">
                <a:latin typeface="Arial Narrow" panose="020B0606020202030204" pitchFamily="34" charset="0"/>
              </a:rPr>
              <a:t>2021.</a:t>
            </a:r>
            <a:endParaRPr kumimoji="0" lang="pt-BR" altLang="pt-BR" sz="2000" b="0" dirty="0">
              <a:latin typeface="Arial Narrow" panose="020B060602020203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9DC9C84-7356-4CB2-8E90-5B498345D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76" y="100013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DOCUMENTOS CONSULTADOS / RECOMENDADOS</a:t>
            </a:r>
            <a:r>
              <a:rPr kumimoji="1"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</a:t>
            </a:r>
            <a:endParaRPr kumimoji="1" lang="en-US" sz="44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CBA9A18A-8681-4C41-AC83-D415559FF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11">
            <a:extLst>
              <a:ext uri="{FF2B5EF4-FFF2-40B4-BE49-F238E27FC236}">
                <a16:creationId xmlns:a16="http://schemas.microsoft.com/office/drawing/2014/main" id="{0579F734-6984-46B2-818A-3ADB18E6B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1" y="677009"/>
            <a:ext cx="8766051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58763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kumimoji="0" lang="pt-BR" altLang="pt-BR" sz="20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kumimoji="0" lang="pt-BR" altLang="pt-BR" sz="20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kumimoji="0" lang="pt-BR" altLang="pt-BR" sz="20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kumimoji="0" lang="pt-BR" altLang="pt-BR" sz="20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kumimoji="0" lang="pt-BR" altLang="pt-BR" sz="20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kumimoji="0" lang="pt-BR" altLang="pt-BR" sz="20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kumimoji="0" lang="pt-BR" altLang="pt-BR" sz="20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kumimoji="0" lang="pt-BR" altLang="pt-BR" sz="20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kumimoji="0" lang="pt-BR" altLang="pt-BR" sz="20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kumimoji="0" lang="pt-BR" altLang="pt-BR" sz="20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kumimoji="0" lang="pt-BR" altLang="pt-BR" sz="20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marL="0" lvl="1" indent="0">
              <a:spcBef>
                <a:spcPct val="0"/>
              </a:spcBef>
              <a:buNone/>
            </a:pPr>
            <a:r>
              <a:rPr lang="pt-BR" sz="2000" dirty="0">
                <a:latin typeface="Arial Narrow" panose="020B0606020202030204" pitchFamily="34" charset="0"/>
              </a:rPr>
              <a:t>A </a:t>
            </a:r>
            <a:r>
              <a:rPr lang="pt-BR" sz="2000" b="1" dirty="0">
                <a:latin typeface="Arial Narrow" panose="020B0606020202030204" pitchFamily="34" charset="0"/>
              </a:rPr>
              <a:t>Hierarquia de Chomsky </a:t>
            </a:r>
            <a:r>
              <a:rPr lang="pt-BR" sz="2000" b="0" dirty="0">
                <a:latin typeface="Arial Narrow" panose="020B0606020202030204" pitchFamily="34" charset="0"/>
              </a:rPr>
              <a:t>(hierarquia das linguagens formais) viabiliza a escolha dos reconhecedores / geradores de linguagens conforme a classe a que elas pertençam. Assim: </a:t>
            </a:r>
          </a:p>
          <a:p>
            <a:pPr marL="363538" lvl="1" indent="-363538">
              <a:spcBef>
                <a:spcPct val="0"/>
              </a:spcBef>
              <a:buAutoNum type="alphaLcParenBoth"/>
            </a:pPr>
            <a:r>
              <a:rPr lang="pt-BR" sz="2000" b="0" dirty="0">
                <a:latin typeface="Arial Narrow" panose="020B0606020202030204" pitchFamily="34" charset="0"/>
              </a:rPr>
              <a:t>evita-se o uso de formalismo mais complexos que o necessário e, consequentemente, ineficiente para uma determinada linguagem; </a:t>
            </a:r>
          </a:p>
          <a:p>
            <a:pPr marL="363538" lvl="1" indent="-363538">
              <a:spcBef>
                <a:spcPct val="0"/>
              </a:spcBef>
              <a:buAutoNum type="alphaLcParenBoth"/>
            </a:pPr>
            <a:r>
              <a:rPr lang="pt-BR" sz="2000" b="0" dirty="0">
                <a:latin typeface="Arial Narrow" panose="020B0606020202030204" pitchFamily="34" charset="0"/>
              </a:rPr>
              <a:t>possibilita-se a seleção do modelo de implementação de menor custo para a linguagem considerada.</a:t>
            </a:r>
            <a:endParaRPr kumimoji="0" lang="pt-BR" altLang="pt-BR" sz="20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48F9A96E-CDE1-49F8-A373-6406C7AAC334}"/>
              </a:ext>
            </a:extLst>
          </p:cNvPr>
          <p:cNvGrpSpPr/>
          <p:nvPr/>
        </p:nvGrpSpPr>
        <p:grpSpPr>
          <a:xfrm>
            <a:off x="1124805" y="765932"/>
            <a:ext cx="6875462" cy="3259137"/>
            <a:chOff x="1528763" y="838167"/>
            <a:chExt cx="6875462" cy="3259137"/>
          </a:xfrm>
        </p:grpSpPr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F57B245B-FA8D-40A6-9196-C5682F3C7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763" y="838167"/>
              <a:ext cx="6875462" cy="32591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pt-BR" altLang="pt-BR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26E9AD12-1705-419E-B635-A58720E70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338" y="1527562"/>
              <a:ext cx="6303962" cy="24320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pt-BR" altLang="pt-BR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99A80FB4-655B-4FFE-9E84-0156C3F64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5038" y="1598200"/>
              <a:ext cx="5870575" cy="506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 dirty="0">
                  <a:latin typeface="Arial Narrow" panose="020B0606020202030204" pitchFamily="34" charset="0"/>
                </a:rPr>
                <a:t>linguagem sensível ao contexto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 dirty="0">
                  <a:latin typeface="Arial Narrow" panose="020B0606020202030204" pitchFamily="34" charset="0"/>
                </a:rPr>
                <a:t>(tipo 1)</a:t>
              </a: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B06C3181-6631-426B-8A86-39459C383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3288" y="910104"/>
              <a:ext cx="5870575" cy="506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 dirty="0">
                  <a:latin typeface="Arial Narrow" panose="020B0606020202030204" pitchFamily="34" charset="0"/>
                </a:rPr>
                <a:t>linguagem recursiva e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 dirty="0">
                  <a:latin typeface="Arial Narrow" panose="020B0606020202030204" pitchFamily="34" charset="0"/>
                </a:rPr>
                <a:t>recursivamente enumerável (tipo 0)</a:t>
              </a: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17A255D8-66BC-4547-A733-7E6B5F9A0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3613" y="2208612"/>
              <a:ext cx="5503862" cy="159226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50195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pt-BR" altLang="pt-BR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F4A173F7-4D07-418D-9A6D-CE951BEBA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0650" y="2370537"/>
              <a:ext cx="4718050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 dirty="0">
                  <a:latin typeface="Arial Narrow" panose="020B0606020202030204" pitchFamily="34" charset="0"/>
                </a:rPr>
                <a:t>linguagem </a:t>
              </a:r>
              <a:r>
                <a:rPr kumimoji="0" lang="pt-BR" altLang="pt-BR" sz="1800" b="1" dirty="0">
                  <a:latin typeface="Arial Narrow" panose="020B0606020202030204" pitchFamily="34" charset="0"/>
                </a:rPr>
                <a:t>livre de contexto (tipo 2)</a:t>
              </a:r>
              <a:endParaRPr kumimoji="0" lang="pt-BR" altLang="pt-BR" sz="1800" dirty="0">
                <a:latin typeface="Arial Narrow" panose="020B0606020202030204" pitchFamily="34" charset="0"/>
              </a:endParaRP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FCB727AF-CA09-4999-989B-69784680F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125" y="2848975"/>
              <a:ext cx="3852862" cy="827087"/>
            </a:xfrm>
            <a:prstGeom prst="ellipse">
              <a:avLst/>
            </a:prstGeom>
            <a:solidFill>
              <a:schemeClr val="accent2">
                <a:lumMod val="75000"/>
                <a:alpha val="50195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pt-BR" altLang="pt-BR" sz="500" dirty="0">
                <a:latin typeface="Arial Narrow" panose="020B0606020202030204" pitchFamily="34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 dirty="0">
                  <a:latin typeface="Arial Narrow" panose="020B0606020202030204" pitchFamily="34" charset="0"/>
                </a:rPr>
                <a:t>linguagem </a:t>
              </a:r>
              <a:r>
                <a:rPr kumimoji="0" lang="pt-BR" altLang="pt-BR" sz="1800" b="1" dirty="0">
                  <a:latin typeface="Arial Narrow" panose="020B0606020202030204" pitchFamily="34" charset="0"/>
                </a:rPr>
                <a:t>regular (tipo 3)</a:t>
              </a:r>
              <a:endParaRPr kumimoji="0" lang="pt-BR" altLang="pt-BR" sz="18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Rectangle 113">
            <a:extLst>
              <a:ext uri="{FF2B5EF4-FFF2-40B4-BE49-F238E27FC236}">
                <a16:creationId xmlns:a16="http://schemas.microsoft.com/office/drawing/2014/main" id="{41112F2E-5E15-43A4-8F6C-A11BA8D1C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 LINGUAGENS: GRAMÁTICAS E MÁQUINAS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5D293E80-2AB3-401E-BFEC-C9F0EC5D0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728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9">
            <a:extLst>
              <a:ext uri="{FF2B5EF4-FFF2-40B4-BE49-F238E27FC236}">
                <a16:creationId xmlns:a16="http://schemas.microsoft.com/office/drawing/2014/main" id="{F57B245B-FA8D-40A6-9196-C5682F3C7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805" y="765932"/>
            <a:ext cx="6875462" cy="32591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26E9AD12-1705-419E-B635-A58720E70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380" y="1455327"/>
            <a:ext cx="6303962" cy="24320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400" dirty="0">
              <a:latin typeface="Times New Roman" panose="02020603050405020304" pitchFamily="18" charset="0"/>
            </a:endParaRP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99A80FB4-655B-4FFE-9E84-0156C3F64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080" y="1525965"/>
            <a:ext cx="5870575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dirty="0">
                <a:latin typeface="Arial Narrow" panose="020B0606020202030204" pitchFamily="34" charset="0"/>
              </a:rPr>
              <a:t>linguagem sensível ao contexto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dirty="0">
                <a:latin typeface="Arial Narrow" panose="020B0606020202030204" pitchFamily="34" charset="0"/>
              </a:rPr>
              <a:t>(tipo 1)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B06C3181-6631-426B-8A86-39459C383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9330" y="837869"/>
            <a:ext cx="5870575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dirty="0">
                <a:latin typeface="Arial Narrow" panose="020B0606020202030204" pitchFamily="34" charset="0"/>
              </a:rPr>
              <a:t>linguagem recursiva 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dirty="0">
                <a:latin typeface="Arial Narrow" panose="020B0606020202030204" pitchFamily="34" charset="0"/>
              </a:rPr>
              <a:t>recursivamente enumerável (tipo 0)</a:t>
            </a: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17A255D8-66BC-4547-A733-7E6B5F9A0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655" y="2136377"/>
            <a:ext cx="5503862" cy="159226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F4A173F7-4D07-418D-9A6D-CE951BEBA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692" y="2298302"/>
            <a:ext cx="47180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dirty="0">
                <a:latin typeface="Arial Narrow" panose="020B0606020202030204" pitchFamily="34" charset="0"/>
              </a:rPr>
              <a:t>linguagem </a:t>
            </a:r>
            <a:r>
              <a:rPr kumimoji="0" lang="pt-BR" altLang="pt-BR" sz="1800" b="1" dirty="0">
                <a:latin typeface="Arial Narrow" panose="020B0606020202030204" pitchFamily="34" charset="0"/>
              </a:rPr>
              <a:t>livre de contexto (tipo 2)</a:t>
            </a:r>
            <a:endParaRPr kumimoji="0" lang="pt-BR" altLang="pt-BR" sz="1800" dirty="0">
              <a:latin typeface="Arial Narrow" panose="020B0606020202030204" pitchFamily="34" charset="0"/>
            </a:endParaRP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FCB727AF-CA09-4999-989B-69784680F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167" y="2776740"/>
            <a:ext cx="3852862" cy="82708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500" dirty="0">
              <a:latin typeface="Arial Narrow" panose="020B060602020203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dirty="0">
                <a:latin typeface="Arial Narrow" panose="020B0606020202030204" pitchFamily="34" charset="0"/>
              </a:rPr>
              <a:t>linguagem </a:t>
            </a:r>
            <a:r>
              <a:rPr kumimoji="0" lang="pt-BR" altLang="pt-BR" sz="1800" b="1" dirty="0">
                <a:latin typeface="Arial Narrow" panose="020B0606020202030204" pitchFamily="34" charset="0"/>
              </a:rPr>
              <a:t>regular (tipo 3)</a:t>
            </a:r>
            <a:endParaRPr kumimoji="0" lang="pt-BR" altLang="pt-BR" sz="1800" dirty="0">
              <a:latin typeface="Arial Narrow" panose="020B0606020202030204" pitchFamily="34" charset="0"/>
            </a:endParaRPr>
          </a:p>
        </p:txBody>
      </p:sp>
      <p:sp>
        <p:nvSpPr>
          <p:cNvPr id="2" name="Rectangle 113">
            <a:extLst>
              <a:ext uri="{FF2B5EF4-FFF2-40B4-BE49-F238E27FC236}">
                <a16:creationId xmlns:a16="http://schemas.microsoft.com/office/drawing/2014/main" id="{41112F2E-5E15-43A4-8F6C-A11BA8D1C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 LINGUAGENS: GRAMÁTICAS E MÁQUINAS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5D293E80-2AB3-401E-BFEC-C9F0EC5D0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456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1">
            <a:extLst>
              <a:ext uri="{FF2B5EF4-FFF2-40B4-BE49-F238E27FC236}">
                <a16:creationId xmlns:a16="http://schemas.microsoft.com/office/drawing/2014/main" id="{A39A4DFD-3709-4155-A129-26A22EE2E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1" y="764704"/>
            <a:ext cx="876605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kumimoji="0" lang="pt-BR" altLang="pt-BR" sz="2000" b="0" dirty="0">
                <a:latin typeface="Arial Narrow" panose="020B0606020202030204" pitchFamily="34" charset="0"/>
              </a:rPr>
              <a:t>As </a:t>
            </a:r>
            <a:r>
              <a:rPr kumimoji="0" lang="pt-BR" altLang="pt-BR" sz="2000" dirty="0">
                <a:solidFill>
                  <a:srgbClr val="008000"/>
                </a:solidFill>
                <a:latin typeface="Arial Narrow" panose="020B0606020202030204" pitchFamily="34" charset="0"/>
              </a:rPr>
              <a:t>linguagens livres de contexto</a:t>
            </a:r>
            <a:r>
              <a:rPr kumimoji="0" lang="pt-BR" altLang="pt-BR" sz="2000" b="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compreendem um universo mais amplo de linguagens, se comparado com as linguagens regulares.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 marL="265113" lvl="1" indent="-265113">
              <a:spcBef>
                <a:spcPct val="0"/>
              </a:spcBef>
            </a:pPr>
            <a:r>
              <a:rPr kumimoji="0" lang="pt-BR" altLang="pt-BR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FORMALISMOS</a:t>
            </a:r>
            <a:r>
              <a:rPr kumimoji="0" lang="pt-BR" altLang="pt-BR" sz="2000" b="0" dirty="0">
                <a:solidFill>
                  <a:srgbClr val="FF0000"/>
                </a:solidFill>
                <a:latin typeface="Arial Narrow" panose="020B0606020202030204" pitchFamily="34" charset="0"/>
              </a:rPr>
              <a:t>: 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autômatos de pilha, gramáticas livres de contexto. </a:t>
            </a:r>
          </a:p>
          <a:p>
            <a:pPr marL="265113" lvl="1" indent="-265113">
              <a:spcBef>
                <a:spcPct val="0"/>
              </a:spcBef>
              <a:buFont typeface="Wingdings" panose="05000000000000000000" pitchFamily="2" charset="2"/>
              <a:buChar char="ü"/>
            </a:pPr>
            <a:endParaRPr kumimoji="0" lang="pt-BR" altLang="pt-BR" sz="2000" b="0" i="1" dirty="0">
              <a:latin typeface="Arial Narrow" panose="020B0606020202030204" pitchFamily="34" charset="0"/>
            </a:endParaRPr>
          </a:p>
          <a:p>
            <a:pPr marL="265113" lvl="1" indent="-265113">
              <a:spcBef>
                <a:spcPct val="0"/>
              </a:spcBef>
            </a:pPr>
            <a:r>
              <a:rPr kumimoji="0" lang="pt-BR" altLang="pt-BR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ALGORITMOS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: são relativamente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simples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e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eficientes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. </a:t>
            </a:r>
          </a:p>
          <a:p>
            <a:pPr marL="265113" lvl="1" indent="-265113">
              <a:spcBef>
                <a:spcPct val="0"/>
              </a:spcBef>
              <a:buFont typeface="Wingdings" panose="05000000000000000000" pitchFamily="2" charset="2"/>
              <a:buChar char="ü"/>
            </a:pPr>
            <a:endParaRPr kumimoji="0" lang="pt-BR" altLang="pt-BR" sz="2000" b="0" dirty="0">
              <a:latin typeface="Arial Narrow" panose="020B0606020202030204" pitchFamily="34" charset="0"/>
            </a:endParaRPr>
          </a:p>
          <a:p>
            <a:pPr marL="265113" lvl="1" indent="-265113">
              <a:spcBef>
                <a:spcPct val="0"/>
              </a:spcBef>
            </a:pPr>
            <a:r>
              <a:rPr kumimoji="0" lang="pt-BR" altLang="pt-BR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APLICAÇÕES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: especificação e reconhecimento da estrutura sintática de linguagens de programação (parênteses balanceados, construções bloco-estruturadas, precedência e associatividade de operadores, entre outras), geradores de analisadores sintáticos, estruturação formal e análise computacional de linguagens naturais.</a:t>
            </a:r>
          </a:p>
        </p:txBody>
      </p:sp>
      <p:sp>
        <p:nvSpPr>
          <p:cNvPr id="3" name="Rectangle 113">
            <a:extLst>
              <a:ext uri="{FF2B5EF4-FFF2-40B4-BE49-F238E27FC236}">
                <a16:creationId xmlns:a16="http://schemas.microsoft.com/office/drawing/2014/main" id="{7C45011F-C21C-4FF0-9877-EDFF86D8B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2.2 LINGUAGENS LIVRES DE CONTEXTO: </a:t>
            </a:r>
            <a:r>
              <a:rPr kumimoji="1" lang="pt-B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introdução</a:t>
            </a:r>
            <a:endParaRPr kumimoji="1" lang="pt-BR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4" name="Line 114">
            <a:extLst>
              <a:ext uri="{FF2B5EF4-FFF2-40B4-BE49-F238E27FC236}">
                <a16:creationId xmlns:a16="http://schemas.microsoft.com/office/drawing/2014/main" id="{2930CCFE-7737-4932-9506-FBAFEB55A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11">
            <a:extLst>
              <a:ext uri="{FF2B5EF4-FFF2-40B4-BE49-F238E27FC236}">
                <a16:creationId xmlns:a16="http://schemas.microsoft.com/office/drawing/2014/main" id="{3C72D30E-FB6F-409D-BCE0-78CCC1035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9" y="990014"/>
            <a:ext cx="8766050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2000" b="1" dirty="0">
                <a:solidFill>
                  <a:srgbClr val="008000"/>
                </a:solidFill>
                <a:latin typeface="Arial Narrow" pitchFamily="34" charset="0"/>
              </a:rPr>
              <a:t>DEFINIÇÃO n</a:t>
            </a:r>
            <a:r>
              <a:rPr lang="pt-BR" sz="2000" b="1" baseline="30000" dirty="0">
                <a:solidFill>
                  <a:srgbClr val="008000"/>
                </a:solidFill>
                <a:latin typeface="Arial Narrow" pitchFamily="34" charset="0"/>
              </a:rPr>
              <a:t>o</a:t>
            </a:r>
            <a:r>
              <a:rPr lang="pt-BR" sz="2000" b="1" dirty="0">
                <a:solidFill>
                  <a:srgbClr val="008000"/>
                </a:solidFill>
                <a:latin typeface="Arial Narrow" pitchFamily="34" charset="0"/>
              </a:rPr>
              <a:t>1 - gramática livre de contexto (GLC)</a:t>
            </a:r>
            <a:r>
              <a:rPr lang="pt-BR" sz="2000" dirty="0">
                <a:solidFill>
                  <a:srgbClr val="008000"/>
                </a:solidFill>
                <a:latin typeface="Arial Narrow" pitchFamily="34" charset="0"/>
              </a:rPr>
              <a:t>: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uma gramática livre de contexto é uma quádrupla G = (V</a:t>
            </a:r>
            <a:r>
              <a:rPr kumimoji="0" lang="pt-BR" altLang="pt-BR" sz="2000" b="0" baseline="-25000" dirty="0">
                <a:latin typeface="Arial Narrow" panose="020B0606020202030204" pitchFamily="34" charset="0"/>
              </a:rPr>
              <a:t>N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, V</a:t>
            </a:r>
            <a:r>
              <a:rPr kumimoji="0" lang="pt-BR" altLang="pt-BR" sz="2000" b="0" baseline="-25000" dirty="0">
                <a:latin typeface="Arial Narrow" panose="020B0606020202030204" pitchFamily="34" charset="0"/>
              </a:rPr>
              <a:t>T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, P, S), onde: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000" b="0" dirty="0">
              <a:latin typeface="Arial Narrow" panose="020B060602020203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0" dirty="0">
                <a:latin typeface="Arial Narrow" panose="020B0606020202030204" pitchFamily="34" charset="0"/>
              </a:rPr>
              <a:t>P = { A </a:t>
            </a:r>
            <a:r>
              <a:rPr kumimoji="0" lang="pt-BR" altLang="pt-BR" sz="2000" b="0" dirty="0">
                <a:latin typeface="Arial Narrow" panose="020B0606020202030204" pitchFamily="34" charset="0"/>
                <a:sym typeface="Symbol" panose="05050102010706020507" pitchFamily="18" charset="2"/>
              </a:rPr>
              <a:t>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b="0" dirty="0">
                <a:latin typeface="Arial Narrow" panose="020B0606020202030204" pitchFamily="34" charset="0"/>
                <a:sym typeface="Symbol" panose="05050102010706020507" pitchFamily="18" charset="2"/>
              </a:rPr>
              <a:t>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| A </a:t>
            </a:r>
            <a:r>
              <a:rPr kumimoji="0" lang="pt-BR" altLang="pt-BR" sz="2000" b="0" dirty="0">
                <a:latin typeface="Arial Narrow" panose="020B0606020202030204" pitchFamily="34" charset="0"/>
                <a:sym typeface="Symbol" panose="05050102010706020507" pitchFamily="18" charset="2"/>
              </a:rPr>
              <a:t>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V</a:t>
            </a:r>
            <a:r>
              <a:rPr kumimoji="0" lang="pt-BR" altLang="pt-BR" sz="2000" b="0" baseline="-25000" dirty="0">
                <a:latin typeface="Arial Narrow" panose="020B0606020202030204" pitchFamily="34" charset="0"/>
              </a:rPr>
              <a:t>N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 </a:t>
            </a:r>
            <a:r>
              <a:rPr kumimoji="0" lang="pt-BR" altLang="pt-BR" sz="2000" b="0" dirty="0">
                <a:latin typeface="Arial Narrow" panose="020B0606020202030204" pitchFamily="34" charset="0"/>
                <a:sym typeface="Symbol" panose="05050102010706020507" pitchFamily="18" charset="2"/>
              </a:rPr>
              <a:t>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 </a:t>
            </a:r>
            <a:r>
              <a:rPr kumimoji="0" lang="pt-BR" altLang="pt-BR" sz="2000" b="0" dirty="0">
                <a:latin typeface="Arial Narrow" panose="020B0606020202030204" pitchFamily="34" charset="0"/>
                <a:sym typeface="Symbol" panose="05050102010706020507" pitchFamily="18" charset="2"/>
              </a:rPr>
              <a:t>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b="0" dirty="0">
                <a:latin typeface="Arial Narrow" panose="020B0606020202030204" pitchFamily="34" charset="0"/>
                <a:sym typeface="Symbol" panose="05050102010706020507" pitchFamily="18" charset="2"/>
              </a:rPr>
              <a:t>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(V</a:t>
            </a:r>
            <a:r>
              <a:rPr kumimoji="0" lang="pt-BR" altLang="pt-BR" sz="2000" b="0" baseline="-25000" dirty="0">
                <a:latin typeface="Arial Narrow" panose="020B0606020202030204" pitchFamily="34" charset="0"/>
              </a:rPr>
              <a:t>N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b="0" dirty="0">
                <a:latin typeface="Arial Narrow" panose="020B0606020202030204" pitchFamily="34" charset="0"/>
                <a:sym typeface="Symbol" panose="05050102010706020507" pitchFamily="18" charset="2"/>
              </a:rPr>
              <a:t>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V</a:t>
            </a:r>
            <a:r>
              <a:rPr kumimoji="0" lang="pt-BR" altLang="pt-BR" sz="2000" b="0" baseline="-25000" dirty="0">
                <a:latin typeface="Arial Narrow" panose="020B0606020202030204" pitchFamily="34" charset="0"/>
              </a:rPr>
              <a:t>T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)* }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endParaRPr kumimoji="0" lang="pt-BR" altLang="pt-BR" sz="1800" b="0" dirty="0">
              <a:latin typeface="Arial Narrow" panose="020B0606020202030204" pitchFamily="34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0" dirty="0">
                <a:latin typeface="Arial Narrow" panose="020B0606020202030204" pitchFamily="34" charset="0"/>
              </a:rPr>
              <a:t>Em outras palavras, uma gramática livre de contexto admite apenas regras de produção cujo o lado esquerdo contém exatamente um não terminal e o lado direito contém qualquer combinação de terminais e não terminais, incluindo a palavra vazia. </a:t>
            </a:r>
          </a:p>
        </p:txBody>
      </p:sp>
      <p:sp>
        <p:nvSpPr>
          <p:cNvPr id="2" name="Rectangle 113">
            <a:extLst>
              <a:ext uri="{FF2B5EF4-FFF2-40B4-BE49-F238E27FC236}">
                <a16:creationId xmlns:a16="http://schemas.microsoft.com/office/drawing/2014/main" id="{39B697B1-4699-451F-9B75-4333E3433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60648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2.2 LINGUAGENS LIVRES DE CONTEXTO: </a:t>
            </a:r>
            <a:r>
              <a:rPr kumimoji="1" lang="pt-B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gramáticas livres de contexto</a:t>
            </a: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F6875892-EB9D-4413-9A7C-A437BFA899D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1">
            <a:extLst>
              <a:ext uri="{FF2B5EF4-FFF2-40B4-BE49-F238E27FC236}">
                <a16:creationId xmlns:a16="http://schemas.microsoft.com/office/drawing/2014/main" id="{0689E98F-F7EC-4211-B4D9-1005EA3F9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1" y="764704"/>
            <a:ext cx="876605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830263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defTabSz="830263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30263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3026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3026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PROCESSAMENTO (ou geração / reconhecimento de palavras)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...</a:t>
            </a:r>
          </a:p>
          <a:p>
            <a:pPr marL="265113" lvl="1" indent="-265113">
              <a:spcBef>
                <a:spcPct val="0"/>
              </a:spcBef>
              <a:buNone/>
            </a:pPr>
            <a:r>
              <a:rPr kumimoji="0" lang="pt-BR" altLang="pt-BR" sz="2000" b="0" dirty="0">
                <a:latin typeface="Arial Narrow" panose="020B0606020202030204" pitchFamily="34" charset="0"/>
              </a:rPr>
              <a:t>A utilização de gramáticas pode ser formalizada por duas operações de substituição:</a:t>
            </a:r>
          </a:p>
          <a:p>
            <a:pPr marL="265113" lvl="1" indent="-265113">
              <a:spcBef>
                <a:spcPct val="0"/>
              </a:spcBef>
              <a:tabLst>
                <a:tab pos="806450" algn="l"/>
              </a:tabLst>
            </a:pPr>
            <a:r>
              <a:rPr kumimoji="0" lang="pt-BR" altLang="pt-BR" sz="2000" b="1" u="sng" dirty="0">
                <a:solidFill>
                  <a:srgbClr val="FF0000"/>
                </a:solidFill>
                <a:latin typeface="Arial Narrow" panose="020B0606020202030204" pitchFamily="34" charset="0"/>
              </a:rPr>
              <a:t>derivação (</a:t>
            </a:r>
            <a:r>
              <a:rPr kumimoji="0" lang="pt-BR" altLang="pt-BR" sz="2000" b="1" u="sng" dirty="0">
                <a:solidFill>
                  <a:srgbClr val="FF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</a:t>
            </a:r>
            <a:r>
              <a:rPr kumimoji="0" lang="pt-BR" altLang="pt-BR" sz="2000" b="1" u="sng" dirty="0">
                <a:solidFill>
                  <a:srgbClr val="FF0000"/>
                </a:solidFill>
                <a:latin typeface="Arial Narrow" panose="020B0606020202030204" pitchFamily="34" charset="0"/>
              </a:rPr>
              <a:t>)</a:t>
            </a:r>
            <a:r>
              <a:rPr kumimoji="0" lang="pt-BR" altLang="pt-BR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: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é a operação que consiste na substituição de uma palavra ou parte dela por outra de acordo com as regras de produção da gramática, partindo do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símbolo inicial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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 palavra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;</a:t>
            </a:r>
          </a:p>
          <a:p>
            <a:pPr marL="265113" lvl="1" indent="-265113">
              <a:spcBef>
                <a:spcPct val="0"/>
              </a:spcBef>
              <a:buFont typeface="Wingdings" panose="05000000000000000000" pitchFamily="2" charset="2"/>
              <a:buChar char="ü"/>
              <a:tabLst>
                <a:tab pos="806450" algn="l"/>
              </a:tabLst>
            </a:pPr>
            <a:endParaRPr kumimoji="0" lang="pt-BR" altLang="pt-BR" sz="2000" b="0" dirty="0">
              <a:latin typeface="Arial Narrow" panose="020B0606020202030204" pitchFamily="34" charset="0"/>
            </a:endParaRPr>
          </a:p>
          <a:p>
            <a:pPr marL="265113" lvl="1" indent="-265113">
              <a:spcBef>
                <a:spcPct val="0"/>
              </a:spcBef>
              <a:tabLst>
                <a:tab pos="806450" algn="l"/>
              </a:tabLst>
            </a:pPr>
            <a:r>
              <a:rPr kumimoji="0" lang="pt-BR" altLang="pt-BR" sz="2000" u="sng" dirty="0">
                <a:latin typeface="Arial Narrow" panose="020B0606020202030204" pitchFamily="34" charset="0"/>
              </a:rPr>
              <a:t>redução (</a:t>
            </a:r>
            <a:r>
              <a:rPr kumimoji="0" lang="pt-BR" altLang="pt-BR" sz="2000" u="sng" dirty="0">
                <a:latin typeface="Arial Narrow" panose="020B0606020202030204" pitchFamily="34" charset="0"/>
                <a:sym typeface="Symbol" panose="05050102010706020507" pitchFamily="18" charset="2"/>
              </a:rPr>
              <a:t></a:t>
            </a:r>
            <a:r>
              <a:rPr kumimoji="0" lang="pt-BR" altLang="pt-BR" sz="2000" u="sng" dirty="0">
                <a:latin typeface="Arial Narrow" panose="020B0606020202030204" pitchFamily="34" charset="0"/>
              </a:rPr>
              <a:t>):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é a operação que consiste na substituição de uma palavra ou parte dela por outra de acordo com as regras de produção da gramática, partindo da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palavra </a:t>
            </a:r>
            <a:r>
              <a:rPr kumimoji="0" lang="pt-BR" altLang="pt-BR" sz="2000" dirty="0">
                <a:latin typeface="Arial Narrow" panose="020B0606020202030204" pitchFamily="34" charset="0"/>
                <a:sym typeface="Symbol" panose="05050102010706020507" pitchFamily="18" charset="2"/>
              </a:rPr>
              <a:t>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símbolo inicial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.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4" name="Rectangle 113">
            <a:extLst>
              <a:ext uri="{FF2B5EF4-FFF2-40B4-BE49-F238E27FC236}">
                <a16:creationId xmlns:a16="http://schemas.microsoft.com/office/drawing/2014/main" id="{C2D04059-DD5F-464A-987C-F8B87C653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2.2 LINGUAGENS LIVRES DE CONTEXTO</a:t>
            </a:r>
            <a:endParaRPr kumimoji="1" lang="pt-BR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8" name="Line 114">
            <a:extLst>
              <a:ext uri="{FF2B5EF4-FFF2-40B4-BE49-F238E27FC236}">
                <a16:creationId xmlns:a16="http://schemas.microsoft.com/office/drawing/2014/main" id="{D0D65F94-9804-4BD7-9BD7-794C32582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1">
            <a:extLst>
              <a:ext uri="{FF2B5EF4-FFF2-40B4-BE49-F238E27FC236}">
                <a16:creationId xmlns:a16="http://schemas.microsoft.com/office/drawing/2014/main" id="{29E7AAD4-80F0-4360-9F08-5A8B3D3B3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1" y="764704"/>
            <a:ext cx="876605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830263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defTabSz="830263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30263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3026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3026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DEFINIÇÃO n</a:t>
            </a:r>
            <a:r>
              <a:rPr kumimoji="0" lang="pt-BR" altLang="pt-BR" sz="2000" b="1" baseline="30000" dirty="0">
                <a:solidFill>
                  <a:srgbClr val="008000"/>
                </a:solidFill>
                <a:latin typeface="Arial Narrow" panose="020B0606020202030204" pitchFamily="34" charset="0"/>
              </a:rPr>
              <a:t>o</a:t>
            </a: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2 - </a:t>
            </a:r>
            <a:r>
              <a:rPr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linguagem gerada por gramática</a:t>
            </a:r>
            <a:r>
              <a:rPr kumimoji="0" lang="pt-BR" altLang="pt-BR" sz="2000" b="0" dirty="0">
                <a:solidFill>
                  <a:srgbClr val="008000"/>
                </a:solidFill>
                <a:latin typeface="Arial Narrow" panose="020B0606020202030204" pitchFamily="34" charset="0"/>
              </a:rPr>
              <a:t>: </a:t>
            </a:r>
            <a:r>
              <a:rPr lang="pt-BR" altLang="pt-BR" sz="2000" b="0" dirty="0">
                <a:latin typeface="Arial Narrow" pitchFamily="34" charset="0"/>
              </a:rPr>
              <a:t>a </a:t>
            </a:r>
            <a:r>
              <a:rPr lang="pt-BR" altLang="pt-BR" sz="2000" dirty="0">
                <a:latin typeface="Arial Narrow" pitchFamily="34" charset="0"/>
              </a:rPr>
              <a:t>linguagem gerada </a:t>
            </a:r>
            <a:r>
              <a:rPr lang="pt-BR" altLang="pt-BR" sz="2000" b="0" dirty="0">
                <a:latin typeface="Arial Narrow" pitchFamily="34" charset="0"/>
              </a:rPr>
              <a:t>por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uma gramática G = (V</a:t>
            </a:r>
            <a:r>
              <a:rPr kumimoji="0" lang="pt-BR" altLang="pt-BR" sz="2000" b="0" baseline="-25000" dirty="0">
                <a:latin typeface="Arial Narrow" panose="020B0606020202030204" pitchFamily="34" charset="0"/>
              </a:rPr>
              <a:t>N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, V</a:t>
            </a:r>
            <a:r>
              <a:rPr kumimoji="0" lang="pt-BR" altLang="pt-BR" sz="2000" b="0" baseline="-25000" dirty="0">
                <a:latin typeface="Arial Narrow" panose="020B0606020202030204" pitchFamily="34" charset="0"/>
              </a:rPr>
              <a:t>T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, P, S), denotada por L(G), é definida pelo conjunto de palavras, compostas apenas por símbolos terminais, que podem ser derivadas a partir do símbolo inicial da gramática que a representa.</a:t>
            </a:r>
          </a:p>
        </p:txBody>
      </p:sp>
      <p:sp>
        <p:nvSpPr>
          <p:cNvPr id="2" name="Rectangle 113">
            <a:extLst>
              <a:ext uri="{FF2B5EF4-FFF2-40B4-BE49-F238E27FC236}">
                <a16:creationId xmlns:a16="http://schemas.microsoft.com/office/drawing/2014/main" id="{289871A3-CB84-467D-94D1-22B69883B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2.2 LINGUAGENS LIVRES DE CONTEXTO</a:t>
            </a:r>
            <a:endParaRPr kumimoji="1" lang="pt-BR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AC09A3D8-6B0B-4FDD-94D7-51D5BD4DDA3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6408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5">
            <a:extLst>
              <a:ext uri="{FF2B5EF4-FFF2-40B4-BE49-F238E27FC236}">
                <a16:creationId xmlns:a16="http://schemas.microsoft.com/office/drawing/2014/main" id="{D34F2BE7-FFE6-4BEB-B580-EC5042CBB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764704"/>
            <a:ext cx="875384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tabLst>
                <a:tab pos="0" algn="l"/>
              </a:tabLst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tabLst>
                <a:tab pos="0" algn="l"/>
              </a:tabLs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spcBef>
                <a:spcPct val="0"/>
              </a:spcBef>
              <a:buFontTx/>
              <a:buNone/>
            </a:pPr>
            <a:r>
              <a:rPr kumimoji="0" lang="pt-BR" altLang="pt-BR" sz="2000" b="0" dirty="0">
                <a:latin typeface="Arial Narrow" panose="020B0606020202030204" pitchFamily="34" charset="0"/>
              </a:rPr>
              <a:t>Um autômato de pilha (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AP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ou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PDA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) é um dispositivo formal usado para verificar se uma determinada palavra pertence ou não à linguagem. </a:t>
            </a:r>
          </a:p>
          <a:p>
            <a:pPr marL="0" lvl="1">
              <a:spcBef>
                <a:spcPct val="0"/>
              </a:spcBef>
              <a:buFontTx/>
              <a:buNone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 marL="0" lvl="1">
              <a:spcBef>
                <a:spcPct val="0"/>
              </a:spcBef>
              <a:buFontTx/>
              <a:buNone/>
            </a:pPr>
            <a:r>
              <a:rPr kumimoji="0" lang="pt-BR" altLang="pt-BR" sz="2000" b="0" dirty="0">
                <a:latin typeface="Arial Narrow" panose="020B0606020202030204" pitchFamily="34" charset="0"/>
              </a:rPr>
              <a:t>Um autômato de pilha é análogo a um autômato finito (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AF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), incluindo uma </a:t>
            </a:r>
            <a:r>
              <a:rPr kumimoji="0" lang="pt-BR" altLang="pt-BR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pilha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como </a:t>
            </a:r>
            <a:r>
              <a:rPr kumimoji="0" lang="pt-BR" altLang="pt-BR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memória auxiliar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.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2" name="Rectangle 113">
            <a:extLst>
              <a:ext uri="{FF2B5EF4-FFF2-40B4-BE49-F238E27FC236}">
                <a16:creationId xmlns:a16="http://schemas.microsoft.com/office/drawing/2014/main" id="{A8843ABF-CA94-4265-817F-CF63E8CDE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2.2 LINGUAGENS LIVRES DE CONTEXTO: </a:t>
            </a:r>
            <a:r>
              <a:rPr kumimoji="1" lang="pt-B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autômatos de pilha</a:t>
            </a:r>
            <a:endParaRPr kumimoji="1" lang="pt-BR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946F78B7-A614-4BE1-A10A-DE1CCCD42D0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2003</Words>
  <Application>Microsoft Office PowerPoint</Application>
  <PresentationFormat>Apresentação na tela (4:3)</PresentationFormat>
  <Paragraphs>399</Paragraphs>
  <Slides>22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0" baseType="lpstr">
      <vt:lpstr>Arial</vt:lpstr>
      <vt:lpstr>Arial Narrow</vt:lpstr>
      <vt:lpstr>Calibri</vt:lpstr>
      <vt:lpstr>Monotype Sorts</vt:lpstr>
      <vt:lpstr>Times New Roman</vt:lpstr>
      <vt:lpstr>Verdana</vt:lpstr>
      <vt:lpstr>Wingdings</vt:lpstr>
      <vt:lpstr>Design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Joyce Martins</dc:creator>
  <cp:lastModifiedBy>Joyce Martins</cp:lastModifiedBy>
  <cp:revision>225</cp:revision>
  <dcterms:created xsi:type="dcterms:W3CDTF">2020-08-12T11:39:18Z</dcterms:created>
  <dcterms:modified xsi:type="dcterms:W3CDTF">2021-02-20T13:37:59Z</dcterms:modified>
</cp:coreProperties>
</file>