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260" r:id="rId3"/>
    <p:sldId id="283" r:id="rId4"/>
    <p:sldId id="284" r:id="rId5"/>
    <p:sldId id="285" r:id="rId6"/>
    <p:sldId id="286" r:id="rId7"/>
    <p:sldId id="289" r:id="rId8"/>
    <p:sldId id="291" r:id="rId9"/>
    <p:sldId id="290" r:id="rId10"/>
    <p:sldId id="292" r:id="rId11"/>
    <p:sldId id="293" r:id="rId12"/>
    <p:sldId id="294" r:id="rId13"/>
    <p:sldId id="299" r:id="rId14"/>
    <p:sldId id="300" r:id="rId15"/>
    <p:sldId id="301" r:id="rId16"/>
    <p:sldId id="303" r:id="rId17"/>
    <p:sldId id="295" r:id="rId18"/>
    <p:sldId id="296" r:id="rId19"/>
    <p:sldId id="297" r:id="rId20"/>
    <p:sldId id="321" r:id="rId21"/>
    <p:sldId id="298" r:id="rId22"/>
    <p:sldId id="343" r:id="rId23"/>
    <p:sldId id="305" r:id="rId24"/>
    <p:sldId id="302" r:id="rId25"/>
    <p:sldId id="307" r:id="rId26"/>
    <p:sldId id="287" r:id="rId27"/>
    <p:sldId id="309" r:id="rId28"/>
    <p:sldId id="288" r:id="rId29"/>
    <p:sldId id="316" r:id="rId30"/>
    <p:sldId id="310" r:id="rId31"/>
    <p:sldId id="318" r:id="rId32"/>
    <p:sldId id="319" r:id="rId33"/>
    <p:sldId id="320" r:id="rId34"/>
    <p:sldId id="314" r:id="rId35"/>
    <p:sldId id="315" r:id="rId36"/>
    <p:sldId id="317" r:id="rId37"/>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yce Martins" initials="JM" lastIdx="1" clrIdx="0">
    <p:extLst>
      <p:ext uri="{19B8F6BF-5375-455C-9EA6-DF929625EA0E}">
        <p15:presenceInfo xmlns:p15="http://schemas.microsoft.com/office/powerpoint/2012/main" userId="S::joyce@furb.br::414d039f-c051-4467-b3bd-b947395223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CCECFF"/>
    <a:srgbClr val="FFB000"/>
    <a:srgbClr val="FF9900"/>
    <a:srgbClr val="008000"/>
    <a:srgbClr val="0039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8D1F5-9879-44D0-93BC-9F2C6A6D1198}" type="datetimeFigureOut">
              <a:rPr lang="pt-BR" smtClean="0"/>
              <a:t>30/07/2023</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160C1-3DD0-44D0-A463-D56C1CDA54E0}" type="slidenum">
              <a:rPr lang="pt-BR" smtClean="0"/>
              <a:t>‹nº›</a:t>
            </a:fld>
            <a:endParaRPr lang="pt-BR"/>
          </a:p>
        </p:txBody>
      </p:sp>
    </p:spTree>
    <p:extLst>
      <p:ext uri="{BB962C8B-B14F-4D97-AF65-F5344CB8AC3E}">
        <p14:creationId xmlns:p14="http://schemas.microsoft.com/office/powerpoint/2010/main" val="310369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526281C-BAF2-456F-8BF9-9A8EFBAB9C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07B6AA06-3BAF-4764-B84D-4FA023B2813A}" type="slidenum">
              <a:rPr lang="en-US" altLang="pt-BR" sz="1300"/>
              <a:pPr/>
              <a:t>10</a:t>
            </a:fld>
            <a:endParaRPr lang="en-US" altLang="pt-BR" sz="1300"/>
          </a:p>
        </p:txBody>
      </p:sp>
      <p:sp>
        <p:nvSpPr>
          <p:cNvPr id="14339" name="Rectangle 2">
            <a:extLst>
              <a:ext uri="{FF2B5EF4-FFF2-40B4-BE49-F238E27FC236}">
                <a16:creationId xmlns:a16="http://schemas.microsoft.com/office/drawing/2014/main" id="{812EA4DE-074E-41FA-A435-436E25E693CC}"/>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1033CE79-9884-4A9D-95FF-B29B963837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989792C-EB6E-4661-9C00-2203DC9384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25B0487E-1893-406E-86CE-661DBD8E2E90}" type="slidenum">
              <a:rPr lang="en-US" altLang="pt-BR" sz="1300"/>
              <a:pPr/>
              <a:t>19</a:t>
            </a:fld>
            <a:endParaRPr lang="en-US" altLang="pt-BR" sz="1300"/>
          </a:p>
        </p:txBody>
      </p:sp>
      <p:sp>
        <p:nvSpPr>
          <p:cNvPr id="32771" name="Rectangle 2">
            <a:extLst>
              <a:ext uri="{FF2B5EF4-FFF2-40B4-BE49-F238E27FC236}">
                <a16:creationId xmlns:a16="http://schemas.microsoft.com/office/drawing/2014/main" id="{22819999-0C28-46B6-AD68-11767D7D6FB4}"/>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8B95EE9-8131-4D85-A26F-6270ADD03D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989792C-EB6E-4661-9C00-2203DC9384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25B0487E-1893-406E-86CE-661DBD8E2E90}" type="slidenum">
              <a:rPr lang="en-US" altLang="pt-BR" sz="1300"/>
              <a:pPr/>
              <a:t>20</a:t>
            </a:fld>
            <a:endParaRPr lang="en-US" altLang="pt-BR" sz="1300"/>
          </a:p>
        </p:txBody>
      </p:sp>
      <p:sp>
        <p:nvSpPr>
          <p:cNvPr id="32771" name="Rectangle 2">
            <a:extLst>
              <a:ext uri="{FF2B5EF4-FFF2-40B4-BE49-F238E27FC236}">
                <a16:creationId xmlns:a16="http://schemas.microsoft.com/office/drawing/2014/main" id="{22819999-0C28-46B6-AD68-11767D7D6FB4}"/>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8B95EE9-8131-4D85-A26F-6270ADD03D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extLst>
      <p:ext uri="{BB962C8B-B14F-4D97-AF65-F5344CB8AC3E}">
        <p14:creationId xmlns:p14="http://schemas.microsoft.com/office/powerpoint/2010/main" val="463695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1C46A56-18B1-4A5C-A687-5CADCD0AC3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EA161A81-53FB-4C3F-A781-24374DD1CC11}" type="slidenum">
              <a:rPr lang="en-US" altLang="pt-BR" sz="1300"/>
              <a:pPr/>
              <a:t>21</a:t>
            </a:fld>
            <a:endParaRPr lang="en-US" altLang="pt-BR" sz="1300"/>
          </a:p>
        </p:txBody>
      </p:sp>
      <p:sp>
        <p:nvSpPr>
          <p:cNvPr id="34819" name="Rectangle 2">
            <a:extLst>
              <a:ext uri="{FF2B5EF4-FFF2-40B4-BE49-F238E27FC236}">
                <a16:creationId xmlns:a16="http://schemas.microsoft.com/office/drawing/2014/main" id="{D69746E8-645D-468B-BABF-4A2EC00E0F1A}"/>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01A1F339-1829-4661-8E3B-3E3E31526E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60702EBE-2D7A-4022-92EB-3308028BAA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BB157949-6430-4224-9D23-B78E259C3CB9}" type="slidenum">
              <a:rPr lang="en-US" altLang="pt-BR" sz="1300" smtClean="0"/>
              <a:pPr/>
              <a:t>22</a:t>
            </a:fld>
            <a:endParaRPr lang="en-US" altLang="pt-BR" sz="1300"/>
          </a:p>
        </p:txBody>
      </p:sp>
      <p:sp>
        <p:nvSpPr>
          <p:cNvPr id="20483" name="Rectangle 2">
            <a:extLst>
              <a:ext uri="{FF2B5EF4-FFF2-40B4-BE49-F238E27FC236}">
                <a16:creationId xmlns:a16="http://schemas.microsoft.com/office/drawing/2014/main" id="{507418DC-E59D-44FC-A9C7-D6AD2FE1ABF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4439A38D-1D94-451E-969A-29432FCE51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A2F9C74-0E1E-43DA-884E-CCE87AACDF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2861C60E-CAF1-4F0E-9662-AF241D4353CA}" type="slidenum">
              <a:rPr lang="en-US" altLang="pt-BR" sz="1300"/>
              <a:pPr/>
              <a:t>23</a:t>
            </a:fld>
            <a:endParaRPr lang="en-US" altLang="pt-BR" sz="1300"/>
          </a:p>
        </p:txBody>
      </p:sp>
      <p:sp>
        <p:nvSpPr>
          <p:cNvPr id="28675" name="Rectangle 2">
            <a:extLst>
              <a:ext uri="{FF2B5EF4-FFF2-40B4-BE49-F238E27FC236}">
                <a16:creationId xmlns:a16="http://schemas.microsoft.com/office/drawing/2014/main" id="{FE31C31F-D65A-4743-99E9-C5DF101AD61A}"/>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996FA707-EE5D-4297-AFCD-1C6A22651A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extLst>
      <p:ext uri="{BB962C8B-B14F-4D97-AF65-F5344CB8AC3E}">
        <p14:creationId xmlns:p14="http://schemas.microsoft.com/office/powerpoint/2010/main" val="1629095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B0AB5756-404B-404A-A4D0-252185E06B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165BD3C2-69FB-4C21-9ABB-CD3B52F8EBCB}" type="slidenum">
              <a:rPr lang="en-US" altLang="pt-BR" sz="1300"/>
              <a:pPr/>
              <a:t>25</a:t>
            </a:fld>
            <a:endParaRPr lang="en-US" altLang="pt-BR" sz="1300"/>
          </a:p>
        </p:txBody>
      </p:sp>
      <p:sp>
        <p:nvSpPr>
          <p:cNvPr id="36867" name="Rectangle 2">
            <a:extLst>
              <a:ext uri="{FF2B5EF4-FFF2-40B4-BE49-F238E27FC236}">
                <a16:creationId xmlns:a16="http://schemas.microsoft.com/office/drawing/2014/main" id="{A81D1695-DF12-42CC-878C-47A4B06282FB}"/>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503919D-19DD-4A08-BF83-3914D30160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extLst>
      <p:ext uri="{BB962C8B-B14F-4D97-AF65-F5344CB8AC3E}">
        <p14:creationId xmlns:p14="http://schemas.microsoft.com/office/powerpoint/2010/main" val="385110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B0AB5756-404B-404A-A4D0-252185E06B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165BD3C2-69FB-4C21-9ABB-CD3B52F8EBCB}" type="slidenum">
              <a:rPr lang="en-US" altLang="pt-BR" sz="1300"/>
              <a:pPr/>
              <a:t>26</a:t>
            </a:fld>
            <a:endParaRPr lang="en-US" altLang="pt-BR" sz="1300"/>
          </a:p>
        </p:txBody>
      </p:sp>
      <p:sp>
        <p:nvSpPr>
          <p:cNvPr id="36867" name="Rectangle 2">
            <a:extLst>
              <a:ext uri="{FF2B5EF4-FFF2-40B4-BE49-F238E27FC236}">
                <a16:creationId xmlns:a16="http://schemas.microsoft.com/office/drawing/2014/main" id="{A81D1695-DF12-42CC-878C-47A4B06282FB}"/>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503919D-19DD-4A08-BF83-3914D30160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B0AB5756-404B-404A-A4D0-252185E06B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165BD3C2-69FB-4C21-9ABB-CD3B52F8EBCB}" type="slidenum">
              <a:rPr lang="en-US" altLang="pt-BR" sz="1300"/>
              <a:pPr/>
              <a:t>27</a:t>
            </a:fld>
            <a:endParaRPr lang="en-US" altLang="pt-BR" sz="1300"/>
          </a:p>
        </p:txBody>
      </p:sp>
      <p:sp>
        <p:nvSpPr>
          <p:cNvPr id="36867" name="Rectangle 2">
            <a:extLst>
              <a:ext uri="{FF2B5EF4-FFF2-40B4-BE49-F238E27FC236}">
                <a16:creationId xmlns:a16="http://schemas.microsoft.com/office/drawing/2014/main" id="{A81D1695-DF12-42CC-878C-47A4B06282FB}"/>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503919D-19DD-4A08-BF83-3914D30160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extLst>
      <p:ext uri="{BB962C8B-B14F-4D97-AF65-F5344CB8AC3E}">
        <p14:creationId xmlns:p14="http://schemas.microsoft.com/office/powerpoint/2010/main" val="2883565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ECB38C7-6AC5-40FA-BC94-498DB53625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6DBF3610-4D81-428D-B26A-E8E362E91538}" type="slidenum">
              <a:rPr lang="en-US" altLang="pt-BR" sz="1300"/>
              <a:pPr/>
              <a:t>28</a:t>
            </a:fld>
            <a:endParaRPr lang="en-US" altLang="pt-BR" sz="1300"/>
          </a:p>
        </p:txBody>
      </p:sp>
      <p:sp>
        <p:nvSpPr>
          <p:cNvPr id="38915" name="Rectangle 2">
            <a:extLst>
              <a:ext uri="{FF2B5EF4-FFF2-40B4-BE49-F238E27FC236}">
                <a16:creationId xmlns:a16="http://schemas.microsoft.com/office/drawing/2014/main" id="{CE3249CB-4C93-4B13-B1F5-B7CD04748E5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72C67BA8-2FEA-4D77-9D95-D98DA121D1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814C52B3-C7F3-44C3-A4BF-5E68CD5B4C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B51E30D2-2C1D-4C3C-8FC7-958C1EF22888}" type="slidenum">
              <a:rPr lang="en-US" altLang="pt-BR" sz="1300"/>
              <a:pPr/>
              <a:t>30</a:t>
            </a:fld>
            <a:endParaRPr lang="en-US" altLang="pt-BR" sz="1300"/>
          </a:p>
        </p:txBody>
      </p:sp>
      <p:sp>
        <p:nvSpPr>
          <p:cNvPr id="40963" name="Rectangle 2">
            <a:extLst>
              <a:ext uri="{FF2B5EF4-FFF2-40B4-BE49-F238E27FC236}">
                <a16:creationId xmlns:a16="http://schemas.microsoft.com/office/drawing/2014/main" id="{55E26E30-10D8-41C0-8680-4BE3AD75B6E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F254A05E-249F-430D-B691-7189058D59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309B285-0F81-4E05-8237-35E8F314980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4C677E09-042F-4CFB-BF60-EB378C067E57}" type="slidenum">
              <a:rPr lang="en-US" altLang="pt-BR" sz="1300"/>
              <a:pPr/>
              <a:t>11</a:t>
            </a:fld>
            <a:endParaRPr lang="en-US" altLang="pt-BR" sz="1300"/>
          </a:p>
        </p:txBody>
      </p:sp>
      <p:sp>
        <p:nvSpPr>
          <p:cNvPr id="16387" name="Rectangle 2">
            <a:extLst>
              <a:ext uri="{FF2B5EF4-FFF2-40B4-BE49-F238E27FC236}">
                <a16:creationId xmlns:a16="http://schemas.microsoft.com/office/drawing/2014/main" id="{666F3B10-D4C6-4951-8966-B7ACBACA5774}"/>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5C74C42B-E5C9-4920-8F8D-696E6EFA49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4D9E725-1FE8-4D03-8D05-40AD1CE7C3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0FA61A53-EF5B-4B8F-9FF5-599C46E1CD21}" type="slidenum">
              <a:rPr lang="en-US" altLang="pt-BR" sz="1300"/>
              <a:pPr/>
              <a:t>31</a:t>
            </a:fld>
            <a:endParaRPr lang="en-US" altLang="pt-BR" sz="1300"/>
          </a:p>
        </p:txBody>
      </p:sp>
      <p:sp>
        <p:nvSpPr>
          <p:cNvPr id="49155" name="Rectangle 2">
            <a:extLst>
              <a:ext uri="{FF2B5EF4-FFF2-40B4-BE49-F238E27FC236}">
                <a16:creationId xmlns:a16="http://schemas.microsoft.com/office/drawing/2014/main" id="{76F32B1B-11E1-4489-ACAB-FC91D6625C8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DA14F72-B712-4925-B465-A0FF97CE2D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extLst>
      <p:ext uri="{BB962C8B-B14F-4D97-AF65-F5344CB8AC3E}">
        <p14:creationId xmlns:p14="http://schemas.microsoft.com/office/powerpoint/2010/main" val="101826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4D9E725-1FE8-4D03-8D05-40AD1CE7C3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0FA61A53-EF5B-4B8F-9FF5-599C46E1CD21}" type="slidenum">
              <a:rPr lang="en-US" altLang="pt-BR" sz="1300"/>
              <a:pPr/>
              <a:t>32</a:t>
            </a:fld>
            <a:endParaRPr lang="en-US" altLang="pt-BR" sz="1300"/>
          </a:p>
        </p:txBody>
      </p:sp>
      <p:sp>
        <p:nvSpPr>
          <p:cNvPr id="49155" name="Rectangle 2">
            <a:extLst>
              <a:ext uri="{FF2B5EF4-FFF2-40B4-BE49-F238E27FC236}">
                <a16:creationId xmlns:a16="http://schemas.microsoft.com/office/drawing/2014/main" id="{76F32B1B-11E1-4489-ACAB-FC91D6625C8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DA14F72-B712-4925-B465-A0FF97CE2D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extLst>
      <p:ext uri="{BB962C8B-B14F-4D97-AF65-F5344CB8AC3E}">
        <p14:creationId xmlns:p14="http://schemas.microsoft.com/office/powerpoint/2010/main" val="2517594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4D9E725-1FE8-4D03-8D05-40AD1CE7C3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0FA61A53-EF5B-4B8F-9FF5-599C46E1CD21}" type="slidenum">
              <a:rPr lang="en-US" altLang="pt-BR" sz="1300"/>
              <a:pPr/>
              <a:t>33</a:t>
            </a:fld>
            <a:endParaRPr lang="en-US" altLang="pt-BR" sz="1300"/>
          </a:p>
        </p:txBody>
      </p:sp>
      <p:sp>
        <p:nvSpPr>
          <p:cNvPr id="49155" name="Rectangle 2">
            <a:extLst>
              <a:ext uri="{FF2B5EF4-FFF2-40B4-BE49-F238E27FC236}">
                <a16:creationId xmlns:a16="http://schemas.microsoft.com/office/drawing/2014/main" id="{76F32B1B-11E1-4489-ACAB-FC91D6625C8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DA14F72-B712-4925-B465-A0FF97CE2D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extLst>
      <p:ext uri="{BB962C8B-B14F-4D97-AF65-F5344CB8AC3E}">
        <p14:creationId xmlns:p14="http://schemas.microsoft.com/office/powerpoint/2010/main" val="2253847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4D9E725-1FE8-4D03-8D05-40AD1CE7C3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0FA61A53-EF5B-4B8F-9FF5-599C46E1CD21}" type="slidenum">
              <a:rPr lang="en-US" altLang="pt-BR" sz="1300"/>
              <a:pPr/>
              <a:t>34</a:t>
            </a:fld>
            <a:endParaRPr lang="en-US" altLang="pt-BR" sz="1300"/>
          </a:p>
        </p:txBody>
      </p:sp>
      <p:sp>
        <p:nvSpPr>
          <p:cNvPr id="49155" name="Rectangle 2">
            <a:extLst>
              <a:ext uri="{FF2B5EF4-FFF2-40B4-BE49-F238E27FC236}">
                <a16:creationId xmlns:a16="http://schemas.microsoft.com/office/drawing/2014/main" id="{76F32B1B-11E1-4489-ACAB-FC91D6625C8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DA14F72-B712-4925-B465-A0FF97CE2D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7ADD3EB-790A-4BB4-AADE-1727BCC288B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E4BD9FAD-0F6D-4AAF-A3E8-C8C72F5DA503}" type="slidenum">
              <a:rPr lang="en-US" altLang="pt-BR" sz="1300"/>
              <a:pPr/>
              <a:t>35</a:t>
            </a:fld>
            <a:endParaRPr lang="en-US" altLang="pt-BR" sz="1300"/>
          </a:p>
        </p:txBody>
      </p:sp>
      <p:sp>
        <p:nvSpPr>
          <p:cNvPr id="51203" name="Rectangle 2">
            <a:extLst>
              <a:ext uri="{FF2B5EF4-FFF2-40B4-BE49-F238E27FC236}">
                <a16:creationId xmlns:a16="http://schemas.microsoft.com/office/drawing/2014/main" id="{7AF88ABF-D4EA-4491-8226-9831F02BF55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62AA1097-1546-4A4B-AABA-4ABB4805A5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225C0496-6A23-4919-974E-5456BA20FF9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3E1ACCC2-8393-45B7-BF4F-E0E83ADD458C}" type="slidenum">
              <a:rPr lang="en-US" altLang="pt-BR" sz="1300" smtClean="0"/>
              <a:pPr/>
              <a:t>36</a:t>
            </a:fld>
            <a:endParaRPr lang="en-US" altLang="pt-BR" sz="1300"/>
          </a:p>
        </p:txBody>
      </p:sp>
      <p:sp>
        <p:nvSpPr>
          <p:cNvPr id="63491" name="Rectangle 2">
            <a:extLst>
              <a:ext uri="{FF2B5EF4-FFF2-40B4-BE49-F238E27FC236}">
                <a16:creationId xmlns:a16="http://schemas.microsoft.com/office/drawing/2014/main" id="{F8A0A206-07E4-4AD3-B6B6-574DF223A0A8}"/>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8C6721B6-8BB3-4D6E-9C37-80ACB03942D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28314CCF-A374-455E-834B-44F02AD8F8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B2840BDB-C537-4BED-A288-25C8D8EDF825}" type="slidenum">
              <a:rPr lang="en-US" altLang="pt-BR" sz="1300"/>
              <a:pPr/>
              <a:t>12</a:t>
            </a:fld>
            <a:endParaRPr lang="en-US" altLang="pt-BR" sz="1300"/>
          </a:p>
        </p:txBody>
      </p:sp>
      <p:sp>
        <p:nvSpPr>
          <p:cNvPr id="18435" name="Rectangle 2">
            <a:extLst>
              <a:ext uri="{FF2B5EF4-FFF2-40B4-BE49-F238E27FC236}">
                <a16:creationId xmlns:a16="http://schemas.microsoft.com/office/drawing/2014/main" id="{8C8DE81A-1B26-41B9-83CB-96263D23ECCC}"/>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CC1BD78-0408-4750-B76A-A335D13CDC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9464F0B-8972-4BD0-9A1B-0041064F51B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AAD4AD7F-1D43-448E-8355-E0AF4BE03CCE}" type="slidenum">
              <a:rPr lang="en-US" altLang="pt-BR" sz="1300"/>
              <a:pPr/>
              <a:t>13</a:t>
            </a:fld>
            <a:endParaRPr lang="en-US" altLang="pt-BR" sz="1300"/>
          </a:p>
        </p:txBody>
      </p:sp>
      <p:sp>
        <p:nvSpPr>
          <p:cNvPr id="20483" name="Rectangle 2">
            <a:extLst>
              <a:ext uri="{FF2B5EF4-FFF2-40B4-BE49-F238E27FC236}">
                <a16:creationId xmlns:a16="http://schemas.microsoft.com/office/drawing/2014/main" id="{47DBC169-1167-4715-9533-876AC11026B1}"/>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84AF94B8-405F-4CFA-B3DE-D5AA84C885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1ADDEB0-5002-46CF-9BF2-5B3FB4AC123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DEADBE6C-CD84-4C6B-A9CB-62A80DCECB00}" type="slidenum">
              <a:rPr lang="en-US" altLang="pt-BR" sz="1300"/>
              <a:pPr/>
              <a:t>14</a:t>
            </a:fld>
            <a:endParaRPr lang="en-US" altLang="pt-BR" sz="1300"/>
          </a:p>
        </p:txBody>
      </p:sp>
      <p:sp>
        <p:nvSpPr>
          <p:cNvPr id="22531" name="Rectangle 2">
            <a:extLst>
              <a:ext uri="{FF2B5EF4-FFF2-40B4-BE49-F238E27FC236}">
                <a16:creationId xmlns:a16="http://schemas.microsoft.com/office/drawing/2014/main" id="{326BF7DF-3FE7-47A3-90E5-54504B755C93}"/>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44E9948C-7C9F-461D-9CA0-602957B34E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CE2221A-E693-4DF9-A0DE-6C8CB34A79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0D1A4582-84E3-42A3-BC89-A0957E8E1421}" type="slidenum">
              <a:rPr lang="en-US" altLang="pt-BR" sz="1300"/>
              <a:pPr/>
              <a:t>15</a:t>
            </a:fld>
            <a:endParaRPr lang="en-US" altLang="pt-BR" sz="1300"/>
          </a:p>
        </p:txBody>
      </p:sp>
      <p:sp>
        <p:nvSpPr>
          <p:cNvPr id="24579" name="Rectangle 2">
            <a:extLst>
              <a:ext uri="{FF2B5EF4-FFF2-40B4-BE49-F238E27FC236}">
                <a16:creationId xmlns:a16="http://schemas.microsoft.com/office/drawing/2014/main" id="{91911773-79CA-4049-9793-1F0D19D1ED0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590762C-AF84-4DEA-89DF-8A70136969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E922A53-D943-4CB7-857A-FB8961537D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A58E05DE-3E73-459C-B2EE-2735171CCFCB}" type="slidenum">
              <a:rPr lang="en-US" altLang="pt-BR" sz="1300"/>
              <a:pPr/>
              <a:t>16</a:t>
            </a:fld>
            <a:endParaRPr lang="en-US" altLang="pt-BR" sz="1300"/>
          </a:p>
        </p:txBody>
      </p:sp>
      <p:sp>
        <p:nvSpPr>
          <p:cNvPr id="26627" name="Rectangle 2">
            <a:extLst>
              <a:ext uri="{FF2B5EF4-FFF2-40B4-BE49-F238E27FC236}">
                <a16:creationId xmlns:a16="http://schemas.microsoft.com/office/drawing/2014/main" id="{60B687EE-226B-4C00-BA64-CE856376D736}"/>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B5E7D68B-75F4-4D4F-90CA-4DC65696319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A2F9C74-0E1E-43DA-884E-CCE87AACDF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2861C60E-CAF1-4F0E-9662-AF241D4353CA}" type="slidenum">
              <a:rPr lang="en-US" altLang="pt-BR" sz="1300"/>
              <a:pPr/>
              <a:t>17</a:t>
            </a:fld>
            <a:endParaRPr lang="en-US" altLang="pt-BR" sz="1300"/>
          </a:p>
        </p:txBody>
      </p:sp>
      <p:sp>
        <p:nvSpPr>
          <p:cNvPr id="28675" name="Rectangle 2">
            <a:extLst>
              <a:ext uri="{FF2B5EF4-FFF2-40B4-BE49-F238E27FC236}">
                <a16:creationId xmlns:a16="http://schemas.microsoft.com/office/drawing/2014/main" id="{FE31C31F-D65A-4743-99E9-C5DF101AD61A}"/>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996FA707-EE5D-4297-AFCD-1C6A22651A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4C659AA-33AB-4CF9-B296-98D1C16D4B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defRPr sz="2400">
                <a:solidFill>
                  <a:schemeClr val="tx1"/>
                </a:solidFill>
                <a:latin typeface="Times New Roman" panose="02020603050405020304" pitchFamily="18" charset="0"/>
              </a:defRPr>
            </a:lvl1pPr>
            <a:lvl2pPr marL="742950" indent="-285750" defTabSz="958850">
              <a:defRPr sz="2400">
                <a:solidFill>
                  <a:schemeClr val="tx1"/>
                </a:solidFill>
                <a:latin typeface="Times New Roman" panose="02020603050405020304" pitchFamily="18" charset="0"/>
              </a:defRPr>
            </a:lvl2pPr>
            <a:lvl3pPr marL="1143000" indent="-228600" defTabSz="958850">
              <a:defRPr sz="2400">
                <a:solidFill>
                  <a:schemeClr val="tx1"/>
                </a:solidFill>
                <a:latin typeface="Times New Roman" panose="02020603050405020304" pitchFamily="18" charset="0"/>
              </a:defRPr>
            </a:lvl3pPr>
            <a:lvl4pPr marL="1600200" indent="-228600" defTabSz="958850">
              <a:defRPr sz="2400">
                <a:solidFill>
                  <a:schemeClr val="tx1"/>
                </a:solidFill>
                <a:latin typeface="Times New Roman" panose="02020603050405020304" pitchFamily="18" charset="0"/>
              </a:defRPr>
            </a:lvl4pPr>
            <a:lvl5pPr marL="2057400" indent="-228600" defTabSz="958850">
              <a:defRPr sz="2400">
                <a:solidFill>
                  <a:schemeClr val="tx1"/>
                </a:solidFill>
                <a:latin typeface="Times New Roman" panose="02020603050405020304" pitchFamily="18" charset="0"/>
              </a:defRPr>
            </a:lvl5pPr>
            <a:lvl6pPr marL="2514600" indent="-228600" defTabSz="9588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88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88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8850" eaLnBrk="0" fontAlgn="base" hangingPunct="0">
              <a:spcBef>
                <a:spcPct val="0"/>
              </a:spcBef>
              <a:spcAft>
                <a:spcPct val="0"/>
              </a:spcAft>
              <a:defRPr sz="2400">
                <a:solidFill>
                  <a:schemeClr val="tx1"/>
                </a:solidFill>
                <a:latin typeface="Times New Roman" panose="02020603050405020304" pitchFamily="18" charset="0"/>
              </a:defRPr>
            </a:lvl9pPr>
          </a:lstStyle>
          <a:p>
            <a:fld id="{DE5E4345-152D-4B43-BC5E-119B2BA901FC}" type="slidenum">
              <a:rPr lang="en-US" altLang="pt-BR" sz="1300"/>
              <a:pPr/>
              <a:t>18</a:t>
            </a:fld>
            <a:endParaRPr lang="en-US" altLang="pt-BR" sz="1300"/>
          </a:p>
        </p:txBody>
      </p:sp>
      <p:sp>
        <p:nvSpPr>
          <p:cNvPr id="30723" name="Rectangle 2">
            <a:extLst>
              <a:ext uri="{FF2B5EF4-FFF2-40B4-BE49-F238E27FC236}">
                <a16:creationId xmlns:a16="http://schemas.microsoft.com/office/drawing/2014/main" id="{613D7407-8258-4AE8-A57F-3C5B6833218D}"/>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13FFC452-DDAD-40C8-9845-41FDF2BFE6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36646-A4EA-4197-9AFE-E0D49482D6E7}"/>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BB3010B-A0C3-430A-8B52-3D38BD8E43D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4C96FC3-344E-4496-899C-FC48162F2CD8}"/>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4D4964F2-4D0A-4A5B-8AE6-ADD1F347056A}"/>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1F310D59-FA78-4F16-B7E5-D89398F3C157}"/>
              </a:ext>
            </a:extLst>
          </p:cNvPr>
          <p:cNvSpPr>
            <a:spLocks noGrp="1"/>
          </p:cNvSpPr>
          <p:nvPr>
            <p:ph type="sldNum" sz="quarter" idx="12"/>
          </p:nvPr>
        </p:nvSpPr>
        <p:spPr/>
        <p:txBody>
          <a:bodyPr/>
          <a:lstStyle>
            <a:lvl1pPr>
              <a:defRPr/>
            </a:lvl1pPr>
          </a:lstStyle>
          <a:p>
            <a:fld id="{0878724B-6F80-4CA7-BA0B-75F33061EC8C}" type="slidenum">
              <a:rPr lang="pt-BR" altLang="pt-BR"/>
              <a:pPr/>
              <a:t>‹nº›</a:t>
            </a:fld>
            <a:endParaRPr lang="pt-BR" altLang="pt-BR"/>
          </a:p>
        </p:txBody>
      </p:sp>
    </p:spTree>
    <p:extLst>
      <p:ext uri="{BB962C8B-B14F-4D97-AF65-F5344CB8AC3E}">
        <p14:creationId xmlns:p14="http://schemas.microsoft.com/office/powerpoint/2010/main" val="24396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579A5-54B7-4337-A8A6-CAFF72009EF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466374D-9C8B-4C70-91A8-4A6994B7BAD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3ADC179-10D1-44C6-8C4C-7047C4EB94A6}"/>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58C6CEEB-F40B-4977-A0C4-602C44634124}"/>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291BD909-7824-41DE-B056-0C37B2D75D95}"/>
              </a:ext>
            </a:extLst>
          </p:cNvPr>
          <p:cNvSpPr>
            <a:spLocks noGrp="1"/>
          </p:cNvSpPr>
          <p:nvPr>
            <p:ph type="sldNum" sz="quarter" idx="12"/>
          </p:nvPr>
        </p:nvSpPr>
        <p:spPr/>
        <p:txBody>
          <a:bodyPr/>
          <a:lstStyle>
            <a:lvl1pPr>
              <a:defRPr/>
            </a:lvl1pPr>
          </a:lstStyle>
          <a:p>
            <a:fld id="{914C871A-FF86-41CB-BF05-BA572B579728}" type="slidenum">
              <a:rPr lang="pt-BR" altLang="pt-BR"/>
              <a:pPr/>
              <a:t>‹nº›</a:t>
            </a:fld>
            <a:endParaRPr lang="pt-BR" altLang="pt-BR"/>
          </a:p>
        </p:txBody>
      </p:sp>
    </p:spTree>
    <p:extLst>
      <p:ext uri="{BB962C8B-B14F-4D97-AF65-F5344CB8AC3E}">
        <p14:creationId xmlns:p14="http://schemas.microsoft.com/office/powerpoint/2010/main" val="383587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22D46C-D3B7-4B61-B551-A924D5A16790}"/>
              </a:ext>
            </a:extLst>
          </p:cNvPr>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33D4F30-E856-42B6-B5D2-E338A55E354C}"/>
              </a:ext>
            </a:extLst>
          </p:cNvPr>
          <p:cNvSpPr>
            <a:spLocks noGrp="1"/>
          </p:cNvSpPr>
          <p:nvPr>
            <p:ph type="body" orient="vert" idx="1"/>
          </p:nvPr>
        </p:nvSpPr>
        <p:spPr>
          <a:xfrm>
            <a:off x="457200" y="274638"/>
            <a:ext cx="6019800" cy="58515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D62D4F3-2789-4746-81DF-DE4B600E44C0}"/>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120E283C-972B-4BD4-A44B-80C650026C0F}"/>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B3DC83E3-0F57-458B-8AD8-2D43509096AF}"/>
              </a:ext>
            </a:extLst>
          </p:cNvPr>
          <p:cNvSpPr>
            <a:spLocks noGrp="1"/>
          </p:cNvSpPr>
          <p:nvPr>
            <p:ph type="sldNum" sz="quarter" idx="12"/>
          </p:nvPr>
        </p:nvSpPr>
        <p:spPr/>
        <p:txBody>
          <a:bodyPr/>
          <a:lstStyle>
            <a:lvl1pPr>
              <a:defRPr/>
            </a:lvl1pPr>
          </a:lstStyle>
          <a:p>
            <a:fld id="{E7FDF1DF-8371-4FC4-9FF1-105DBB01BB05}" type="slidenum">
              <a:rPr lang="pt-BR" altLang="pt-BR"/>
              <a:pPr/>
              <a:t>‹nº›</a:t>
            </a:fld>
            <a:endParaRPr lang="pt-BR" altLang="pt-BR"/>
          </a:p>
        </p:txBody>
      </p:sp>
    </p:spTree>
    <p:extLst>
      <p:ext uri="{BB962C8B-B14F-4D97-AF65-F5344CB8AC3E}">
        <p14:creationId xmlns:p14="http://schemas.microsoft.com/office/powerpoint/2010/main" val="383825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96229-95DE-43B4-A297-7E6459C33B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A5C673E-D293-4F5F-A67D-748FBE70DA1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6EC9BE1-CC80-460F-93D8-85FF9676A0C6}"/>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B23D50D0-FF46-4F5F-859B-A0AA5ABE849E}"/>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68342141-65D6-4C6C-8E1A-4D6C8ACC6A92}"/>
              </a:ext>
            </a:extLst>
          </p:cNvPr>
          <p:cNvSpPr>
            <a:spLocks noGrp="1"/>
          </p:cNvSpPr>
          <p:nvPr>
            <p:ph type="sldNum" sz="quarter" idx="12"/>
          </p:nvPr>
        </p:nvSpPr>
        <p:spPr/>
        <p:txBody>
          <a:bodyPr/>
          <a:lstStyle>
            <a:lvl1pPr>
              <a:defRPr/>
            </a:lvl1pPr>
          </a:lstStyle>
          <a:p>
            <a:fld id="{CED423AC-6E16-4215-B8E4-F5E2BC5DADD2}" type="slidenum">
              <a:rPr lang="pt-BR" altLang="pt-BR"/>
              <a:pPr/>
              <a:t>‹nº›</a:t>
            </a:fld>
            <a:endParaRPr lang="pt-BR" altLang="pt-BR"/>
          </a:p>
        </p:txBody>
      </p:sp>
    </p:spTree>
    <p:extLst>
      <p:ext uri="{BB962C8B-B14F-4D97-AF65-F5344CB8AC3E}">
        <p14:creationId xmlns:p14="http://schemas.microsoft.com/office/powerpoint/2010/main" val="224144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90BC3-41A7-4EB1-8E36-0115F4FE6449}"/>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5DF7868-8078-495C-8AE8-1E226D1516A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73428BB-14C0-4656-BB84-4B323C02B8AC}"/>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4897257C-56DC-4586-8CEE-732A9F3AC760}"/>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28E3806A-9A8B-45D0-B774-4766A19BCA74}"/>
              </a:ext>
            </a:extLst>
          </p:cNvPr>
          <p:cNvSpPr>
            <a:spLocks noGrp="1"/>
          </p:cNvSpPr>
          <p:nvPr>
            <p:ph type="sldNum" sz="quarter" idx="12"/>
          </p:nvPr>
        </p:nvSpPr>
        <p:spPr/>
        <p:txBody>
          <a:bodyPr/>
          <a:lstStyle>
            <a:lvl1pPr>
              <a:defRPr/>
            </a:lvl1pPr>
          </a:lstStyle>
          <a:p>
            <a:fld id="{EE0C2430-2E32-4CAC-BE74-35C83E86C4F0}" type="slidenum">
              <a:rPr lang="pt-BR" altLang="pt-BR"/>
              <a:pPr/>
              <a:t>‹nº›</a:t>
            </a:fld>
            <a:endParaRPr lang="pt-BR" altLang="pt-BR"/>
          </a:p>
        </p:txBody>
      </p:sp>
    </p:spTree>
    <p:extLst>
      <p:ext uri="{BB962C8B-B14F-4D97-AF65-F5344CB8AC3E}">
        <p14:creationId xmlns:p14="http://schemas.microsoft.com/office/powerpoint/2010/main" val="335959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65EAB-7ECF-4DAC-AC17-725718F0164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6AB546D-32F3-4E77-BCAF-651E85FB867A}"/>
              </a:ext>
            </a:extLst>
          </p:cNvPr>
          <p:cNvSpPr>
            <a:spLocks noGrp="1"/>
          </p:cNvSpPr>
          <p:nvPr>
            <p:ph sz="half" idx="1"/>
          </p:nvPr>
        </p:nvSpPr>
        <p:spPr>
          <a:xfrm>
            <a:off x="457200" y="1600200"/>
            <a:ext cx="4038600" cy="452596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0415AD-A383-43F6-9D75-5832B8330E26}"/>
              </a:ext>
            </a:extLst>
          </p:cNvPr>
          <p:cNvSpPr>
            <a:spLocks noGrp="1"/>
          </p:cNvSpPr>
          <p:nvPr>
            <p:ph sz="half" idx="2"/>
          </p:nvPr>
        </p:nvSpPr>
        <p:spPr>
          <a:xfrm>
            <a:off x="4648200" y="1600200"/>
            <a:ext cx="4038600" cy="452596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592BC49-BA12-455F-834A-7B988187A2AC}"/>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D3A8EB5B-AB24-46E1-ADBA-4AB18B97EC5D}"/>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BF33DB64-45E0-40A1-8854-BE3148EF0E75}"/>
              </a:ext>
            </a:extLst>
          </p:cNvPr>
          <p:cNvSpPr>
            <a:spLocks noGrp="1"/>
          </p:cNvSpPr>
          <p:nvPr>
            <p:ph type="sldNum" sz="quarter" idx="12"/>
          </p:nvPr>
        </p:nvSpPr>
        <p:spPr/>
        <p:txBody>
          <a:bodyPr/>
          <a:lstStyle>
            <a:lvl1pPr>
              <a:defRPr/>
            </a:lvl1pPr>
          </a:lstStyle>
          <a:p>
            <a:fld id="{6380B92E-3EC3-4347-9279-36D8C56AA759}" type="slidenum">
              <a:rPr lang="pt-BR" altLang="pt-BR"/>
              <a:pPr/>
              <a:t>‹nº›</a:t>
            </a:fld>
            <a:endParaRPr lang="pt-BR" altLang="pt-BR"/>
          </a:p>
        </p:txBody>
      </p:sp>
    </p:spTree>
    <p:extLst>
      <p:ext uri="{BB962C8B-B14F-4D97-AF65-F5344CB8AC3E}">
        <p14:creationId xmlns:p14="http://schemas.microsoft.com/office/powerpoint/2010/main" val="163590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49CD0-C87B-4F51-BFD9-DF42CC57FBE5}"/>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7D2801E-7A1C-427D-97B9-C2DEB0EE37E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7DBAB8B-073E-4C1C-A56D-9CB5AEA74D32}"/>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3528681-08C3-440B-915F-D68DD71A138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9C078BA-9744-4BB5-95D8-8F3540F2D986}"/>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0682383-3BF1-4054-9900-B2451FA0E7CD}"/>
              </a:ext>
            </a:extLst>
          </p:cNvPr>
          <p:cNvSpPr>
            <a:spLocks noGrp="1"/>
          </p:cNvSpPr>
          <p:nvPr>
            <p:ph type="dt" sz="half" idx="10"/>
          </p:nvPr>
        </p:nvSpPr>
        <p:spPr/>
        <p:txBody>
          <a:bodyPr/>
          <a:lstStyle>
            <a:lvl1pPr>
              <a:defRPr/>
            </a:lvl1pPr>
          </a:lstStyle>
          <a:p>
            <a:endParaRPr lang="pt-BR" altLang="pt-BR"/>
          </a:p>
        </p:txBody>
      </p:sp>
      <p:sp>
        <p:nvSpPr>
          <p:cNvPr id="8" name="Espaço Reservado para Rodapé 7">
            <a:extLst>
              <a:ext uri="{FF2B5EF4-FFF2-40B4-BE49-F238E27FC236}">
                <a16:creationId xmlns:a16="http://schemas.microsoft.com/office/drawing/2014/main" id="{69931180-5110-480D-B649-E08381E3358C}"/>
              </a:ext>
            </a:extLst>
          </p:cNvPr>
          <p:cNvSpPr>
            <a:spLocks noGrp="1"/>
          </p:cNvSpPr>
          <p:nvPr>
            <p:ph type="ftr" sz="quarter" idx="11"/>
          </p:nvPr>
        </p:nvSpPr>
        <p:spPr/>
        <p:txBody>
          <a:bodyPr/>
          <a:lstStyle>
            <a:lvl1pPr>
              <a:defRPr/>
            </a:lvl1pPr>
          </a:lstStyle>
          <a:p>
            <a:endParaRPr lang="pt-BR" altLang="pt-BR"/>
          </a:p>
        </p:txBody>
      </p:sp>
      <p:sp>
        <p:nvSpPr>
          <p:cNvPr id="9" name="Espaço Reservado para Número de Slide 8">
            <a:extLst>
              <a:ext uri="{FF2B5EF4-FFF2-40B4-BE49-F238E27FC236}">
                <a16:creationId xmlns:a16="http://schemas.microsoft.com/office/drawing/2014/main" id="{B344BF63-FCAA-4C85-A917-34076C4C63B9}"/>
              </a:ext>
            </a:extLst>
          </p:cNvPr>
          <p:cNvSpPr>
            <a:spLocks noGrp="1"/>
          </p:cNvSpPr>
          <p:nvPr>
            <p:ph type="sldNum" sz="quarter" idx="12"/>
          </p:nvPr>
        </p:nvSpPr>
        <p:spPr/>
        <p:txBody>
          <a:bodyPr/>
          <a:lstStyle>
            <a:lvl1pPr>
              <a:defRPr/>
            </a:lvl1pPr>
          </a:lstStyle>
          <a:p>
            <a:fld id="{AFBB4DF3-A317-41AE-B461-912609B2B0EC}" type="slidenum">
              <a:rPr lang="pt-BR" altLang="pt-BR"/>
              <a:pPr/>
              <a:t>‹nº›</a:t>
            </a:fld>
            <a:endParaRPr lang="pt-BR" altLang="pt-BR"/>
          </a:p>
        </p:txBody>
      </p:sp>
    </p:spTree>
    <p:extLst>
      <p:ext uri="{BB962C8B-B14F-4D97-AF65-F5344CB8AC3E}">
        <p14:creationId xmlns:p14="http://schemas.microsoft.com/office/powerpoint/2010/main" val="365762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0A167C-9E3E-41A7-8858-E4AFFF888F9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1CE3415-8BBC-4B44-A03D-FF29741CDD07}"/>
              </a:ext>
            </a:extLst>
          </p:cNvPr>
          <p:cNvSpPr>
            <a:spLocks noGrp="1"/>
          </p:cNvSpPr>
          <p:nvPr>
            <p:ph type="dt" sz="half" idx="10"/>
          </p:nvPr>
        </p:nvSpPr>
        <p:spPr/>
        <p:txBody>
          <a:bodyPr/>
          <a:lstStyle>
            <a:lvl1pPr>
              <a:defRPr/>
            </a:lvl1pPr>
          </a:lstStyle>
          <a:p>
            <a:endParaRPr lang="pt-BR" altLang="pt-BR"/>
          </a:p>
        </p:txBody>
      </p:sp>
      <p:sp>
        <p:nvSpPr>
          <p:cNvPr id="4" name="Espaço Reservado para Rodapé 3">
            <a:extLst>
              <a:ext uri="{FF2B5EF4-FFF2-40B4-BE49-F238E27FC236}">
                <a16:creationId xmlns:a16="http://schemas.microsoft.com/office/drawing/2014/main" id="{B2E8DD7D-BF79-4EC6-8E00-FC0A02970518}"/>
              </a:ext>
            </a:extLst>
          </p:cNvPr>
          <p:cNvSpPr>
            <a:spLocks noGrp="1"/>
          </p:cNvSpPr>
          <p:nvPr>
            <p:ph type="ftr" sz="quarter" idx="11"/>
          </p:nvPr>
        </p:nvSpPr>
        <p:spPr/>
        <p:txBody>
          <a:bodyPr/>
          <a:lstStyle>
            <a:lvl1pPr>
              <a:defRPr/>
            </a:lvl1pPr>
          </a:lstStyle>
          <a:p>
            <a:endParaRPr lang="pt-BR" altLang="pt-BR"/>
          </a:p>
        </p:txBody>
      </p:sp>
      <p:sp>
        <p:nvSpPr>
          <p:cNvPr id="5" name="Espaço Reservado para Número de Slide 4">
            <a:extLst>
              <a:ext uri="{FF2B5EF4-FFF2-40B4-BE49-F238E27FC236}">
                <a16:creationId xmlns:a16="http://schemas.microsoft.com/office/drawing/2014/main" id="{5EB27825-B100-4537-9114-BE8993FF869C}"/>
              </a:ext>
            </a:extLst>
          </p:cNvPr>
          <p:cNvSpPr>
            <a:spLocks noGrp="1"/>
          </p:cNvSpPr>
          <p:nvPr>
            <p:ph type="sldNum" sz="quarter" idx="12"/>
          </p:nvPr>
        </p:nvSpPr>
        <p:spPr/>
        <p:txBody>
          <a:bodyPr/>
          <a:lstStyle>
            <a:lvl1pPr>
              <a:defRPr/>
            </a:lvl1pPr>
          </a:lstStyle>
          <a:p>
            <a:fld id="{0F01B359-EA33-4DBC-AE76-1423AFEA2243}" type="slidenum">
              <a:rPr lang="pt-BR" altLang="pt-BR"/>
              <a:pPr/>
              <a:t>‹nº›</a:t>
            </a:fld>
            <a:endParaRPr lang="pt-BR" altLang="pt-BR"/>
          </a:p>
        </p:txBody>
      </p:sp>
    </p:spTree>
    <p:extLst>
      <p:ext uri="{BB962C8B-B14F-4D97-AF65-F5344CB8AC3E}">
        <p14:creationId xmlns:p14="http://schemas.microsoft.com/office/powerpoint/2010/main" val="399811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B9CFCDF-2972-44D5-B21E-CB7FBA306760}"/>
              </a:ext>
            </a:extLst>
          </p:cNvPr>
          <p:cNvSpPr>
            <a:spLocks noGrp="1"/>
          </p:cNvSpPr>
          <p:nvPr>
            <p:ph type="dt" sz="half" idx="10"/>
          </p:nvPr>
        </p:nvSpPr>
        <p:spPr/>
        <p:txBody>
          <a:bodyPr/>
          <a:lstStyle>
            <a:lvl1pPr>
              <a:defRPr/>
            </a:lvl1pPr>
          </a:lstStyle>
          <a:p>
            <a:endParaRPr lang="pt-BR" altLang="pt-BR"/>
          </a:p>
        </p:txBody>
      </p:sp>
      <p:sp>
        <p:nvSpPr>
          <p:cNvPr id="3" name="Espaço Reservado para Rodapé 2">
            <a:extLst>
              <a:ext uri="{FF2B5EF4-FFF2-40B4-BE49-F238E27FC236}">
                <a16:creationId xmlns:a16="http://schemas.microsoft.com/office/drawing/2014/main" id="{FE372721-EE09-4FBE-87BC-71523F98A4B0}"/>
              </a:ext>
            </a:extLst>
          </p:cNvPr>
          <p:cNvSpPr>
            <a:spLocks noGrp="1"/>
          </p:cNvSpPr>
          <p:nvPr>
            <p:ph type="ftr" sz="quarter" idx="11"/>
          </p:nvPr>
        </p:nvSpPr>
        <p:spPr/>
        <p:txBody>
          <a:bodyPr/>
          <a:lstStyle>
            <a:lvl1pPr>
              <a:defRPr/>
            </a:lvl1pPr>
          </a:lstStyle>
          <a:p>
            <a:endParaRPr lang="pt-BR" altLang="pt-BR"/>
          </a:p>
        </p:txBody>
      </p:sp>
      <p:sp>
        <p:nvSpPr>
          <p:cNvPr id="4" name="Espaço Reservado para Número de Slide 3">
            <a:extLst>
              <a:ext uri="{FF2B5EF4-FFF2-40B4-BE49-F238E27FC236}">
                <a16:creationId xmlns:a16="http://schemas.microsoft.com/office/drawing/2014/main" id="{5346AEC3-F469-43CA-9965-FA40CCE7B011}"/>
              </a:ext>
            </a:extLst>
          </p:cNvPr>
          <p:cNvSpPr>
            <a:spLocks noGrp="1"/>
          </p:cNvSpPr>
          <p:nvPr>
            <p:ph type="sldNum" sz="quarter" idx="12"/>
          </p:nvPr>
        </p:nvSpPr>
        <p:spPr/>
        <p:txBody>
          <a:bodyPr/>
          <a:lstStyle>
            <a:lvl1pPr>
              <a:defRPr/>
            </a:lvl1pPr>
          </a:lstStyle>
          <a:p>
            <a:fld id="{55F8EF38-52FB-4FCF-B5BD-894AC50580D7}" type="slidenum">
              <a:rPr lang="pt-BR" altLang="pt-BR"/>
              <a:pPr/>
              <a:t>‹nº›</a:t>
            </a:fld>
            <a:endParaRPr lang="pt-BR" altLang="pt-BR"/>
          </a:p>
        </p:txBody>
      </p:sp>
    </p:spTree>
    <p:extLst>
      <p:ext uri="{BB962C8B-B14F-4D97-AF65-F5344CB8AC3E}">
        <p14:creationId xmlns:p14="http://schemas.microsoft.com/office/powerpoint/2010/main" val="269016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FD6FF-B145-40AD-B5A0-B6B419F4F0D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0C3B62E-34D9-450F-A194-72FB260D012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6396D2-EF89-4EF1-8B92-A6E21B32513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B164AE6-CAF3-418B-8460-6D892F873BAF}"/>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9AE4E583-F9D5-4257-B73C-A7B32394C8E2}"/>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37EC1B7C-401C-4005-9E17-939F479E6E71}"/>
              </a:ext>
            </a:extLst>
          </p:cNvPr>
          <p:cNvSpPr>
            <a:spLocks noGrp="1"/>
          </p:cNvSpPr>
          <p:nvPr>
            <p:ph type="sldNum" sz="quarter" idx="12"/>
          </p:nvPr>
        </p:nvSpPr>
        <p:spPr/>
        <p:txBody>
          <a:bodyPr/>
          <a:lstStyle>
            <a:lvl1pPr>
              <a:defRPr/>
            </a:lvl1pPr>
          </a:lstStyle>
          <a:p>
            <a:fld id="{F5A32B74-6127-4251-907A-DE18FC797A99}" type="slidenum">
              <a:rPr lang="pt-BR" altLang="pt-BR"/>
              <a:pPr/>
              <a:t>‹nº›</a:t>
            </a:fld>
            <a:endParaRPr lang="pt-BR" altLang="pt-BR"/>
          </a:p>
        </p:txBody>
      </p:sp>
    </p:spTree>
    <p:extLst>
      <p:ext uri="{BB962C8B-B14F-4D97-AF65-F5344CB8AC3E}">
        <p14:creationId xmlns:p14="http://schemas.microsoft.com/office/powerpoint/2010/main" val="226717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70D6D-3ECC-46DF-9590-816144B7999D}"/>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60430FE-9D19-4617-82AC-603B9922D39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E67A9C7-22ED-414B-89CD-298EC4438F1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E5DFF5E-3762-42B6-ADA0-06574C6F258E}"/>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46763D61-751A-4F35-906C-4BAA2FD2BBD9}"/>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EA6717C7-9596-4C38-BE5C-FF57CED8B68F}"/>
              </a:ext>
            </a:extLst>
          </p:cNvPr>
          <p:cNvSpPr>
            <a:spLocks noGrp="1"/>
          </p:cNvSpPr>
          <p:nvPr>
            <p:ph type="sldNum" sz="quarter" idx="12"/>
          </p:nvPr>
        </p:nvSpPr>
        <p:spPr/>
        <p:txBody>
          <a:bodyPr/>
          <a:lstStyle>
            <a:lvl1pPr>
              <a:defRPr/>
            </a:lvl1pPr>
          </a:lstStyle>
          <a:p>
            <a:fld id="{33AF3EBD-B595-41C4-8DA8-C9DB10493917}" type="slidenum">
              <a:rPr lang="pt-BR" altLang="pt-BR"/>
              <a:pPr/>
              <a:t>‹nº›</a:t>
            </a:fld>
            <a:endParaRPr lang="pt-BR" altLang="pt-BR"/>
          </a:p>
        </p:txBody>
      </p:sp>
    </p:spTree>
    <p:extLst>
      <p:ext uri="{BB962C8B-B14F-4D97-AF65-F5344CB8AC3E}">
        <p14:creationId xmlns:p14="http://schemas.microsoft.com/office/powerpoint/2010/main" val="176400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5355FDE-6091-46ED-B16F-0EDA7B51E49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1319FB3B-3040-462A-9D99-04346DADB74B}"/>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a:extLst>
              <a:ext uri="{FF2B5EF4-FFF2-40B4-BE49-F238E27FC236}">
                <a16:creationId xmlns:a16="http://schemas.microsoft.com/office/drawing/2014/main" id="{F3BD5DC2-EA48-4245-B4E7-4EF2E594904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pt-BR" altLang="pt-BR"/>
          </a:p>
        </p:txBody>
      </p:sp>
      <p:sp>
        <p:nvSpPr>
          <p:cNvPr id="1029" name="Rectangle 5">
            <a:extLst>
              <a:ext uri="{FF2B5EF4-FFF2-40B4-BE49-F238E27FC236}">
                <a16:creationId xmlns:a16="http://schemas.microsoft.com/office/drawing/2014/main" id="{EB4FC89E-B27C-49C7-B127-518779B24B02}"/>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pt-BR" altLang="pt-BR"/>
          </a:p>
        </p:txBody>
      </p:sp>
      <p:sp>
        <p:nvSpPr>
          <p:cNvPr id="1030" name="Rectangle 6">
            <a:extLst>
              <a:ext uri="{FF2B5EF4-FFF2-40B4-BE49-F238E27FC236}">
                <a16:creationId xmlns:a16="http://schemas.microsoft.com/office/drawing/2014/main" id="{4984B1CB-72D1-4698-B7A9-2485EB2D7DF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CBC1D36-FE07-4AAA-8CB4-1BA567BC975E}"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solidFill>
            <a:srgbClr val="4E7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6" name="Freeform: Shape 15">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Imagem 6" descr="Uma imagem contendo desenho, texto&#10;&#10;Descrição gerada automaticamente">
            <a:extLst>
              <a:ext uri="{FF2B5EF4-FFF2-40B4-BE49-F238E27FC236}">
                <a16:creationId xmlns:a16="http://schemas.microsoft.com/office/drawing/2014/main" id="{E1820400-861C-40FD-B005-68FAD27D6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088" y="404664"/>
            <a:ext cx="1529006" cy="1081772"/>
          </a:xfrm>
          <a:prstGeom prst="rect">
            <a:avLst/>
          </a:prstGeom>
        </p:spPr>
      </p:pic>
      <p:sp>
        <p:nvSpPr>
          <p:cNvPr id="11" name="Rectangle 2">
            <a:extLst>
              <a:ext uri="{FF2B5EF4-FFF2-40B4-BE49-F238E27FC236}">
                <a16:creationId xmlns:a16="http://schemas.microsoft.com/office/drawing/2014/main" id="{38C3ED8F-E20E-41A7-84A1-0CF9D8A39A61}"/>
              </a:ext>
            </a:extLst>
          </p:cNvPr>
          <p:cNvSpPr txBox="1">
            <a:spLocks noChangeArrowheads="1"/>
          </p:cNvSpPr>
          <p:nvPr/>
        </p:nvSpPr>
        <p:spPr bwMode="auto">
          <a:xfrm>
            <a:off x="690403" y="2348880"/>
            <a:ext cx="7824787" cy="3236913"/>
          </a:xfrm>
          <a:prstGeom prst="rect">
            <a:avLst/>
          </a:prstGeom>
          <a:noFill/>
          <a:ln>
            <a:noFill/>
          </a:ln>
        </p:spPr>
        <p:txBody>
          <a:bodyPr anchor="ct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a:lstStyle>
          <a:p>
            <a:pPr algn="ctr">
              <a:defRPr/>
            </a:pPr>
            <a:r>
              <a:rPr lang="pt-BR" sz="3000" dirty="0">
                <a:effectLst>
                  <a:outerShdw blurRad="38100" dist="38100" dir="2700000" algn="tl">
                    <a:srgbClr val="C0C0C0"/>
                  </a:outerShdw>
                </a:effectLst>
                <a:latin typeface="Verdana" pitchFamily="34" charset="0"/>
                <a:cs typeface="Times New Roman" pitchFamily="18" charset="0"/>
              </a:rPr>
              <a:t>COMPILADORES</a:t>
            </a:r>
          </a:p>
          <a:p>
            <a:pPr algn="ctr">
              <a:defRPr/>
            </a:pPr>
            <a:endParaRPr lang="pt-BR" sz="3000" dirty="0">
              <a:effectLst>
                <a:outerShdw blurRad="38100" dist="38100" dir="2700000" algn="tl">
                  <a:srgbClr val="C0C0C0"/>
                </a:outerShdw>
              </a:effectLst>
              <a:latin typeface="Verdana" pitchFamily="34" charset="0"/>
              <a:cs typeface="Times New Roman" pitchFamily="18" charset="0"/>
            </a:endParaRPr>
          </a:p>
          <a:p>
            <a:pPr algn="ctr">
              <a:defRPr/>
            </a:pPr>
            <a:endParaRPr lang="pt-BR" sz="3000" dirty="0">
              <a:effectLst>
                <a:outerShdw blurRad="38100" dist="38100" dir="2700000" algn="tl">
                  <a:srgbClr val="C0C0C0"/>
                </a:outerShdw>
              </a:effectLst>
              <a:latin typeface="Verdana" pitchFamily="34" charset="0"/>
              <a:cs typeface="Times New Roman" pitchFamily="18" charset="0"/>
            </a:endParaRPr>
          </a:p>
          <a:p>
            <a:pPr algn="ctr">
              <a:defRPr/>
            </a:pPr>
            <a:endParaRPr lang="pt-BR" sz="2400" dirty="0">
              <a:effectLst>
                <a:outerShdw blurRad="38100" dist="38100" dir="2700000" algn="tl">
                  <a:srgbClr val="C0C0C0"/>
                </a:outerShdw>
              </a:effectLst>
              <a:latin typeface="Verdana" pitchFamily="34" charset="0"/>
              <a:cs typeface="Times New Roman" pitchFamily="18" charset="0"/>
            </a:endParaRPr>
          </a:p>
          <a:p>
            <a:pPr algn="ctr">
              <a:defRPr/>
            </a:pPr>
            <a:r>
              <a:rPr lang="pt-BR" sz="2400" dirty="0">
                <a:effectLst>
                  <a:outerShdw blurRad="38100" dist="38100" dir="2700000" algn="tl">
                    <a:srgbClr val="C0C0C0"/>
                  </a:outerShdw>
                </a:effectLst>
                <a:latin typeface="Verdana" pitchFamily="34" charset="0"/>
                <a:cs typeface="Times New Roman" pitchFamily="18" charset="0"/>
              </a:rPr>
              <a:t>unidade 1 – INTRODUÇÃO</a:t>
            </a:r>
          </a:p>
          <a:p>
            <a:pPr algn="ctr">
              <a:defRPr/>
            </a:pPr>
            <a:r>
              <a:rPr lang="pt-BR" sz="2000" dirty="0">
                <a:effectLst>
                  <a:outerShdw blurRad="38100" dist="38100" dir="2700000" algn="tl">
                    <a:srgbClr val="C0C0C0"/>
                  </a:outerShdw>
                </a:effectLst>
                <a:latin typeface="Verdana" pitchFamily="34" charset="0"/>
                <a:cs typeface="Times New Roman" pitchFamily="18" charset="0"/>
              </a:rPr>
              <a:t>Profa. Joyce Martins (joyce@furb.br)</a:t>
            </a:r>
            <a:endParaRPr lang="en-US" sz="2000" dirty="0">
              <a:effectLst>
                <a:outerShdw blurRad="38100" dist="38100" dir="2700000" algn="tl">
                  <a:srgbClr val="C0C0C0"/>
                </a:outerShdw>
              </a:effectLst>
            </a:endParaRPr>
          </a:p>
        </p:txBody>
      </p:sp>
    </p:spTree>
    <p:extLst>
      <p:ext uri="{BB962C8B-B14F-4D97-AF65-F5344CB8AC3E}">
        <p14:creationId xmlns:p14="http://schemas.microsoft.com/office/powerpoint/2010/main" val="283165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8">
            <a:extLst>
              <a:ext uri="{FF2B5EF4-FFF2-40B4-BE49-F238E27FC236}">
                <a16:creationId xmlns:a16="http://schemas.microsoft.com/office/drawing/2014/main" id="{06D58E92-EAE2-41E1-B5A8-E5ECD25146D8}"/>
              </a:ext>
            </a:extLst>
          </p:cNvPr>
          <p:cNvSpPr txBox="1">
            <a:spLocks noChangeArrowheads="1"/>
          </p:cNvSpPr>
          <p:nvPr/>
        </p:nvSpPr>
        <p:spPr bwMode="auto">
          <a:xfrm>
            <a:off x="2277703" y="741611"/>
            <a:ext cx="4851400" cy="1031206"/>
          </a:xfrm>
          <a:prstGeom prst="rect">
            <a:avLst/>
          </a:prstGeom>
          <a:solidFill>
            <a:srgbClr val="FFFFFF"/>
          </a:solidFill>
          <a:ln w="12700">
            <a:solidFill>
              <a:srgbClr val="FF0000"/>
            </a:solidFill>
            <a:prstDash val="dash"/>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lvl="0" algn="just">
              <a:buNone/>
              <a:tabLst>
                <a:tab pos="228600" algn="l"/>
              </a:tabLst>
            </a:pPr>
            <a:r>
              <a:rPr lang="es-ES_tradnl" sz="18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b="1" dirty="0" err="1">
                <a:effectLst/>
                <a:latin typeface="Courier New" panose="02070309020205020404" pitchFamily="49" charset="0"/>
                <a:ea typeface="Times New Roman" panose="02020603050405020304" pitchFamily="18" charset="0"/>
                <a:cs typeface="Courier New" panose="02070309020205020404" pitchFamily="49" charset="0"/>
              </a:rPr>
              <a:t>int</a:t>
            </a:r>
            <a:r>
              <a:rPr lang="es-ES_tradnl" sz="18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dirty="0" err="1">
                <a:effectLst/>
                <a:latin typeface="Courier New" panose="02070309020205020404" pitchFamily="49" charset="0"/>
                <a:ea typeface="Times New Roman" panose="02020603050405020304" pitchFamily="18" charset="0"/>
                <a:cs typeface="Courier New" panose="02070309020205020404" pitchFamily="49" charset="0"/>
              </a:rPr>
              <a:t>ld</a:t>
            </a:r>
            <a:r>
              <a:rPr lang="es-ES_tradnl"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b="1" dirty="0" err="1">
                <a:effectLst/>
                <a:latin typeface="Courier New" panose="02070309020205020404" pitchFamily="49" charset="0"/>
                <a:ea typeface="Times New Roman" panose="02020603050405020304" pitchFamily="18" charset="0"/>
                <a:cs typeface="Courier New" panose="02070309020205020404" pitchFamily="49" charset="0"/>
              </a:rPr>
              <a:t>int</a:t>
            </a:r>
            <a:r>
              <a:rPr lang="es-ES_tradnl"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dirty="0" err="1">
                <a:effectLst/>
                <a:latin typeface="Courier New" panose="02070309020205020404" pitchFamily="49" charset="0"/>
                <a:ea typeface="Times New Roman" panose="02020603050405020304" pitchFamily="18" charset="0"/>
                <a:cs typeface="Courier New" panose="02070309020205020404" pitchFamily="49" charset="0"/>
              </a:rPr>
              <a:t>area</a:t>
            </a:r>
            <a:r>
              <a:rPr lang="es-ES_tradnl"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b="1" dirty="0">
                <a:effectLst/>
                <a:latin typeface="Courier New" panose="02070309020205020404" pitchFamily="49" charset="0"/>
                <a:ea typeface="Times New Roman" panose="02020603050405020304" pitchFamily="18" charset="0"/>
                <a:cs typeface="Courier New" panose="02070309020205020404" pitchFamily="49" charset="0"/>
              </a:rPr>
              <a:t>}</a:t>
            </a:r>
            <a:endParaRPr lang="pt-BR" sz="1800" b="1" dirty="0">
              <a:latin typeface="Courier New" panose="02070309020205020404" pitchFamily="49" charset="0"/>
              <a:ea typeface="Times New Roman" panose="02020603050405020304" pitchFamily="18" charset="0"/>
              <a:cs typeface="Courier New" panose="02070309020205020404" pitchFamily="49" charset="0"/>
            </a:endParaRPr>
          </a:p>
          <a:p>
            <a:pPr lvl="0" algn="just">
              <a:buNone/>
              <a:tabLst>
                <a:tab pos="228600" algn="l"/>
              </a:tabLst>
            </a:pPr>
            <a:r>
              <a:rPr lang="es-ES_tradnl" sz="1800" dirty="0" err="1">
                <a:effectLst/>
                <a:latin typeface="Courier New" panose="02070309020205020404" pitchFamily="49" charset="0"/>
                <a:ea typeface="Times New Roman" panose="02020603050405020304" pitchFamily="18" charset="0"/>
                <a:cs typeface="Courier New" panose="02070309020205020404" pitchFamily="49" charset="0"/>
              </a:rPr>
              <a:t>ld</a:t>
            </a:r>
            <a:r>
              <a:rPr lang="es-ES_tradnl"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dirty="0">
                <a:effectLst/>
                <a:latin typeface="Courier New" panose="02070309020205020404" pitchFamily="49" charset="0"/>
                <a:ea typeface="Times New Roman" panose="02020603050405020304" pitchFamily="18" charset="0"/>
                <a:cs typeface="Courier New" panose="02070309020205020404" pitchFamily="49" charset="0"/>
              </a:rPr>
              <a:t>10</a:t>
            </a:r>
            <a:endParaRPr lang="pt-BR" sz="18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lvl="0" algn="just">
              <a:buNone/>
              <a:tabLst>
                <a:tab pos="228600" algn="l"/>
              </a:tabLst>
            </a:pPr>
            <a:r>
              <a:rPr lang="es-ES_tradnl" sz="1800" dirty="0" err="1">
                <a:effectLst/>
                <a:latin typeface="Courier New" panose="02070309020205020404" pitchFamily="49" charset="0"/>
                <a:ea typeface="Times New Roman" panose="02020603050405020304" pitchFamily="18" charset="0"/>
                <a:cs typeface="Courier New" panose="02070309020205020404" pitchFamily="49" charset="0"/>
              </a:rPr>
              <a:t>area</a:t>
            </a:r>
            <a:r>
              <a:rPr lang="es-ES_tradnl"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dirty="0" err="1">
                <a:effectLst/>
                <a:latin typeface="Courier New" panose="02070309020205020404" pitchFamily="49" charset="0"/>
                <a:ea typeface="Times New Roman" panose="02020603050405020304" pitchFamily="18" charset="0"/>
                <a:cs typeface="Courier New" panose="02070309020205020404" pitchFamily="49" charset="0"/>
              </a:rPr>
              <a:t>ld</a:t>
            </a:r>
            <a:r>
              <a:rPr lang="es-ES_tradnl"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b="1" dirty="0">
                <a:effectLst/>
                <a:latin typeface="Courier New" panose="02070309020205020404" pitchFamily="49" charset="0"/>
                <a:ea typeface="Times New Roman" panose="02020603050405020304" pitchFamily="18" charset="0"/>
                <a:cs typeface="Courier New" panose="02070309020205020404" pitchFamily="49" charset="0"/>
              </a:rPr>
              <a:t>* </a:t>
            </a:r>
            <a:r>
              <a:rPr lang="es-ES_tradnl" sz="1800" dirty="0" err="1">
                <a:effectLst/>
                <a:latin typeface="Courier New" panose="02070309020205020404" pitchFamily="49" charset="0"/>
                <a:ea typeface="Times New Roman" panose="02020603050405020304" pitchFamily="18" charset="0"/>
                <a:cs typeface="Courier New" panose="02070309020205020404" pitchFamily="49" charset="0"/>
              </a:rPr>
              <a:t>ld</a:t>
            </a:r>
            <a:endParaRPr lang="pt-BR" sz="18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a:spcBef>
                <a:spcPct val="0"/>
              </a:spcBef>
              <a:buClrTx/>
              <a:buSzTx/>
              <a:buFontTx/>
              <a:buNone/>
            </a:pPr>
            <a:endParaRPr kumimoji="0" lang="pt-BR" altLang="pt-BR" sz="1600" dirty="0">
              <a:latin typeface="Courier New" panose="02070309020205020404" pitchFamily="49" charset="0"/>
              <a:cs typeface="Courier New" panose="02070309020205020404" pitchFamily="49" charset="0"/>
            </a:endParaRPr>
          </a:p>
        </p:txBody>
      </p:sp>
      <p:sp>
        <p:nvSpPr>
          <p:cNvPr id="59421" name="AutoShape 29">
            <a:extLst>
              <a:ext uri="{FF2B5EF4-FFF2-40B4-BE49-F238E27FC236}">
                <a16:creationId xmlns:a16="http://schemas.microsoft.com/office/drawing/2014/main" id="{CBA6C75F-FAB6-4096-B522-69A754683FEF}"/>
              </a:ext>
            </a:extLst>
          </p:cNvPr>
          <p:cNvSpPr>
            <a:spLocks noChangeArrowheads="1"/>
          </p:cNvSpPr>
          <p:nvPr/>
        </p:nvSpPr>
        <p:spPr bwMode="auto">
          <a:xfrm rot="5400000">
            <a:off x="4303353" y="1702991"/>
            <a:ext cx="800100" cy="3476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rgbClr val="000000"/>
            </a:solidFill>
            <a:miter lim="800000"/>
            <a:headEnd/>
            <a:tailEnd/>
          </a:ln>
        </p:spPr>
        <p:txBody>
          <a:bodyPr/>
          <a:lstStyle/>
          <a:p>
            <a:endParaRPr lang="pt-BR"/>
          </a:p>
        </p:txBody>
      </p:sp>
      <p:sp>
        <p:nvSpPr>
          <p:cNvPr id="7175" name="Text Box 31">
            <a:extLst>
              <a:ext uri="{FF2B5EF4-FFF2-40B4-BE49-F238E27FC236}">
                <a16:creationId xmlns:a16="http://schemas.microsoft.com/office/drawing/2014/main" id="{A03A9105-E4C8-4452-95E0-7BD23F3B5F79}"/>
              </a:ext>
            </a:extLst>
          </p:cNvPr>
          <p:cNvSpPr txBox="1">
            <a:spLocks noChangeArrowheads="1"/>
          </p:cNvSpPr>
          <p:nvPr/>
        </p:nvSpPr>
        <p:spPr bwMode="auto">
          <a:xfrm>
            <a:off x="193669" y="2276872"/>
            <a:ext cx="8766051" cy="410445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a:solidFill>
                  <a:srgbClr val="008000"/>
                </a:solidFill>
                <a:latin typeface="Arial Narrow" pitchFamily="34" charset="0"/>
              </a:rPr>
              <a:t>analisador léxico</a:t>
            </a:r>
          </a:p>
          <a:p>
            <a:pPr marL="0" lvl="1">
              <a:defRPr/>
            </a:pPr>
            <a:r>
              <a:rPr lang="pt-BR" sz="2000" b="1" dirty="0">
                <a:latin typeface="Arial Narrow" pitchFamily="34" charset="0"/>
              </a:rPr>
              <a:t>FUNÇÃO: </a:t>
            </a:r>
            <a:r>
              <a:rPr lang="pt-BR" sz="2000" b="1" dirty="0">
                <a:solidFill>
                  <a:srgbClr val="FF0000"/>
                </a:solidFill>
                <a:latin typeface="Arial Narrow" pitchFamily="34" charset="0"/>
              </a:rPr>
              <a:t>ler</a:t>
            </a:r>
            <a:r>
              <a:rPr lang="pt-BR" sz="2000" dirty="0">
                <a:latin typeface="Arial Narrow" pitchFamily="34" charset="0"/>
              </a:rPr>
              <a:t> o programa fonte </a:t>
            </a:r>
            <a:r>
              <a:rPr lang="pt-BR" sz="2000" dirty="0" err="1">
                <a:latin typeface="Arial Narrow" pitchFamily="34" charset="0"/>
              </a:rPr>
              <a:t>caracter</a:t>
            </a:r>
            <a:r>
              <a:rPr lang="pt-BR" sz="2000" dirty="0">
                <a:latin typeface="Arial Narrow" pitchFamily="34" charset="0"/>
              </a:rPr>
              <a:t> a </a:t>
            </a:r>
            <a:r>
              <a:rPr lang="pt-BR" sz="2000" dirty="0" err="1">
                <a:latin typeface="Arial Narrow" pitchFamily="34" charset="0"/>
              </a:rPr>
              <a:t>caracter</a:t>
            </a:r>
            <a:r>
              <a:rPr lang="pt-BR" sz="2000" dirty="0">
                <a:latin typeface="Arial Narrow" pitchFamily="34" charset="0"/>
              </a:rPr>
              <a:t>, identificando </a:t>
            </a:r>
            <a:r>
              <a:rPr lang="pt-BR" sz="2000" b="1" i="1" dirty="0">
                <a:solidFill>
                  <a:srgbClr val="FF0000"/>
                </a:solidFill>
                <a:latin typeface="Arial Narrow" pitchFamily="34" charset="0"/>
              </a:rPr>
              <a:t>tokens</a:t>
            </a:r>
            <a:r>
              <a:rPr lang="pt-BR" sz="2000" dirty="0">
                <a:latin typeface="Arial Narrow" pitchFamily="34" charset="0"/>
              </a:rPr>
              <a:t> (lexema + classe - palavras reservadas, símbolos especiais, identificadores, constantes).</a:t>
            </a:r>
          </a:p>
          <a:p>
            <a:pPr marL="0" lvl="1">
              <a:defRPr/>
            </a:pPr>
            <a:endParaRPr lang="pt-BR" sz="2000" dirty="0">
              <a:latin typeface="Arial Narrow" pitchFamily="34" charset="0"/>
            </a:endParaRPr>
          </a:p>
          <a:p>
            <a:pPr algn="just">
              <a:defRPr/>
            </a:pPr>
            <a:r>
              <a:rPr lang="pt-BR" sz="2000" b="1" dirty="0">
                <a:latin typeface="Arial Narrow" pitchFamily="34" charset="0"/>
              </a:rPr>
              <a:t>ESPECIFICAÇÃO:</a:t>
            </a:r>
          </a:p>
          <a:p>
            <a:pPr marL="266700" lvl="1">
              <a:defRPr/>
            </a:pPr>
            <a:r>
              <a:rPr lang="pt-BR" sz="2000" u="sng" dirty="0">
                <a:latin typeface="Arial Narrow" pitchFamily="34" charset="0"/>
              </a:rPr>
              <a:t>palavras reservadas (PR)</a:t>
            </a:r>
            <a:r>
              <a:rPr lang="pt-BR" sz="2000" dirty="0">
                <a:latin typeface="Arial Narrow" pitchFamily="34" charset="0"/>
              </a:rPr>
              <a:t>: {   </a:t>
            </a:r>
            <a:r>
              <a:rPr lang="pt-BR" sz="1600" b="1" dirty="0" err="1">
                <a:latin typeface="Courier New" pitchFamily="49" charset="0"/>
                <a:cs typeface="Courier New" pitchFamily="49" charset="0"/>
              </a:rPr>
              <a:t>float</a:t>
            </a:r>
            <a:r>
              <a:rPr lang="pt-BR" sz="1600" b="1" dirty="0">
                <a:latin typeface="Courier New" pitchFamily="49" charset="0"/>
                <a:cs typeface="Courier New" pitchFamily="49" charset="0"/>
              </a:rPr>
              <a:t>  </a:t>
            </a:r>
            <a:r>
              <a:rPr lang="pt-BR" sz="1600" b="1" dirty="0" err="1">
                <a:latin typeface="Courier New" pitchFamily="49" charset="0"/>
                <a:cs typeface="Courier New" pitchFamily="49" charset="0"/>
              </a:rPr>
              <a:t>int</a:t>
            </a:r>
            <a:r>
              <a:rPr lang="pt-BR" sz="1600" dirty="0">
                <a:latin typeface="Arial Narrow" pitchFamily="34" charset="0"/>
              </a:rPr>
              <a:t>   </a:t>
            </a:r>
            <a:r>
              <a:rPr lang="pt-BR" sz="2000" dirty="0">
                <a:latin typeface="Arial Narrow" pitchFamily="34" charset="0"/>
              </a:rPr>
              <a:t>}</a:t>
            </a:r>
          </a:p>
          <a:p>
            <a:pPr marL="266700" lvl="1">
              <a:defRPr/>
            </a:pPr>
            <a:r>
              <a:rPr lang="pt-BR" sz="2000" u="sng" dirty="0">
                <a:latin typeface="Arial Narrow" pitchFamily="34" charset="0"/>
              </a:rPr>
              <a:t>símbolos especiais (SE)</a:t>
            </a:r>
            <a:r>
              <a:rPr lang="pt-BR" sz="2000" dirty="0">
                <a:latin typeface="Arial Narrow" pitchFamily="34" charset="0"/>
              </a:rPr>
              <a:t>: {   </a:t>
            </a:r>
            <a:r>
              <a:rPr lang="pt-BR" sz="1600" b="1" dirty="0">
                <a:effectLst/>
                <a:latin typeface="Courier New" panose="02070309020205020404" pitchFamily="49" charset="0"/>
                <a:ea typeface="Times New Roman" panose="02020603050405020304" pitchFamily="18" charset="0"/>
              </a:rPr>
              <a:t>{   }  (  )  +  -  *  /</a:t>
            </a:r>
            <a:r>
              <a:rPr lang="pt-BR" sz="1600" dirty="0">
                <a:effectLst/>
                <a:latin typeface="Courier New" panose="02070309020205020404" pitchFamily="49" charset="0"/>
                <a:ea typeface="Times New Roman" panose="02020603050405020304" pitchFamily="18" charset="0"/>
              </a:rPr>
              <a:t>  </a:t>
            </a:r>
            <a:r>
              <a:rPr lang="pt-BR" sz="1600" b="1" dirty="0">
                <a:effectLst/>
                <a:latin typeface="Courier New" panose="02070309020205020404" pitchFamily="49" charset="0"/>
                <a:ea typeface="Times New Roman" panose="02020603050405020304" pitchFamily="18" charset="0"/>
              </a:rPr>
              <a:t>:=</a:t>
            </a:r>
            <a:r>
              <a:rPr lang="pt-BR" sz="1800" dirty="0">
                <a:latin typeface="Arial Narrow" pitchFamily="34" charset="0"/>
              </a:rPr>
              <a:t>   </a:t>
            </a:r>
            <a:r>
              <a:rPr lang="pt-BR" sz="2000" dirty="0">
                <a:latin typeface="Arial Narrow" pitchFamily="34" charset="0"/>
              </a:rPr>
              <a:t>}</a:t>
            </a:r>
          </a:p>
          <a:p>
            <a:pPr marL="266700" lvl="1">
              <a:defRPr/>
            </a:pPr>
            <a:r>
              <a:rPr lang="pt-BR" sz="2000" u="sng" dirty="0">
                <a:latin typeface="Arial Narrow" panose="020B0606020202030204" pitchFamily="34" charset="0"/>
              </a:rPr>
              <a:t>identificador (id)</a:t>
            </a:r>
            <a:r>
              <a:rPr lang="pt-BR" sz="2000" dirty="0">
                <a:latin typeface="Arial Narrow" panose="020B0606020202030204" pitchFamily="34" charset="0"/>
              </a:rPr>
              <a:t>: </a:t>
            </a:r>
            <a:r>
              <a:rPr lang="pt-BR" sz="2000" dirty="0">
                <a:effectLst/>
                <a:latin typeface="Arial Narrow" panose="020B0606020202030204" pitchFamily="34" charset="0"/>
                <a:ea typeface="Times New Roman" panose="02020603050405020304" pitchFamily="18" charset="0"/>
                <a:cs typeface="Times New Roman" panose="02020603050405020304" pitchFamily="18" charset="0"/>
              </a:rPr>
              <a:t>inicia com letra minúscula, seguida por zero ou mais letras minúsculas ou dígitos</a:t>
            </a:r>
            <a:endParaRPr lang="pt-BR" sz="2000" b="1" dirty="0">
              <a:latin typeface="Arial Narrow" panose="020B0606020202030204" pitchFamily="34" charset="0"/>
            </a:endParaRPr>
          </a:p>
          <a:p>
            <a:pPr marL="266700" lvl="1">
              <a:defRPr/>
            </a:pPr>
            <a:r>
              <a:rPr lang="pt-BR" sz="2000" u="sng" dirty="0">
                <a:latin typeface="Arial Narrow" panose="020B0606020202030204" pitchFamily="34" charset="0"/>
              </a:rPr>
              <a:t>constante inteira (</a:t>
            </a:r>
            <a:r>
              <a:rPr lang="pt-BR" sz="2000" u="sng" dirty="0" err="1">
                <a:latin typeface="Arial Narrow" panose="020B0606020202030204" pitchFamily="34" charset="0"/>
              </a:rPr>
              <a:t>cte_int</a:t>
            </a:r>
            <a:r>
              <a:rPr lang="pt-BR" sz="2000" u="sng" dirty="0">
                <a:latin typeface="Arial Narrow" panose="020B0606020202030204" pitchFamily="34" charset="0"/>
              </a:rPr>
              <a:t>)</a:t>
            </a:r>
            <a:r>
              <a:rPr lang="pt-BR" sz="2000" dirty="0">
                <a:latin typeface="Arial Narrow" panose="020B0606020202030204" pitchFamily="34" charset="0"/>
              </a:rPr>
              <a:t>: composta por um ou mais dígitos</a:t>
            </a:r>
          </a:p>
          <a:p>
            <a:pPr marL="266700" lvl="1">
              <a:defRPr/>
            </a:pPr>
            <a:r>
              <a:rPr lang="pt-BR" sz="2000" u="sng" dirty="0">
                <a:latin typeface="Arial Narrow" panose="020B0606020202030204" pitchFamily="34" charset="0"/>
              </a:rPr>
              <a:t>constante real (</a:t>
            </a:r>
            <a:r>
              <a:rPr lang="pt-BR" sz="2000" u="sng" dirty="0" err="1">
                <a:latin typeface="Arial Narrow" panose="020B0606020202030204" pitchFamily="34" charset="0"/>
              </a:rPr>
              <a:t>cte_real</a:t>
            </a:r>
            <a:r>
              <a:rPr lang="pt-BR" sz="2000" u="sng" dirty="0">
                <a:latin typeface="Arial Narrow" panose="020B0606020202030204" pitchFamily="34" charset="0"/>
              </a:rPr>
              <a:t>)</a:t>
            </a:r>
            <a:r>
              <a:rPr lang="pt-BR" sz="2000" dirty="0">
                <a:latin typeface="Arial Narrow" panose="020B0606020202030204" pitchFamily="34" charset="0"/>
              </a:rPr>
              <a:t>: inicia com um ou mais dígitos, seguidos por uma vírgula, seguida por um ou mais dígitos</a:t>
            </a:r>
          </a:p>
          <a:p>
            <a:pPr algn="just">
              <a:defRPr/>
            </a:pPr>
            <a:endParaRPr lang="pt-BR" sz="600" b="1" dirty="0">
              <a:latin typeface="Arial Narrow" panose="020B0606020202030204" pitchFamily="34" charset="0"/>
            </a:endParaRPr>
          </a:p>
          <a:p>
            <a:pPr algn="just">
              <a:defRPr/>
            </a:pPr>
            <a:r>
              <a:rPr lang="pt-BR" sz="2000" b="1" dirty="0">
                <a:solidFill>
                  <a:srgbClr val="008000"/>
                </a:solidFill>
                <a:latin typeface="Arial Narrow" panose="020B0606020202030204" pitchFamily="34" charset="0"/>
              </a:rPr>
              <a:t>SAÍDA: </a:t>
            </a:r>
            <a:r>
              <a:rPr lang="pt-BR" sz="2000" b="1" dirty="0">
                <a:latin typeface="Arial Narrow" panose="020B0606020202030204" pitchFamily="34" charset="0"/>
              </a:rPr>
              <a:t>lista de </a:t>
            </a:r>
            <a:r>
              <a:rPr lang="pt-BR" sz="2000" b="1" i="1" dirty="0" err="1">
                <a:latin typeface="Arial Narrow" panose="020B0606020202030204" pitchFamily="34" charset="0"/>
              </a:rPr>
              <a:t>tokens</a:t>
            </a:r>
            <a:r>
              <a:rPr lang="pt-BR" sz="2000" b="1" dirty="0">
                <a:latin typeface="Arial Narrow" panose="020B0606020202030204" pitchFamily="34" charset="0"/>
              </a:rPr>
              <a:t> (lexema, classe, linha)</a:t>
            </a:r>
            <a:endParaRPr lang="pt-BR" sz="2000" dirty="0">
              <a:latin typeface="Arial Narrow" panose="020B0606020202030204" pitchFamily="34" charset="0"/>
            </a:endParaRPr>
          </a:p>
        </p:txBody>
      </p:sp>
      <p:sp>
        <p:nvSpPr>
          <p:cNvPr id="13320" name="Line 32">
            <a:extLst>
              <a:ext uri="{FF2B5EF4-FFF2-40B4-BE49-F238E27FC236}">
                <a16:creationId xmlns:a16="http://schemas.microsoft.com/office/drawing/2014/main" id="{87AD8267-AB3D-416F-B296-4D150958DB74}"/>
              </a:ext>
            </a:extLst>
          </p:cNvPr>
          <p:cNvSpPr>
            <a:spLocks noChangeShapeType="1"/>
          </p:cNvSpPr>
          <p:nvPr/>
        </p:nvSpPr>
        <p:spPr bwMode="auto">
          <a:xfrm>
            <a:off x="206597" y="6021288"/>
            <a:ext cx="875312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3" name="Rectangle 113">
            <a:extLst>
              <a:ext uri="{FF2B5EF4-FFF2-40B4-BE49-F238E27FC236}">
                <a16:creationId xmlns:a16="http://schemas.microsoft.com/office/drawing/2014/main" id="{D5D29830-C8F2-4805-8EE6-1BE9F2F6989D}"/>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4" name="Line 114">
            <a:extLst>
              <a:ext uri="{FF2B5EF4-FFF2-40B4-BE49-F238E27FC236}">
                <a16:creationId xmlns:a16="http://schemas.microsoft.com/office/drawing/2014/main" id="{52542CA2-33FB-45D1-89E5-A05C8033CFE5}"/>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AutoShape 5">
            <a:extLst>
              <a:ext uri="{FF2B5EF4-FFF2-40B4-BE49-F238E27FC236}">
                <a16:creationId xmlns:a16="http://schemas.microsoft.com/office/drawing/2014/main" id="{EBD1823B-7268-44B0-AE75-8C562E0CC7A8}"/>
              </a:ext>
            </a:extLst>
          </p:cNvPr>
          <p:cNvSpPr>
            <a:spLocks noChangeArrowheads="1"/>
          </p:cNvSpPr>
          <p:nvPr/>
        </p:nvSpPr>
        <p:spPr bwMode="auto">
          <a:xfrm rot="5400000">
            <a:off x="4196556" y="946850"/>
            <a:ext cx="750887" cy="3476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rgbClr val="000000"/>
            </a:solidFill>
            <a:miter lim="800000"/>
            <a:headEnd/>
            <a:tailEnd/>
          </a:ln>
        </p:spPr>
        <p:txBody>
          <a:bodyPr/>
          <a:lstStyle/>
          <a:p>
            <a:endParaRPr lang="pt-BR"/>
          </a:p>
        </p:txBody>
      </p:sp>
      <p:grpSp>
        <p:nvGrpSpPr>
          <p:cNvPr id="15364" name="Grupo 1">
            <a:extLst>
              <a:ext uri="{FF2B5EF4-FFF2-40B4-BE49-F238E27FC236}">
                <a16:creationId xmlns:a16="http://schemas.microsoft.com/office/drawing/2014/main" id="{F24B6B4B-56F3-443B-8EE8-1912E1C90109}"/>
              </a:ext>
            </a:extLst>
          </p:cNvPr>
          <p:cNvGrpSpPr>
            <a:grpSpLocks/>
          </p:cNvGrpSpPr>
          <p:nvPr/>
        </p:nvGrpSpPr>
        <p:grpSpPr bwMode="auto">
          <a:xfrm>
            <a:off x="179512" y="1517650"/>
            <a:ext cx="8769049" cy="4071590"/>
            <a:chOff x="1235075" y="1517650"/>
            <a:chExt cx="7648015" cy="4071121"/>
          </a:xfrm>
        </p:grpSpPr>
        <p:sp>
          <p:nvSpPr>
            <p:cNvPr id="8198" name="Text Box 7">
              <a:extLst>
                <a:ext uri="{FF2B5EF4-FFF2-40B4-BE49-F238E27FC236}">
                  <a16:creationId xmlns:a16="http://schemas.microsoft.com/office/drawing/2014/main" id="{D46DC811-6E2E-4B15-A6E2-BC5F8EC56764}"/>
                </a:ext>
              </a:extLst>
            </p:cNvPr>
            <p:cNvSpPr txBox="1">
              <a:spLocks noChangeArrowheads="1"/>
            </p:cNvSpPr>
            <p:nvPr/>
          </p:nvSpPr>
          <p:spPr bwMode="auto">
            <a:xfrm>
              <a:off x="1235075" y="1517650"/>
              <a:ext cx="7645400" cy="407112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a:solidFill>
                    <a:srgbClr val="008000"/>
                  </a:solidFill>
                  <a:latin typeface="Arial Narrow" pitchFamily="34" charset="0"/>
                </a:rPr>
                <a:t>analisador sintático</a:t>
              </a:r>
            </a:p>
            <a:p>
              <a:pPr marL="0" lvl="1">
                <a:defRPr/>
              </a:pPr>
              <a:r>
                <a:rPr lang="pt-BR" sz="2000" b="1" dirty="0">
                  <a:latin typeface="Arial Narrow" pitchFamily="34" charset="0"/>
                </a:rPr>
                <a:t>FUNÇÃO: </a:t>
              </a:r>
              <a:r>
                <a:rPr lang="pt-BR" sz="2000" b="1" dirty="0">
                  <a:solidFill>
                    <a:srgbClr val="FF0000"/>
                  </a:solidFill>
                  <a:latin typeface="Arial Narrow" pitchFamily="34" charset="0"/>
                </a:rPr>
                <a:t>agrupar</a:t>
              </a:r>
              <a:r>
                <a:rPr lang="pt-BR" sz="2000" dirty="0">
                  <a:latin typeface="Arial Narrow" pitchFamily="34" charset="0"/>
                </a:rPr>
                <a:t> </a:t>
              </a:r>
              <a:r>
                <a:rPr lang="pt-BR" sz="2000" i="1" dirty="0" err="1">
                  <a:latin typeface="Arial Narrow" pitchFamily="34" charset="0"/>
                </a:rPr>
                <a:t>tokens</a:t>
              </a:r>
              <a:r>
                <a:rPr lang="pt-BR" sz="2000" dirty="0">
                  <a:latin typeface="Arial Narrow" pitchFamily="34" charset="0"/>
                </a:rPr>
                <a:t> em estruturas sintáticas de acordo com a gramática especificada, construindo a</a:t>
              </a:r>
              <a:r>
                <a:rPr lang="pt-BR" sz="2000" b="1" dirty="0">
                  <a:solidFill>
                    <a:srgbClr val="FF0000"/>
                  </a:solidFill>
                  <a:latin typeface="Arial Narrow" pitchFamily="34" charset="0"/>
                </a:rPr>
                <a:t> árvore sintática</a:t>
              </a:r>
              <a:r>
                <a:rPr lang="pt-BR" sz="2000" b="1" dirty="0">
                  <a:latin typeface="Arial Narrow" pitchFamily="34" charset="0"/>
                </a:rPr>
                <a:t> </a:t>
              </a:r>
              <a:r>
                <a:rPr lang="pt-BR" sz="2000" dirty="0">
                  <a:latin typeface="Arial Narrow" pitchFamily="34" charset="0"/>
                </a:rPr>
                <a:t>correspondente.</a:t>
              </a:r>
            </a:p>
            <a:p>
              <a:pPr>
                <a:defRPr/>
              </a:pPr>
              <a:endParaRPr lang="pt-BR" sz="2000" b="1" dirty="0">
                <a:latin typeface="Arial Narrow" pitchFamily="34" charset="0"/>
              </a:endParaRPr>
            </a:p>
            <a:p>
              <a:pPr>
                <a:defRPr/>
              </a:pPr>
              <a:r>
                <a:rPr lang="pt-BR" sz="2000" b="1" dirty="0">
                  <a:latin typeface="Arial Narrow" pitchFamily="34" charset="0"/>
                </a:rPr>
                <a:t>ESPECIFICAÇÃO:</a:t>
              </a:r>
            </a:p>
            <a:p>
              <a:pPr marL="215900" algn="just"/>
              <a:r>
                <a:rPr lang="pt-BR" sz="1600" dirty="0">
                  <a:effectLst/>
                  <a:latin typeface="Courier New" panose="02070309020205020404" pitchFamily="49" charset="0"/>
                  <a:ea typeface="Times New Roman" panose="02020603050405020304" pitchFamily="18" charset="0"/>
                  <a:cs typeface="Courier New" panose="02070309020205020404" pitchFamily="49" charset="0"/>
                </a:rPr>
                <a:t>S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L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C</a:t>
              </a:r>
              <a:endParaRPr lang="pt-BR" sz="16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marL="215900" algn="just"/>
              <a:r>
                <a:rPr lang="pt-BR" sz="1600" dirty="0">
                  <a:effectLst/>
                  <a:latin typeface="Courier New" panose="02070309020205020404" pitchFamily="49" charset="0"/>
                  <a:ea typeface="Times New Roman" panose="02020603050405020304" pitchFamily="18" charset="0"/>
                  <a:cs typeface="Courier New" panose="02070309020205020404" pitchFamily="49" charset="0"/>
                </a:rPr>
                <a:t>L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b="1" dirty="0" err="1">
                  <a:effectLst/>
                  <a:latin typeface="Courier New" panose="02070309020205020404" pitchFamily="49" charset="0"/>
                  <a:ea typeface="Times New Roman" panose="02020603050405020304" pitchFamily="18" charset="0"/>
                  <a:cs typeface="Courier New" panose="02070309020205020404" pitchFamily="49" charset="0"/>
                </a:rPr>
                <a:t>float</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id L  |  </a:t>
              </a:r>
              <a:r>
                <a:rPr lang="pt-BR" sz="1600" b="1" dirty="0" err="1">
                  <a:effectLst/>
                  <a:latin typeface="Courier New" panose="02070309020205020404" pitchFamily="49" charset="0"/>
                  <a:ea typeface="Times New Roman" panose="02020603050405020304" pitchFamily="18" charset="0"/>
                  <a:cs typeface="Courier New" panose="02070309020205020404" pitchFamily="49" charset="0"/>
                </a:rPr>
                <a:t>int</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id L  |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endParaRPr lang="pt-BR" sz="16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marL="215900" algn="just"/>
              <a:r>
                <a:rPr lang="pt-BR" sz="1600" dirty="0">
                  <a:effectLst/>
                  <a:latin typeface="Courier New" panose="02070309020205020404" pitchFamily="49" charset="0"/>
                  <a:ea typeface="Times New Roman" panose="02020603050405020304" pitchFamily="18" charset="0"/>
                  <a:cs typeface="Courier New" panose="02070309020205020404" pitchFamily="49" charset="0"/>
                </a:rPr>
                <a:t>C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id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E  |  id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E C</a:t>
              </a:r>
              <a:endParaRPr lang="pt-BR" sz="16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marL="215900" algn="just"/>
              <a:r>
                <a:rPr lang="pt-BR" sz="1600" dirty="0">
                  <a:effectLst/>
                  <a:latin typeface="Courier New" panose="02070309020205020404" pitchFamily="49" charset="0"/>
                  <a:ea typeface="Times New Roman" panose="02020603050405020304" pitchFamily="18" charset="0"/>
                  <a:cs typeface="Courier New" panose="02070309020205020404" pitchFamily="49" charset="0"/>
                </a:rPr>
                <a:t>E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T A</a:t>
              </a:r>
              <a:endParaRPr lang="pt-BR" sz="16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marL="215900" algn="just"/>
              <a:r>
                <a:rPr lang="pt-BR" sz="1600" dirty="0">
                  <a:effectLst/>
                  <a:latin typeface="Courier New" panose="02070309020205020404" pitchFamily="49" charset="0"/>
                  <a:ea typeface="Times New Roman" panose="02020603050405020304" pitchFamily="18" charset="0"/>
                  <a:cs typeface="Courier New" panose="02070309020205020404" pitchFamily="49" charset="0"/>
                </a:rPr>
                <a:t>A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T A  |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T A  |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endParaRPr lang="pt-BR" sz="16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marL="215900" algn="just"/>
              <a:r>
                <a:rPr lang="pt-BR" sz="1600" dirty="0">
                  <a:effectLst/>
                  <a:latin typeface="Courier New" panose="02070309020205020404" pitchFamily="49" charset="0"/>
                  <a:ea typeface="Times New Roman" panose="02020603050405020304" pitchFamily="18" charset="0"/>
                  <a:cs typeface="Courier New" panose="02070309020205020404" pitchFamily="49" charset="0"/>
                </a:rPr>
                <a:t>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F B</a:t>
              </a:r>
              <a:endParaRPr lang="pt-BR" sz="16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marL="215900" algn="just"/>
              <a:r>
                <a:rPr lang="pt-BR" sz="1600" dirty="0">
                  <a:effectLst/>
                  <a:latin typeface="Courier New" panose="02070309020205020404" pitchFamily="49" charset="0"/>
                  <a:ea typeface="Times New Roman" panose="02020603050405020304" pitchFamily="18" charset="0"/>
                  <a:cs typeface="Courier New" panose="02070309020205020404" pitchFamily="49" charset="0"/>
                </a:rPr>
                <a:t>B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F B  |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F B  |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endParaRPr lang="pt-BR" sz="16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marL="215900" algn="just"/>
              <a:r>
                <a:rPr lang="pt-BR" sz="1600" dirty="0">
                  <a:effectLst/>
                  <a:latin typeface="Courier New" panose="02070309020205020404" pitchFamily="49" charset="0"/>
                  <a:ea typeface="Times New Roman" panose="02020603050405020304" pitchFamily="18" charset="0"/>
                  <a:cs typeface="Courier New" panose="02070309020205020404" pitchFamily="49" charset="0"/>
                </a:rPr>
                <a:t>F </a:t>
              </a:r>
              <a:r>
                <a:rPr lang="pt-BR" sz="1600" dirty="0">
                  <a:effectLst/>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E </a:t>
              </a:r>
              <a:r>
                <a:rPr lang="pt-BR" sz="1600" b="1" dirty="0">
                  <a:effectLst/>
                  <a:latin typeface="Courier New" panose="02070309020205020404" pitchFamily="49" charset="0"/>
                  <a:ea typeface="Times New Roman" panose="02020603050405020304" pitchFamily="18" charset="0"/>
                  <a:cs typeface="Courier New" panose="02070309020205020404" pitchFamily="49" charset="0"/>
                </a:rPr>
                <a:t>)  </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id  |  </a:t>
              </a:r>
              <a:r>
                <a:rPr lang="pt-BR" sz="1600" dirty="0" err="1">
                  <a:effectLst/>
                  <a:latin typeface="Courier New" panose="02070309020205020404" pitchFamily="49" charset="0"/>
                  <a:ea typeface="Times New Roman" panose="02020603050405020304" pitchFamily="18" charset="0"/>
                  <a:cs typeface="Courier New" panose="02070309020205020404" pitchFamily="49" charset="0"/>
                </a:rPr>
                <a:t>cte_int</a:t>
              </a:r>
              <a:r>
                <a:rPr lang="pt-BR" sz="1600" dirty="0">
                  <a:effectLst/>
                  <a:latin typeface="Courier New" panose="02070309020205020404" pitchFamily="49" charset="0"/>
                  <a:ea typeface="Times New Roman" panose="02020603050405020304" pitchFamily="18" charset="0"/>
                  <a:cs typeface="Courier New" panose="02070309020205020404" pitchFamily="49" charset="0"/>
                </a:rPr>
                <a:t>  | </a:t>
              </a:r>
              <a:r>
                <a:rPr lang="pt-BR" sz="1600" dirty="0" err="1">
                  <a:effectLst/>
                  <a:latin typeface="Courier New" panose="02070309020205020404" pitchFamily="49" charset="0"/>
                  <a:ea typeface="Times New Roman" panose="02020603050405020304" pitchFamily="18" charset="0"/>
                  <a:cs typeface="Courier New" panose="02070309020205020404" pitchFamily="49" charset="0"/>
                </a:rPr>
                <a:t>cte_real</a:t>
              </a:r>
              <a:endParaRPr lang="pt-BR" sz="1600" dirty="0">
                <a:effectLst>
                  <a:outerShdw blurRad="50800" dist="38100" algn="tr" rotWithShape="0">
                    <a:prstClr val="black">
                      <a:alpha val="40000"/>
                    </a:prstClr>
                  </a:outerShdw>
                </a:effectLst>
                <a:latin typeface="Courier New" panose="02070309020205020404" pitchFamily="49" charset="0"/>
                <a:ea typeface="Times New Roman" panose="02020603050405020304" pitchFamily="18" charset="0"/>
                <a:cs typeface="Courier New" panose="02070309020205020404" pitchFamily="49" charset="0"/>
              </a:endParaRPr>
            </a:p>
            <a:p>
              <a:pPr>
                <a:defRPr/>
              </a:pPr>
              <a:endParaRPr lang="pt-BR" sz="1400" dirty="0">
                <a:latin typeface="Arial Narrow" pitchFamily="34" charset="0"/>
              </a:endParaRPr>
            </a:p>
            <a:p>
              <a:pPr>
                <a:defRPr/>
              </a:pPr>
              <a:r>
                <a:rPr lang="pt-BR" sz="2000" b="1" dirty="0">
                  <a:solidFill>
                    <a:srgbClr val="008000"/>
                  </a:solidFill>
                  <a:latin typeface="Arial Narrow" pitchFamily="34" charset="0"/>
                </a:rPr>
                <a:t>SAÍDA:</a:t>
              </a:r>
              <a:r>
                <a:rPr lang="pt-BR" sz="2000" b="1" dirty="0">
                  <a:latin typeface="Arial Narrow" pitchFamily="34" charset="0"/>
                </a:rPr>
                <a:t> árvore sintática</a:t>
              </a:r>
            </a:p>
          </p:txBody>
        </p:sp>
        <p:sp>
          <p:nvSpPr>
            <p:cNvPr id="15367" name="Line 8">
              <a:extLst>
                <a:ext uri="{FF2B5EF4-FFF2-40B4-BE49-F238E27FC236}">
                  <a16:creationId xmlns:a16="http://schemas.microsoft.com/office/drawing/2014/main" id="{531B3C3C-64B3-4275-AF73-ADFF4AC6C0D7}"/>
                </a:ext>
              </a:extLst>
            </p:cNvPr>
            <p:cNvSpPr>
              <a:spLocks noChangeShapeType="1"/>
            </p:cNvSpPr>
            <p:nvPr/>
          </p:nvSpPr>
          <p:spPr bwMode="auto">
            <a:xfrm>
              <a:off x="1248965" y="5156773"/>
              <a:ext cx="763412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2" name="Rectangle 113">
            <a:extLst>
              <a:ext uri="{FF2B5EF4-FFF2-40B4-BE49-F238E27FC236}">
                <a16:creationId xmlns:a16="http://schemas.microsoft.com/office/drawing/2014/main" id="{EEE2621A-5AB7-490C-9426-6EA25769FCD1}"/>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FCB2493F-AC1A-4118-A2A1-EA460BD3A848}"/>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4">
            <a:extLst>
              <a:ext uri="{FF2B5EF4-FFF2-40B4-BE49-F238E27FC236}">
                <a16:creationId xmlns:a16="http://schemas.microsoft.com/office/drawing/2014/main" id="{9F78B0EF-34B9-43F4-AF09-BBDD6F5C58E5}"/>
              </a:ext>
            </a:extLst>
          </p:cNvPr>
          <p:cNvSpPr>
            <a:spLocks noChangeArrowheads="1"/>
          </p:cNvSpPr>
          <p:nvPr/>
        </p:nvSpPr>
        <p:spPr bwMode="auto">
          <a:xfrm rot="5400000">
            <a:off x="4187093" y="939801"/>
            <a:ext cx="750887" cy="3476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rgbClr val="000000"/>
            </a:solidFill>
            <a:miter lim="800000"/>
            <a:headEnd/>
            <a:tailEnd/>
          </a:ln>
        </p:spPr>
        <p:txBody>
          <a:bodyPr/>
          <a:lstStyle/>
          <a:p>
            <a:endParaRPr lang="pt-BR"/>
          </a:p>
        </p:txBody>
      </p:sp>
      <p:sp>
        <p:nvSpPr>
          <p:cNvPr id="9222" name="Text Box 6">
            <a:extLst>
              <a:ext uri="{FF2B5EF4-FFF2-40B4-BE49-F238E27FC236}">
                <a16:creationId xmlns:a16="http://schemas.microsoft.com/office/drawing/2014/main" id="{7BA40596-E7E0-4123-A190-B82EF306B934}"/>
              </a:ext>
            </a:extLst>
          </p:cNvPr>
          <p:cNvSpPr txBox="1">
            <a:spLocks noChangeArrowheads="1"/>
          </p:cNvSpPr>
          <p:nvPr/>
        </p:nvSpPr>
        <p:spPr bwMode="auto">
          <a:xfrm>
            <a:off x="179512" y="1517649"/>
            <a:ext cx="8766051" cy="5079697"/>
          </a:xfrm>
          <a:prstGeom prst="rect">
            <a:avLst/>
          </a:prstGeom>
          <a:solidFill>
            <a:srgbClr val="FFFFFF"/>
          </a:solidFill>
          <a:ln w="9525">
            <a:solidFill>
              <a:srgbClr val="000000"/>
            </a:solid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a:solidFill>
                  <a:srgbClr val="008000"/>
                </a:solidFill>
                <a:latin typeface="Arial Narrow" pitchFamily="34" charset="0"/>
              </a:rPr>
              <a:t>analisador semântico</a:t>
            </a:r>
          </a:p>
          <a:p>
            <a:pPr marL="0" indent="0">
              <a:defRPr/>
            </a:pPr>
            <a:r>
              <a:rPr lang="pt-BR" sz="2000" b="1" dirty="0">
                <a:latin typeface="Arial Narrow" pitchFamily="34" charset="0"/>
              </a:rPr>
              <a:t>FUNÇÃO: </a:t>
            </a:r>
            <a:r>
              <a:rPr lang="pt-BR" sz="2000" b="1" dirty="0">
                <a:solidFill>
                  <a:srgbClr val="FF0000"/>
                </a:solidFill>
                <a:latin typeface="Arial Narrow" pitchFamily="34" charset="0"/>
              </a:rPr>
              <a:t>verificar</a:t>
            </a:r>
            <a:r>
              <a:rPr lang="pt-BR" sz="2000" b="1" dirty="0">
                <a:latin typeface="Arial Narrow" pitchFamily="34" charset="0"/>
              </a:rPr>
              <a:t> </a:t>
            </a:r>
            <a:r>
              <a:rPr lang="pt-BR" sz="2000" dirty="0">
                <a:latin typeface="Arial Narrow" pitchFamily="34" charset="0"/>
              </a:rPr>
              <a:t>se as estruturas sintáticas estão semanticamente corretas, </a:t>
            </a:r>
            <a:r>
              <a:rPr lang="pt-BR" sz="2000" dirty="0">
                <a:solidFill>
                  <a:srgbClr val="FF0000"/>
                </a:solidFill>
                <a:latin typeface="Arial Narrow" pitchFamily="34" charset="0"/>
              </a:rPr>
              <a:t>extraindo</a:t>
            </a:r>
            <a:r>
              <a:rPr lang="pt-BR" sz="2000" b="1" dirty="0">
                <a:solidFill>
                  <a:srgbClr val="0000FF"/>
                </a:solidFill>
                <a:latin typeface="Arial Narrow" pitchFamily="34" charset="0"/>
              </a:rPr>
              <a:t> </a:t>
            </a:r>
            <a:r>
              <a:rPr lang="pt-BR" sz="2000" dirty="0">
                <a:latin typeface="Arial Narrow" pitchFamily="34" charset="0"/>
              </a:rPr>
              <a:t>informações do programa fonte que permitam a geração de código intermediário. </a:t>
            </a:r>
          </a:p>
          <a:p>
            <a:pPr>
              <a:defRPr/>
            </a:pPr>
            <a:endParaRPr lang="pt-BR" sz="2000" b="1" dirty="0">
              <a:latin typeface="Arial Narrow" pitchFamily="34" charset="0"/>
            </a:endParaRPr>
          </a:p>
          <a:p>
            <a:pPr>
              <a:defRPr/>
            </a:pPr>
            <a:r>
              <a:rPr lang="pt-BR" sz="2000" b="1" dirty="0">
                <a:latin typeface="Arial Narrow" pitchFamily="34" charset="0"/>
              </a:rPr>
              <a:t>ESPECIFICAÇÃO:</a:t>
            </a:r>
          </a:p>
          <a:p>
            <a:pPr marL="263525" lvl="0" indent="-263525" algn="just">
              <a:buFont typeface="Arial Narrow" panose="020B0606020202030204" pitchFamily="34" charset="0"/>
              <a:buChar char="–"/>
            </a:pPr>
            <a:r>
              <a:rPr lang="pt-BR" sz="2000" dirty="0">
                <a:latin typeface="Arial Narrow" panose="020B0606020202030204" pitchFamily="34" charset="0"/>
              </a:rPr>
              <a:t>qualquer identificador só pode ser usado (a partir do não terminal C) se for declarado (a partir do não terminal L);</a:t>
            </a:r>
          </a:p>
          <a:p>
            <a:pPr marL="263525" lvl="0" indent="-263525" algn="just">
              <a:buFont typeface="Arial Narrow" panose="020B0606020202030204" pitchFamily="34" charset="0"/>
              <a:buChar char="–"/>
            </a:pPr>
            <a:r>
              <a:rPr lang="pt-BR" sz="2000" dirty="0">
                <a:latin typeface="Arial Narrow" panose="020B0606020202030204" pitchFamily="34" charset="0"/>
              </a:rPr>
              <a:t>nenhum identificador pode ser declarado mais de uma vez;</a:t>
            </a:r>
          </a:p>
          <a:p>
            <a:pPr marL="263525" lvl="0" indent="-263525" algn="just">
              <a:buFont typeface="Arial Narrow" panose="020B0606020202030204" pitchFamily="34" charset="0"/>
              <a:buChar char="–"/>
            </a:pPr>
            <a:r>
              <a:rPr lang="pt-BR" sz="2000" dirty="0">
                <a:latin typeface="Arial Narrow" panose="020B0606020202030204" pitchFamily="34" charset="0"/>
              </a:rPr>
              <a:t>o tipo de uma expressão E é determinado em função do tipo de seus operandos e operadores, sendo:</a:t>
            </a:r>
          </a:p>
          <a:p>
            <a:pPr marL="538163" lvl="1" indent="-274638" algn="just">
              <a:buFont typeface="Wingdings" panose="05000000000000000000" pitchFamily="2" charset="2"/>
              <a:buChar char=""/>
              <a:tabLst>
                <a:tab pos="624205" algn="l"/>
              </a:tabLst>
            </a:pPr>
            <a:r>
              <a:rPr lang="pt-BR" sz="2000" dirty="0">
                <a:latin typeface="Arial Narrow" panose="020B0606020202030204" pitchFamily="34" charset="0"/>
              </a:rPr>
              <a:t>do tipo </a:t>
            </a:r>
            <a:r>
              <a:rPr lang="pt-BR" sz="1600" b="1" dirty="0" err="1">
                <a:latin typeface="Courier New" panose="02070309020205020404" pitchFamily="49" charset="0"/>
                <a:cs typeface="Courier New" panose="02070309020205020404" pitchFamily="49" charset="0"/>
              </a:rPr>
              <a:t>int</a:t>
            </a:r>
            <a:r>
              <a:rPr lang="pt-BR" sz="2000" dirty="0">
                <a:latin typeface="Arial Narrow" pitchFamily="34" charset="0"/>
              </a:rPr>
              <a:t> caso envolva apenas operandos do tipo </a:t>
            </a:r>
            <a:r>
              <a:rPr lang="pt-BR" sz="1600" b="1" dirty="0" err="1">
                <a:latin typeface="Courier New" panose="02070309020205020404" pitchFamily="49" charset="0"/>
                <a:cs typeface="Courier New" panose="02070309020205020404" pitchFamily="49" charset="0"/>
              </a:rPr>
              <a:t>int</a:t>
            </a:r>
            <a:r>
              <a:rPr lang="pt-BR" sz="2000" dirty="0">
                <a:latin typeface="Arial Narrow" pitchFamily="34" charset="0"/>
              </a:rPr>
              <a:t> e os operadores +, -, *</a:t>
            </a:r>
          </a:p>
          <a:p>
            <a:pPr marL="538163" lvl="1" indent="-274638" algn="just">
              <a:buFont typeface="Wingdings" panose="05000000000000000000" pitchFamily="2" charset="2"/>
              <a:buChar char=""/>
              <a:tabLst>
                <a:tab pos="624205" algn="l"/>
              </a:tabLst>
            </a:pPr>
            <a:r>
              <a:rPr lang="pt-BR" sz="2000" dirty="0">
                <a:latin typeface="Arial Narrow" pitchFamily="34" charset="0"/>
              </a:rPr>
              <a:t>do tipo </a:t>
            </a:r>
            <a:r>
              <a:rPr lang="pt-BR" sz="1600" b="1" dirty="0" err="1">
                <a:latin typeface="Courier New" panose="02070309020205020404" pitchFamily="49" charset="0"/>
                <a:cs typeface="Courier New" panose="02070309020205020404" pitchFamily="49" charset="0"/>
              </a:rPr>
              <a:t>float</a:t>
            </a:r>
            <a:r>
              <a:rPr lang="pt-BR" sz="2000" dirty="0">
                <a:latin typeface="Arial Narrow" pitchFamily="34" charset="0"/>
              </a:rPr>
              <a:t> caso envolva pelo menos um operando do tipo </a:t>
            </a:r>
            <a:r>
              <a:rPr lang="pt-BR" sz="1600" b="1" dirty="0" err="1">
                <a:latin typeface="Courier New" panose="02070309020205020404" pitchFamily="49" charset="0"/>
                <a:cs typeface="Courier New" panose="02070309020205020404" pitchFamily="49" charset="0"/>
              </a:rPr>
              <a:t>float</a:t>
            </a:r>
            <a:r>
              <a:rPr lang="pt-BR" sz="2000" dirty="0">
                <a:latin typeface="Arial Narrow" pitchFamily="34" charset="0"/>
              </a:rPr>
              <a:t>, independente dos operadores, ou envolva o operador /</a:t>
            </a:r>
          </a:p>
          <a:p>
            <a:pPr marL="538163" lvl="1" indent="-274638" algn="just">
              <a:buFont typeface="Wingdings" panose="05000000000000000000" pitchFamily="2" charset="2"/>
              <a:buChar char=""/>
              <a:tabLst>
                <a:tab pos="624205" algn="l"/>
              </a:tabLst>
            </a:pPr>
            <a:r>
              <a:rPr lang="pt-BR" sz="2000" dirty="0">
                <a:latin typeface="Arial Narrow" pitchFamily="34" charset="0"/>
              </a:rPr>
              <a:t>qualquer identificador do tipo </a:t>
            </a:r>
            <a:r>
              <a:rPr lang="pt-BR" sz="1600" b="1" dirty="0" err="1">
                <a:latin typeface="Courier New" panose="02070309020205020404" pitchFamily="49" charset="0"/>
                <a:cs typeface="Courier New" panose="02070309020205020404" pitchFamily="49" charset="0"/>
              </a:rPr>
              <a:t>int</a:t>
            </a:r>
            <a:r>
              <a:rPr lang="pt-BR" sz="2000" dirty="0">
                <a:latin typeface="Arial Narrow" pitchFamily="34" charset="0"/>
              </a:rPr>
              <a:t> só pode armazenar valores do tipo </a:t>
            </a:r>
            <a:r>
              <a:rPr lang="pt-BR" sz="1600" b="1" dirty="0" err="1">
                <a:latin typeface="Courier New" panose="02070309020205020404" pitchFamily="49" charset="0"/>
                <a:cs typeface="Courier New" panose="02070309020205020404" pitchFamily="49" charset="0"/>
              </a:rPr>
              <a:t>int</a:t>
            </a:r>
            <a:r>
              <a:rPr lang="pt-BR" sz="2000" dirty="0">
                <a:latin typeface="Arial Narrow" pitchFamily="34" charset="0"/>
              </a:rPr>
              <a:t>, qualquer identificador do tipo </a:t>
            </a:r>
            <a:r>
              <a:rPr lang="pt-BR" sz="1600" b="1" dirty="0" err="1">
                <a:latin typeface="Courier New" panose="02070309020205020404" pitchFamily="49" charset="0"/>
                <a:cs typeface="Courier New" panose="02070309020205020404" pitchFamily="49" charset="0"/>
              </a:rPr>
              <a:t>float</a:t>
            </a:r>
            <a:r>
              <a:rPr lang="pt-BR" sz="2000" dirty="0">
                <a:latin typeface="Arial Narrow" pitchFamily="34" charset="0"/>
              </a:rPr>
              <a:t> só pode armazenar valores do tipo </a:t>
            </a:r>
            <a:r>
              <a:rPr lang="pt-BR" sz="1600" b="1" dirty="0" err="1">
                <a:latin typeface="Courier New" panose="02070309020205020404" pitchFamily="49" charset="0"/>
                <a:cs typeface="Courier New" panose="02070309020205020404" pitchFamily="49" charset="0"/>
              </a:rPr>
              <a:t>float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2000" dirty="0">
              <a:latin typeface="Arial Narrow" pitchFamily="34" charset="0"/>
            </a:endParaRPr>
          </a:p>
          <a:p>
            <a:pPr>
              <a:defRPr/>
            </a:pPr>
            <a:endParaRPr lang="pt-BR" sz="1000" dirty="0">
              <a:latin typeface="Arial Narrow" pitchFamily="34" charset="0"/>
            </a:endParaRPr>
          </a:p>
          <a:p>
            <a:pPr>
              <a:defRPr/>
            </a:pPr>
            <a:r>
              <a:rPr lang="pt-BR" sz="2000" b="1" dirty="0">
                <a:solidFill>
                  <a:srgbClr val="008000"/>
                </a:solidFill>
                <a:latin typeface="Arial Narrow" pitchFamily="34" charset="0"/>
              </a:rPr>
              <a:t>SAÍDA: </a:t>
            </a:r>
            <a:r>
              <a:rPr lang="pt-BR" sz="2000" b="1" dirty="0">
                <a:latin typeface="Arial Narrow" pitchFamily="34" charset="0"/>
              </a:rPr>
              <a:t>tabela de símbolos (identificador, categoria)</a:t>
            </a:r>
          </a:p>
        </p:txBody>
      </p:sp>
      <p:sp>
        <p:nvSpPr>
          <p:cNvPr id="17415" name="Line 7">
            <a:extLst>
              <a:ext uri="{FF2B5EF4-FFF2-40B4-BE49-F238E27FC236}">
                <a16:creationId xmlns:a16="http://schemas.microsoft.com/office/drawing/2014/main" id="{00F72226-7CA5-44DF-8CF3-868E2525C987}"/>
              </a:ext>
            </a:extLst>
          </p:cNvPr>
          <p:cNvSpPr>
            <a:spLocks noChangeShapeType="1"/>
          </p:cNvSpPr>
          <p:nvPr/>
        </p:nvSpPr>
        <p:spPr bwMode="auto">
          <a:xfrm>
            <a:off x="179512" y="6165304"/>
            <a:ext cx="875312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2" name="Rectangle 113">
            <a:extLst>
              <a:ext uri="{FF2B5EF4-FFF2-40B4-BE49-F238E27FC236}">
                <a16:creationId xmlns:a16="http://schemas.microsoft.com/office/drawing/2014/main" id="{86E9BE71-BE3C-41FB-92D6-88CB2CE2D33F}"/>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8BCF36B3-B95E-43D7-A0FF-7CD78D03EB46}"/>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6">
            <a:extLst>
              <a:ext uri="{FF2B5EF4-FFF2-40B4-BE49-F238E27FC236}">
                <a16:creationId xmlns:a16="http://schemas.microsoft.com/office/drawing/2014/main" id="{9302BB0C-3C1F-4ED1-9298-01263D3B0C88}"/>
              </a:ext>
            </a:extLst>
          </p:cNvPr>
          <p:cNvSpPr txBox="1">
            <a:spLocks noChangeArrowheads="1"/>
          </p:cNvSpPr>
          <p:nvPr/>
        </p:nvSpPr>
        <p:spPr bwMode="auto">
          <a:xfrm>
            <a:off x="179512" y="795340"/>
            <a:ext cx="8766051" cy="3281732"/>
          </a:xfrm>
          <a:prstGeom prst="rect">
            <a:avLst/>
          </a:prstGeom>
          <a:solidFill>
            <a:srgbClr val="FFFFFF"/>
          </a:solidFill>
          <a:ln w="9525">
            <a:solidFill>
              <a:srgbClr val="000000"/>
            </a:solid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a:solidFill>
                  <a:srgbClr val="008000"/>
                </a:solidFill>
                <a:latin typeface="Arial Narrow" pitchFamily="34" charset="0"/>
              </a:rPr>
              <a:t>detecção / tratamento de erros de compilação</a:t>
            </a:r>
          </a:p>
          <a:p>
            <a:pPr marL="0" indent="0">
              <a:defRPr/>
            </a:pPr>
            <a:r>
              <a:rPr lang="pt-BR" sz="2000" b="1" dirty="0">
                <a:solidFill>
                  <a:srgbClr val="FF0000"/>
                </a:solidFill>
                <a:latin typeface="Arial Narrow" pitchFamily="34" charset="0"/>
              </a:rPr>
              <a:t>ERRO LÉXICO</a:t>
            </a:r>
            <a:r>
              <a:rPr lang="pt-BR" sz="2000" dirty="0">
                <a:latin typeface="Arial Narrow" pitchFamily="34" charset="0"/>
              </a:rPr>
              <a:t>: erro na escrita dos </a:t>
            </a:r>
            <a:r>
              <a:rPr lang="pt-BR" sz="2000" i="1" dirty="0">
                <a:latin typeface="Arial Narrow" pitchFamily="34" charset="0"/>
              </a:rPr>
              <a:t>tokens</a:t>
            </a:r>
            <a:r>
              <a:rPr lang="pt-BR" sz="2000" dirty="0">
                <a:latin typeface="Arial Narrow" pitchFamily="34" charset="0"/>
              </a:rPr>
              <a:t>, ou seja, sequências de símbolos não aceitos pela linguagem em questão. </a:t>
            </a:r>
          </a:p>
          <a:p>
            <a:pPr marL="0" indent="0">
              <a:defRPr/>
            </a:pPr>
            <a:r>
              <a:rPr lang="pt-BR" sz="2000" dirty="0">
                <a:latin typeface="Arial Narrow" pitchFamily="34" charset="0"/>
              </a:rPr>
              <a:t>Em geral, são do tipo: </a:t>
            </a:r>
          </a:p>
          <a:p>
            <a:pPr marL="265113" indent="-265113">
              <a:buFont typeface="Arial Narrow" panose="020B0606020202030204" pitchFamily="34" charset="0"/>
              <a:buChar char="–"/>
              <a:defRPr/>
            </a:pPr>
            <a:r>
              <a:rPr lang="pt-BR" sz="2000" dirty="0">
                <a:latin typeface="Arial Narrow" pitchFamily="34" charset="0"/>
              </a:rPr>
              <a:t>símbolo ou caractere inválido:		</a:t>
            </a:r>
            <a:r>
              <a:rPr lang="pt-BR" sz="1600" dirty="0">
                <a:latin typeface="Courier New" panose="02070309020205020404" pitchFamily="49" charset="0"/>
                <a:cs typeface="Courier New" panose="02070309020205020404" pitchFamily="49" charset="0"/>
              </a:rPr>
              <a:t>@</a:t>
            </a:r>
            <a:r>
              <a:rPr lang="pt-BR" sz="2000" dirty="0">
                <a:latin typeface="Arial Narrow" pitchFamily="34" charset="0"/>
              </a:rPr>
              <a:t>, </a:t>
            </a:r>
            <a:r>
              <a:rPr lang="pt-BR" sz="1600" dirty="0">
                <a:latin typeface="Courier New" panose="02070309020205020404" pitchFamily="49" charset="0"/>
                <a:cs typeface="Courier New" panose="02070309020205020404" pitchFamily="49" charset="0"/>
              </a:rPr>
              <a:t>$</a:t>
            </a:r>
            <a:r>
              <a:rPr lang="pt-BR" sz="2000" dirty="0">
                <a:latin typeface="Arial Narrow" pitchFamily="34" charset="0"/>
              </a:rPr>
              <a:t>, </a:t>
            </a:r>
            <a:r>
              <a:rPr lang="pt-BR" sz="1600" dirty="0">
                <a:latin typeface="Courier New" panose="02070309020205020404" pitchFamily="49" charset="0"/>
                <a:cs typeface="Courier New" panose="02070309020205020404" pitchFamily="49" charset="0"/>
              </a:rPr>
              <a:t>#</a:t>
            </a:r>
          </a:p>
          <a:p>
            <a:pPr marL="265113" indent="-265113">
              <a:buFont typeface="Arial Narrow" panose="020B0606020202030204" pitchFamily="34" charset="0"/>
              <a:buChar char="–"/>
              <a:tabLst>
                <a:tab pos="990600" algn="l"/>
              </a:tabLst>
              <a:defRPr/>
            </a:pPr>
            <a:r>
              <a:rPr lang="pt-BR" sz="2000" dirty="0">
                <a:latin typeface="Arial Narrow" pitchFamily="34" charset="0"/>
              </a:rPr>
              <a:t>constante literal inválida ou não finalizada:	</a:t>
            </a:r>
            <a:r>
              <a:rPr lang="pt-BR" sz="1600" dirty="0">
                <a:latin typeface="Courier New" panose="02070309020205020404" pitchFamily="49" charset="0"/>
                <a:cs typeface="Courier New" panose="02070309020205020404" pitchFamily="49" charset="0"/>
              </a:rPr>
              <a:t>"olá mundo!</a:t>
            </a:r>
          </a:p>
          <a:p>
            <a:pPr marL="265113" indent="-265113">
              <a:buFont typeface="Arial Narrow" panose="020B0606020202030204" pitchFamily="34" charset="0"/>
              <a:buChar char="–"/>
              <a:defRPr/>
            </a:pPr>
            <a:r>
              <a:rPr lang="pt-BR" sz="2000" dirty="0">
                <a:latin typeface="Arial Narrow" pitchFamily="34" charset="0"/>
              </a:rPr>
              <a:t>comentário de linha ou de bloco inválido ou não finalizado: </a:t>
            </a:r>
          </a:p>
          <a:p>
            <a:pPr marL="457200" lvl="1" indent="0">
              <a:defRPr/>
            </a:pPr>
            <a:r>
              <a:rPr lang="pt-BR" sz="2000" dirty="0">
                <a:latin typeface="Arial Narrow" pitchFamily="34" charset="0"/>
              </a:rPr>
              <a:t>					</a:t>
            </a:r>
            <a:r>
              <a:rPr lang="pt-BR" sz="1600" dirty="0">
                <a:latin typeface="Courier New" panose="02070309020205020404" pitchFamily="49" charset="0"/>
                <a:cs typeface="Courier New" panose="02070309020205020404" pitchFamily="49" charset="0"/>
              </a:rPr>
              <a:t>/* comentário inválido...</a:t>
            </a:r>
          </a:p>
          <a:p>
            <a:pPr>
              <a:defRPr/>
            </a:pPr>
            <a:endParaRPr lang="pt-BR" sz="1200" dirty="0">
              <a:latin typeface="Arial Narrow" pitchFamily="34" charset="0"/>
            </a:endParaRPr>
          </a:p>
          <a:p>
            <a:pPr marL="0" indent="0">
              <a:defRPr/>
            </a:pPr>
            <a:r>
              <a:rPr lang="pt-BR" sz="2000" b="1" dirty="0">
                <a:latin typeface="Arial Narrow" pitchFamily="34" charset="0"/>
              </a:rPr>
              <a:t>tratamento/diagnóstico</a:t>
            </a:r>
            <a:r>
              <a:rPr lang="pt-BR" sz="2000" dirty="0">
                <a:latin typeface="Arial Narrow" pitchFamily="34" charset="0"/>
              </a:rPr>
              <a:t>: apresentar a linha onde o erro foi detectado e a mensagem correspondente.</a:t>
            </a:r>
          </a:p>
        </p:txBody>
      </p:sp>
      <p:sp>
        <p:nvSpPr>
          <p:cNvPr id="2" name="Rectangle 113">
            <a:extLst>
              <a:ext uri="{FF2B5EF4-FFF2-40B4-BE49-F238E27FC236}">
                <a16:creationId xmlns:a16="http://schemas.microsoft.com/office/drawing/2014/main" id="{CC4A384D-1B6A-48F6-9C81-9800F7C02903}"/>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F640EA9B-1883-4295-A49E-D89E4B110673}"/>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 name="Line 7">
            <a:extLst>
              <a:ext uri="{FF2B5EF4-FFF2-40B4-BE49-F238E27FC236}">
                <a16:creationId xmlns:a16="http://schemas.microsoft.com/office/drawing/2014/main" id="{66DC2E51-7AF5-4650-92DB-952A8C0CE969}"/>
              </a:ext>
            </a:extLst>
          </p:cNvPr>
          <p:cNvSpPr>
            <a:spLocks noChangeShapeType="1"/>
          </p:cNvSpPr>
          <p:nvPr/>
        </p:nvSpPr>
        <p:spPr bwMode="auto">
          <a:xfrm>
            <a:off x="195438" y="3406877"/>
            <a:ext cx="875312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6">
            <a:extLst>
              <a:ext uri="{FF2B5EF4-FFF2-40B4-BE49-F238E27FC236}">
                <a16:creationId xmlns:a16="http://schemas.microsoft.com/office/drawing/2014/main" id="{5D497897-2056-4C63-8A79-D330679D9B42}"/>
              </a:ext>
            </a:extLst>
          </p:cNvPr>
          <p:cNvSpPr txBox="1">
            <a:spLocks noChangeArrowheads="1"/>
          </p:cNvSpPr>
          <p:nvPr/>
        </p:nvSpPr>
        <p:spPr bwMode="auto">
          <a:xfrm>
            <a:off x="179512" y="795339"/>
            <a:ext cx="8766051" cy="1841573"/>
          </a:xfrm>
          <a:prstGeom prst="rect">
            <a:avLst/>
          </a:prstGeom>
          <a:solidFill>
            <a:srgbClr val="FFFFFF"/>
          </a:solidFill>
          <a:ln w="9525">
            <a:solidFill>
              <a:srgbClr val="000000"/>
            </a:solid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a:solidFill>
                  <a:srgbClr val="008000"/>
                </a:solidFill>
                <a:latin typeface="Arial Narrow" pitchFamily="34" charset="0"/>
              </a:rPr>
              <a:t>detecção / tratamento de erros de compilação</a:t>
            </a:r>
          </a:p>
          <a:p>
            <a:pPr marL="0" indent="0">
              <a:defRPr/>
            </a:pPr>
            <a:r>
              <a:rPr lang="pt-BR" sz="2000" b="1" dirty="0">
                <a:solidFill>
                  <a:srgbClr val="FF0000"/>
                </a:solidFill>
                <a:latin typeface="Arial Narrow" pitchFamily="34" charset="0"/>
              </a:rPr>
              <a:t>ERRO SINTÁTICO</a:t>
            </a:r>
            <a:r>
              <a:rPr lang="pt-BR" sz="2000" dirty="0">
                <a:latin typeface="Arial Narrow" pitchFamily="34" charset="0"/>
              </a:rPr>
              <a:t>: erro na sequência dos tokens reconhecidos pelo analisador léxico, ou seja, </a:t>
            </a:r>
            <a:r>
              <a:rPr lang="pt-BR" altLang="pt-BR" sz="2000" dirty="0">
                <a:latin typeface="Arial Narrow" panose="020B0606020202030204" pitchFamily="34" charset="0"/>
              </a:rPr>
              <a:t>sequências de </a:t>
            </a:r>
            <a:r>
              <a:rPr lang="pt-BR" altLang="pt-BR" sz="2000" i="1" dirty="0">
                <a:latin typeface="Arial Narrow" panose="020B0606020202030204" pitchFamily="34" charset="0"/>
              </a:rPr>
              <a:t>tokens </a:t>
            </a:r>
            <a:r>
              <a:rPr lang="pt-BR" altLang="pt-BR" sz="2000" dirty="0">
                <a:latin typeface="Arial Narrow" panose="020B0606020202030204" pitchFamily="34" charset="0"/>
              </a:rPr>
              <a:t>que não estão na ordem definida pela gramática da linguagem</a:t>
            </a:r>
            <a:r>
              <a:rPr lang="pt-BR" sz="2000" dirty="0">
                <a:latin typeface="Arial Narrow" pitchFamily="34" charset="0"/>
              </a:rPr>
              <a:t>. </a:t>
            </a:r>
          </a:p>
          <a:p>
            <a:pPr>
              <a:defRPr/>
            </a:pPr>
            <a:endParaRPr lang="pt-BR" sz="1200" dirty="0">
              <a:latin typeface="Arial Narrow" pitchFamily="34" charset="0"/>
            </a:endParaRPr>
          </a:p>
          <a:p>
            <a:pPr marL="0" indent="0">
              <a:defRPr/>
            </a:pPr>
            <a:r>
              <a:rPr lang="pt-BR" sz="2000" b="1" dirty="0">
                <a:latin typeface="Arial Narrow" pitchFamily="34" charset="0"/>
              </a:rPr>
              <a:t>tratamento/diagnóstico</a:t>
            </a:r>
            <a:r>
              <a:rPr lang="pt-BR" sz="2000" dirty="0">
                <a:latin typeface="Arial Narrow" pitchFamily="34" charset="0"/>
              </a:rPr>
              <a:t>: apresentar a linha onde o erro foi detectado, o lexema</a:t>
            </a:r>
            <a:r>
              <a:rPr lang="pt-BR" sz="2000" i="1" dirty="0">
                <a:latin typeface="Arial Narrow" pitchFamily="34" charset="0"/>
              </a:rPr>
              <a:t> </a:t>
            </a:r>
            <a:r>
              <a:rPr lang="pt-BR" sz="2000" dirty="0">
                <a:latin typeface="Arial Narrow" pitchFamily="34" charset="0"/>
              </a:rPr>
              <a:t>encontrado (no programa) e os símbolos esperados (conforme a gramática da linguagem).</a:t>
            </a:r>
          </a:p>
        </p:txBody>
      </p:sp>
      <p:sp>
        <p:nvSpPr>
          <p:cNvPr id="2" name="Rectangle 113">
            <a:extLst>
              <a:ext uri="{FF2B5EF4-FFF2-40B4-BE49-F238E27FC236}">
                <a16:creationId xmlns:a16="http://schemas.microsoft.com/office/drawing/2014/main" id="{22A074F5-0C69-4A9D-A5E3-BC8016A3EAEE}"/>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563005EF-818A-464B-A898-977366393428}"/>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 name="Line 7">
            <a:extLst>
              <a:ext uri="{FF2B5EF4-FFF2-40B4-BE49-F238E27FC236}">
                <a16:creationId xmlns:a16="http://schemas.microsoft.com/office/drawing/2014/main" id="{29E68A5C-5BC6-4710-ADAC-6C85DE7FC9E5}"/>
              </a:ext>
            </a:extLst>
          </p:cNvPr>
          <p:cNvSpPr>
            <a:spLocks noChangeShapeType="1"/>
          </p:cNvSpPr>
          <p:nvPr/>
        </p:nvSpPr>
        <p:spPr bwMode="auto">
          <a:xfrm>
            <a:off x="179512" y="1916832"/>
            <a:ext cx="875312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6">
            <a:extLst>
              <a:ext uri="{FF2B5EF4-FFF2-40B4-BE49-F238E27FC236}">
                <a16:creationId xmlns:a16="http://schemas.microsoft.com/office/drawing/2014/main" id="{3A193CC0-508D-40F4-A968-FAB44382F2CF}"/>
              </a:ext>
            </a:extLst>
          </p:cNvPr>
          <p:cNvSpPr txBox="1">
            <a:spLocks noChangeArrowheads="1"/>
          </p:cNvSpPr>
          <p:nvPr/>
        </p:nvSpPr>
        <p:spPr bwMode="auto">
          <a:xfrm>
            <a:off x="179512" y="795338"/>
            <a:ext cx="8766051" cy="3281734"/>
          </a:xfrm>
          <a:prstGeom prst="rect">
            <a:avLst/>
          </a:prstGeom>
          <a:solidFill>
            <a:srgbClr val="FFFFFF"/>
          </a:solidFill>
          <a:ln w="9525">
            <a:solidFill>
              <a:srgbClr val="000000"/>
            </a:solid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a:solidFill>
                  <a:srgbClr val="008000"/>
                </a:solidFill>
                <a:latin typeface="Arial Narrow" pitchFamily="34" charset="0"/>
              </a:rPr>
              <a:t>detecção / tratamento de erros de compilação</a:t>
            </a:r>
          </a:p>
          <a:p>
            <a:pPr marL="0" indent="0">
              <a:defRPr/>
            </a:pPr>
            <a:r>
              <a:rPr lang="pt-BR" sz="2000" b="1" dirty="0">
                <a:solidFill>
                  <a:srgbClr val="FF0000"/>
                </a:solidFill>
                <a:latin typeface="Arial Narrow" pitchFamily="34" charset="0"/>
              </a:rPr>
              <a:t>ERRO SEMÂNTICO</a:t>
            </a:r>
            <a:r>
              <a:rPr lang="pt-BR" sz="2000" dirty="0">
                <a:latin typeface="Arial Narrow" pitchFamily="34" charset="0"/>
              </a:rPr>
              <a:t>:</a:t>
            </a:r>
            <a:r>
              <a:rPr lang="pt-BR" sz="2000" b="1" dirty="0">
                <a:latin typeface="Arial Narrow" pitchFamily="34" charset="0"/>
              </a:rPr>
              <a:t> </a:t>
            </a:r>
            <a:r>
              <a:rPr lang="pt-BR" sz="2000" dirty="0">
                <a:latin typeface="Arial Narrow" pitchFamily="34" charset="0"/>
              </a:rPr>
              <a:t>erro no significado das construções sintáticas do programa, ou seja, construções sintáticas que </a:t>
            </a:r>
            <a:r>
              <a:rPr lang="pt-BR" altLang="pt-BR" sz="2000" dirty="0">
                <a:latin typeface="Arial Narrow" panose="020B0606020202030204" pitchFamily="34" charset="0"/>
              </a:rPr>
              <a:t>não estão de acordo com a semântica definida para a linguagem</a:t>
            </a:r>
            <a:r>
              <a:rPr lang="pt-BR" sz="2000" dirty="0">
                <a:latin typeface="Arial Narrow" pitchFamily="34" charset="0"/>
              </a:rPr>
              <a:t>. </a:t>
            </a:r>
          </a:p>
          <a:p>
            <a:pPr marL="0" indent="0">
              <a:defRPr/>
            </a:pPr>
            <a:r>
              <a:rPr lang="pt-BR" sz="2000" dirty="0">
                <a:latin typeface="Arial Narrow" pitchFamily="34" charset="0"/>
              </a:rPr>
              <a:t>Em geral, estão relacionadas com: </a:t>
            </a:r>
          </a:p>
          <a:p>
            <a:pPr marL="265113" indent="-265113">
              <a:buFont typeface="Arial Narrow" panose="020B0606020202030204" pitchFamily="34" charset="0"/>
              <a:buChar char="–"/>
              <a:tabLst>
                <a:tab pos="804863" algn="l"/>
              </a:tabLst>
              <a:defRPr/>
            </a:pPr>
            <a:r>
              <a:rPr lang="pt-BR" altLang="pt-BR" sz="2000" dirty="0">
                <a:latin typeface="Arial Narrow" panose="020B0606020202030204" pitchFamily="34" charset="0"/>
              </a:rPr>
              <a:t>declaração de identificadores (não declarados, declarados várias vezes);</a:t>
            </a:r>
          </a:p>
          <a:p>
            <a:pPr marL="265113" indent="-265113">
              <a:buFont typeface="Arial Narrow" panose="020B0606020202030204" pitchFamily="34" charset="0"/>
              <a:buChar char="–"/>
              <a:tabLst>
                <a:tab pos="804863" algn="l"/>
              </a:tabLst>
              <a:defRPr/>
            </a:pPr>
            <a:r>
              <a:rPr lang="pt-BR" altLang="pt-BR" sz="2000" dirty="0">
                <a:latin typeface="Arial Narrow" panose="020B0606020202030204" pitchFamily="34" charset="0"/>
              </a:rPr>
              <a:t>coerência entre a declaração e o uso de identificadores;</a:t>
            </a:r>
          </a:p>
          <a:p>
            <a:pPr marL="265113" indent="-265113">
              <a:buFont typeface="Arial Narrow" panose="020B0606020202030204" pitchFamily="34" charset="0"/>
              <a:buChar char="–"/>
              <a:defRPr/>
            </a:pPr>
            <a:r>
              <a:rPr lang="pt-BR" altLang="pt-BR" sz="2000" dirty="0">
                <a:latin typeface="Arial Narrow" panose="020B0606020202030204" pitchFamily="34" charset="0"/>
              </a:rPr>
              <a:t>compatibilidade de tipos em expressões (aritméticas, lógicas, relacionais) e comandos, entre outras.</a:t>
            </a:r>
          </a:p>
          <a:p>
            <a:pPr>
              <a:defRPr/>
            </a:pPr>
            <a:endParaRPr lang="pt-BR" sz="1200" dirty="0">
              <a:latin typeface="Arial Narrow" pitchFamily="34" charset="0"/>
            </a:endParaRPr>
          </a:p>
          <a:p>
            <a:pPr marL="0" indent="0">
              <a:defRPr/>
            </a:pPr>
            <a:r>
              <a:rPr lang="pt-BR" sz="2000" b="1" dirty="0">
                <a:latin typeface="Arial Narrow" pitchFamily="34" charset="0"/>
              </a:rPr>
              <a:t>tratamento/diagnóstico</a:t>
            </a:r>
            <a:r>
              <a:rPr lang="pt-BR" sz="2000" dirty="0">
                <a:latin typeface="Arial Narrow" pitchFamily="34" charset="0"/>
              </a:rPr>
              <a:t>: apresentar a linha onde o erro foi detectado e a mensagem correspondente.</a:t>
            </a:r>
          </a:p>
        </p:txBody>
      </p:sp>
      <p:sp>
        <p:nvSpPr>
          <p:cNvPr id="2" name="Rectangle 113">
            <a:extLst>
              <a:ext uri="{FF2B5EF4-FFF2-40B4-BE49-F238E27FC236}">
                <a16:creationId xmlns:a16="http://schemas.microsoft.com/office/drawing/2014/main" id="{5E46DDDD-9D8F-43FE-8293-05BC1DB7E593}"/>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83A27E1E-418D-4F6E-B267-5F9536FD8392}"/>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6" name="Line 7">
            <a:extLst>
              <a:ext uri="{FF2B5EF4-FFF2-40B4-BE49-F238E27FC236}">
                <a16:creationId xmlns:a16="http://schemas.microsoft.com/office/drawing/2014/main" id="{AC90BB3E-3F52-46DB-9DB4-5BB18B83C314}"/>
              </a:ext>
            </a:extLst>
          </p:cNvPr>
          <p:cNvSpPr>
            <a:spLocks noChangeShapeType="1"/>
          </p:cNvSpPr>
          <p:nvPr/>
        </p:nvSpPr>
        <p:spPr bwMode="auto">
          <a:xfrm>
            <a:off x="179512" y="3429000"/>
            <a:ext cx="875312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AutoShape 4">
            <a:extLst>
              <a:ext uri="{FF2B5EF4-FFF2-40B4-BE49-F238E27FC236}">
                <a16:creationId xmlns:a16="http://schemas.microsoft.com/office/drawing/2014/main" id="{A5B7F8CA-BDAD-4F20-9AFC-0FB96435A158}"/>
              </a:ext>
            </a:extLst>
          </p:cNvPr>
          <p:cNvSpPr>
            <a:spLocks noChangeArrowheads="1"/>
          </p:cNvSpPr>
          <p:nvPr/>
        </p:nvSpPr>
        <p:spPr bwMode="auto">
          <a:xfrm rot="5400000">
            <a:off x="4187093" y="939801"/>
            <a:ext cx="750887" cy="3476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rgbClr val="000000"/>
            </a:solidFill>
            <a:miter lim="800000"/>
            <a:headEnd/>
            <a:tailEnd/>
          </a:ln>
        </p:spPr>
        <p:txBody>
          <a:bodyPr/>
          <a:lstStyle/>
          <a:p>
            <a:endParaRPr lang="pt-BR"/>
          </a:p>
        </p:txBody>
      </p:sp>
      <p:grpSp>
        <p:nvGrpSpPr>
          <p:cNvPr id="25604" name="Grupo 1">
            <a:extLst>
              <a:ext uri="{FF2B5EF4-FFF2-40B4-BE49-F238E27FC236}">
                <a16:creationId xmlns:a16="http://schemas.microsoft.com/office/drawing/2014/main" id="{4955EE28-D781-404F-B72E-F57FABF32369}"/>
              </a:ext>
            </a:extLst>
          </p:cNvPr>
          <p:cNvGrpSpPr>
            <a:grpSpLocks/>
          </p:cNvGrpSpPr>
          <p:nvPr/>
        </p:nvGrpSpPr>
        <p:grpSpPr bwMode="auto">
          <a:xfrm>
            <a:off x="179510" y="1517651"/>
            <a:ext cx="8775515" cy="3351863"/>
            <a:chOff x="179512" y="1503363"/>
            <a:chExt cx="8775515" cy="3959393"/>
          </a:xfrm>
        </p:grpSpPr>
        <p:sp>
          <p:nvSpPr>
            <p:cNvPr id="9222" name="Text Box 6">
              <a:extLst>
                <a:ext uri="{FF2B5EF4-FFF2-40B4-BE49-F238E27FC236}">
                  <a16:creationId xmlns:a16="http://schemas.microsoft.com/office/drawing/2014/main" id="{F0AE1796-C23F-45F7-8E9A-77B86AEE2E30}"/>
                </a:ext>
              </a:extLst>
            </p:cNvPr>
            <p:cNvSpPr txBox="1">
              <a:spLocks noChangeArrowheads="1"/>
            </p:cNvSpPr>
            <p:nvPr/>
          </p:nvSpPr>
          <p:spPr bwMode="auto">
            <a:xfrm>
              <a:off x="179512" y="1503363"/>
              <a:ext cx="8766051" cy="3959393"/>
            </a:xfrm>
            <a:prstGeom prst="rect">
              <a:avLst/>
            </a:prstGeom>
            <a:solidFill>
              <a:srgbClr val="FFFFFF"/>
            </a:solidFill>
            <a:ln w="9525">
              <a:solidFill>
                <a:srgbClr val="000000"/>
              </a:solid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a:solidFill>
                    <a:srgbClr val="008000"/>
                  </a:solidFill>
                  <a:latin typeface="Arial Narrow" pitchFamily="34" charset="0"/>
                </a:rPr>
                <a:t>gerador de código intermediário</a:t>
              </a:r>
            </a:p>
            <a:p>
              <a:pPr marL="0" indent="0">
                <a:defRPr/>
              </a:pPr>
              <a:r>
                <a:rPr lang="pt-BR" sz="2000" b="1" dirty="0">
                  <a:latin typeface="Arial Narrow" pitchFamily="34" charset="0"/>
                </a:rPr>
                <a:t>FUNÇÃO: </a:t>
              </a:r>
              <a:r>
                <a:rPr lang="pt-BR" sz="2000" b="1" dirty="0">
                  <a:solidFill>
                    <a:srgbClr val="FF0000"/>
                  </a:solidFill>
                  <a:latin typeface="Arial Narrow" pitchFamily="34" charset="0"/>
                </a:rPr>
                <a:t>gerar</a:t>
              </a:r>
              <a:r>
                <a:rPr lang="pt-BR" sz="2000" dirty="0">
                  <a:solidFill>
                    <a:srgbClr val="0000FF"/>
                  </a:solidFill>
                  <a:latin typeface="Arial Narrow" pitchFamily="34" charset="0"/>
                </a:rPr>
                <a:t> </a:t>
              </a:r>
              <a:r>
                <a:rPr lang="pt-BR" sz="2000" dirty="0">
                  <a:latin typeface="Arial Narrow" pitchFamily="34" charset="0"/>
                </a:rPr>
                <a:t>um código independente da máquina alvo (real), facilitando o processo de tradução do código fonte para o código objeto, uma vez que gerar código diretamente para a máquina alvo depende do conjunto de registradores e instruções, do modo de endereçamento, do sistema operacional, da arquitetura específica.</a:t>
              </a:r>
            </a:p>
            <a:p>
              <a:pPr>
                <a:defRPr/>
              </a:pPr>
              <a:endParaRPr lang="pt-BR" sz="2000" b="1" dirty="0">
                <a:latin typeface="Arial Narrow" pitchFamily="34" charset="0"/>
              </a:endParaRPr>
            </a:p>
            <a:p>
              <a:pPr>
                <a:defRPr/>
              </a:pPr>
              <a:r>
                <a:rPr lang="pt-BR" sz="2000" b="1" dirty="0">
                  <a:latin typeface="Arial Narrow" pitchFamily="34" charset="0"/>
                </a:rPr>
                <a:t>TIPOS:</a:t>
              </a:r>
            </a:p>
            <a:p>
              <a:pPr marL="265113" indent="-265113">
                <a:buFont typeface="Arial Narrow" panose="020B0606020202030204" pitchFamily="34" charset="0"/>
                <a:buChar char="–"/>
                <a:defRPr/>
              </a:pPr>
              <a:r>
                <a:rPr lang="pt-BR" sz="2000" dirty="0">
                  <a:latin typeface="Arial Narrow" pitchFamily="34" charset="0"/>
                </a:rPr>
                <a:t>representações gráficas (árvore sintática abstrata, grafo de sintaxe);</a:t>
              </a:r>
            </a:p>
            <a:p>
              <a:pPr marL="265113" indent="-265113">
                <a:buFont typeface="Arial Narrow" panose="020B0606020202030204" pitchFamily="34" charset="0"/>
                <a:buChar char="–"/>
                <a:defRPr/>
              </a:pPr>
              <a:r>
                <a:rPr lang="pt-BR" sz="2000" dirty="0">
                  <a:latin typeface="Arial Narrow" pitchFamily="34" charset="0"/>
                </a:rPr>
                <a:t>representações textuais (código de 3 endereços, notação polonesa – máquina de pilha).</a:t>
              </a:r>
            </a:p>
            <a:p>
              <a:pPr>
                <a:defRPr/>
              </a:pPr>
              <a:endParaRPr lang="pt-BR" sz="1200" dirty="0">
                <a:latin typeface="Arial Narrow" pitchFamily="34" charset="0"/>
              </a:endParaRPr>
            </a:p>
            <a:p>
              <a:pPr>
                <a:defRPr/>
              </a:pPr>
              <a:r>
                <a:rPr lang="pt-BR" sz="2000" b="1" dirty="0">
                  <a:solidFill>
                    <a:srgbClr val="008000"/>
                  </a:solidFill>
                  <a:latin typeface="Arial Narrow" pitchFamily="34" charset="0"/>
                </a:rPr>
                <a:t>SAÍDA: </a:t>
              </a:r>
              <a:r>
                <a:rPr lang="pt-BR" sz="2000" b="1" dirty="0">
                  <a:latin typeface="Arial Narrow" pitchFamily="34" charset="0"/>
                </a:rPr>
                <a:t>código intermediário</a:t>
              </a:r>
            </a:p>
          </p:txBody>
        </p:sp>
        <p:sp>
          <p:nvSpPr>
            <p:cNvPr id="25607" name="Line 7">
              <a:extLst>
                <a:ext uri="{FF2B5EF4-FFF2-40B4-BE49-F238E27FC236}">
                  <a16:creationId xmlns:a16="http://schemas.microsoft.com/office/drawing/2014/main" id="{7B96ECC0-F8C2-4498-A3BB-A12757796DE2}"/>
                </a:ext>
              </a:extLst>
            </p:cNvPr>
            <p:cNvSpPr>
              <a:spLocks noChangeShapeType="1"/>
            </p:cNvSpPr>
            <p:nvPr/>
          </p:nvSpPr>
          <p:spPr bwMode="auto">
            <a:xfrm>
              <a:off x="188977" y="4951981"/>
              <a:ext cx="876605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dirty="0"/>
            </a:p>
          </p:txBody>
        </p:sp>
      </p:grpSp>
      <p:sp>
        <p:nvSpPr>
          <p:cNvPr id="2" name="Rectangle 113">
            <a:extLst>
              <a:ext uri="{FF2B5EF4-FFF2-40B4-BE49-F238E27FC236}">
                <a16:creationId xmlns:a16="http://schemas.microsoft.com/office/drawing/2014/main" id="{ECE69D2E-B8FB-47AA-9DB6-7AF1DEFBDD1E}"/>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7257D099-68EE-4535-AFAD-1806D2F3DD23}"/>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9DC25E5A-0F2B-46B7-8C5C-22703045FDD0}"/>
              </a:ext>
            </a:extLst>
          </p:cNvPr>
          <p:cNvSpPr>
            <a:spLocks noChangeArrowheads="1"/>
          </p:cNvSpPr>
          <p:nvPr/>
        </p:nvSpPr>
        <p:spPr bwMode="auto">
          <a:xfrm>
            <a:off x="4716016" y="877069"/>
            <a:ext cx="3005138"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a:latin typeface="Arial Narrow" panose="020B0606020202030204" pitchFamily="34" charset="0"/>
              </a:rPr>
              <a:t>árvore sintática </a:t>
            </a:r>
          </a:p>
          <a:p>
            <a:pPr algn="ctr">
              <a:spcBef>
                <a:spcPct val="0"/>
              </a:spcBef>
              <a:buClrTx/>
              <a:buSzTx/>
              <a:buFontTx/>
              <a:buNone/>
            </a:pPr>
            <a:r>
              <a:rPr kumimoji="0" lang="pt-BR" altLang="pt-BR" sz="2000">
                <a:latin typeface="Arial Narrow" panose="020B0606020202030204" pitchFamily="34" charset="0"/>
              </a:rPr>
              <a:t>(</a:t>
            </a:r>
            <a:r>
              <a:rPr kumimoji="0" lang="pt-BR" altLang="pt-BR" sz="2000" u="sng">
                <a:latin typeface="Arial Narrow" panose="020B0606020202030204" pitchFamily="34" charset="0"/>
              </a:rPr>
              <a:t>saída do analisador sintático</a:t>
            </a:r>
            <a:r>
              <a:rPr kumimoji="0" lang="pt-BR" altLang="pt-BR" sz="2000">
                <a:latin typeface="Arial Narrow" panose="020B0606020202030204" pitchFamily="34" charset="0"/>
              </a:rPr>
              <a:t>)</a:t>
            </a:r>
          </a:p>
        </p:txBody>
      </p:sp>
      <p:sp>
        <p:nvSpPr>
          <p:cNvPr id="6147" name="Text Box 5">
            <a:extLst>
              <a:ext uri="{FF2B5EF4-FFF2-40B4-BE49-F238E27FC236}">
                <a16:creationId xmlns:a16="http://schemas.microsoft.com/office/drawing/2014/main" id="{7B73DB38-F0F5-4FB0-8798-6AEDABC1C514}"/>
              </a:ext>
            </a:extLst>
          </p:cNvPr>
          <p:cNvSpPr txBox="1">
            <a:spLocks noChangeArrowheads="1"/>
          </p:cNvSpPr>
          <p:nvPr/>
        </p:nvSpPr>
        <p:spPr bwMode="auto">
          <a:xfrm>
            <a:off x="709166" y="848494"/>
            <a:ext cx="3219450" cy="1879600"/>
          </a:xfrm>
          <a:prstGeom prst="rect">
            <a:avLst/>
          </a:prstGeom>
          <a:solidFill>
            <a:srgbClr val="FFFFFF"/>
          </a:solidFill>
          <a:ln w="9525">
            <a:solidFill>
              <a:srgbClr val="000000"/>
            </a:solidFill>
            <a:miter lim="800000"/>
            <a:headEnd/>
            <a:tailEnd/>
          </a:ln>
        </p:spPr>
        <p:txBody>
          <a:bodyPr/>
          <a:lstStyle>
            <a:lvl1pPr defTabSz="268288">
              <a:defRPr sz="2400">
                <a:solidFill>
                  <a:schemeClr val="tx1"/>
                </a:solidFill>
                <a:latin typeface="Times New Roman" pitchFamily="18" charset="0"/>
              </a:defRPr>
            </a:lvl1pPr>
            <a:lvl2pPr defTabSz="268288">
              <a:defRPr sz="2400">
                <a:solidFill>
                  <a:schemeClr val="tx1"/>
                </a:solidFill>
                <a:latin typeface="Times New Roman" pitchFamily="18" charset="0"/>
              </a:defRPr>
            </a:lvl2pPr>
            <a:lvl3pPr marL="1143000" indent="-228600" defTabSz="268288">
              <a:defRPr sz="2400">
                <a:solidFill>
                  <a:schemeClr val="tx1"/>
                </a:solidFill>
                <a:latin typeface="Times New Roman" pitchFamily="18" charset="0"/>
              </a:defRPr>
            </a:lvl3pPr>
            <a:lvl4pPr marL="1600200" indent="-228600" defTabSz="268288">
              <a:defRPr sz="2400">
                <a:solidFill>
                  <a:schemeClr val="tx1"/>
                </a:solidFill>
                <a:latin typeface="Times New Roman" pitchFamily="18" charset="0"/>
              </a:defRPr>
            </a:lvl4pPr>
            <a:lvl5pPr marL="2057400" indent="-228600" defTabSz="268288">
              <a:defRPr sz="2400">
                <a:solidFill>
                  <a:schemeClr val="tx1"/>
                </a:solidFill>
                <a:latin typeface="Times New Roman" pitchFamily="18" charset="0"/>
              </a:defRPr>
            </a:lvl5pPr>
            <a:lvl6pPr marL="2514600" indent="-228600" defTabSz="268288" eaLnBrk="0" fontAlgn="base" hangingPunct="0">
              <a:spcBef>
                <a:spcPct val="0"/>
              </a:spcBef>
              <a:spcAft>
                <a:spcPct val="0"/>
              </a:spcAft>
              <a:defRPr sz="2400">
                <a:solidFill>
                  <a:schemeClr val="tx1"/>
                </a:solidFill>
                <a:latin typeface="Times New Roman" pitchFamily="18" charset="0"/>
              </a:defRPr>
            </a:lvl6pPr>
            <a:lvl7pPr marL="2971800" indent="-228600" defTabSz="268288" eaLnBrk="0" fontAlgn="base" hangingPunct="0">
              <a:spcBef>
                <a:spcPct val="0"/>
              </a:spcBef>
              <a:spcAft>
                <a:spcPct val="0"/>
              </a:spcAft>
              <a:defRPr sz="2400">
                <a:solidFill>
                  <a:schemeClr val="tx1"/>
                </a:solidFill>
                <a:latin typeface="Times New Roman" pitchFamily="18" charset="0"/>
              </a:defRPr>
            </a:lvl7pPr>
            <a:lvl8pPr marL="3429000" indent="-228600" defTabSz="268288" eaLnBrk="0" fontAlgn="base" hangingPunct="0">
              <a:spcBef>
                <a:spcPct val="0"/>
              </a:spcBef>
              <a:spcAft>
                <a:spcPct val="0"/>
              </a:spcAft>
              <a:defRPr sz="2400">
                <a:solidFill>
                  <a:schemeClr val="tx1"/>
                </a:solidFill>
                <a:latin typeface="Times New Roman" pitchFamily="18" charset="0"/>
              </a:defRPr>
            </a:lvl8pPr>
            <a:lvl9pPr marL="3886200" indent="-228600" defTabSz="268288" eaLnBrk="0" fontAlgn="base" hangingPunct="0">
              <a:spcBef>
                <a:spcPct val="0"/>
              </a:spcBef>
              <a:spcAft>
                <a:spcPct val="0"/>
              </a:spcAft>
              <a:defRPr sz="2400">
                <a:solidFill>
                  <a:schemeClr val="tx1"/>
                </a:solidFill>
                <a:latin typeface="Times New Roman" pitchFamily="18" charset="0"/>
              </a:defRPr>
            </a:lvl9pPr>
          </a:lstStyle>
          <a:p>
            <a:pPr>
              <a:defRPr/>
            </a:pPr>
            <a:r>
              <a:rPr lang="pt-BR" sz="1800" u="sng" dirty="0">
                <a:latin typeface="Arial Narrow" pitchFamily="34" charset="0"/>
              </a:rPr>
              <a:t>exemplo:</a:t>
            </a:r>
            <a:r>
              <a:rPr lang="pt-BR" sz="2000" b="1" dirty="0">
                <a:solidFill>
                  <a:srgbClr val="0000FF"/>
                </a:solidFill>
                <a:latin typeface="Arial Narrow" pitchFamily="34" charset="0"/>
              </a:rPr>
              <a:t> </a:t>
            </a:r>
          </a:p>
          <a:p>
            <a:pPr>
              <a:defRPr/>
            </a:pPr>
            <a:r>
              <a:rPr lang="pt-BR" sz="1600" b="1" dirty="0">
                <a:latin typeface="Courier New" pitchFamily="49" charset="0"/>
                <a:cs typeface="Courier New" pitchFamily="49" charset="0"/>
              </a:rPr>
              <a:t>  ...</a:t>
            </a:r>
            <a:endParaRPr lang="pt-BR" sz="1600" dirty="0">
              <a:latin typeface="Courier New" pitchFamily="49" charset="0"/>
              <a:cs typeface="Courier New" pitchFamily="49" charset="0"/>
            </a:endParaRPr>
          </a:p>
          <a:p>
            <a:pPr marL="180975" lvl="1">
              <a:defRPr/>
            </a:pPr>
            <a:r>
              <a:rPr lang="en-US" sz="1600" dirty="0">
                <a:latin typeface="Courier New" pitchFamily="49" charset="0"/>
                <a:cs typeface="Courier New" pitchFamily="49" charset="0"/>
              </a:rPr>
              <a:t>C</a:t>
            </a:r>
            <a:r>
              <a:rPr lang="pt-BR" sz="1600" dirty="0">
                <a:latin typeface="Courier New" pitchFamily="49" charset="0"/>
                <a:cs typeface="Courier New" pitchFamily="49" charset="0"/>
              </a:rPr>
              <a:t>	</a:t>
            </a:r>
            <a:r>
              <a:rPr lang="pt-BR" sz="1600" dirty="0">
                <a:latin typeface="Courier New" pitchFamily="49" charset="0"/>
                <a:cs typeface="Courier New" pitchFamily="49" charset="0"/>
                <a:sym typeface="Symbol" pitchFamily="18" charset="2"/>
              </a:rPr>
              <a:t></a:t>
            </a:r>
            <a:r>
              <a:rPr lang="pt-BR" sz="1600" dirty="0">
                <a:latin typeface="Courier New" pitchFamily="49" charset="0"/>
                <a:cs typeface="Courier New" pitchFamily="49" charset="0"/>
              </a:rPr>
              <a:t>  </a:t>
            </a:r>
            <a:r>
              <a:rPr lang="pt-BR" sz="1600" i="1" dirty="0">
                <a:latin typeface="Courier New" pitchFamily="49" charset="0"/>
                <a:cs typeface="Courier New" pitchFamily="49" charset="0"/>
              </a:rPr>
              <a:t>id </a:t>
            </a:r>
            <a:r>
              <a:rPr lang="pt-BR" sz="1600" b="1" dirty="0">
                <a:latin typeface="Courier New" pitchFamily="49" charset="0"/>
                <a:cs typeface="Courier New" pitchFamily="49" charset="0"/>
              </a:rPr>
              <a:t>:=</a:t>
            </a:r>
            <a:r>
              <a:rPr lang="en-US" sz="1600" dirty="0">
                <a:latin typeface="Courier New" pitchFamily="49" charset="0"/>
                <a:cs typeface="Courier New" pitchFamily="49" charset="0"/>
              </a:rPr>
              <a:t> E</a:t>
            </a:r>
            <a:endParaRPr lang="pt-BR" sz="1600" dirty="0">
              <a:latin typeface="Courier New" pitchFamily="49" charset="0"/>
              <a:cs typeface="Courier New" pitchFamily="49" charset="0"/>
            </a:endParaRPr>
          </a:p>
          <a:p>
            <a:pPr marL="174625" lvl="1">
              <a:defRPr/>
            </a:pPr>
            <a:r>
              <a:rPr lang="pt-BR" sz="1600" dirty="0">
                <a:latin typeface="Courier New" pitchFamily="49" charset="0"/>
                <a:cs typeface="Courier New" pitchFamily="49" charset="0"/>
              </a:rPr>
              <a:t>E	</a:t>
            </a:r>
            <a:r>
              <a:rPr lang="pt-BR" sz="1600" dirty="0">
                <a:latin typeface="Courier New" pitchFamily="49" charset="0"/>
                <a:cs typeface="Courier New" pitchFamily="49" charset="0"/>
                <a:sym typeface="Symbol" pitchFamily="18" charset="2"/>
              </a:rPr>
              <a:t></a:t>
            </a:r>
            <a:r>
              <a:rPr lang="pt-BR" sz="1600" dirty="0">
                <a:latin typeface="Courier New" pitchFamily="49" charset="0"/>
                <a:cs typeface="Courier New" pitchFamily="49" charset="0"/>
              </a:rPr>
              <a:t>  </a:t>
            </a:r>
            <a:r>
              <a:rPr lang="pt-BR" sz="1600" b="1" dirty="0">
                <a:latin typeface="Courier New" pitchFamily="49" charset="0"/>
                <a:cs typeface="Courier New" pitchFamily="49" charset="0"/>
              </a:rPr>
              <a:t>( </a:t>
            </a:r>
            <a:r>
              <a:rPr lang="pt-BR" sz="1600" dirty="0">
                <a:latin typeface="Courier New" pitchFamily="49" charset="0"/>
                <a:cs typeface="Courier New" pitchFamily="49" charset="0"/>
              </a:rPr>
              <a:t>E </a:t>
            </a:r>
            <a:r>
              <a:rPr lang="pt-BR" sz="1600" b="1" dirty="0">
                <a:latin typeface="Courier New" pitchFamily="49" charset="0"/>
                <a:cs typeface="Courier New" pitchFamily="49" charset="0"/>
              </a:rPr>
              <a:t>) </a:t>
            </a:r>
            <a:r>
              <a:rPr lang="pt-BR" sz="1600" dirty="0">
                <a:latin typeface="Courier New" pitchFamily="49" charset="0"/>
                <a:cs typeface="Courier New" pitchFamily="49" charset="0"/>
              </a:rPr>
              <a:t>| E </a:t>
            </a:r>
            <a:r>
              <a:rPr lang="pt-BR" sz="1600" b="1" dirty="0">
                <a:latin typeface="Courier New" pitchFamily="49" charset="0"/>
                <a:cs typeface="Courier New" pitchFamily="49" charset="0"/>
              </a:rPr>
              <a:t>+ </a:t>
            </a:r>
            <a:r>
              <a:rPr lang="pt-BR" sz="1600" dirty="0">
                <a:latin typeface="Courier New" pitchFamily="49" charset="0"/>
                <a:cs typeface="Courier New" pitchFamily="49" charset="0"/>
              </a:rPr>
              <a:t>E  </a:t>
            </a:r>
          </a:p>
          <a:p>
            <a:pPr lvl="1">
              <a:defRPr/>
            </a:pPr>
            <a:r>
              <a:rPr lang="pt-BR" sz="1600" dirty="0">
                <a:latin typeface="Courier New" pitchFamily="49" charset="0"/>
                <a:cs typeface="Courier New" pitchFamily="49" charset="0"/>
              </a:rPr>
              <a:t>|   E </a:t>
            </a:r>
            <a:r>
              <a:rPr lang="pt-BR" sz="1600" b="1" dirty="0">
                <a:latin typeface="Courier New" pitchFamily="49" charset="0"/>
                <a:cs typeface="Courier New" pitchFamily="49" charset="0"/>
              </a:rPr>
              <a:t>- </a:t>
            </a:r>
            <a:r>
              <a:rPr lang="pt-BR" sz="1600" dirty="0">
                <a:latin typeface="Courier New" pitchFamily="49" charset="0"/>
                <a:cs typeface="Courier New" pitchFamily="49" charset="0"/>
              </a:rPr>
              <a:t>E | E </a:t>
            </a:r>
            <a:r>
              <a:rPr lang="pt-BR" sz="1600" b="1" dirty="0">
                <a:latin typeface="Courier New" pitchFamily="49" charset="0"/>
                <a:cs typeface="Courier New" pitchFamily="49" charset="0"/>
              </a:rPr>
              <a:t>* </a:t>
            </a:r>
            <a:r>
              <a:rPr lang="pt-BR" sz="1600" dirty="0">
                <a:latin typeface="Courier New" pitchFamily="49" charset="0"/>
                <a:cs typeface="Courier New" pitchFamily="49" charset="0"/>
              </a:rPr>
              <a:t>E  </a:t>
            </a:r>
          </a:p>
          <a:p>
            <a:pPr lvl="1">
              <a:defRPr/>
            </a:pPr>
            <a:r>
              <a:rPr lang="pt-BR" sz="1600" dirty="0">
                <a:latin typeface="Courier New" pitchFamily="49" charset="0"/>
                <a:cs typeface="Courier New" pitchFamily="49" charset="0"/>
              </a:rPr>
              <a:t>|   E </a:t>
            </a:r>
            <a:r>
              <a:rPr lang="pt-BR" sz="1600" b="1" dirty="0">
                <a:latin typeface="Courier New" pitchFamily="49" charset="0"/>
                <a:cs typeface="Courier New" pitchFamily="49" charset="0"/>
              </a:rPr>
              <a:t>/ </a:t>
            </a:r>
            <a:r>
              <a:rPr lang="pt-BR" sz="1600" dirty="0">
                <a:latin typeface="Courier New" pitchFamily="49" charset="0"/>
                <a:cs typeface="Courier New" pitchFamily="49" charset="0"/>
              </a:rPr>
              <a:t>E | id </a:t>
            </a:r>
          </a:p>
          <a:p>
            <a:pPr lvl="1">
              <a:defRPr/>
            </a:pPr>
            <a:r>
              <a:rPr lang="pt-BR" sz="1600" dirty="0">
                <a:latin typeface="Courier New" pitchFamily="49" charset="0"/>
                <a:cs typeface="Courier New" pitchFamily="49" charset="0"/>
              </a:rPr>
              <a:t>|   inteiro | real</a:t>
            </a:r>
          </a:p>
          <a:p>
            <a:pPr lvl="1">
              <a:defRPr/>
            </a:pPr>
            <a:endParaRPr lang="pt-BR" sz="1600" dirty="0">
              <a:latin typeface="Courier New" pitchFamily="49" charset="0"/>
              <a:cs typeface="Courier New" pitchFamily="49" charset="0"/>
            </a:endParaRPr>
          </a:p>
          <a:p>
            <a:pPr>
              <a:defRPr/>
            </a:pPr>
            <a:endParaRPr lang="en-US" sz="1800" dirty="0">
              <a:latin typeface="Arial Narrow" pitchFamily="34" charset="0"/>
            </a:endParaRPr>
          </a:p>
          <a:p>
            <a:pPr>
              <a:defRPr/>
            </a:pPr>
            <a:r>
              <a:rPr lang="pt-BR" sz="2000" b="1" dirty="0">
                <a:solidFill>
                  <a:srgbClr val="FF0000"/>
                </a:solidFill>
                <a:latin typeface="Arial Narrow" pitchFamily="34" charset="0"/>
              </a:rPr>
              <a:t>a := b * c + b * c</a:t>
            </a:r>
            <a:r>
              <a:rPr lang="pt-BR" sz="2000" dirty="0">
                <a:solidFill>
                  <a:srgbClr val="FF0000"/>
                </a:solidFill>
                <a:latin typeface="Arial Narrow" pitchFamily="34" charset="0"/>
              </a:rPr>
              <a:t>  </a:t>
            </a:r>
            <a:r>
              <a:rPr lang="pt-BR" sz="2000" dirty="0">
                <a:latin typeface="Arial Narrow" pitchFamily="34" charset="0"/>
              </a:rPr>
              <a:t>?</a:t>
            </a:r>
          </a:p>
        </p:txBody>
      </p:sp>
      <p:grpSp>
        <p:nvGrpSpPr>
          <p:cNvPr id="235521" name="Grupo 235520">
            <a:extLst>
              <a:ext uri="{FF2B5EF4-FFF2-40B4-BE49-F238E27FC236}">
                <a16:creationId xmlns:a16="http://schemas.microsoft.com/office/drawing/2014/main" id="{96569CAC-C831-4F9E-821C-ABCC2D0157D4}"/>
              </a:ext>
            </a:extLst>
          </p:cNvPr>
          <p:cNvGrpSpPr>
            <a:grpSpLocks/>
          </p:cNvGrpSpPr>
          <p:nvPr/>
        </p:nvGrpSpPr>
        <p:grpSpPr bwMode="auto">
          <a:xfrm>
            <a:off x="4344541" y="1835919"/>
            <a:ext cx="2041525" cy="1168400"/>
            <a:chOff x="5189536" y="1804622"/>
            <a:chExt cx="2041871" cy="1168401"/>
          </a:xfrm>
        </p:grpSpPr>
        <p:sp>
          <p:nvSpPr>
            <p:cNvPr id="27689" name="Text Box 27">
              <a:extLst>
                <a:ext uri="{FF2B5EF4-FFF2-40B4-BE49-F238E27FC236}">
                  <a16:creationId xmlns:a16="http://schemas.microsoft.com/office/drawing/2014/main" id="{85B09640-F271-4A29-8B4E-68A0F7D8EC38}"/>
                </a:ext>
              </a:extLst>
            </p:cNvPr>
            <p:cNvSpPr txBox="1">
              <a:spLocks noChangeArrowheads="1"/>
            </p:cNvSpPr>
            <p:nvPr/>
          </p:nvSpPr>
          <p:spPr bwMode="auto">
            <a:xfrm>
              <a:off x="5932369" y="1804622"/>
              <a:ext cx="547687"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rPr>
                <a:t>C</a:t>
              </a:r>
            </a:p>
          </p:txBody>
        </p:sp>
        <p:sp>
          <p:nvSpPr>
            <p:cNvPr id="27690" name="Line 28">
              <a:extLst>
                <a:ext uri="{FF2B5EF4-FFF2-40B4-BE49-F238E27FC236}">
                  <a16:creationId xmlns:a16="http://schemas.microsoft.com/office/drawing/2014/main" id="{BD81BE0F-90AC-44D5-80D2-4E29E9BDB912}"/>
                </a:ext>
              </a:extLst>
            </p:cNvPr>
            <p:cNvSpPr>
              <a:spLocks noChangeShapeType="1"/>
            </p:cNvSpPr>
            <p:nvPr/>
          </p:nvSpPr>
          <p:spPr bwMode="auto">
            <a:xfrm>
              <a:off x="6480057" y="2131647"/>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91" name="Line 29">
              <a:extLst>
                <a:ext uri="{FF2B5EF4-FFF2-40B4-BE49-F238E27FC236}">
                  <a16:creationId xmlns:a16="http://schemas.microsoft.com/office/drawing/2014/main" id="{C628B442-3754-4B0E-8403-19D2857F2B84}"/>
                </a:ext>
              </a:extLst>
            </p:cNvPr>
            <p:cNvSpPr>
              <a:spLocks noChangeShapeType="1"/>
            </p:cNvSpPr>
            <p:nvPr/>
          </p:nvSpPr>
          <p:spPr bwMode="auto">
            <a:xfrm flipH="1">
              <a:off x="5740282" y="2134822"/>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92" name="Line 32">
              <a:extLst>
                <a:ext uri="{FF2B5EF4-FFF2-40B4-BE49-F238E27FC236}">
                  <a16:creationId xmlns:a16="http://schemas.microsoft.com/office/drawing/2014/main" id="{8B0318E4-898D-4602-82D1-CC63F9F3C27F}"/>
                </a:ext>
              </a:extLst>
            </p:cNvPr>
            <p:cNvSpPr>
              <a:spLocks noChangeShapeType="1"/>
            </p:cNvSpPr>
            <p:nvPr/>
          </p:nvSpPr>
          <p:spPr bwMode="auto">
            <a:xfrm>
              <a:off x="6192719" y="2142760"/>
              <a:ext cx="3175"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93" name="Text Box 40">
              <a:extLst>
                <a:ext uri="{FF2B5EF4-FFF2-40B4-BE49-F238E27FC236}">
                  <a16:creationId xmlns:a16="http://schemas.microsoft.com/office/drawing/2014/main" id="{E6C0656F-4FBD-44B9-8F42-FE2DE6EE7554}"/>
                </a:ext>
              </a:extLst>
            </p:cNvPr>
            <p:cNvSpPr txBox="1">
              <a:spLocks noChangeArrowheads="1"/>
            </p:cNvSpPr>
            <p:nvPr/>
          </p:nvSpPr>
          <p:spPr bwMode="auto">
            <a:xfrm>
              <a:off x="5849593" y="2283370"/>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00FF"/>
                  </a:solidFill>
                  <a:latin typeface="Arial Narrow" panose="020B0606020202030204" pitchFamily="34" charset="0"/>
                </a:rPr>
                <a:t>:=</a:t>
              </a:r>
              <a:endParaRPr kumimoji="0" lang="pt-BR" altLang="pt-BR" sz="1800">
                <a:latin typeface="Arial Narrow" panose="020B0606020202030204" pitchFamily="34" charset="0"/>
              </a:endParaRPr>
            </a:p>
          </p:txBody>
        </p:sp>
        <p:sp>
          <p:nvSpPr>
            <p:cNvPr id="27694" name="Text Box 40">
              <a:extLst>
                <a:ext uri="{FF2B5EF4-FFF2-40B4-BE49-F238E27FC236}">
                  <a16:creationId xmlns:a16="http://schemas.microsoft.com/office/drawing/2014/main" id="{1BDCF331-285B-4F59-AB91-2CB72D618476}"/>
                </a:ext>
              </a:extLst>
            </p:cNvPr>
            <p:cNvSpPr txBox="1">
              <a:spLocks noChangeArrowheads="1"/>
            </p:cNvSpPr>
            <p:nvPr/>
          </p:nvSpPr>
          <p:spPr bwMode="auto">
            <a:xfrm>
              <a:off x="5189536" y="2334847"/>
              <a:ext cx="1073332" cy="63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0000FF"/>
                  </a:solidFill>
                  <a:latin typeface="Arial Narrow" panose="020B0606020202030204" pitchFamily="34" charset="0"/>
                </a:rPr>
                <a:t>id</a:t>
              </a:r>
            </a:p>
            <a:p>
              <a:pPr algn="ctr">
                <a:spcBef>
                  <a:spcPct val="0"/>
                </a:spcBef>
                <a:buClrTx/>
                <a:buSzTx/>
                <a:buFontTx/>
                <a:buNone/>
              </a:pPr>
              <a:r>
                <a:rPr kumimoji="0" lang="pt-BR" altLang="pt-BR" sz="1600" i="1">
                  <a:latin typeface="Arial Narrow" panose="020B0606020202030204" pitchFamily="34" charset="0"/>
                </a:rPr>
                <a:t>[a, linha: 1]</a:t>
              </a:r>
            </a:p>
          </p:txBody>
        </p:sp>
        <p:sp>
          <p:nvSpPr>
            <p:cNvPr id="27695" name="Text Box 27">
              <a:extLst>
                <a:ext uri="{FF2B5EF4-FFF2-40B4-BE49-F238E27FC236}">
                  <a16:creationId xmlns:a16="http://schemas.microsoft.com/office/drawing/2014/main" id="{E654163C-C297-480A-BE0A-84F0063698A9}"/>
                </a:ext>
              </a:extLst>
            </p:cNvPr>
            <p:cNvSpPr txBox="1">
              <a:spLocks noChangeArrowheads="1"/>
            </p:cNvSpPr>
            <p:nvPr/>
          </p:nvSpPr>
          <p:spPr bwMode="auto">
            <a:xfrm>
              <a:off x="6683720" y="2395478"/>
              <a:ext cx="547687"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latin typeface="Arial Narrow" panose="020B0606020202030204" pitchFamily="34" charset="0"/>
                </a:rPr>
                <a:t>E</a:t>
              </a:r>
            </a:p>
          </p:txBody>
        </p:sp>
      </p:grpSp>
      <p:grpSp>
        <p:nvGrpSpPr>
          <p:cNvPr id="235527" name="Grupo 235526">
            <a:extLst>
              <a:ext uri="{FF2B5EF4-FFF2-40B4-BE49-F238E27FC236}">
                <a16:creationId xmlns:a16="http://schemas.microsoft.com/office/drawing/2014/main" id="{390AB1BC-720C-46A1-ABDE-40EF449BF483}"/>
              </a:ext>
            </a:extLst>
          </p:cNvPr>
          <p:cNvGrpSpPr>
            <a:grpSpLocks/>
          </p:cNvGrpSpPr>
          <p:nvPr/>
        </p:nvGrpSpPr>
        <p:grpSpPr bwMode="auto">
          <a:xfrm>
            <a:off x="3995291" y="3948882"/>
            <a:ext cx="1143000" cy="808037"/>
            <a:chOff x="4840972" y="5244972"/>
            <a:chExt cx="1141979" cy="807484"/>
          </a:xfrm>
        </p:grpSpPr>
        <p:sp>
          <p:nvSpPr>
            <p:cNvPr id="27687" name="Line 37">
              <a:extLst>
                <a:ext uri="{FF2B5EF4-FFF2-40B4-BE49-F238E27FC236}">
                  <a16:creationId xmlns:a16="http://schemas.microsoft.com/office/drawing/2014/main" id="{FDC0C4C5-A44D-45BA-AD33-DBB89EFA06F4}"/>
                </a:ext>
              </a:extLst>
            </p:cNvPr>
            <p:cNvSpPr>
              <a:spLocks noChangeShapeType="1"/>
            </p:cNvSpPr>
            <p:nvPr/>
          </p:nvSpPr>
          <p:spPr bwMode="auto">
            <a:xfrm flipH="1">
              <a:off x="5479152" y="5244972"/>
              <a:ext cx="6350"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88" name="Text Box 38">
              <a:extLst>
                <a:ext uri="{FF2B5EF4-FFF2-40B4-BE49-F238E27FC236}">
                  <a16:creationId xmlns:a16="http://schemas.microsoft.com/office/drawing/2014/main" id="{67F8C9CA-2025-417F-A485-9F6F2C6E3BF6}"/>
                </a:ext>
              </a:extLst>
            </p:cNvPr>
            <p:cNvSpPr txBox="1">
              <a:spLocks noChangeArrowheads="1"/>
            </p:cNvSpPr>
            <p:nvPr/>
          </p:nvSpPr>
          <p:spPr bwMode="auto">
            <a:xfrm>
              <a:off x="4840972" y="5471829"/>
              <a:ext cx="1141979" cy="58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600" i="1">
                  <a:solidFill>
                    <a:srgbClr val="0000FF"/>
                  </a:solidFill>
                </a:rPr>
                <a:t>        </a:t>
              </a:r>
              <a:r>
                <a:rPr kumimoji="0" lang="pt-BR" altLang="pt-BR" sz="1800" b="1" i="1">
                  <a:solidFill>
                    <a:srgbClr val="0000FF"/>
                  </a:solidFill>
                  <a:latin typeface="Arial Narrow" panose="020B0606020202030204" pitchFamily="34" charset="0"/>
                </a:rPr>
                <a:t>id</a:t>
              </a:r>
              <a:r>
                <a:rPr kumimoji="0" lang="pt-BR" altLang="pt-BR" sz="1800" i="1">
                  <a:solidFill>
                    <a:srgbClr val="0000FF"/>
                  </a:solidFill>
                  <a:latin typeface="Arial Narrow" panose="020B0606020202030204" pitchFamily="34" charset="0"/>
                </a:rPr>
                <a:t> </a:t>
              </a:r>
            </a:p>
            <a:p>
              <a:pPr>
                <a:spcBef>
                  <a:spcPct val="0"/>
                </a:spcBef>
                <a:buClrTx/>
                <a:buSzTx/>
                <a:buFontTx/>
                <a:buNone/>
              </a:pPr>
              <a:r>
                <a:rPr kumimoji="0" lang="pt-BR" altLang="pt-BR" sz="1600" i="1">
                  <a:latin typeface="Arial Narrow" panose="020B0606020202030204" pitchFamily="34" charset="0"/>
                </a:rPr>
                <a:t>[b, linha: 1]</a:t>
              </a:r>
              <a:endParaRPr kumimoji="0" lang="pt-BR" altLang="pt-BR" sz="1600">
                <a:latin typeface="Arial Narrow" panose="020B0606020202030204" pitchFamily="34" charset="0"/>
              </a:endParaRPr>
            </a:p>
          </p:txBody>
        </p:sp>
      </p:grpSp>
      <p:grpSp>
        <p:nvGrpSpPr>
          <p:cNvPr id="235525" name="Grupo 235524">
            <a:extLst>
              <a:ext uri="{FF2B5EF4-FFF2-40B4-BE49-F238E27FC236}">
                <a16:creationId xmlns:a16="http://schemas.microsoft.com/office/drawing/2014/main" id="{3997A803-263E-4475-B32F-804857221E4E}"/>
              </a:ext>
            </a:extLst>
          </p:cNvPr>
          <p:cNvGrpSpPr>
            <a:grpSpLocks/>
          </p:cNvGrpSpPr>
          <p:nvPr/>
        </p:nvGrpSpPr>
        <p:grpSpPr bwMode="auto">
          <a:xfrm>
            <a:off x="4398516" y="3371032"/>
            <a:ext cx="1476375" cy="585787"/>
            <a:chOff x="5243970" y="4014802"/>
            <a:chExt cx="1476375" cy="585788"/>
          </a:xfrm>
        </p:grpSpPr>
        <p:sp>
          <p:nvSpPr>
            <p:cNvPr id="27681" name="Line 28">
              <a:extLst>
                <a:ext uri="{FF2B5EF4-FFF2-40B4-BE49-F238E27FC236}">
                  <a16:creationId xmlns:a16="http://schemas.microsoft.com/office/drawing/2014/main" id="{4726153F-49BA-4946-97B7-4BFF73B7C818}"/>
                </a:ext>
              </a:extLst>
            </p:cNvPr>
            <p:cNvSpPr>
              <a:spLocks noChangeShapeType="1"/>
            </p:cNvSpPr>
            <p:nvPr/>
          </p:nvSpPr>
          <p:spPr bwMode="auto">
            <a:xfrm>
              <a:off x="6242508" y="4014802"/>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82" name="Line 29">
              <a:extLst>
                <a:ext uri="{FF2B5EF4-FFF2-40B4-BE49-F238E27FC236}">
                  <a16:creationId xmlns:a16="http://schemas.microsoft.com/office/drawing/2014/main" id="{307EA1C7-FB3F-4909-B74C-1FBCBBB98FEE}"/>
                </a:ext>
              </a:extLst>
            </p:cNvPr>
            <p:cNvSpPr>
              <a:spLocks noChangeShapeType="1"/>
            </p:cNvSpPr>
            <p:nvPr/>
          </p:nvSpPr>
          <p:spPr bwMode="auto">
            <a:xfrm flipH="1">
              <a:off x="5502733" y="4017977"/>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83" name="Line 32">
              <a:extLst>
                <a:ext uri="{FF2B5EF4-FFF2-40B4-BE49-F238E27FC236}">
                  <a16:creationId xmlns:a16="http://schemas.microsoft.com/office/drawing/2014/main" id="{554FB2A8-2E83-43EC-9FEC-33F7D542298D}"/>
                </a:ext>
              </a:extLst>
            </p:cNvPr>
            <p:cNvSpPr>
              <a:spLocks noChangeShapeType="1"/>
            </p:cNvSpPr>
            <p:nvPr/>
          </p:nvSpPr>
          <p:spPr bwMode="auto">
            <a:xfrm>
              <a:off x="5955170" y="4025915"/>
              <a:ext cx="3175"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84" name="Text Box 33">
              <a:extLst>
                <a:ext uri="{FF2B5EF4-FFF2-40B4-BE49-F238E27FC236}">
                  <a16:creationId xmlns:a16="http://schemas.microsoft.com/office/drawing/2014/main" id="{1CD0528B-6963-4593-8A7C-368CD5D2216C}"/>
                </a:ext>
              </a:extLst>
            </p:cNvPr>
            <p:cNvSpPr txBox="1">
              <a:spLocks noChangeArrowheads="1"/>
            </p:cNvSpPr>
            <p:nvPr/>
          </p:nvSpPr>
          <p:spPr bwMode="auto">
            <a:xfrm>
              <a:off x="5243970" y="4287852"/>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7685" name="Text Box 34">
              <a:extLst>
                <a:ext uri="{FF2B5EF4-FFF2-40B4-BE49-F238E27FC236}">
                  <a16:creationId xmlns:a16="http://schemas.microsoft.com/office/drawing/2014/main" id="{AD71E8AD-4674-473A-979E-E9CC3163C9BC}"/>
                </a:ext>
              </a:extLst>
            </p:cNvPr>
            <p:cNvSpPr txBox="1">
              <a:spLocks noChangeArrowheads="1"/>
            </p:cNvSpPr>
            <p:nvPr/>
          </p:nvSpPr>
          <p:spPr bwMode="auto">
            <a:xfrm>
              <a:off x="6171070" y="4287852"/>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7686" name="Text Box 40">
              <a:extLst>
                <a:ext uri="{FF2B5EF4-FFF2-40B4-BE49-F238E27FC236}">
                  <a16:creationId xmlns:a16="http://schemas.microsoft.com/office/drawing/2014/main" id="{F189CC1C-06B5-4290-BADA-339083213406}"/>
                </a:ext>
              </a:extLst>
            </p:cNvPr>
            <p:cNvSpPr txBox="1">
              <a:spLocks noChangeArrowheads="1"/>
            </p:cNvSpPr>
            <p:nvPr/>
          </p:nvSpPr>
          <p:spPr bwMode="auto">
            <a:xfrm>
              <a:off x="5626558" y="4311665"/>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00FF"/>
                  </a:solidFill>
                  <a:latin typeface="Arial Narrow" panose="020B0606020202030204" pitchFamily="34" charset="0"/>
                </a:rPr>
                <a:t>*</a:t>
              </a:r>
              <a:endParaRPr kumimoji="0" lang="pt-BR" altLang="pt-BR" sz="1800">
                <a:latin typeface="Arial Narrow" panose="020B0606020202030204" pitchFamily="34" charset="0"/>
              </a:endParaRPr>
            </a:p>
          </p:txBody>
        </p:sp>
      </p:grpSp>
      <p:grpSp>
        <p:nvGrpSpPr>
          <p:cNvPr id="235523" name="Grupo 235522">
            <a:extLst>
              <a:ext uri="{FF2B5EF4-FFF2-40B4-BE49-F238E27FC236}">
                <a16:creationId xmlns:a16="http://schemas.microsoft.com/office/drawing/2014/main" id="{3398DF63-7CFF-49DF-A0FE-07E662081462}"/>
              </a:ext>
            </a:extLst>
          </p:cNvPr>
          <p:cNvGrpSpPr>
            <a:grpSpLocks/>
          </p:cNvGrpSpPr>
          <p:nvPr/>
        </p:nvGrpSpPr>
        <p:grpSpPr bwMode="auto">
          <a:xfrm>
            <a:off x="4863654" y="2742382"/>
            <a:ext cx="2466975" cy="639762"/>
            <a:chOff x="5708314" y="2711164"/>
            <a:chExt cx="2466863" cy="639910"/>
          </a:xfrm>
        </p:grpSpPr>
        <p:sp>
          <p:nvSpPr>
            <p:cNvPr id="27675" name="Line 29">
              <a:extLst>
                <a:ext uri="{FF2B5EF4-FFF2-40B4-BE49-F238E27FC236}">
                  <a16:creationId xmlns:a16="http://schemas.microsoft.com/office/drawing/2014/main" id="{7636C60E-629B-414A-9D3F-17B250F45D7A}"/>
                </a:ext>
              </a:extLst>
            </p:cNvPr>
            <p:cNvSpPr>
              <a:spLocks noChangeShapeType="1"/>
            </p:cNvSpPr>
            <p:nvPr/>
          </p:nvSpPr>
          <p:spPr bwMode="auto">
            <a:xfrm flipH="1">
              <a:off x="6262346" y="2711164"/>
              <a:ext cx="426137" cy="3378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76" name="Line 32">
              <a:extLst>
                <a:ext uri="{FF2B5EF4-FFF2-40B4-BE49-F238E27FC236}">
                  <a16:creationId xmlns:a16="http://schemas.microsoft.com/office/drawing/2014/main" id="{1EA219F8-6175-4242-8940-75C549E6D6C0}"/>
                </a:ext>
              </a:extLst>
            </p:cNvPr>
            <p:cNvSpPr>
              <a:spLocks noChangeShapeType="1"/>
            </p:cNvSpPr>
            <p:nvPr/>
          </p:nvSpPr>
          <p:spPr bwMode="auto">
            <a:xfrm>
              <a:off x="6944070" y="2719102"/>
              <a:ext cx="3175"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77" name="Text Box 40">
              <a:extLst>
                <a:ext uri="{FF2B5EF4-FFF2-40B4-BE49-F238E27FC236}">
                  <a16:creationId xmlns:a16="http://schemas.microsoft.com/office/drawing/2014/main" id="{88B6A913-9DB3-4E5E-BF30-E3478C7F9900}"/>
                </a:ext>
              </a:extLst>
            </p:cNvPr>
            <p:cNvSpPr txBox="1">
              <a:spLocks noChangeArrowheads="1"/>
            </p:cNvSpPr>
            <p:nvPr/>
          </p:nvSpPr>
          <p:spPr bwMode="auto">
            <a:xfrm>
              <a:off x="6619086" y="3019995"/>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00FF"/>
                  </a:solidFill>
                  <a:latin typeface="Arial Narrow" panose="020B0606020202030204" pitchFamily="34" charset="0"/>
                </a:rPr>
                <a:t>+</a:t>
              </a:r>
              <a:endParaRPr kumimoji="0" lang="pt-BR" altLang="pt-BR" sz="1800">
                <a:latin typeface="Arial Narrow" panose="020B0606020202030204" pitchFamily="34" charset="0"/>
              </a:endParaRPr>
            </a:p>
          </p:txBody>
        </p:sp>
        <p:sp>
          <p:nvSpPr>
            <p:cNvPr id="27678" name="Text Box 33">
              <a:extLst>
                <a:ext uri="{FF2B5EF4-FFF2-40B4-BE49-F238E27FC236}">
                  <a16:creationId xmlns:a16="http://schemas.microsoft.com/office/drawing/2014/main" id="{206D1274-3A9D-460F-B9A9-80EE87350E54}"/>
                </a:ext>
              </a:extLst>
            </p:cNvPr>
            <p:cNvSpPr txBox="1">
              <a:spLocks noChangeArrowheads="1"/>
            </p:cNvSpPr>
            <p:nvPr/>
          </p:nvSpPr>
          <p:spPr bwMode="auto">
            <a:xfrm>
              <a:off x="5708314" y="3049449"/>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7679" name="Text Box 34">
              <a:extLst>
                <a:ext uri="{FF2B5EF4-FFF2-40B4-BE49-F238E27FC236}">
                  <a16:creationId xmlns:a16="http://schemas.microsoft.com/office/drawing/2014/main" id="{650BE6D4-654D-4ECE-80DB-63A10F057ABE}"/>
                </a:ext>
              </a:extLst>
            </p:cNvPr>
            <p:cNvSpPr txBox="1">
              <a:spLocks noChangeArrowheads="1"/>
            </p:cNvSpPr>
            <p:nvPr/>
          </p:nvSpPr>
          <p:spPr bwMode="auto">
            <a:xfrm>
              <a:off x="7625902" y="3049023"/>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7680" name="Line 29">
              <a:extLst>
                <a:ext uri="{FF2B5EF4-FFF2-40B4-BE49-F238E27FC236}">
                  <a16:creationId xmlns:a16="http://schemas.microsoft.com/office/drawing/2014/main" id="{004067A5-4350-45B3-B32F-D0C496EF8983}"/>
                </a:ext>
              </a:extLst>
            </p:cNvPr>
            <p:cNvSpPr>
              <a:spLocks noChangeShapeType="1"/>
            </p:cNvSpPr>
            <p:nvPr/>
          </p:nvSpPr>
          <p:spPr bwMode="auto">
            <a:xfrm rot="16200000" flipH="1">
              <a:off x="7271078" y="2664917"/>
              <a:ext cx="330347" cy="4387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grpSp>
      <p:grpSp>
        <p:nvGrpSpPr>
          <p:cNvPr id="131" name="Grupo 130">
            <a:extLst>
              <a:ext uri="{FF2B5EF4-FFF2-40B4-BE49-F238E27FC236}">
                <a16:creationId xmlns:a16="http://schemas.microsoft.com/office/drawing/2014/main" id="{52C6BEF3-F869-437D-BAC3-999916A65FCC}"/>
              </a:ext>
            </a:extLst>
          </p:cNvPr>
          <p:cNvGrpSpPr>
            <a:grpSpLocks/>
          </p:cNvGrpSpPr>
          <p:nvPr/>
        </p:nvGrpSpPr>
        <p:grpSpPr bwMode="auto">
          <a:xfrm>
            <a:off x="6327329" y="3371032"/>
            <a:ext cx="1476375" cy="585787"/>
            <a:chOff x="5243970" y="4014802"/>
            <a:chExt cx="1476375" cy="585788"/>
          </a:xfrm>
        </p:grpSpPr>
        <p:sp>
          <p:nvSpPr>
            <p:cNvPr id="27669" name="Line 28">
              <a:extLst>
                <a:ext uri="{FF2B5EF4-FFF2-40B4-BE49-F238E27FC236}">
                  <a16:creationId xmlns:a16="http://schemas.microsoft.com/office/drawing/2014/main" id="{E002D9FA-AD4B-427A-A0E3-8DF9C57859BE}"/>
                </a:ext>
              </a:extLst>
            </p:cNvPr>
            <p:cNvSpPr>
              <a:spLocks noChangeShapeType="1"/>
            </p:cNvSpPr>
            <p:nvPr/>
          </p:nvSpPr>
          <p:spPr bwMode="auto">
            <a:xfrm>
              <a:off x="6242508" y="4014802"/>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70" name="Line 29">
              <a:extLst>
                <a:ext uri="{FF2B5EF4-FFF2-40B4-BE49-F238E27FC236}">
                  <a16:creationId xmlns:a16="http://schemas.microsoft.com/office/drawing/2014/main" id="{14D9ED0C-814B-45AD-B9BA-7F5E02C08F81}"/>
                </a:ext>
              </a:extLst>
            </p:cNvPr>
            <p:cNvSpPr>
              <a:spLocks noChangeShapeType="1"/>
            </p:cNvSpPr>
            <p:nvPr/>
          </p:nvSpPr>
          <p:spPr bwMode="auto">
            <a:xfrm flipH="1">
              <a:off x="5502733" y="4017977"/>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71" name="Line 32">
              <a:extLst>
                <a:ext uri="{FF2B5EF4-FFF2-40B4-BE49-F238E27FC236}">
                  <a16:creationId xmlns:a16="http://schemas.microsoft.com/office/drawing/2014/main" id="{57FA7F18-35D8-46D9-B7C1-0D84FB732D3F}"/>
                </a:ext>
              </a:extLst>
            </p:cNvPr>
            <p:cNvSpPr>
              <a:spLocks noChangeShapeType="1"/>
            </p:cNvSpPr>
            <p:nvPr/>
          </p:nvSpPr>
          <p:spPr bwMode="auto">
            <a:xfrm>
              <a:off x="5955170" y="4025915"/>
              <a:ext cx="3175"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72" name="Text Box 33">
              <a:extLst>
                <a:ext uri="{FF2B5EF4-FFF2-40B4-BE49-F238E27FC236}">
                  <a16:creationId xmlns:a16="http://schemas.microsoft.com/office/drawing/2014/main" id="{EB45D4DB-FC3E-4EEA-B099-9FC9DD9E3588}"/>
                </a:ext>
              </a:extLst>
            </p:cNvPr>
            <p:cNvSpPr txBox="1">
              <a:spLocks noChangeArrowheads="1"/>
            </p:cNvSpPr>
            <p:nvPr/>
          </p:nvSpPr>
          <p:spPr bwMode="auto">
            <a:xfrm>
              <a:off x="5243970" y="4287852"/>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7673" name="Text Box 34">
              <a:extLst>
                <a:ext uri="{FF2B5EF4-FFF2-40B4-BE49-F238E27FC236}">
                  <a16:creationId xmlns:a16="http://schemas.microsoft.com/office/drawing/2014/main" id="{DDBC0910-A91E-4AE9-B238-B2FE570BD250}"/>
                </a:ext>
              </a:extLst>
            </p:cNvPr>
            <p:cNvSpPr txBox="1">
              <a:spLocks noChangeArrowheads="1"/>
            </p:cNvSpPr>
            <p:nvPr/>
          </p:nvSpPr>
          <p:spPr bwMode="auto">
            <a:xfrm>
              <a:off x="6171070" y="4287852"/>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7674" name="Text Box 40">
              <a:extLst>
                <a:ext uri="{FF2B5EF4-FFF2-40B4-BE49-F238E27FC236}">
                  <a16:creationId xmlns:a16="http://schemas.microsoft.com/office/drawing/2014/main" id="{D0C6D396-C3F1-49CB-A8B9-680B83A71A30}"/>
                </a:ext>
              </a:extLst>
            </p:cNvPr>
            <p:cNvSpPr txBox="1">
              <a:spLocks noChangeArrowheads="1"/>
            </p:cNvSpPr>
            <p:nvPr/>
          </p:nvSpPr>
          <p:spPr bwMode="auto">
            <a:xfrm>
              <a:off x="5626558" y="4311665"/>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00FF"/>
                  </a:solidFill>
                  <a:latin typeface="Arial Narrow" panose="020B0606020202030204" pitchFamily="34" charset="0"/>
                </a:rPr>
                <a:t>*</a:t>
              </a:r>
              <a:endParaRPr kumimoji="0" lang="pt-BR" altLang="pt-BR" sz="1800">
                <a:latin typeface="Arial Narrow" panose="020B0606020202030204" pitchFamily="34" charset="0"/>
              </a:endParaRPr>
            </a:p>
          </p:txBody>
        </p:sp>
      </p:grpSp>
      <p:sp>
        <p:nvSpPr>
          <p:cNvPr id="58" name="Line 141">
            <a:extLst>
              <a:ext uri="{FF2B5EF4-FFF2-40B4-BE49-F238E27FC236}">
                <a16:creationId xmlns:a16="http://schemas.microsoft.com/office/drawing/2014/main" id="{1E847DF4-8E73-4F31-B882-8674FCBFA4ED}"/>
              </a:ext>
            </a:extLst>
          </p:cNvPr>
          <p:cNvSpPr>
            <a:spLocks noChangeShapeType="1"/>
          </p:cNvSpPr>
          <p:nvPr/>
        </p:nvSpPr>
        <p:spPr bwMode="auto">
          <a:xfrm>
            <a:off x="2853879" y="3340869"/>
            <a:ext cx="1320800" cy="0"/>
          </a:xfrm>
          <a:prstGeom prst="line">
            <a:avLst/>
          </a:prstGeom>
          <a:noFill/>
          <a:ln w="9525">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nvGrpSpPr>
          <p:cNvPr id="60" name="Grupo 59">
            <a:extLst>
              <a:ext uri="{FF2B5EF4-FFF2-40B4-BE49-F238E27FC236}">
                <a16:creationId xmlns:a16="http://schemas.microsoft.com/office/drawing/2014/main" id="{90DE2CCE-BA0B-4CD1-BF2C-F8E7502DAF35}"/>
              </a:ext>
            </a:extLst>
          </p:cNvPr>
          <p:cNvGrpSpPr>
            <a:grpSpLocks/>
          </p:cNvGrpSpPr>
          <p:nvPr/>
        </p:nvGrpSpPr>
        <p:grpSpPr bwMode="auto">
          <a:xfrm>
            <a:off x="4947791" y="3955232"/>
            <a:ext cx="1143000" cy="808037"/>
            <a:chOff x="4840972" y="5244972"/>
            <a:chExt cx="1141979" cy="807484"/>
          </a:xfrm>
        </p:grpSpPr>
        <p:sp>
          <p:nvSpPr>
            <p:cNvPr id="27667" name="Line 37">
              <a:extLst>
                <a:ext uri="{FF2B5EF4-FFF2-40B4-BE49-F238E27FC236}">
                  <a16:creationId xmlns:a16="http://schemas.microsoft.com/office/drawing/2014/main" id="{5EB3B278-EDB6-4D58-898A-C5F8E124388C}"/>
                </a:ext>
              </a:extLst>
            </p:cNvPr>
            <p:cNvSpPr>
              <a:spLocks noChangeShapeType="1"/>
            </p:cNvSpPr>
            <p:nvPr/>
          </p:nvSpPr>
          <p:spPr bwMode="auto">
            <a:xfrm flipH="1">
              <a:off x="5479152" y="5244972"/>
              <a:ext cx="6350"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68" name="Text Box 38">
              <a:extLst>
                <a:ext uri="{FF2B5EF4-FFF2-40B4-BE49-F238E27FC236}">
                  <a16:creationId xmlns:a16="http://schemas.microsoft.com/office/drawing/2014/main" id="{5ED1E27C-CA56-4667-BF11-59ED0C5EFA6E}"/>
                </a:ext>
              </a:extLst>
            </p:cNvPr>
            <p:cNvSpPr txBox="1">
              <a:spLocks noChangeArrowheads="1"/>
            </p:cNvSpPr>
            <p:nvPr/>
          </p:nvSpPr>
          <p:spPr bwMode="auto">
            <a:xfrm>
              <a:off x="4840972" y="5471829"/>
              <a:ext cx="1141979" cy="58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600" i="1">
                  <a:solidFill>
                    <a:srgbClr val="0000FF"/>
                  </a:solidFill>
                </a:rPr>
                <a:t>        </a:t>
              </a:r>
              <a:r>
                <a:rPr kumimoji="0" lang="pt-BR" altLang="pt-BR" sz="1800" b="1" i="1">
                  <a:solidFill>
                    <a:srgbClr val="0000FF"/>
                  </a:solidFill>
                  <a:latin typeface="Arial Narrow" panose="020B0606020202030204" pitchFamily="34" charset="0"/>
                </a:rPr>
                <a:t>id</a:t>
              </a:r>
              <a:r>
                <a:rPr kumimoji="0" lang="pt-BR" altLang="pt-BR" sz="1800" i="1">
                  <a:solidFill>
                    <a:srgbClr val="0000FF"/>
                  </a:solidFill>
                  <a:latin typeface="Arial Narrow" panose="020B0606020202030204" pitchFamily="34" charset="0"/>
                </a:rPr>
                <a:t> </a:t>
              </a:r>
            </a:p>
            <a:p>
              <a:pPr>
                <a:spcBef>
                  <a:spcPct val="0"/>
                </a:spcBef>
                <a:buClrTx/>
                <a:buSzTx/>
                <a:buFontTx/>
                <a:buNone/>
              </a:pPr>
              <a:r>
                <a:rPr kumimoji="0" lang="pt-BR" altLang="pt-BR" sz="1600" i="1">
                  <a:latin typeface="Arial Narrow" panose="020B0606020202030204" pitchFamily="34" charset="0"/>
                </a:rPr>
                <a:t>   [c, linha: 1]</a:t>
              </a:r>
              <a:endParaRPr kumimoji="0" lang="pt-BR" altLang="pt-BR" sz="1600">
                <a:latin typeface="Arial Narrow" panose="020B0606020202030204" pitchFamily="34" charset="0"/>
              </a:endParaRPr>
            </a:p>
          </p:txBody>
        </p:sp>
      </p:grpSp>
      <p:grpSp>
        <p:nvGrpSpPr>
          <p:cNvPr id="63" name="Grupo 62">
            <a:extLst>
              <a:ext uri="{FF2B5EF4-FFF2-40B4-BE49-F238E27FC236}">
                <a16:creationId xmlns:a16="http://schemas.microsoft.com/office/drawing/2014/main" id="{176F43FC-E8AF-4AD5-979F-E2402002C87B}"/>
              </a:ext>
            </a:extLst>
          </p:cNvPr>
          <p:cNvGrpSpPr>
            <a:grpSpLocks/>
          </p:cNvGrpSpPr>
          <p:nvPr/>
        </p:nvGrpSpPr>
        <p:grpSpPr bwMode="auto">
          <a:xfrm>
            <a:off x="5966966" y="3971107"/>
            <a:ext cx="1143000" cy="808037"/>
            <a:chOff x="4840972" y="5244972"/>
            <a:chExt cx="1141979" cy="807484"/>
          </a:xfrm>
        </p:grpSpPr>
        <p:sp>
          <p:nvSpPr>
            <p:cNvPr id="27665" name="Line 37">
              <a:extLst>
                <a:ext uri="{FF2B5EF4-FFF2-40B4-BE49-F238E27FC236}">
                  <a16:creationId xmlns:a16="http://schemas.microsoft.com/office/drawing/2014/main" id="{53483CC6-155F-4536-935E-E4B8F1306527}"/>
                </a:ext>
              </a:extLst>
            </p:cNvPr>
            <p:cNvSpPr>
              <a:spLocks noChangeShapeType="1"/>
            </p:cNvSpPr>
            <p:nvPr/>
          </p:nvSpPr>
          <p:spPr bwMode="auto">
            <a:xfrm flipH="1">
              <a:off x="5479152" y="5244972"/>
              <a:ext cx="6350"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66" name="Text Box 38">
              <a:extLst>
                <a:ext uri="{FF2B5EF4-FFF2-40B4-BE49-F238E27FC236}">
                  <a16:creationId xmlns:a16="http://schemas.microsoft.com/office/drawing/2014/main" id="{0F85EDD5-3625-4BAE-97FF-D2196EB88F4C}"/>
                </a:ext>
              </a:extLst>
            </p:cNvPr>
            <p:cNvSpPr txBox="1">
              <a:spLocks noChangeArrowheads="1"/>
            </p:cNvSpPr>
            <p:nvPr/>
          </p:nvSpPr>
          <p:spPr bwMode="auto">
            <a:xfrm>
              <a:off x="4840972" y="5471829"/>
              <a:ext cx="1141979" cy="58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600" i="1">
                  <a:solidFill>
                    <a:srgbClr val="0000FF"/>
                  </a:solidFill>
                </a:rPr>
                <a:t>        </a:t>
              </a:r>
              <a:r>
                <a:rPr kumimoji="0" lang="pt-BR" altLang="pt-BR" sz="1800" b="1" i="1">
                  <a:solidFill>
                    <a:srgbClr val="0000FF"/>
                  </a:solidFill>
                  <a:latin typeface="Arial Narrow" panose="020B0606020202030204" pitchFamily="34" charset="0"/>
                </a:rPr>
                <a:t>id</a:t>
              </a:r>
              <a:r>
                <a:rPr kumimoji="0" lang="pt-BR" altLang="pt-BR" sz="1800" i="1">
                  <a:solidFill>
                    <a:srgbClr val="0000FF"/>
                  </a:solidFill>
                  <a:latin typeface="Arial Narrow" panose="020B0606020202030204" pitchFamily="34" charset="0"/>
                </a:rPr>
                <a:t> </a:t>
              </a:r>
            </a:p>
            <a:p>
              <a:pPr>
                <a:spcBef>
                  <a:spcPct val="0"/>
                </a:spcBef>
                <a:buClrTx/>
                <a:buSzTx/>
                <a:buFontTx/>
                <a:buNone/>
              </a:pPr>
              <a:r>
                <a:rPr kumimoji="0" lang="pt-BR" altLang="pt-BR" sz="1600" i="1">
                  <a:latin typeface="Arial Narrow" panose="020B0606020202030204" pitchFamily="34" charset="0"/>
                </a:rPr>
                <a:t>[b, linha: 1]</a:t>
              </a:r>
              <a:endParaRPr kumimoji="0" lang="pt-BR" altLang="pt-BR" sz="1600">
                <a:latin typeface="Arial Narrow" panose="020B0606020202030204" pitchFamily="34" charset="0"/>
              </a:endParaRPr>
            </a:p>
          </p:txBody>
        </p:sp>
      </p:grpSp>
      <p:grpSp>
        <p:nvGrpSpPr>
          <p:cNvPr id="66" name="Grupo 65">
            <a:extLst>
              <a:ext uri="{FF2B5EF4-FFF2-40B4-BE49-F238E27FC236}">
                <a16:creationId xmlns:a16="http://schemas.microsoft.com/office/drawing/2014/main" id="{7D988E36-983F-4C85-9714-6015E64A17C1}"/>
              </a:ext>
            </a:extLst>
          </p:cNvPr>
          <p:cNvGrpSpPr>
            <a:grpSpLocks/>
          </p:cNvGrpSpPr>
          <p:nvPr/>
        </p:nvGrpSpPr>
        <p:grpSpPr bwMode="auto">
          <a:xfrm>
            <a:off x="6905179" y="3948882"/>
            <a:ext cx="1143000" cy="808037"/>
            <a:chOff x="4840972" y="5244972"/>
            <a:chExt cx="1141979" cy="807484"/>
          </a:xfrm>
        </p:grpSpPr>
        <p:sp>
          <p:nvSpPr>
            <p:cNvPr id="27663" name="Line 37">
              <a:extLst>
                <a:ext uri="{FF2B5EF4-FFF2-40B4-BE49-F238E27FC236}">
                  <a16:creationId xmlns:a16="http://schemas.microsoft.com/office/drawing/2014/main" id="{9A456352-B4FC-4578-8FBF-50E356FBF551}"/>
                </a:ext>
              </a:extLst>
            </p:cNvPr>
            <p:cNvSpPr>
              <a:spLocks noChangeShapeType="1"/>
            </p:cNvSpPr>
            <p:nvPr/>
          </p:nvSpPr>
          <p:spPr bwMode="auto">
            <a:xfrm flipH="1">
              <a:off x="5479152" y="5244972"/>
              <a:ext cx="6350"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7664" name="Text Box 38">
              <a:extLst>
                <a:ext uri="{FF2B5EF4-FFF2-40B4-BE49-F238E27FC236}">
                  <a16:creationId xmlns:a16="http://schemas.microsoft.com/office/drawing/2014/main" id="{24D89872-5A8E-4ED7-BAFC-575A9E3A91FD}"/>
                </a:ext>
              </a:extLst>
            </p:cNvPr>
            <p:cNvSpPr txBox="1">
              <a:spLocks noChangeArrowheads="1"/>
            </p:cNvSpPr>
            <p:nvPr/>
          </p:nvSpPr>
          <p:spPr bwMode="auto">
            <a:xfrm>
              <a:off x="4840972" y="5471829"/>
              <a:ext cx="1141979" cy="58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600" i="1">
                  <a:solidFill>
                    <a:srgbClr val="0000FF"/>
                  </a:solidFill>
                </a:rPr>
                <a:t>        </a:t>
              </a:r>
              <a:r>
                <a:rPr kumimoji="0" lang="pt-BR" altLang="pt-BR" sz="1800" b="1" i="1">
                  <a:solidFill>
                    <a:srgbClr val="0000FF"/>
                  </a:solidFill>
                  <a:latin typeface="Arial Narrow" panose="020B0606020202030204" pitchFamily="34" charset="0"/>
                </a:rPr>
                <a:t>id</a:t>
              </a:r>
              <a:r>
                <a:rPr kumimoji="0" lang="pt-BR" altLang="pt-BR" sz="1800" i="1">
                  <a:solidFill>
                    <a:srgbClr val="0000FF"/>
                  </a:solidFill>
                  <a:latin typeface="Arial Narrow" panose="020B0606020202030204" pitchFamily="34" charset="0"/>
                </a:rPr>
                <a:t> </a:t>
              </a:r>
            </a:p>
            <a:p>
              <a:pPr>
                <a:spcBef>
                  <a:spcPct val="0"/>
                </a:spcBef>
                <a:buClrTx/>
                <a:buSzTx/>
                <a:buFontTx/>
                <a:buNone/>
              </a:pPr>
              <a:r>
                <a:rPr kumimoji="0" lang="pt-BR" altLang="pt-BR" sz="1600" i="1">
                  <a:latin typeface="Arial Narrow" panose="020B0606020202030204" pitchFamily="34" charset="0"/>
                </a:rPr>
                <a:t>   [c, linha: 1]</a:t>
              </a:r>
              <a:endParaRPr kumimoji="0" lang="pt-BR" altLang="pt-BR" sz="1600">
                <a:latin typeface="Arial Narrow" panose="020B0606020202030204" pitchFamily="34" charset="0"/>
              </a:endParaRPr>
            </a:p>
          </p:txBody>
        </p:sp>
      </p:grpSp>
      <p:sp>
        <p:nvSpPr>
          <p:cNvPr id="2" name="Rectangle 113">
            <a:extLst>
              <a:ext uri="{FF2B5EF4-FFF2-40B4-BE49-F238E27FC236}">
                <a16:creationId xmlns:a16="http://schemas.microsoft.com/office/drawing/2014/main" id="{4AFBF460-3F57-49A3-9E24-8630E9E997FF}"/>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7CEFA97C-A5DF-4EC7-9DFB-4B91D61B45C7}"/>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5C1D4336-A90D-4D4D-9A0F-FDD53E896FFE}"/>
              </a:ext>
            </a:extLst>
          </p:cNvPr>
          <p:cNvSpPr>
            <a:spLocks noChangeArrowheads="1"/>
          </p:cNvSpPr>
          <p:nvPr/>
        </p:nvSpPr>
        <p:spPr bwMode="auto">
          <a:xfrm>
            <a:off x="790375" y="667214"/>
            <a:ext cx="30051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a:latin typeface="Arial Narrow" panose="020B0606020202030204" pitchFamily="34" charset="0"/>
              </a:rPr>
              <a:t>árvore sintática </a:t>
            </a:r>
          </a:p>
          <a:p>
            <a:pPr algn="ctr">
              <a:spcBef>
                <a:spcPct val="0"/>
              </a:spcBef>
              <a:buClrTx/>
              <a:buSzTx/>
              <a:buFontTx/>
              <a:buNone/>
            </a:pPr>
            <a:r>
              <a:rPr kumimoji="0" lang="pt-BR" altLang="pt-BR" sz="2000">
                <a:latin typeface="Arial Narrow" panose="020B0606020202030204" pitchFamily="34" charset="0"/>
              </a:rPr>
              <a:t>(</a:t>
            </a:r>
            <a:r>
              <a:rPr kumimoji="0" lang="pt-BR" altLang="pt-BR" sz="2000" u="sng">
                <a:latin typeface="Arial Narrow" panose="020B0606020202030204" pitchFamily="34" charset="0"/>
              </a:rPr>
              <a:t>saída do analisador sintático</a:t>
            </a:r>
            <a:r>
              <a:rPr kumimoji="0" lang="pt-BR" altLang="pt-BR" sz="2000">
                <a:latin typeface="Arial Narrow" panose="020B0606020202030204" pitchFamily="34" charset="0"/>
              </a:rPr>
              <a:t>)</a:t>
            </a:r>
          </a:p>
        </p:txBody>
      </p:sp>
      <p:grpSp>
        <p:nvGrpSpPr>
          <p:cNvPr id="58" name="Grupo 57">
            <a:extLst>
              <a:ext uri="{FF2B5EF4-FFF2-40B4-BE49-F238E27FC236}">
                <a16:creationId xmlns:a16="http://schemas.microsoft.com/office/drawing/2014/main" id="{B1278EE6-E70E-435D-A4A9-4B970769D771}"/>
              </a:ext>
            </a:extLst>
          </p:cNvPr>
          <p:cNvGrpSpPr>
            <a:grpSpLocks/>
          </p:cNvGrpSpPr>
          <p:nvPr/>
        </p:nvGrpSpPr>
        <p:grpSpPr bwMode="auto">
          <a:xfrm>
            <a:off x="5872032" y="1089907"/>
            <a:ext cx="1992313" cy="1138237"/>
            <a:chOff x="5523358" y="1572553"/>
            <a:chExt cx="1992743" cy="1139218"/>
          </a:xfrm>
        </p:grpSpPr>
        <p:grpSp>
          <p:nvGrpSpPr>
            <p:cNvPr id="29776" name="Grupo 2">
              <a:extLst>
                <a:ext uri="{FF2B5EF4-FFF2-40B4-BE49-F238E27FC236}">
                  <a16:creationId xmlns:a16="http://schemas.microsoft.com/office/drawing/2014/main" id="{7F8575F5-99AF-40F9-BB0D-DDB2E9C4922A}"/>
                </a:ext>
              </a:extLst>
            </p:cNvPr>
            <p:cNvGrpSpPr>
              <a:grpSpLocks/>
            </p:cNvGrpSpPr>
            <p:nvPr/>
          </p:nvGrpSpPr>
          <p:grpSpPr bwMode="auto">
            <a:xfrm>
              <a:off x="5523358" y="1572553"/>
              <a:ext cx="1487371" cy="1139218"/>
              <a:chOff x="5523358" y="1746721"/>
              <a:chExt cx="1487371" cy="1139218"/>
            </a:xfrm>
          </p:grpSpPr>
          <p:sp>
            <p:nvSpPr>
              <p:cNvPr id="29778" name="Line 28">
                <a:extLst>
                  <a:ext uri="{FF2B5EF4-FFF2-40B4-BE49-F238E27FC236}">
                    <a16:creationId xmlns:a16="http://schemas.microsoft.com/office/drawing/2014/main" id="{9C0F9B4F-3262-4A48-A8D3-8058339E4C5D}"/>
                  </a:ext>
                </a:extLst>
              </p:cNvPr>
              <p:cNvSpPr>
                <a:spLocks noChangeShapeType="1"/>
              </p:cNvSpPr>
              <p:nvPr/>
            </p:nvSpPr>
            <p:spPr bwMode="auto">
              <a:xfrm>
                <a:off x="6813879" y="2044563"/>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79" name="Line 29">
                <a:extLst>
                  <a:ext uri="{FF2B5EF4-FFF2-40B4-BE49-F238E27FC236}">
                    <a16:creationId xmlns:a16="http://schemas.microsoft.com/office/drawing/2014/main" id="{078DBF3F-3E47-4F2B-8ACF-F0B53CAFAAA3}"/>
                  </a:ext>
                </a:extLst>
              </p:cNvPr>
              <p:cNvSpPr>
                <a:spLocks noChangeShapeType="1"/>
              </p:cNvSpPr>
              <p:nvPr/>
            </p:nvSpPr>
            <p:spPr bwMode="auto">
              <a:xfrm flipH="1">
                <a:off x="6074104" y="2047738"/>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80" name="Text Box 40">
                <a:extLst>
                  <a:ext uri="{FF2B5EF4-FFF2-40B4-BE49-F238E27FC236}">
                    <a16:creationId xmlns:a16="http://schemas.microsoft.com/office/drawing/2014/main" id="{710733D5-2DF7-494A-B838-D869C56316B6}"/>
                  </a:ext>
                </a:extLst>
              </p:cNvPr>
              <p:cNvSpPr txBox="1">
                <a:spLocks noChangeArrowheads="1"/>
              </p:cNvSpPr>
              <p:nvPr/>
            </p:nvSpPr>
            <p:spPr bwMode="auto">
              <a:xfrm>
                <a:off x="6197929" y="1746721"/>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rPr>
                  <a:t>:=</a:t>
                </a:r>
                <a:endParaRPr kumimoji="0" lang="pt-BR" altLang="pt-BR" sz="1800">
                  <a:solidFill>
                    <a:srgbClr val="FF0000"/>
                  </a:solidFill>
                  <a:latin typeface="Arial Narrow" panose="020B0606020202030204" pitchFamily="34" charset="0"/>
                </a:endParaRPr>
              </a:p>
            </p:txBody>
          </p:sp>
          <p:sp>
            <p:nvSpPr>
              <p:cNvPr id="29781" name="Text Box 40">
                <a:extLst>
                  <a:ext uri="{FF2B5EF4-FFF2-40B4-BE49-F238E27FC236}">
                    <a16:creationId xmlns:a16="http://schemas.microsoft.com/office/drawing/2014/main" id="{71EA5998-0DC2-4AF1-9658-B4685D6BC9CF}"/>
                  </a:ext>
                </a:extLst>
              </p:cNvPr>
              <p:cNvSpPr txBox="1">
                <a:spLocks noChangeArrowheads="1"/>
              </p:cNvSpPr>
              <p:nvPr/>
            </p:nvSpPr>
            <p:spPr bwMode="auto">
              <a:xfrm>
                <a:off x="5523358" y="2247214"/>
                <a:ext cx="1073382" cy="6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FF0000"/>
                    </a:solidFill>
                    <a:latin typeface="Arial Narrow" panose="020B0606020202030204" pitchFamily="34" charset="0"/>
                  </a:rPr>
                  <a:t>a</a:t>
                </a:r>
              </a:p>
              <a:p>
                <a:pPr algn="ctr">
                  <a:spcBef>
                    <a:spcPct val="0"/>
                  </a:spcBef>
                  <a:buClrTx/>
                  <a:buSzTx/>
                  <a:buFontTx/>
                  <a:buNone/>
                </a:pPr>
                <a:r>
                  <a:rPr kumimoji="0" lang="pt-BR" altLang="pt-BR" sz="1600" i="1">
                    <a:latin typeface="Arial Narrow" panose="020B0606020202030204" pitchFamily="34" charset="0"/>
                  </a:rPr>
                  <a:t>[linha: 1]</a:t>
                </a:r>
              </a:p>
            </p:txBody>
          </p:sp>
        </p:grpSp>
        <p:sp>
          <p:nvSpPr>
            <p:cNvPr id="29777" name="Text Box 40">
              <a:extLst>
                <a:ext uri="{FF2B5EF4-FFF2-40B4-BE49-F238E27FC236}">
                  <a16:creationId xmlns:a16="http://schemas.microsoft.com/office/drawing/2014/main" id="{BF7C357A-6E6A-4063-A269-A5A012669E92}"/>
                </a:ext>
              </a:extLst>
            </p:cNvPr>
            <p:cNvSpPr txBox="1">
              <a:spLocks noChangeArrowheads="1"/>
            </p:cNvSpPr>
            <p:nvPr/>
          </p:nvSpPr>
          <p:spPr bwMode="auto">
            <a:xfrm>
              <a:off x="6839826" y="2117144"/>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rPr>
                <a:t>+</a:t>
              </a:r>
              <a:endParaRPr kumimoji="0" lang="pt-BR" altLang="pt-BR" sz="1800">
                <a:solidFill>
                  <a:srgbClr val="FF0000"/>
                </a:solidFill>
                <a:latin typeface="Arial Narrow" panose="020B0606020202030204" pitchFamily="34" charset="0"/>
              </a:endParaRPr>
            </a:p>
          </p:txBody>
        </p:sp>
      </p:grpSp>
      <p:grpSp>
        <p:nvGrpSpPr>
          <p:cNvPr id="65" name="Grupo 64">
            <a:extLst>
              <a:ext uri="{FF2B5EF4-FFF2-40B4-BE49-F238E27FC236}">
                <a16:creationId xmlns:a16="http://schemas.microsoft.com/office/drawing/2014/main" id="{36187B21-0726-43AD-AF55-9A1C98022A45}"/>
              </a:ext>
            </a:extLst>
          </p:cNvPr>
          <p:cNvGrpSpPr>
            <a:grpSpLocks/>
          </p:cNvGrpSpPr>
          <p:nvPr/>
        </p:nvGrpSpPr>
        <p:grpSpPr bwMode="auto">
          <a:xfrm>
            <a:off x="5867270" y="1874132"/>
            <a:ext cx="1831975" cy="1417637"/>
            <a:chOff x="5607096" y="2386959"/>
            <a:chExt cx="1831928" cy="1418845"/>
          </a:xfrm>
        </p:grpSpPr>
        <p:grpSp>
          <p:nvGrpSpPr>
            <p:cNvPr id="29769" name="Grupo 4">
              <a:extLst>
                <a:ext uri="{FF2B5EF4-FFF2-40B4-BE49-F238E27FC236}">
                  <a16:creationId xmlns:a16="http://schemas.microsoft.com/office/drawing/2014/main" id="{06ACF309-8E6F-4A5F-8E32-D11CFB1EE2B7}"/>
                </a:ext>
              </a:extLst>
            </p:cNvPr>
            <p:cNvGrpSpPr>
              <a:grpSpLocks/>
            </p:cNvGrpSpPr>
            <p:nvPr/>
          </p:nvGrpSpPr>
          <p:grpSpPr bwMode="auto">
            <a:xfrm>
              <a:off x="5607096" y="2773181"/>
              <a:ext cx="1831928" cy="1032623"/>
              <a:chOff x="5607096" y="2947349"/>
              <a:chExt cx="1831928" cy="1032623"/>
            </a:xfrm>
          </p:grpSpPr>
          <p:sp>
            <p:nvSpPr>
              <p:cNvPr id="29771" name="Text Box 40">
                <a:extLst>
                  <a:ext uri="{FF2B5EF4-FFF2-40B4-BE49-F238E27FC236}">
                    <a16:creationId xmlns:a16="http://schemas.microsoft.com/office/drawing/2014/main" id="{E6A2896F-8CD5-4F5A-91DC-D2F2BD6B6EE0}"/>
                  </a:ext>
                </a:extLst>
              </p:cNvPr>
              <p:cNvSpPr txBox="1">
                <a:spLocks noChangeArrowheads="1"/>
              </p:cNvSpPr>
              <p:nvPr/>
            </p:nvSpPr>
            <p:spPr bwMode="auto">
              <a:xfrm>
                <a:off x="6207118" y="2947349"/>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rPr>
                  <a:t>*</a:t>
                </a:r>
                <a:endParaRPr kumimoji="0" lang="pt-BR" altLang="pt-BR" sz="1800">
                  <a:solidFill>
                    <a:srgbClr val="FF0000"/>
                  </a:solidFill>
                  <a:latin typeface="Arial Narrow" panose="020B0606020202030204" pitchFamily="34" charset="0"/>
                </a:endParaRPr>
              </a:p>
            </p:txBody>
          </p:sp>
          <p:sp>
            <p:nvSpPr>
              <p:cNvPr id="29772" name="Line 28">
                <a:extLst>
                  <a:ext uri="{FF2B5EF4-FFF2-40B4-BE49-F238E27FC236}">
                    <a16:creationId xmlns:a16="http://schemas.microsoft.com/office/drawing/2014/main" id="{908C6359-974F-4AE1-9ECE-D77DAE8F8C4F}"/>
                  </a:ext>
                </a:extLst>
              </p:cNvPr>
              <p:cNvSpPr>
                <a:spLocks noChangeShapeType="1"/>
              </p:cNvSpPr>
              <p:nvPr/>
            </p:nvSpPr>
            <p:spPr bwMode="auto">
              <a:xfrm>
                <a:off x="6650879" y="3153110"/>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73" name="Line 29">
                <a:extLst>
                  <a:ext uri="{FF2B5EF4-FFF2-40B4-BE49-F238E27FC236}">
                    <a16:creationId xmlns:a16="http://schemas.microsoft.com/office/drawing/2014/main" id="{9DDEFB07-A2CF-4E05-94CB-66377C9B1DE3}"/>
                  </a:ext>
                </a:extLst>
              </p:cNvPr>
              <p:cNvSpPr>
                <a:spLocks noChangeShapeType="1"/>
              </p:cNvSpPr>
              <p:nvPr/>
            </p:nvSpPr>
            <p:spPr bwMode="auto">
              <a:xfrm flipH="1">
                <a:off x="6186870" y="3141771"/>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74" name="Text Box 40">
                <a:extLst>
                  <a:ext uri="{FF2B5EF4-FFF2-40B4-BE49-F238E27FC236}">
                    <a16:creationId xmlns:a16="http://schemas.microsoft.com/office/drawing/2014/main" id="{2B8A5FB4-94B6-4FC4-AA59-61E09ADB9F0A}"/>
                  </a:ext>
                </a:extLst>
              </p:cNvPr>
              <p:cNvSpPr txBox="1">
                <a:spLocks noChangeArrowheads="1"/>
              </p:cNvSpPr>
              <p:nvPr/>
            </p:nvSpPr>
            <p:spPr bwMode="auto">
              <a:xfrm>
                <a:off x="5607096" y="3341254"/>
                <a:ext cx="1073122" cy="638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FF0000"/>
                    </a:solidFill>
                    <a:latin typeface="Arial Narrow" panose="020B0606020202030204" pitchFamily="34" charset="0"/>
                  </a:rPr>
                  <a:t>b</a:t>
                </a:r>
              </a:p>
              <a:p>
                <a:pPr algn="ctr">
                  <a:spcBef>
                    <a:spcPct val="0"/>
                  </a:spcBef>
                  <a:buClrTx/>
                  <a:buSzTx/>
                  <a:buFontTx/>
                  <a:buNone/>
                </a:pPr>
                <a:r>
                  <a:rPr kumimoji="0" lang="pt-BR" altLang="pt-BR" sz="1600" i="1">
                    <a:latin typeface="Arial Narrow" panose="020B0606020202030204" pitchFamily="34" charset="0"/>
                  </a:rPr>
                  <a:t>[linha: 1]</a:t>
                </a:r>
              </a:p>
            </p:txBody>
          </p:sp>
          <p:sp>
            <p:nvSpPr>
              <p:cNvPr id="29775" name="Text Box 40">
                <a:extLst>
                  <a:ext uri="{FF2B5EF4-FFF2-40B4-BE49-F238E27FC236}">
                    <a16:creationId xmlns:a16="http://schemas.microsoft.com/office/drawing/2014/main" id="{58544C63-39E9-4722-AB24-E17295D22835}"/>
                  </a:ext>
                </a:extLst>
              </p:cNvPr>
              <p:cNvSpPr txBox="1">
                <a:spLocks noChangeArrowheads="1"/>
              </p:cNvSpPr>
              <p:nvPr/>
            </p:nvSpPr>
            <p:spPr bwMode="auto">
              <a:xfrm>
                <a:off x="6365902" y="3323776"/>
                <a:ext cx="1073122" cy="63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FF0000"/>
                    </a:solidFill>
                    <a:latin typeface="Arial Narrow" panose="020B0606020202030204" pitchFamily="34" charset="0"/>
                  </a:rPr>
                  <a:t>c</a:t>
                </a:r>
              </a:p>
              <a:p>
                <a:pPr algn="ctr">
                  <a:spcBef>
                    <a:spcPct val="0"/>
                  </a:spcBef>
                  <a:buClrTx/>
                  <a:buSzTx/>
                  <a:buFontTx/>
                  <a:buNone/>
                </a:pPr>
                <a:r>
                  <a:rPr kumimoji="0" lang="pt-BR" altLang="pt-BR" sz="1600" i="1">
                    <a:latin typeface="Arial Narrow" panose="020B0606020202030204" pitchFamily="34" charset="0"/>
                  </a:rPr>
                  <a:t>[linha: 1]</a:t>
                </a:r>
              </a:p>
            </p:txBody>
          </p:sp>
        </p:grpSp>
        <p:sp>
          <p:nvSpPr>
            <p:cNvPr id="29770" name="Line 29">
              <a:extLst>
                <a:ext uri="{FF2B5EF4-FFF2-40B4-BE49-F238E27FC236}">
                  <a16:creationId xmlns:a16="http://schemas.microsoft.com/office/drawing/2014/main" id="{C9209FFA-994B-4AE7-A4CE-BFCD097B89FC}"/>
                </a:ext>
              </a:extLst>
            </p:cNvPr>
            <p:cNvSpPr>
              <a:spLocks noChangeShapeType="1"/>
            </p:cNvSpPr>
            <p:nvPr/>
          </p:nvSpPr>
          <p:spPr bwMode="auto">
            <a:xfrm flipH="1">
              <a:off x="6542039" y="2386959"/>
              <a:ext cx="426137" cy="3378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grpSp>
      <p:grpSp>
        <p:nvGrpSpPr>
          <p:cNvPr id="73" name="Grupo 72">
            <a:extLst>
              <a:ext uri="{FF2B5EF4-FFF2-40B4-BE49-F238E27FC236}">
                <a16:creationId xmlns:a16="http://schemas.microsoft.com/office/drawing/2014/main" id="{1EB75192-365D-44AC-A19B-470BC56692CA}"/>
              </a:ext>
            </a:extLst>
          </p:cNvPr>
          <p:cNvGrpSpPr>
            <a:grpSpLocks/>
          </p:cNvGrpSpPr>
          <p:nvPr/>
        </p:nvGrpSpPr>
        <p:grpSpPr bwMode="auto">
          <a:xfrm>
            <a:off x="7359520" y="1882069"/>
            <a:ext cx="1831975" cy="1379538"/>
            <a:chOff x="7185920" y="2394897"/>
            <a:chExt cx="1831928" cy="1379988"/>
          </a:xfrm>
        </p:grpSpPr>
        <p:sp>
          <p:nvSpPr>
            <p:cNvPr id="29762" name="Line 29">
              <a:extLst>
                <a:ext uri="{FF2B5EF4-FFF2-40B4-BE49-F238E27FC236}">
                  <a16:creationId xmlns:a16="http://schemas.microsoft.com/office/drawing/2014/main" id="{D11E303B-CDDC-440D-A980-FF77CBAB59C0}"/>
                </a:ext>
              </a:extLst>
            </p:cNvPr>
            <p:cNvSpPr>
              <a:spLocks noChangeShapeType="1"/>
            </p:cNvSpPr>
            <p:nvPr/>
          </p:nvSpPr>
          <p:spPr bwMode="auto">
            <a:xfrm rot="16200000" flipH="1">
              <a:off x="7637855" y="2340712"/>
              <a:ext cx="330347" cy="4387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grpSp>
          <p:nvGrpSpPr>
            <p:cNvPr id="29763" name="Grupo 5">
              <a:extLst>
                <a:ext uri="{FF2B5EF4-FFF2-40B4-BE49-F238E27FC236}">
                  <a16:creationId xmlns:a16="http://schemas.microsoft.com/office/drawing/2014/main" id="{F6878021-6E62-4ACA-B9B0-137F60F3C21C}"/>
                </a:ext>
              </a:extLst>
            </p:cNvPr>
            <p:cNvGrpSpPr>
              <a:grpSpLocks/>
            </p:cNvGrpSpPr>
            <p:nvPr/>
          </p:nvGrpSpPr>
          <p:grpSpPr bwMode="auto">
            <a:xfrm>
              <a:off x="7185920" y="2742262"/>
              <a:ext cx="1831928" cy="1032623"/>
              <a:chOff x="7185920" y="2916430"/>
              <a:chExt cx="1831928" cy="1032623"/>
            </a:xfrm>
          </p:grpSpPr>
          <p:sp>
            <p:nvSpPr>
              <p:cNvPr id="29764" name="Text Box 40">
                <a:extLst>
                  <a:ext uri="{FF2B5EF4-FFF2-40B4-BE49-F238E27FC236}">
                    <a16:creationId xmlns:a16="http://schemas.microsoft.com/office/drawing/2014/main" id="{8E4DA0F2-30A4-4A34-B04D-80623E753970}"/>
                  </a:ext>
                </a:extLst>
              </p:cNvPr>
              <p:cNvSpPr txBox="1">
                <a:spLocks noChangeArrowheads="1"/>
              </p:cNvSpPr>
              <p:nvPr/>
            </p:nvSpPr>
            <p:spPr bwMode="auto">
              <a:xfrm>
                <a:off x="7785942" y="2916430"/>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rPr>
                  <a:t>*</a:t>
                </a:r>
                <a:endParaRPr kumimoji="0" lang="pt-BR" altLang="pt-BR" sz="1800">
                  <a:solidFill>
                    <a:srgbClr val="FF0000"/>
                  </a:solidFill>
                  <a:latin typeface="Arial Narrow" panose="020B0606020202030204" pitchFamily="34" charset="0"/>
                </a:endParaRPr>
              </a:p>
            </p:txBody>
          </p:sp>
          <p:sp>
            <p:nvSpPr>
              <p:cNvPr id="29765" name="Line 28">
                <a:extLst>
                  <a:ext uri="{FF2B5EF4-FFF2-40B4-BE49-F238E27FC236}">
                    <a16:creationId xmlns:a16="http://schemas.microsoft.com/office/drawing/2014/main" id="{648E4015-08F4-414E-B723-60308E75C5CD}"/>
                  </a:ext>
                </a:extLst>
              </p:cNvPr>
              <p:cNvSpPr>
                <a:spLocks noChangeShapeType="1"/>
              </p:cNvSpPr>
              <p:nvPr/>
            </p:nvSpPr>
            <p:spPr bwMode="auto">
              <a:xfrm>
                <a:off x="8229703" y="3122191"/>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66" name="Line 29">
                <a:extLst>
                  <a:ext uri="{FF2B5EF4-FFF2-40B4-BE49-F238E27FC236}">
                    <a16:creationId xmlns:a16="http://schemas.microsoft.com/office/drawing/2014/main" id="{699EAADB-E57A-413D-AD34-8129334093D0}"/>
                  </a:ext>
                </a:extLst>
              </p:cNvPr>
              <p:cNvSpPr>
                <a:spLocks noChangeShapeType="1"/>
              </p:cNvSpPr>
              <p:nvPr/>
            </p:nvSpPr>
            <p:spPr bwMode="auto">
              <a:xfrm flipH="1">
                <a:off x="7765694" y="3110852"/>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67" name="Text Box 40">
                <a:extLst>
                  <a:ext uri="{FF2B5EF4-FFF2-40B4-BE49-F238E27FC236}">
                    <a16:creationId xmlns:a16="http://schemas.microsoft.com/office/drawing/2014/main" id="{8FC3D839-F9AE-4859-82E6-373F57FB4BD1}"/>
                  </a:ext>
                </a:extLst>
              </p:cNvPr>
              <p:cNvSpPr txBox="1">
                <a:spLocks noChangeArrowheads="1"/>
              </p:cNvSpPr>
              <p:nvPr/>
            </p:nvSpPr>
            <p:spPr bwMode="auto">
              <a:xfrm>
                <a:off x="7185920" y="3310670"/>
                <a:ext cx="1073122" cy="63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FF0000"/>
                    </a:solidFill>
                    <a:latin typeface="Arial Narrow" panose="020B0606020202030204" pitchFamily="34" charset="0"/>
                  </a:rPr>
                  <a:t>b</a:t>
                </a:r>
              </a:p>
              <a:p>
                <a:pPr algn="ctr">
                  <a:spcBef>
                    <a:spcPct val="0"/>
                  </a:spcBef>
                  <a:buClrTx/>
                  <a:buSzTx/>
                  <a:buFontTx/>
                  <a:buNone/>
                </a:pPr>
                <a:r>
                  <a:rPr kumimoji="0" lang="pt-BR" altLang="pt-BR" sz="1600" i="1">
                    <a:latin typeface="Arial Narrow" panose="020B0606020202030204" pitchFamily="34" charset="0"/>
                  </a:rPr>
                  <a:t>[linha: 1]</a:t>
                </a:r>
              </a:p>
            </p:txBody>
          </p:sp>
          <p:sp>
            <p:nvSpPr>
              <p:cNvPr id="29768" name="Text Box 40">
                <a:extLst>
                  <a:ext uri="{FF2B5EF4-FFF2-40B4-BE49-F238E27FC236}">
                    <a16:creationId xmlns:a16="http://schemas.microsoft.com/office/drawing/2014/main" id="{82B5EB6F-F95D-40BD-AC26-33B60466B0F7}"/>
                  </a:ext>
                </a:extLst>
              </p:cNvPr>
              <p:cNvSpPr txBox="1">
                <a:spLocks noChangeArrowheads="1"/>
              </p:cNvSpPr>
              <p:nvPr/>
            </p:nvSpPr>
            <p:spPr bwMode="auto">
              <a:xfrm>
                <a:off x="7944726" y="3293202"/>
                <a:ext cx="1073122" cy="63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FF0000"/>
                    </a:solidFill>
                    <a:latin typeface="Arial Narrow" panose="020B0606020202030204" pitchFamily="34" charset="0"/>
                  </a:rPr>
                  <a:t>c</a:t>
                </a:r>
              </a:p>
              <a:p>
                <a:pPr algn="ctr">
                  <a:spcBef>
                    <a:spcPct val="0"/>
                  </a:spcBef>
                  <a:buClrTx/>
                  <a:buSzTx/>
                  <a:buFontTx/>
                  <a:buNone/>
                </a:pPr>
                <a:r>
                  <a:rPr kumimoji="0" lang="pt-BR" altLang="pt-BR" sz="1600" i="1">
                    <a:latin typeface="Arial Narrow" panose="020B0606020202030204" pitchFamily="34" charset="0"/>
                  </a:rPr>
                  <a:t>[linha: 1]</a:t>
                </a:r>
              </a:p>
            </p:txBody>
          </p:sp>
        </p:grpSp>
      </p:grpSp>
      <p:grpSp>
        <p:nvGrpSpPr>
          <p:cNvPr id="81" name="Grupo 80">
            <a:extLst>
              <a:ext uri="{FF2B5EF4-FFF2-40B4-BE49-F238E27FC236}">
                <a16:creationId xmlns:a16="http://schemas.microsoft.com/office/drawing/2014/main" id="{DBC8703F-5A48-4676-BA0B-BDD677AD15E5}"/>
              </a:ext>
            </a:extLst>
          </p:cNvPr>
          <p:cNvGrpSpPr>
            <a:grpSpLocks/>
          </p:cNvGrpSpPr>
          <p:nvPr/>
        </p:nvGrpSpPr>
        <p:grpSpPr bwMode="auto">
          <a:xfrm>
            <a:off x="5312599" y="4940868"/>
            <a:ext cx="1831975" cy="1033462"/>
            <a:chOff x="5607096" y="2947349"/>
            <a:chExt cx="1831928" cy="1032623"/>
          </a:xfrm>
        </p:grpSpPr>
        <p:sp>
          <p:nvSpPr>
            <p:cNvPr id="29757" name="Text Box 40">
              <a:extLst>
                <a:ext uri="{FF2B5EF4-FFF2-40B4-BE49-F238E27FC236}">
                  <a16:creationId xmlns:a16="http://schemas.microsoft.com/office/drawing/2014/main" id="{AB0CCC55-1134-495D-B243-D164821DC696}"/>
                </a:ext>
              </a:extLst>
            </p:cNvPr>
            <p:cNvSpPr txBox="1">
              <a:spLocks noChangeArrowheads="1"/>
            </p:cNvSpPr>
            <p:nvPr/>
          </p:nvSpPr>
          <p:spPr bwMode="auto">
            <a:xfrm>
              <a:off x="6207118" y="2947349"/>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8000"/>
                  </a:solidFill>
                  <a:latin typeface="Arial Narrow" panose="020B0606020202030204" pitchFamily="34" charset="0"/>
                </a:rPr>
                <a:t>*</a:t>
              </a:r>
              <a:endParaRPr kumimoji="0" lang="pt-BR" altLang="pt-BR" sz="1800">
                <a:solidFill>
                  <a:srgbClr val="008000"/>
                </a:solidFill>
                <a:latin typeface="Arial Narrow" panose="020B0606020202030204" pitchFamily="34" charset="0"/>
              </a:endParaRPr>
            </a:p>
          </p:txBody>
        </p:sp>
        <p:sp>
          <p:nvSpPr>
            <p:cNvPr id="29758" name="Line 28">
              <a:extLst>
                <a:ext uri="{FF2B5EF4-FFF2-40B4-BE49-F238E27FC236}">
                  <a16:creationId xmlns:a16="http://schemas.microsoft.com/office/drawing/2014/main" id="{AD3E898C-5294-42BF-8B32-1CB5444211EE}"/>
                </a:ext>
              </a:extLst>
            </p:cNvPr>
            <p:cNvSpPr>
              <a:spLocks noChangeShapeType="1"/>
            </p:cNvSpPr>
            <p:nvPr/>
          </p:nvSpPr>
          <p:spPr bwMode="auto">
            <a:xfrm>
              <a:off x="6650879" y="3153110"/>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59" name="Line 29">
              <a:extLst>
                <a:ext uri="{FF2B5EF4-FFF2-40B4-BE49-F238E27FC236}">
                  <a16:creationId xmlns:a16="http://schemas.microsoft.com/office/drawing/2014/main" id="{AB4EA380-4790-41CB-BCDD-47D0E100BD61}"/>
                </a:ext>
              </a:extLst>
            </p:cNvPr>
            <p:cNvSpPr>
              <a:spLocks noChangeShapeType="1"/>
            </p:cNvSpPr>
            <p:nvPr/>
          </p:nvSpPr>
          <p:spPr bwMode="auto">
            <a:xfrm flipH="1">
              <a:off x="6186870" y="3141771"/>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60" name="Text Box 40">
              <a:extLst>
                <a:ext uri="{FF2B5EF4-FFF2-40B4-BE49-F238E27FC236}">
                  <a16:creationId xmlns:a16="http://schemas.microsoft.com/office/drawing/2014/main" id="{6A415E71-B117-460B-AD02-06C07A563C7B}"/>
                </a:ext>
              </a:extLst>
            </p:cNvPr>
            <p:cNvSpPr txBox="1">
              <a:spLocks noChangeArrowheads="1"/>
            </p:cNvSpPr>
            <p:nvPr/>
          </p:nvSpPr>
          <p:spPr bwMode="auto">
            <a:xfrm>
              <a:off x="5607096" y="3342315"/>
              <a:ext cx="1073122" cy="63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008000"/>
                  </a:solidFill>
                  <a:latin typeface="Arial Narrow" panose="020B0606020202030204" pitchFamily="34" charset="0"/>
                </a:rPr>
                <a:t>b</a:t>
              </a:r>
            </a:p>
            <a:p>
              <a:pPr algn="ctr">
                <a:spcBef>
                  <a:spcPct val="0"/>
                </a:spcBef>
                <a:buClrTx/>
                <a:buSzTx/>
                <a:buFontTx/>
                <a:buNone/>
              </a:pPr>
              <a:r>
                <a:rPr kumimoji="0" lang="pt-BR" altLang="pt-BR" sz="1600" i="1">
                  <a:latin typeface="Arial Narrow" panose="020B0606020202030204" pitchFamily="34" charset="0"/>
                </a:rPr>
                <a:t>[linha: 1]</a:t>
              </a:r>
            </a:p>
          </p:txBody>
        </p:sp>
        <p:sp>
          <p:nvSpPr>
            <p:cNvPr id="29761" name="Text Box 40">
              <a:extLst>
                <a:ext uri="{FF2B5EF4-FFF2-40B4-BE49-F238E27FC236}">
                  <a16:creationId xmlns:a16="http://schemas.microsoft.com/office/drawing/2014/main" id="{8360B2C2-DD30-4ECD-AB18-5090619F790C}"/>
                </a:ext>
              </a:extLst>
            </p:cNvPr>
            <p:cNvSpPr txBox="1">
              <a:spLocks noChangeArrowheads="1"/>
            </p:cNvSpPr>
            <p:nvPr/>
          </p:nvSpPr>
          <p:spPr bwMode="auto">
            <a:xfrm>
              <a:off x="6365902" y="3323281"/>
              <a:ext cx="1073122" cy="63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008000"/>
                  </a:solidFill>
                  <a:latin typeface="Arial Narrow" panose="020B0606020202030204" pitchFamily="34" charset="0"/>
                </a:rPr>
                <a:t>c</a:t>
              </a:r>
            </a:p>
            <a:p>
              <a:pPr algn="ctr">
                <a:spcBef>
                  <a:spcPct val="0"/>
                </a:spcBef>
                <a:buClrTx/>
                <a:buSzTx/>
                <a:buFontTx/>
                <a:buNone/>
              </a:pPr>
              <a:r>
                <a:rPr kumimoji="0" lang="pt-BR" altLang="pt-BR" sz="1600" i="1">
                  <a:latin typeface="Arial Narrow" panose="020B0606020202030204" pitchFamily="34" charset="0"/>
                </a:rPr>
                <a:t>[linha: 1]</a:t>
              </a:r>
            </a:p>
          </p:txBody>
        </p:sp>
      </p:grpSp>
      <p:grpSp>
        <p:nvGrpSpPr>
          <p:cNvPr id="87" name="Grupo 86">
            <a:extLst>
              <a:ext uri="{FF2B5EF4-FFF2-40B4-BE49-F238E27FC236}">
                <a16:creationId xmlns:a16="http://schemas.microsoft.com/office/drawing/2014/main" id="{9E58E4DA-77F1-48F4-B32B-AC00F8BB3530}"/>
              </a:ext>
            </a:extLst>
          </p:cNvPr>
          <p:cNvGrpSpPr>
            <a:grpSpLocks/>
          </p:cNvGrpSpPr>
          <p:nvPr/>
        </p:nvGrpSpPr>
        <p:grpSpPr bwMode="auto">
          <a:xfrm>
            <a:off x="4525199" y="3702618"/>
            <a:ext cx="2035175" cy="1139825"/>
            <a:chOff x="5519394" y="4513962"/>
            <a:chExt cx="2035114" cy="1139218"/>
          </a:xfrm>
        </p:grpSpPr>
        <p:grpSp>
          <p:nvGrpSpPr>
            <p:cNvPr id="29751" name="Grupo 153">
              <a:extLst>
                <a:ext uri="{FF2B5EF4-FFF2-40B4-BE49-F238E27FC236}">
                  <a16:creationId xmlns:a16="http://schemas.microsoft.com/office/drawing/2014/main" id="{EAB1DEA1-3C0A-4509-9FAC-8F7E56EE3B34}"/>
                </a:ext>
              </a:extLst>
            </p:cNvPr>
            <p:cNvGrpSpPr>
              <a:grpSpLocks/>
            </p:cNvGrpSpPr>
            <p:nvPr/>
          </p:nvGrpSpPr>
          <p:grpSpPr bwMode="auto">
            <a:xfrm>
              <a:off x="5519394" y="4513962"/>
              <a:ext cx="1487371" cy="1139218"/>
              <a:chOff x="5523358" y="1746721"/>
              <a:chExt cx="1487371" cy="1139218"/>
            </a:xfrm>
          </p:grpSpPr>
          <p:sp>
            <p:nvSpPr>
              <p:cNvPr id="29753" name="Line 28">
                <a:extLst>
                  <a:ext uri="{FF2B5EF4-FFF2-40B4-BE49-F238E27FC236}">
                    <a16:creationId xmlns:a16="http://schemas.microsoft.com/office/drawing/2014/main" id="{20F2DFF1-E9B9-4482-A341-0D7F8638A726}"/>
                  </a:ext>
                </a:extLst>
              </p:cNvPr>
              <p:cNvSpPr>
                <a:spLocks noChangeShapeType="1"/>
              </p:cNvSpPr>
              <p:nvPr/>
            </p:nvSpPr>
            <p:spPr bwMode="auto">
              <a:xfrm>
                <a:off x="6813879" y="2044563"/>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54" name="Line 29">
                <a:extLst>
                  <a:ext uri="{FF2B5EF4-FFF2-40B4-BE49-F238E27FC236}">
                    <a16:creationId xmlns:a16="http://schemas.microsoft.com/office/drawing/2014/main" id="{A1469A0C-F105-47D4-A197-5DB417E79E4B}"/>
                  </a:ext>
                </a:extLst>
              </p:cNvPr>
              <p:cNvSpPr>
                <a:spLocks noChangeShapeType="1"/>
              </p:cNvSpPr>
              <p:nvPr/>
            </p:nvSpPr>
            <p:spPr bwMode="auto">
              <a:xfrm flipH="1">
                <a:off x="6074104" y="2047738"/>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55" name="Text Box 40">
                <a:extLst>
                  <a:ext uri="{FF2B5EF4-FFF2-40B4-BE49-F238E27FC236}">
                    <a16:creationId xmlns:a16="http://schemas.microsoft.com/office/drawing/2014/main" id="{4BBD0373-BFAA-4967-A929-38FD99B248E2}"/>
                  </a:ext>
                </a:extLst>
              </p:cNvPr>
              <p:cNvSpPr txBox="1">
                <a:spLocks noChangeArrowheads="1"/>
              </p:cNvSpPr>
              <p:nvPr/>
            </p:nvSpPr>
            <p:spPr bwMode="auto">
              <a:xfrm>
                <a:off x="6197929" y="1746721"/>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8000"/>
                    </a:solidFill>
                    <a:latin typeface="Arial Narrow" panose="020B0606020202030204" pitchFamily="34" charset="0"/>
                  </a:rPr>
                  <a:t>:=</a:t>
                </a:r>
                <a:endParaRPr kumimoji="0" lang="pt-BR" altLang="pt-BR" sz="1800">
                  <a:solidFill>
                    <a:srgbClr val="008000"/>
                  </a:solidFill>
                  <a:latin typeface="Arial Narrow" panose="020B0606020202030204" pitchFamily="34" charset="0"/>
                </a:endParaRPr>
              </a:p>
            </p:txBody>
          </p:sp>
          <p:sp>
            <p:nvSpPr>
              <p:cNvPr id="29756" name="Text Box 40">
                <a:extLst>
                  <a:ext uri="{FF2B5EF4-FFF2-40B4-BE49-F238E27FC236}">
                    <a16:creationId xmlns:a16="http://schemas.microsoft.com/office/drawing/2014/main" id="{23EAA64C-750A-49CA-ACD6-3E8D7394D334}"/>
                  </a:ext>
                </a:extLst>
              </p:cNvPr>
              <p:cNvSpPr txBox="1">
                <a:spLocks noChangeArrowheads="1"/>
              </p:cNvSpPr>
              <p:nvPr/>
            </p:nvSpPr>
            <p:spPr bwMode="auto">
              <a:xfrm>
                <a:off x="5523358" y="2248104"/>
                <a:ext cx="1073382" cy="63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008000"/>
                    </a:solidFill>
                    <a:latin typeface="Arial Narrow" panose="020B0606020202030204" pitchFamily="34" charset="0"/>
                  </a:rPr>
                  <a:t>a</a:t>
                </a:r>
              </a:p>
              <a:p>
                <a:pPr algn="ctr">
                  <a:spcBef>
                    <a:spcPct val="0"/>
                  </a:spcBef>
                  <a:buClrTx/>
                  <a:buSzTx/>
                  <a:buFontTx/>
                  <a:buNone/>
                </a:pPr>
                <a:r>
                  <a:rPr kumimoji="0" lang="pt-BR" altLang="pt-BR" sz="1600" i="1">
                    <a:latin typeface="Arial Narrow" panose="020B0606020202030204" pitchFamily="34" charset="0"/>
                  </a:rPr>
                  <a:t>[linha: 1]</a:t>
                </a:r>
              </a:p>
            </p:txBody>
          </p:sp>
        </p:grpSp>
        <p:sp>
          <p:nvSpPr>
            <p:cNvPr id="29752" name="Text Box 40">
              <a:extLst>
                <a:ext uri="{FF2B5EF4-FFF2-40B4-BE49-F238E27FC236}">
                  <a16:creationId xmlns:a16="http://schemas.microsoft.com/office/drawing/2014/main" id="{5AE7F85D-8146-4D50-ABC5-5EC33C7559D2}"/>
                </a:ext>
              </a:extLst>
            </p:cNvPr>
            <p:cNvSpPr txBox="1">
              <a:spLocks noChangeArrowheads="1"/>
            </p:cNvSpPr>
            <p:nvPr/>
          </p:nvSpPr>
          <p:spPr bwMode="auto">
            <a:xfrm>
              <a:off x="6878233" y="5029540"/>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8000"/>
                  </a:solidFill>
                  <a:latin typeface="Arial Narrow" panose="020B0606020202030204" pitchFamily="34" charset="0"/>
                </a:rPr>
                <a:t>+</a:t>
              </a:r>
              <a:endParaRPr kumimoji="0" lang="pt-BR" altLang="pt-BR" sz="1800">
                <a:solidFill>
                  <a:srgbClr val="008000"/>
                </a:solidFill>
                <a:latin typeface="Arial Narrow" panose="020B0606020202030204" pitchFamily="34" charset="0"/>
              </a:endParaRPr>
            </a:p>
          </p:txBody>
        </p:sp>
      </p:grpSp>
      <p:sp>
        <p:nvSpPr>
          <p:cNvPr id="95" name="Forma livre 94">
            <a:extLst>
              <a:ext uri="{FF2B5EF4-FFF2-40B4-BE49-F238E27FC236}">
                <a16:creationId xmlns:a16="http://schemas.microsoft.com/office/drawing/2014/main" id="{8C9F6990-8E88-4FE2-ABC7-BC980EAFED4E}"/>
              </a:ext>
            </a:extLst>
          </p:cNvPr>
          <p:cNvSpPr/>
          <p:nvPr/>
        </p:nvSpPr>
        <p:spPr bwMode="auto">
          <a:xfrm>
            <a:off x="5747574" y="4415405"/>
            <a:ext cx="341312" cy="566738"/>
          </a:xfrm>
          <a:custGeom>
            <a:avLst/>
            <a:gdLst>
              <a:gd name="connsiteX0" fmla="*/ 342239 w 342239"/>
              <a:gd name="connsiteY0" fmla="*/ 0 h 566057"/>
              <a:gd name="connsiteX1" fmla="*/ 51954 w 342239"/>
              <a:gd name="connsiteY1" fmla="*/ 116114 h 566057"/>
              <a:gd name="connsiteX2" fmla="*/ 22925 w 342239"/>
              <a:gd name="connsiteY2" fmla="*/ 348343 h 566057"/>
              <a:gd name="connsiteX3" fmla="*/ 298697 w 342239"/>
              <a:gd name="connsiteY3" fmla="*/ 566057 h 566057"/>
            </a:gdLst>
            <a:ahLst/>
            <a:cxnLst>
              <a:cxn ang="0">
                <a:pos x="connsiteX0" y="connsiteY0"/>
              </a:cxn>
              <a:cxn ang="0">
                <a:pos x="connsiteX1" y="connsiteY1"/>
              </a:cxn>
              <a:cxn ang="0">
                <a:pos x="connsiteX2" y="connsiteY2"/>
              </a:cxn>
              <a:cxn ang="0">
                <a:pos x="connsiteX3" y="connsiteY3"/>
              </a:cxn>
            </a:cxnLst>
            <a:rect l="l" t="t" r="r" b="b"/>
            <a:pathLst>
              <a:path w="342239" h="566057">
                <a:moveTo>
                  <a:pt x="342239" y="0"/>
                </a:moveTo>
                <a:cubicBezTo>
                  <a:pt x="223706" y="29028"/>
                  <a:pt x="105173" y="58057"/>
                  <a:pt x="51954" y="116114"/>
                </a:cubicBezTo>
                <a:cubicBezTo>
                  <a:pt x="-1265" y="174171"/>
                  <a:pt x="-18199" y="273353"/>
                  <a:pt x="22925" y="348343"/>
                </a:cubicBezTo>
                <a:cubicBezTo>
                  <a:pt x="64049" y="423333"/>
                  <a:pt x="181373" y="494695"/>
                  <a:pt x="298697" y="566057"/>
                </a:cubicBezTo>
              </a:path>
            </a:pathLst>
          </a:custGeom>
          <a:ln w="12700">
            <a:tailEnd type="triangle"/>
          </a:ln>
        </p:spPr>
        <p:style>
          <a:lnRef idx="1">
            <a:schemeClr val="accent4"/>
          </a:lnRef>
          <a:fillRef idx="0">
            <a:schemeClr val="accent4"/>
          </a:fillRef>
          <a:effectRef idx="0">
            <a:schemeClr val="accent4"/>
          </a:effectRef>
          <a:fontRef idx="minor">
            <a:schemeClr val="tx1"/>
          </a:fontRef>
        </p:style>
        <p:txBody>
          <a:bodyPr/>
          <a:lstStyle/>
          <a:p>
            <a:pPr defTabSz="268288">
              <a:defRPr/>
            </a:pPr>
            <a:endParaRPr lang="pt-BR" sz="1800">
              <a:latin typeface="Arial Narrow" pitchFamily="34" charset="0"/>
            </a:endParaRPr>
          </a:p>
        </p:txBody>
      </p:sp>
      <p:sp>
        <p:nvSpPr>
          <p:cNvPr id="96" name="Forma livre 95">
            <a:extLst>
              <a:ext uri="{FF2B5EF4-FFF2-40B4-BE49-F238E27FC236}">
                <a16:creationId xmlns:a16="http://schemas.microsoft.com/office/drawing/2014/main" id="{7370EA14-291E-48B7-A105-18307DB48872}"/>
              </a:ext>
            </a:extLst>
          </p:cNvPr>
          <p:cNvSpPr/>
          <p:nvPr/>
        </p:nvSpPr>
        <p:spPr bwMode="auto">
          <a:xfrm flipH="1">
            <a:off x="6363524" y="4423343"/>
            <a:ext cx="342900" cy="565150"/>
          </a:xfrm>
          <a:custGeom>
            <a:avLst/>
            <a:gdLst>
              <a:gd name="connsiteX0" fmla="*/ 342239 w 342239"/>
              <a:gd name="connsiteY0" fmla="*/ 0 h 566057"/>
              <a:gd name="connsiteX1" fmla="*/ 51954 w 342239"/>
              <a:gd name="connsiteY1" fmla="*/ 116114 h 566057"/>
              <a:gd name="connsiteX2" fmla="*/ 22925 w 342239"/>
              <a:gd name="connsiteY2" fmla="*/ 348343 h 566057"/>
              <a:gd name="connsiteX3" fmla="*/ 298697 w 342239"/>
              <a:gd name="connsiteY3" fmla="*/ 566057 h 566057"/>
            </a:gdLst>
            <a:ahLst/>
            <a:cxnLst>
              <a:cxn ang="0">
                <a:pos x="connsiteX0" y="connsiteY0"/>
              </a:cxn>
              <a:cxn ang="0">
                <a:pos x="connsiteX1" y="connsiteY1"/>
              </a:cxn>
              <a:cxn ang="0">
                <a:pos x="connsiteX2" y="connsiteY2"/>
              </a:cxn>
              <a:cxn ang="0">
                <a:pos x="connsiteX3" y="connsiteY3"/>
              </a:cxn>
            </a:cxnLst>
            <a:rect l="l" t="t" r="r" b="b"/>
            <a:pathLst>
              <a:path w="342239" h="566057">
                <a:moveTo>
                  <a:pt x="342239" y="0"/>
                </a:moveTo>
                <a:cubicBezTo>
                  <a:pt x="223706" y="29028"/>
                  <a:pt x="105173" y="58057"/>
                  <a:pt x="51954" y="116114"/>
                </a:cubicBezTo>
                <a:cubicBezTo>
                  <a:pt x="-1265" y="174171"/>
                  <a:pt x="-18199" y="273353"/>
                  <a:pt x="22925" y="348343"/>
                </a:cubicBezTo>
                <a:cubicBezTo>
                  <a:pt x="64049" y="423333"/>
                  <a:pt x="181373" y="494695"/>
                  <a:pt x="298697" y="566057"/>
                </a:cubicBezTo>
              </a:path>
            </a:pathLst>
          </a:custGeom>
          <a:ln w="12700">
            <a:tailEnd type="triangle"/>
          </a:ln>
        </p:spPr>
        <p:style>
          <a:lnRef idx="1">
            <a:schemeClr val="accent4"/>
          </a:lnRef>
          <a:fillRef idx="0">
            <a:schemeClr val="accent4"/>
          </a:fillRef>
          <a:effectRef idx="0">
            <a:schemeClr val="accent4"/>
          </a:effectRef>
          <a:fontRef idx="minor">
            <a:schemeClr val="tx1"/>
          </a:fontRef>
        </p:style>
        <p:txBody>
          <a:bodyPr/>
          <a:lstStyle/>
          <a:p>
            <a:pPr defTabSz="268288">
              <a:defRPr/>
            </a:pPr>
            <a:endParaRPr lang="pt-BR" sz="1800">
              <a:latin typeface="Arial Narrow" pitchFamily="34" charset="0"/>
            </a:endParaRPr>
          </a:p>
        </p:txBody>
      </p:sp>
      <p:sp>
        <p:nvSpPr>
          <p:cNvPr id="29707" name="Rectangle 4">
            <a:extLst>
              <a:ext uri="{FF2B5EF4-FFF2-40B4-BE49-F238E27FC236}">
                <a16:creationId xmlns:a16="http://schemas.microsoft.com/office/drawing/2014/main" id="{50ABC9F5-2470-45CC-80D4-5D1EDE3DE09A}"/>
              </a:ext>
            </a:extLst>
          </p:cNvPr>
          <p:cNvSpPr>
            <a:spLocks noChangeArrowheads="1"/>
          </p:cNvSpPr>
          <p:nvPr/>
        </p:nvSpPr>
        <p:spPr bwMode="auto">
          <a:xfrm>
            <a:off x="6156195" y="773994"/>
            <a:ext cx="28082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2000" b="1" dirty="0">
                <a:solidFill>
                  <a:srgbClr val="FF0000"/>
                </a:solidFill>
                <a:latin typeface="Arial Narrow" panose="020B0606020202030204" pitchFamily="34" charset="0"/>
              </a:rPr>
              <a:t>árvore sintática abstrata</a:t>
            </a:r>
          </a:p>
        </p:txBody>
      </p:sp>
      <p:sp>
        <p:nvSpPr>
          <p:cNvPr id="29708" name="Rectangle 4">
            <a:extLst>
              <a:ext uri="{FF2B5EF4-FFF2-40B4-BE49-F238E27FC236}">
                <a16:creationId xmlns:a16="http://schemas.microsoft.com/office/drawing/2014/main" id="{CF648FF9-AB0C-466B-8700-EB49776E8C9B}"/>
              </a:ext>
            </a:extLst>
          </p:cNvPr>
          <p:cNvSpPr>
            <a:spLocks noChangeArrowheads="1"/>
          </p:cNvSpPr>
          <p:nvPr/>
        </p:nvSpPr>
        <p:spPr bwMode="auto">
          <a:xfrm>
            <a:off x="4747449" y="3413693"/>
            <a:ext cx="17954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2000" b="1">
                <a:solidFill>
                  <a:srgbClr val="008000"/>
                </a:solidFill>
                <a:latin typeface="Arial Narrow" panose="020B0606020202030204" pitchFamily="34" charset="0"/>
              </a:rPr>
              <a:t>grafo de sintaxe</a:t>
            </a:r>
          </a:p>
        </p:txBody>
      </p:sp>
      <p:grpSp>
        <p:nvGrpSpPr>
          <p:cNvPr id="29710" name="Grupo 140">
            <a:extLst>
              <a:ext uri="{FF2B5EF4-FFF2-40B4-BE49-F238E27FC236}">
                <a16:creationId xmlns:a16="http://schemas.microsoft.com/office/drawing/2014/main" id="{A6F63382-6C5E-4130-B55A-0806BA7119A0}"/>
              </a:ext>
            </a:extLst>
          </p:cNvPr>
          <p:cNvGrpSpPr>
            <a:grpSpLocks/>
          </p:cNvGrpSpPr>
          <p:nvPr/>
        </p:nvGrpSpPr>
        <p:grpSpPr bwMode="auto">
          <a:xfrm>
            <a:off x="420488" y="1630826"/>
            <a:ext cx="2041525" cy="1168400"/>
            <a:chOff x="5189536" y="1804622"/>
            <a:chExt cx="2041871" cy="1168401"/>
          </a:xfrm>
        </p:grpSpPr>
        <p:sp>
          <p:nvSpPr>
            <p:cNvPr id="29744" name="Text Box 27">
              <a:extLst>
                <a:ext uri="{FF2B5EF4-FFF2-40B4-BE49-F238E27FC236}">
                  <a16:creationId xmlns:a16="http://schemas.microsoft.com/office/drawing/2014/main" id="{C76A4816-5222-4503-AF54-F20D3B77D350}"/>
                </a:ext>
              </a:extLst>
            </p:cNvPr>
            <p:cNvSpPr txBox="1">
              <a:spLocks noChangeArrowheads="1"/>
            </p:cNvSpPr>
            <p:nvPr/>
          </p:nvSpPr>
          <p:spPr bwMode="auto">
            <a:xfrm>
              <a:off x="5932369" y="1804622"/>
              <a:ext cx="547687"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rPr>
                <a:t>C</a:t>
              </a:r>
            </a:p>
          </p:txBody>
        </p:sp>
        <p:sp>
          <p:nvSpPr>
            <p:cNvPr id="29745" name="Line 28">
              <a:extLst>
                <a:ext uri="{FF2B5EF4-FFF2-40B4-BE49-F238E27FC236}">
                  <a16:creationId xmlns:a16="http://schemas.microsoft.com/office/drawing/2014/main" id="{2F110374-D89C-4B0A-B54A-835C99514591}"/>
                </a:ext>
              </a:extLst>
            </p:cNvPr>
            <p:cNvSpPr>
              <a:spLocks noChangeShapeType="1"/>
            </p:cNvSpPr>
            <p:nvPr/>
          </p:nvSpPr>
          <p:spPr bwMode="auto">
            <a:xfrm>
              <a:off x="6480057" y="2131647"/>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46" name="Line 29">
              <a:extLst>
                <a:ext uri="{FF2B5EF4-FFF2-40B4-BE49-F238E27FC236}">
                  <a16:creationId xmlns:a16="http://schemas.microsoft.com/office/drawing/2014/main" id="{DDC3EF0A-82A7-4E93-847A-39B9FD4C4403}"/>
                </a:ext>
              </a:extLst>
            </p:cNvPr>
            <p:cNvSpPr>
              <a:spLocks noChangeShapeType="1"/>
            </p:cNvSpPr>
            <p:nvPr/>
          </p:nvSpPr>
          <p:spPr bwMode="auto">
            <a:xfrm flipH="1">
              <a:off x="5740282" y="2134822"/>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47" name="Line 32">
              <a:extLst>
                <a:ext uri="{FF2B5EF4-FFF2-40B4-BE49-F238E27FC236}">
                  <a16:creationId xmlns:a16="http://schemas.microsoft.com/office/drawing/2014/main" id="{D03118BA-AE3E-491A-BBEA-51DA8C86F093}"/>
                </a:ext>
              </a:extLst>
            </p:cNvPr>
            <p:cNvSpPr>
              <a:spLocks noChangeShapeType="1"/>
            </p:cNvSpPr>
            <p:nvPr/>
          </p:nvSpPr>
          <p:spPr bwMode="auto">
            <a:xfrm>
              <a:off x="6192719" y="2142760"/>
              <a:ext cx="3175"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48" name="Text Box 40">
              <a:extLst>
                <a:ext uri="{FF2B5EF4-FFF2-40B4-BE49-F238E27FC236}">
                  <a16:creationId xmlns:a16="http://schemas.microsoft.com/office/drawing/2014/main" id="{C6730FC6-E9E6-4D1E-B48E-58B75BD77D69}"/>
                </a:ext>
              </a:extLst>
            </p:cNvPr>
            <p:cNvSpPr txBox="1">
              <a:spLocks noChangeArrowheads="1"/>
            </p:cNvSpPr>
            <p:nvPr/>
          </p:nvSpPr>
          <p:spPr bwMode="auto">
            <a:xfrm>
              <a:off x="5849593" y="2283370"/>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00FF"/>
                  </a:solidFill>
                  <a:latin typeface="Arial Narrow" panose="020B0606020202030204" pitchFamily="34" charset="0"/>
                </a:rPr>
                <a:t>:=</a:t>
              </a:r>
              <a:endParaRPr kumimoji="0" lang="pt-BR" altLang="pt-BR" sz="1800">
                <a:latin typeface="Arial Narrow" panose="020B0606020202030204" pitchFamily="34" charset="0"/>
              </a:endParaRPr>
            </a:p>
          </p:txBody>
        </p:sp>
        <p:sp>
          <p:nvSpPr>
            <p:cNvPr id="29749" name="Text Box 40">
              <a:extLst>
                <a:ext uri="{FF2B5EF4-FFF2-40B4-BE49-F238E27FC236}">
                  <a16:creationId xmlns:a16="http://schemas.microsoft.com/office/drawing/2014/main" id="{21CD2E8C-14A3-4A8C-A1E0-CAAC16BD201D}"/>
                </a:ext>
              </a:extLst>
            </p:cNvPr>
            <p:cNvSpPr txBox="1">
              <a:spLocks noChangeArrowheads="1"/>
            </p:cNvSpPr>
            <p:nvPr/>
          </p:nvSpPr>
          <p:spPr bwMode="auto">
            <a:xfrm>
              <a:off x="5189536" y="2334847"/>
              <a:ext cx="1073332" cy="63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i="1">
                  <a:solidFill>
                    <a:srgbClr val="0000FF"/>
                  </a:solidFill>
                  <a:latin typeface="Arial Narrow" panose="020B0606020202030204" pitchFamily="34" charset="0"/>
                </a:rPr>
                <a:t>id</a:t>
              </a:r>
            </a:p>
            <a:p>
              <a:pPr algn="ctr">
                <a:spcBef>
                  <a:spcPct val="0"/>
                </a:spcBef>
                <a:buClrTx/>
                <a:buSzTx/>
                <a:buFontTx/>
                <a:buNone/>
              </a:pPr>
              <a:r>
                <a:rPr kumimoji="0" lang="pt-BR" altLang="pt-BR" sz="1600" i="1">
                  <a:latin typeface="Arial Narrow" panose="020B0606020202030204" pitchFamily="34" charset="0"/>
                </a:rPr>
                <a:t>[a, linha: 1]</a:t>
              </a:r>
            </a:p>
          </p:txBody>
        </p:sp>
        <p:sp>
          <p:nvSpPr>
            <p:cNvPr id="29750" name="Text Box 27">
              <a:extLst>
                <a:ext uri="{FF2B5EF4-FFF2-40B4-BE49-F238E27FC236}">
                  <a16:creationId xmlns:a16="http://schemas.microsoft.com/office/drawing/2014/main" id="{274AE523-712A-4679-9CD4-2635FCC42D18}"/>
                </a:ext>
              </a:extLst>
            </p:cNvPr>
            <p:cNvSpPr txBox="1">
              <a:spLocks noChangeArrowheads="1"/>
            </p:cNvSpPr>
            <p:nvPr/>
          </p:nvSpPr>
          <p:spPr bwMode="auto">
            <a:xfrm>
              <a:off x="6683720" y="2395478"/>
              <a:ext cx="547687"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latin typeface="Arial Narrow" panose="020B0606020202030204" pitchFamily="34" charset="0"/>
                </a:rPr>
                <a:t>E</a:t>
              </a:r>
            </a:p>
          </p:txBody>
        </p:sp>
      </p:grpSp>
      <p:grpSp>
        <p:nvGrpSpPr>
          <p:cNvPr id="29711" name="Grupo 148">
            <a:extLst>
              <a:ext uri="{FF2B5EF4-FFF2-40B4-BE49-F238E27FC236}">
                <a16:creationId xmlns:a16="http://schemas.microsoft.com/office/drawing/2014/main" id="{3A274243-ED5D-4FD4-B5BB-7C40073F9CB8}"/>
              </a:ext>
            </a:extLst>
          </p:cNvPr>
          <p:cNvGrpSpPr>
            <a:grpSpLocks/>
          </p:cNvGrpSpPr>
          <p:nvPr/>
        </p:nvGrpSpPr>
        <p:grpSpPr bwMode="auto">
          <a:xfrm>
            <a:off x="71238" y="3743789"/>
            <a:ext cx="1143000" cy="808037"/>
            <a:chOff x="4840972" y="5244972"/>
            <a:chExt cx="1141979" cy="807484"/>
          </a:xfrm>
        </p:grpSpPr>
        <p:sp>
          <p:nvSpPr>
            <p:cNvPr id="29742" name="Line 37">
              <a:extLst>
                <a:ext uri="{FF2B5EF4-FFF2-40B4-BE49-F238E27FC236}">
                  <a16:creationId xmlns:a16="http://schemas.microsoft.com/office/drawing/2014/main" id="{0A25DB1A-CB79-4BFC-8B99-9759A7E03041}"/>
                </a:ext>
              </a:extLst>
            </p:cNvPr>
            <p:cNvSpPr>
              <a:spLocks noChangeShapeType="1"/>
            </p:cNvSpPr>
            <p:nvPr/>
          </p:nvSpPr>
          <p:spPr bwMode="auto">
            <a:xfrm flipH="1">
              <a:off x="5479152" y="5244972"/>
              <a:ext cx="6350"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43" name="Text Box 38">
              <a:extLst>
                <a:ext uri="{FF2B5EF4-FFF2-40B4-BE49-F238E27FC236}">
                  <a16:creationId xmlns:a16="http://schemas.microsoft.com/office/drawing/2014/main" id="{B7C120E8-E950-4205-9CB7-6D9048AF4460}"/>
                </a:ext>
              </a:extLst>
            </p:cNvPr>
            <p:cNvSpPr txBox="1">
              <a:spLocks noChangeArrowheads="1"/>
            </p:cNvSpPr>
            <p:nvPr/>
          </p:nvSpPr>
          <p:spPr bwMode="auto">
            <a:xfrm>
              <a:off x="4840972" y="5471829"/>
              <a:ext cx="1141979" cy="58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600" i="1">
                  <a:solidFill>
                    <a:srgbClr val="0000FF"/>
                  </a:solidFill>
                </a:rPr>
                <a:t>        </a:t>
              </a:r>
              <a:r>
                <a:rPr kumimoji="0" lang="pt-BR" altLang="pt-BR" sz="1800" b="1" i="1">
                  <a:solidFill>
                    <a:srgbClr val="0000FF"/>
                  </a:solidFill>
                  <a:latin typeface="Arial Narrow" panose="020B0606020202030204" pitchFamily="34" charset="0"/>
                </a:rPr>
                <a:t>id</a:t>
              </a:r>
              <a:r>
                <a:rPr kumimoji="0" lang="pt-BR" altLang="pt-BR" sz="1800" i="1">
                  <a:solidFill>
                    <a:srgbClr val="0000FF"/>
                  </a:solidFill>
                  <a:latin typeface="Arial Narrow" panose="020B0606020202030204" pitchFamily="34" charset="0"/>
                </a:rPr>
                <a:t> </a:t>
              </a:r>
            </a:p>
            <a:p>
              <a:pPr>
                <a:spcBef>
                  <a:spcPct val="0"/>
                </a:spcBef>
                <a:buClrTx/>
                <a:buSzTx/>
                <a:buFontTx/>
                <a:buNone/>
              </a:pPr>
              <a:r>
                <a:rPr kumimoji="0" lang="pt-BR" altLang="pt-BR" sz="1600" i="1">
                  <a:latin typeface="Arial Narrow" panose="020B0606020202030204" pitchFamily="34" charset="0"/>
                </a:rPr>
                <a:t>[b, linha: 1]</a:t>
              </a:r>
              <a:endParaRPr kumimoji="0" lang="pt-BR" altLang="pt-BR" sz="1600">
                <a:latin typeface="Arial Narrow" panose="020B0606020202030204" pitchFamily="34" charset="0"/>
              </a:endParaRPr>
            </a:p>
          </p:txBody>
        </p:sp>
      </p:grpSp>
      <p:grpSp>
        <p:nvGrpSpPr>
          <p:cNvPr id="29712" name="Grupo 151">
            <a:extLst>
              <a:ext uri="{FF2B5EF4-FFF2-40B4-BE49-F238E27FC236}">
                <a16:creationId xmlns:a16="http://schemas.microsoft.com/office/drawing/2014/main" id="{23761FF7-4857-46F6-9B17-F30023502400}"/>
              </a:ext>
            </a:extLst>
          </p:cNvPr>
          <p:cNvGrpSpPr>
            <a:grpSpLocks/>
          </p:cNvGrpSpPr>
          <p:nvPr/>
        </p:nvGrpSpPr>
        <p:grpSpPr bwMode="auto">
          <a:xfrm>
            <a:off x="474463" y="3165939"/>
            <a:ext cx="1476375" cy="585787"/>
            <a:chOff x="5243970" y="4014802"/>
            <a:chExt cx="1476375" cy="585788"/>
          </a:xfrm>
        </p:grpSpPr>
        <p:sp>
          <p:nvSpPr>
            <p:cNvPr id="29736" name="Line 28">
              <a:extLst>
                <a:ext uri="{FF2B5EF4-FFF2-40B4-BE49-F238E27FC236}">
                  <a16:creationId xmlns:a16="http://schemas.microsoft.com/office/drawing/2014/main" id="{F4AD6E81-BE47-402E-8A2B-2EA0E2DD47D3}"/>
                </a:ext>
              </a:extLst>
            </p:cNvPr>
            <p:cNvSpPr>
              <a:spLocks noChangeShapeType="1"/>
            </p:cNvSpPr>
            <p:nvPr/>
          </p:nvSpPr>
          <p:spPr bwMode="auto">
            <a:xfrm>
              <a:off x="6242508" y="4014802"/>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37" name="Line 29">
              <a:extLst>
                <a:ext uri="{FF2B5EF4-FFF2-40B4-BE49-F238E27FC236}">
                  <a16:creationId xmlns:a16="http://schemas.microsoft.com/office/drawing/2014/main" id="{1F4D202F-D0BD-44D0-89CA-469FCBF4376D}"/>
                </a:ext>
              </a:extLst>
            </p:cNvPr>
            <p:cNvSpPr>
              <a:spLocks noChangeShapeType="1"/>
            </p:cNvSpPr>
            <p:nvPr/>
          </p:nvSpPr>
          <p:spPr bwMode="auto">
            <a:xfrm flipH="1">
              <a:off x="5502733" y="4017977"/>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38" name="Line 32">
              <a:extLst>
                <a:ext uri="{FF2B5EF4-FFF2-40B4-BE49-F238E27FC236}">
                  <a16:creationId xmlns:a16="http://schemas.microsoft.com/office/drawing/2014/main" id="{9375426A-97A6-49D8-BE60-D79071407D2E}"/>
                </a:ext>
              </a:extLst>
            </p:cNvPr>
            <p:cNvSpPr>
              <a:spLocks noChangeShapeType="1"/>
            </p:cNvSpPr>
            <p:nvPr/>
          </p:nvSpPr>
          <p:spPr bwMode="auto">
            <a:xfrm>
              <a:off x="5955170" y="4025915"/>
              <a:ext cx="3175"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39" name="Text Box 33">
              <a:extLst>
                <a:ext uri="{FF2B5EF4-FFF2-40B4-BE49-F238E27FC236}">
                  <a16:creationId xmlns:a16="http://schemas.microsoft.com/office/drawing/2014/main" id="{ED059A58-9553-45CF-B450-F8DB6CB71976}"/>
                </a:ext>
              </a:extLst>
            </p:cNvPr>
            <p:cNvSpPr txBox="1">
              <a:spLocks noChangeArrowheads="1"/>
            </p:cNvSpPr>
            <p:nvPr/>
          </p:nvSpPr>
          <p:spPr bwMode="auto">
            <a:xfrm>
              <a:off x="5243970" y="4287852"/>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9740" name="Text Box 34">
              <a:extLst>
                <a:ext uri="{FF2B5EF4-FFF2-40B4-BE49-F238E27FC236}">
                  <a16:creationId xmlns:a16="http://schemas.microsoft.com/office/drawing/2014/main" id="{F4730974-CF8F-4E9A-9F2F-7C40AD16B3EA}"/>
                </a:ext>
              </a:extLst>
            </p:cNvPr>
            <p:cNvSpPr txBox="1">
              <a:spLocks noChangeArrowheads="1"/>
            </p:cNvSpPr>
            <p:nvPr/>
          </p:nvSpPr>
          <p:spPr bwMode="auto">
            <a:xfrm>
              <a:off x="6171070" y="4287852"/>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9741" name="Text Box 40">
              <a:extLst>
                <a:ext uri="{FF2B5EF4-FFF2-40B4-BE49-F238E27FC236}">
                  <a16:creationId xmlns:a16="http://schemas.microsoft.com/office/drawing/2014/main" id="{AAB7583A-CECA-459A-9842-935BFAB61F3F}"/>
                </a:ext>
              </a:extLst>
            </p:cNvPr>
            <p:cNvSpPr txBox="1">
              <a:spLocks noChangeArrowheads="1"/>
            </p:cNvSpPr>
            <p:nvPr/>
          </p:nvSpPr>
          <p:spPr bwMode="auto">
            <a:xfrm>
              <a:off x="5626558" y="4311665"/>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00FF"/>
                  </a:solidFill>
                  <a:latin typeface="Arial Narrow" panose="020B0606020202030204" pitchFamily="34" charset="0"/>
                </a:rPr>
                <a:t>*</a:t>
              </a:r>
              <a:endParaRPr kumimoji="0" lang="pt-BR" altLang="pt-BR" sz="1800">
                <a:latin typeface="Arial Narrow" panose="020B0606020202030204" pitchFamily="34" charset="0"/>
              </a:endParaRPr>
            </a:p>
          </p:txBody>
        </p:sp>
      </p:grpSp>
      <p:grpSp>
        <p:nvGrpSpPr>
          <p:cNvPr id="29713" name="Grupo 158">
            <a:extLst>
              <a:ext uri="{FF2B5EF4-FFF2-40B4-BE49-F238E27FC236}">
                <a16:creationId xmlns:a16="http://schemas.microsoft.com/office/drawing/2014/main" id="{50FC98D4-2289-47CF-91A6-23EEFB5BA9AD}"/>
              </a:ext>
            </a:extLst>
          </p:cNvPr>
          <p:cNvGrpSpPr>
            <a:grpSpLocks/>
          </p:cNvGrpSpPr>
          <p:nvPr/>
        </p:nvGrpSpPr>
        <p:grpSpPr bwMode="auto">
          <a:xfrm>
            <a:off x="939600" y="2537289"/>
            <a:ext cx="2466975" cy="639762"/>
            <a:chOff x="5708314" y="2711164"/>
            <a:chExt cx="2466863" cy="639910"/>
          </a:xfrm>
        </p:grpSpPr>
        <p:sp>
          <p:nvSpPr>
            <p:cNvPr id="29730" name="Line 29">
              <a:extLst>
                <a:ext uri="{FF2B5EF4-FFF2-40B4-BE49-F238E27FC236}">
                  <a16:creationId xmlns:a16="http://schemas.microsoft.com/office/drawing/2014/main" id="{7EA8BFD2-4ABB-41A0-8114-40700850303D}"/>
                </a:ext>
              </a:extLst>
            </p:cNvPr>
            <p:cNvSpPr>
              <a:spLocks noChangeShapeType="1"/>
            </p:cNvSpPr>
            <p:nvPr/>
          </p:nvSpPr>
          <p:spPr bwMode="auto">
            <a:xfrm flipH="1">
              <a:off x="6262346" y="2711164"/>
              <a:ext cx="426137" cy="3378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31" name="Line 32">
              <a:extLst>
                <a:ext uri="{FF2B5EF4-FFF2-40B4-BE49-F238E27FC236}">
                  <a16:creationId xmlns:a16="http://schemas.microsoft.com/office/drawing/2014/main" id="{610A2D4C-D121-4D54-94AB-614330BAA4A1}"/>
                </a:ext>
              </a:extLst>
            </p:cNvPr>
            <p:cNvSpPr>
              <a:spLocks noChangeShapeType="1"/>
            </p:cNvSpPr>
            <p:nvPr/>
          </p:nvSpPr>
          <p:spPr bwMode="auto">
            <a:xfrm>
              <a:off x="6944070" y="2719102"/>
              <a:ext cx="3175"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32" name="Text Box 40">
              <a:extLst>
                <a:ext uri="{FF2B5EF4-FFF2-40B4-BE49-F238E27FC236}">
                  <a16:creationId xmlns:a16="http://schemas.microsoft.com/office/drawing/2014/main" id="{F810D2D3-3FA7-4A39-9144-FEFE77A3B715}"/>
                </a:ext>
              </a:extLst>
            </p:cNvPr>
            <p:cNvSpPr txBox="1">
              <a:spLocks noChangeArrowheads="1"/>
            </p:cNvSpPr>
            <p:nvPr/>
          </p:nvSpPr>
          <p:spPr bwMode="auto">
            <a:xfrm>
              <a:off x="6619086" y="3019995"/>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00FF"/>
                  </a:solidFill>
                  <a:latin typeface="Arial Narrow" panose="020B0606020202030204" pitchFamily="34" charset="0"/>
                </a:rPr>
                <a:t>+</a:t>
              </a:r>
              <a:endParaRPr kumimoji="0" lang="pt-BR" altLang="pt-BR" sz="1800">
                <a:latin typeface="Arial Narrow" panose="020B0606020202030204" pitchFamily="34" charset="0"/>
              </a:endParaRPr>
            </a:p>
          </p:txBody>
        </p:sp>
        <p:sp>
          <p:nvSpPr>
            <p:cNvPr id="29733" name="Text Box 33">
              <a:extLst>
                <a:ext uri="{FF2B5EF4-FFF2-40B4-BE49-F238E27FC236}">
                  <a16:creationId xmlns:a16="http://schemas.microsoft.com/office/drawing/2014/main" id="{01C54F42-B48E-432F-BEF0-C7888AC6FF29}"/>
                </a:ext>
              </a:extLst>
            </p:cNvPr>
            <p:cNvSpPr txBox="1">
              <a:spLocks noChangeArrowheads="1"/>
            </p:cNvSpPr>
            <p:nvPr/>
          </p:nvSpPr>
          <p:spPr bwMode="auto">
            <a:xfrm>
              <a:off x="5708314" y="3049449"/>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9734" name="Text Box 34">
              <a:extLst>
                <a:ext uri="{FF2B5EF4-FFF2-40B4-BE49-F238E27FC236}">
                  <a16:creationId xmlns:a16="http://schemas.microsoft.com/office/drawing/2014/main" id="{E6934775-F72D-4048-B4DE-109A8EED8189}"/>
                </a:ext>
              </a:extLst>
            </p:cNvPr>
            <p:cNvSpPr txBox="1">
              <a:spLocks noChangeArrowheads="1"/>
            </p:cNvSpPr>
            <p:nvPr/>
          </p:nvSpPr>
          <p:spPr bwMode="auto">
            <a:xfrm>
              <a:off x="7625902" y="3049023"/>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9735" name="Line 29">
              <a:extLst>
                <a:ext uri="{FF2B5EF4-FFF2-40B4-BE49-F238E27FC236}">
                  <a16:creationId xmlns:a16="http://schemas.microsoft.com/office/drawing/2014/main" id="{26C11DCB-5AEA-4531-AD01-99013BCED205}"/>
                </a:ext>
              </a:extLst>
            </p:cNvPr>
            <p:cNvSpPr>
              <a:spLocks noChangeShapeType="1"/>
            </p:cNvSpPr>
            <p:nvPr/>
          </p:nvSpPr>
          <p:spPr bwMode="auto">
            <a:xfrm rot="16200000" flipH="1">
              <a:off x="7271078" y="2664917"/>
              <a:ext cx="330347" cy="4387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grpSp>
      <p:grpSp>
        <p:nvGrpSpPr>
          <p:cNvPr id="29714" name="Grupo 165">
            <a:extLst>
              <a:ext uri="{FF2B5EF4-FFF2-40B4-BE49-F238E27FC236}">
                <a16:creationId xmlns:a16="http://schemas.microsoft.com/office/drawing/2014/main" id="{A0ACE020-7AB8-4A8D-95C7-6F0276D99C45}"/>
              </a:ext>
            </a:extLst>
          </p:cNvPr>
          <p:cNvGrpSpPr>
            <a:grpSpLocks/>
          </p:cNvGrpSpPr>
          <p:nvPr/>
        </p:nvGrpSpPr>
        <p:grpSpPr bwMode="auto">
          <a:xfrm>
            <a:off x="2403275" y="3165939"/>
            <a:ext cx="1476375" cy="585787"/>
            <a:chOff x="5243970" y="4014802"/>
            <a:chExt cx="1476375" cy="585788"/>
          </a:xfrm>
        </p:grpSpPr>
        <p:sp>
          <p:nvSpPr>
            <p:cNvPr id="29724" name="Line 28">
              <a:extLst>
                <a:ext uri="{FF2B5EF4-FFF2-40B4-BE49-F238E27FC236}">
                  <a16:creationId xmlns:a16="http://schemas.microsoft.com/office/drawing/2014/main" id="{6A6C0CEA-AA64-4012-98A0-25F953869938}"/>
                </a:ext>
              </a:extLst>
            </p:cNvPr>
            <p:cNvSpPr>
              <a:spLocks noChangeShapeType="1"/>
            </p:cNvSpPr>
            <p:nvPr/>
          </p:nvSpPr>
          <p:spPr bwMode="auto">
            <a:xfrm>
              <a:off x="6242508" y="4014802"/>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25" name="Line 29">
              <a:extLst>
                <a:ext uri="{FF2B5EF4-FFF2-40B4-BE49-F238E27FC236}">
                  <a16:creationId xmlns:a16="http://schemas.microsoft.com/office/drawing/2014/main" id="{1EB9FF75-E22F-452D-B2D1-6A77B162CA24}"/>
                </a:ext>
              </a:extLst>
            </p:cNvPr>
            <p:cNvSpPr>
              <a:spLocks noChangeShapeType="1"/>
            </p:cNvSpPr>
            <p:nvPr/>
          </p:nvSpPr>
          <p:spPr bwMode="auto">
            <a:xfrm flipH="1">
              <a:off x="5502733" y="4017977"/>
              <a:ext cx="196850" cy="244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26" name="Line 32">
              <a:extLst>
                <a:ext uri="{FF2B5EF4-FFF2-40B4-BE49-F238E27FC236}">
                  <a16:creationId xmlns:a16="http://schemas.microsoft.com/office/drawing/2014/main" id="{1E735F74-2C53-4A46-998B-A03D37F7A621}"/>
                </a:ext>
              </a:extLst>
            </p:cNvPr>
            <p:cNvSpPr>
              <a:spLocks noChangeShapeType="1"/>
            </p:cNvSpPr>
            <p:nvPr/>
          </p:nvSpPr>
          <p:spPr bwMode="auto">
            <a:xfrm>
              <a:off x="5955170" y="4025915"/>
              <a:ext cx="3175" cy="266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27" name="Text Box 33">
              <a:extLst>
                <a:ext uri="{FF2B5EF4-FFF2-40B4-BE49-F238E27FC236}">
                  <a16:creationId xmlns:a16="http://schemas.microsoft.com/office/drawing/2014/main" id="{1C70AF64-F99E-4365-8F88-32D884A1C6A1}"/>
                </a:ext>
              </a:extLst>
            </p:cNvPr>
            <p:cNvSpPr txBox="1">
              <a:spLocks noChangeArrowheads="1"/>
            </p:cNvSpPr>
            <p:nvPr/>
          </p:nvSpPr>
          <p:spPr bwMode="auto">
            <a:xfrm>
              <a:off x="5243970" y="4287852"/>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9728" name="Text Box 34">
              <a:extLst>
                <a:ext uri="{FF2B5EF4-FFF2-40B4-BE49-F238E27FC236}">
                  <a16:creationId xmlns:a16="http://schemas.microsoft.com/office/drawing/2014/main" id="{91CC8B95-FF3F-48AE-8A32-65DEA398A3EA}"/>
                </a:ext>
              </a:extLst>
            </p:cNvPr>
            <p:cNvSpPr txBox="1">
              <a:spLocks noChangeArrowheads="1"/>
            </p:cNvSpPr>
            <p:nvPr/>
          </p:nvSpPr>
          <p:spPr bwMode="auto">
            <a:xfrm>
              <a:off x="6171070" y="4287852"/>
              <a:ext cx="549275" cy="301625"/>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a:latin typeface="Arial Narrow" panose="020B0606020202030204" pitchFamily="34" charset="0"/>
                </a:rPr>
                <a:t>E</a:t>
              </a:r>
            </a:p>
          </p:txBody>
        </p:sp>
        <p:sp>
          <p:nvSpPr>
            <p:cNvPr id="29729" name="Text Box 40">
              <a:extLst>
                <a:ext uri="{FF2B5EF4-FFF2-40B4-BE49-F238E27FC236}">
                  <a16:creationId xmlns:a16="http://schemas.microsoft.com/office/drawing/2014/main" id="{919FB3D5-05FB-40DB-9B7D-EF8D913D42AA}"/>
                </a:ext>
              </a:extLst>
            </p:cNvPr>
            <p:cNvSpPr txBox="1">
              <a:spLocks noChangeArrowheads="1"/>
            </p:cNvSpPr>
            <p:nvPr/>
          </p:nvSpPr>
          <p:spPr bwMode="auto">
            <a:xfrm>
              <a:off x="5626558" y="4311665"/>
              <a:ext cx="676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0000FF"/>
                  </a:solidFill>
                  <a:latin typeface="Arial Narrow" panose="020B0606020202030204" pitchFamily="34" charset="0"/>
                </a:rPr>
                <a:t>*</a:t>
              </a:r>
              <a:endParaRPr kumimoji="0" lang="pt-BR" altLang="pt-BR" sz="1800">
                <a:latin typeface="Arial Narrow" panose="020B0606020202030204" pitchFamily="34" charset="0"/>
              </a:endParaRPr>
            </a:p>
          </p:txBody>
        </p:sp>
      </p:grpSp>
      <p:grpSp>
        <p:nvGrpSpPr>
          <p:cNvPr id="29715" name="Grupo 172">
            <a:extLst>
              <a:ext uri="{FF2B5EF4-FFF2-40B4-BE49-F238E27FC236}">
                <a16:creationId xmlns:a16="http://schemas.microsoft.com/office/drawing/2014/main" id="{2FEF73A3-BFC7-419A-B375-C8285442EB8B}"/>
              </a:ext>
            </a:extLst>
          </p:cNvPr>
          <p:cNvGrpSpPr>
            <a:grpSpLocks/>
          </p:cNvGrpSpPr>
          <p:nvPr/>
        </p:nvGrpSpPr>
        <p:grpSpPr bwMode="auto">
          <a:xfrm>
            <a:off x="1023738" y="3750139"/>
            <a:ext cx="1143000" cy="808037"/>
            <a:chOff x="4840972" y="5244972"/>
            <a:chExt cx="1141979" cy="807484"/>
          </a:xfrm>
        </p:grpSpPr>
        <p:sp>
          <p:nvSpPr>
            <p:cNvPr id="29722" name="Line 37">
              <a:extLst>
                <a:ext uri="{FF2B5EF4-FFF2-40B4-BE49-F238E27FC236}">
                  <a16:creationId xmlns:a16="http://schemas.microsoft.com/office/drawing/2014/main" id="{2ACB777E-E049-4F2D-8074-8BD4C7443B3D}"/>
                </a:ext>
              </a:extLst>
            </p:cNvPr>
            <p:cNvSpPr>
              <a:spLocks noChangeShapeType="1"/>
            </p:cNvSpPr>
            <p:nvPr/>
          </p:nvSpPr>
          <p:spPr bwMode="auto">
            <a:xfrm flipH="1">
              <a:off x="5479152" y="5244972"/>
              <a:ext cx="6350"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23" name="Text Box 38">
              <a:extLst>
                <a:ext uri="{FF2B5EF4-FFF2-40B4-BE49-F238E27FC236}">
                  <a16:creationId xmlns:a16="http://schemas.microsoft.com/office/drawing/2014/main" id="{85EAFB98-24FE-43B2-B3DD-4E03250D88D1}"/>
                </a:ext>
              </a:extLst>
            </p:cNvPr>
            <p:cNvSpPr txBox="1">
              <a:spLocks noChangeArrowheads="1"/>
            </p:cNvSpPr>
            <p:nvPr/>
          </p:nvSpPr>
          <p:spPr bwMode="auto">
            <a:xfrm>
              <a:off x="4840972" y="5471829"/>
              <a:ext cx="1141979" cy="58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600" i="1">
                  <a:solidFill>
                    <a:srgbClr val="0000FF"/>
                  </a:solidFill>
                </a:rPr>
                <a:t>        </a:t>
              </a:r>
              <a:r>
                <a:rPr kumimoji="0" lang="pt-BR" altLang="pt-BR" sz="1800" b="1" i="1">
                  <a:solidFill>
                    <a:srgbClr val="0000FF"/>
                  </a:solidFill>
                  <a:latin typeface="Arial Narrow" panose="020B0606020202030204" pitchFamily="34" charset="0"/>
                </a:rPr>
                <a:t>id</a:t>
              </a:r>
              <a:r>
                <a:rPr kumimoji="0" lang="pt-BR" altLang="pt-BR" sz="1800" i="1">
                  <a:solidFill>
                    <a:srgbClr val="0000FF"/>
                  </a:solidFill>
                  <a:latin typeface="Arial Narrow" panose="020B0606020202030204" pitchFamily="34" charset="0"/>
                </a:rPr>
                <a:t> </a:t>
              </a:r>
            </a:p>
            <a:p>
              <a:pPr>
                <a:spcBef>
                  <a:spcPct val="0"/>
                </a:spcBef>
                <a:buClrTx/>
                <a:buSzTx/>
                <a:buFontTx/>
                <a:buNone/>
              </a:pPr>
              <a:r>
                <a:rPr kumimoji="0" lang="pt-BR" altLang="pt-BR" sz="1600" i="1">
                  <a:latin typeface="Arial Narrow" panose="020B0606020202030204" pitchFamily="34" charset="0"/>
                </a:rPr>
                <a:t>   [c, linha: 1]</a:t>
              </a:r>
              <a:endParaRPr kumimoji="0" lang="pt-BR" altLang="pt-BR" sz="1600">
                <a:latin typeface="Arial Narrow" panose="020B0606020202030204" pitchFamily="34" charset="0"/>
              </a:endParaRPr>
            </a:p>
          </p:txBody>
        </p:sp>
      </p:grpSp>
      <p:grpSp>
        <p:nvGrpSpPr>
          <p:cNvPr id="29716" name="Grupo 175">
            <a:extLst>
              <a:ext uri="{FF2B5EF4-FFF2-40B4-BE49-F238E27FC236}">
                <a16:creationId xmlns:a16="http://schemas.microsoft.com/office/drawing/2014/main" id="{F9D4CFE4-C214-4DED-B82F-CFAF0CE008E5}"/>
              </a:ext>
            </a:extLst>
          </p:cNvPr>
          <p:cNvGrpSpPr>
            <a:grpSpLocks/>
          </p:cNvGrpSpPr>
          <p:nvPr/>
        </p:nvGrpSpPr>
        <p:grpSpPr bwMode="auto">
          <a:xfrm>
            <a:off x="2044500" y="3766014"/>
            <a:ext cx="1143000" cy="808037"/>
            <a:chOff x="4840972" y="5244972"/>
            <a:chExt cx="1141979" cy="807484"/>
          </a:xfrm>
        </p:grpSpPr>
        <p:sp>
          <p:nvSpPr>
            <p:cNvPr id="29720" name="Line 37">
              <a:extLst>
                <a:ext uri="{FF2B5EF4-FFF2-40B4-BE49-F238E27FC236}">
                  <a16:creationId xmlns:a16="http://schemas.microsoft.com/office/drawing/2014/main" id="{70B5ED55-5481-4F0A-8C5E-ED0C7D96F71A}"/>
                </a:ext>
              </a:extLst>
            </p:cNvPr>
            <p:cNvSpPr>
              <a:spLocks noChangeShapeType="1"/>
            </p:cNvSpPr>
            <p:nvPr/>
          </p:nvSpPr>
          <p:spPr bwMode="auto">
            <a:xfrm flipH="1">
              <a:off x="5479152" y="5244972"/>
              <a:ext cx="6350"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21" name="Text Box 38">
              <a:extLst>
                <a:ext uri="{FF2B5EF4-FFF2-40B4-BE49-F238E27FC236}">
                  <a16:creationId xmlns:a16="http://schemas.microsoft.com/office/drawing/2014/main" id="{DC90CF6D-A6D1-4E75-BE95-4E7A37A0DE26}"/>
                </a:ext>
              </a:extLst>
            </p:cNvPr>
            <p:cNvSpPr txBox="1">
              <a:spLocks noChangeArrowheads="1"/>
            </p:cNvSpPr>
            <p:nvPr/>
          </p:nvSpPr>
          <p:spPr bwMode="auto">
            <a:xfrm>
              <a:off x="4840972" y="5471829"/>
              <a:ext cx="1141979" cy="58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600" i="1">
                  <a:solidFill>
                    <a:srgbClr val="0000FF"/>
                  </a:solidFill>
                </a:rPr>
                <a:t>        </a:t>
              </a:r>
              <a:r>
                <a:rPr kumimoji="0" lang="pt-BR" altLang="pt-BR" sz="1800" b="1" i="1">
                  <a:solidFill>
                    <a:srgbClr val="0000FF"/>
                  </a:solidFill>
                  <a:latin typeface="Arial Narrow" panose="020B0606020202030204" pitchFamily="34" charset="0"/>
                </a:rPr>
                <a:t>id</a:t>
              </a:r>
              <a:r>
                <a:rPr kumimoji="0" lang="pt-BR" altLang="pt-BR" sz="1800" i="1">
                  <a:solidFill>
                    <a:srgbClr val="0000FF"/>
                  </a:solidFill>
                  <a:latin typeface="Arial Narrow" panose="020B0606020202030204" pitchFamily="34" charset="0"/>
                </a:rPr>
                <a:t> </a:t>
              </a:r>
            </a:p>
            <a:p>
              <a:pPr>
                <a:spcBef>
                  <a:spcPct val="0"/>
                </a:spcBef>
                <a:buClrTx/>
                <a:buSzTx/>
                <a:buFontTx/>
                <a:buNone/>
              </a:pPr>
              <a:r>
                <a:rPr kumimoji="0" lang="pt-BR" altLang="pt-BR" sz="1600" i="1">
                  <a:latin typeface="Arial Narrow" panose="020B0606020202030204" pitchFamily="34" charset="0"/>
                </a:rPr>
                <a:t>[b, linha: 1]</a:t>
              </a:r>
              <a:endParaRPr kumimoji="0" lang="pt-BR" altLang="pt-BR" sz="1600">
                <a:latin typeface="Arial Narrow" panose="020B0606020202030204" pitchFamily="34" charset="0"/>
              </a:endParaRPr>
            </a:p>
          </p:txBody>
        </p:sp>
      </p:grpSp>
      <p:grpSp>
        <p:nvGrpSpPr>
          <p:cNvPr id="29717" name="Grupo 178">
            <a:extLst>
              <a:ext uri="{FF2B5EF4-FFF2-40B4-BE49-F238E27FC236}">
                <a16:creationId xmlns:a16="http://schemas.microsoft.com/office/drawing/2014/main" id="{186CE07F-D84F-40E2-AD3F-6F559AE761C7}"/>
              </a:ext>
            </a:extLst>
          </p:cNvPr>
          <p:cNvGrpSpPr>
            <a:grpSpLocks/>
          </p:cNvGrpSpPr>
          <p:nvPr/>
        </p:nvGrpSpPr>
        <p:grpSpPr bwMode="auto">
          <a:xfrm>
            <a:off x="2982713" y="3743789"/>
            <a:ext cx="1143000" cy="808037"/>
            <a:chOff x="4840972" y="5244972"/>
            <a:chExt cx="1141979" cy="807484"/>
          </a:xfrm>
        </p:grpSpPr>
        <p:sp>
          <p:nvSpPr>
            <p:cNvPr id="29718" name="Line 37">
              <a:extLst>
                <a:ext uri="{FF2B5EF4-FFF2-40B4-BE49-F238E27FC236}">
                  <a16:creationId xmlns:a16="http://schemas.microsoft.com/office/drawing/2014/main" id="{A2C8A893-5349-454F-BE47-DC879A9E1747}"/>
                </a:ext>
              </a:extLst>
            </p:cNvPr>
            <p:cNvSpPr>
              <a:spLocks noChangeShapeType="1"/>
            </p:cNvSpPr>
            <p:nvPr/>
          </p:nvSpPr>
          <p:spPr bwMode="auto">
            <a:xfrm flipH="1">
              <a:off x="5479152" y="5244972"/>
              <a:ext cx="6350" cy="2762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19" name="Text Box 38">
              <a:extLst>
                <a:ext uri="{FF2B5EF4-FFF2-40B4-BE49-F238E27FC236}">
                  <a16:creationId xmlns:a16="http://schemas.microsoft.com/office/drawing/2014/main" id="{F5256DC9-8583-459B-A296-91F104943DAC}"/>
                </a:ext>
              </a:extLst>
            </p:cNvPr>
            <p:cNvSpPr txBox="1">
              <a:spLocks noChangeArrowheads="1"/>
            </p:cNvSpPr>
            <p:nvPr/>
          </p:nvSpPr>
          <p:spPr bwMode="auto">
            <a:xfrm>
              <a:off x="4840972" y="5471829"/>
              <a:ext cx="1141979" cy="58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600" i="1">
                  <a:solidFill>
                    <a:srgbClr val="0000FF"/>
                  </a:solidFill>
                </a:rPr>
                <a:t>        </a:t>
              </a:r>
              <a:r>
                <a:rPr kumimoji="0" lang="pt-BR" altLang="pt-BR" sz="1800" b="1" i="1">
                  <a:solidFill>
                    <a:srgbClr val="0000FF"/>
                  </a:solidFill>
                  <a:latin typeface="Arial Narrow" panose="020B0606020202030204" pitchFamily="34" charset="0"/>
                </a:rPr>
                <a:t>id</a:t>
              </a:r>
              <a:r>
                <a:rPr kumimoji="0" lang="pt-BR" altLang="pt-BR" sz="1800" i="1">
                  <a:solidFill>
                    <a:srgbClr val="0000FF"/>
                  </a:solidFill>
                  <a:latin typeface="Arial Narrow" panose="020B0606020202030204" pitchFamily="34" charset="0"/>
                </a:rPr>
                <a:t> </a:t>
              </a:r>
            </a:p>
            <a:p>
              <a:pPr>
                <a:spcBef>
                  <a:spcPct val="0"/>
                </a:spcBef>
                <a:buClrTx/>
                <a:buSzTx/>
                <a:buFontTx/>
                <a:buNone/>
              </a:pPr>
              <a:r>
                <a:rPr kumimoji="0" lang="pt-BR" altLang="pt-BR" sz="1600" i="1">
                  <a:latin typeface="Arial Narrow" panose="020B0606020202030204" pitchFamily="34" charset="0"/>
                </a:rPr>
                <a:t>   [c, linha: 1]</a:t>
              </a:r>
              <a:endParaRPr kumimoji="0" lang="pt-BR" altLang="pt-BR" sz="1600">
                <a:latin typeface="Arial Narrow" panose="020B0606020202030204" pitchFamily="34" charset="0"/>
              </a:endParaRPr>
            </a:p>
          </p:txBody>
        </p:sp>
      </p:grpSp>
      <p:sp>
        <p:nvSpPr>
          <p:cNvPr id="2" name="Rectangle 113">
            <a:extLst>
              <a:ext uri="{FF2B5EF4-FFF2-40B4-BE49-F238E27FC236}">
                <a16:creationId xmlns:a16="http://schemas.microsoft.com/office/drawing/2014/main" id="{5EF539BA-911D-4980-9CC3-348778CF8873}"/>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A207FB7E-56FB-4672-9F07-D92A6F9568D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4">
            <a:extLst>
              <a:ext uri="{FF2B5EF4-FFF2-40B4-BE49-F238E27FC236}">
                <a16:creationId xmlns:a16="http://schemas.microsoft.com/office/drawing/2014/main" id="{9AE4C2C5-78C0-41B7-806B-2F91F1FF59D6}"/>
              </a:ext>
            </a:extLst>
          </p:cNvPr>
          <p:cNvSpPr>
            <a:spLocks noChangeArrowheads="1"/>
          </p:cNvSpPr>
          <p:nvPr/>
        </p:nvSpPr>
        <p:spPr bwMode="auto">
          <a:xfrm>
            <a:off x="179511" y="742691"/>
            <a:ext cx="8766051" cy="5078313"/>
          </a:xfrm>
          <a:prstGeom prst="rect">
            <a:avLst/>
          </a:prstGeom>
          <a:noFill/>
          <a:ln>
            <a:noFill/>
          </a:ln>
          <a:effectLst/>
        </p:spPr>
        <p:txBody>
          <a:bodyPr wrap="square">
            <a:spAutoFit/>
          </a:bodyPr>
          <a:lstStyle/>
          <a:p>
            <a:pPr marL="0" lvl="1">
              <a:defRPr/>
            </a:pPr>
            <a:r>
              <a:rPr lang="pt-BR" sz="2000" b="1" dirty="0">
                <a:solidFill>
                  <a:srgbClr val="008000"/>
                </a:solidFill>
                <a:latin typeface="Arial Narrow" pitchFamily="34" charset="0"/>
              </a:rPr>
              <a:t>código de três endereços</a:t>
            </a:r>
            <a:r>
              <a:rPr lang="pt-BR" sz="2000" dirty="0">
                <a:latin typeface="Arial Narrow" pitchFamily="34" charset="0"/>
              </a:rPr>
              <a:t>: é um código </a:t>
            </a:r>
            <a:r>
              <a:rPr lang="pt-BR" sz="2000" i="1" dirty="0" err="1">
                <a:latin typeface="Arial Narrow" pitchFamily="34" charset="0"/>
              </a:rPr>
              <a:t>assembly</a:t>
            </a:r>
            <a:r>
              <a:rPr lang="pt-BR" sz="2000" dirty="0">
                <a:latin typeface="Arial Narrow" pitchFamily="34" charset="0"/>
              </a:rPr>
              <a:t> generalizado para uma máquina virtual de três endereços, onde cada instrução consiste de um </a:t>
            </a:r>
            <a:r>
              <a:rPr lang="pt-BR" sz="2000" u="sng" dirty="0">
                <a:latin typeface="Arial Narrow" pitchFamily="34" charset="0"/>
              </a:rPr>
              <a:t>operador</a:t>
            </a:r>
            <a:r>
              <a:rPr lang="pt-BR" sz="2000" dirty="0">
                <a:latin typeface="Arial Narrow" pitchFamily="34" charset="0"/>
              </a:rPr>
              <a:t> e, no máximo, </a:t>
            </a:r>
            <a:r>
              <a:rPr lang="pt-BR" sz="2000" u="sng" dirty="0">
                <a:latin typeface="Arial Narrow" pitchFamily="34" charset="0"/>
              </a:rPr>
              <a:t>três endereços</a:t>
            </a:r>
            <a:r>
              <a:rPr lang="pt-BR" sz="2000" dirty="0">
                <a:latin typeface="Arial Narrow" pitchFamily="34" charset="0"/>
              </a:rPr>
              <a:t>, sendo dois para operandos e um para o armazenamento do resultado. </a:t>
            </a:r>
          </a:p>
          <a:p>
            <a:pPr marL="914400" lvl="1" indent="-457200">
              <a:buFont typeface="Wingdings" pitchFamily="2" charset="2"/>
              <a:buChar char="ü"/>
              <a:defRPr/>
            </a:pPr>
            <a:endParaRPr lang="pt-BR" sz="2000" dirty="0">
              <a:latin typeface="Arial Narrow" pitchFamily="34" charset="0"/>
            </a:endParaRPr>
          </a:p>
          <a:p>
            <a:pPr marL="0" lvl="1">
              <a:defRPr/>
            </a:pPr>
            <a:r>
              <a:rPr lang="pt-BR" sz="2000" dirty="0">
                <a:latin typeface="Arial Narrow" pitchFamily="34" charset="0"/>
              </a:rPr>
              <a:t>As instruções são do tipo:</a:t>
            </a:r>
          </a:p>
          <a:p>
            <a:pPr marL="457200" lvl="3">
              <a:defRPr/>
            </a:pPr>
            <a:r>
              <a:rPr lang="pt-BR" sz="1600" dirty="0">
                <a:latin typeface="Courier New" pitchFamily="49" charset="0"/>
                <a:cs typeface="Courier New" pitchFamily="49" charset="0"/>
              </a:rPr>
              <a:t>variável := </a:t>
            </a:r>
            <a:r>
              <a:rPr lang="pt-BR" sz="1600" dirty="0" err="1">
                <a:latin typeface="Courier New" pitchFamily="49" charset="0"/>
                <a:cs typeface="Courier New" pitchFamily="49" charset="0"/>
              </a:rPr>
              <a:t>operador_unário</a:t>
            </a:r>
            <a:r>
              <a:rPr lang="pt-BR" sz="1600" dirty="0">
                <a:latin typeface="Courier New" pitchFamily="49" charset="0"/>
                <a:cs typeface="Courier New" pitchFamily="49" charset="0"/>
              </a:rPr>
              <a:t> operando</a:t>
            </a:r>
          </a:p>
          <a:p>
            <a:pPr marL="457200" lvl="3">
              <a:defRPr/>
            </a:pPr>
            <a:r>
              <a:rPr lang="pt-BR" sz="1600" dirty="0">
                <a:latin typeface="Courier New" pitchFamily="49" charset="0"/>
                <a:cs typeface="Courier New" pitchFamily="49" charset="0"/>
              </a:rPr>
              <a:t>variável := operando </a:t>
            </a:r>
            <a:r>
              <a:rPr lang="pt-BR" sz="1600" dirty="0" err="1">
                <a:latin typeface="Courier New" pitchFamily="49" charset="0"/>
                <a:cs typeface="Courier New" pitchFamily="49" charset="0"/>
              </a:rPr>
              <a:t>operador_binário</a:t>
            </a:r>
            <a:r>
              <a:rPr lang="pt-BR" sz="1600" dirty="0">
                <a:latin typeface="Courier New" pitchFamily="49" charset="0"/>
                <a:cs typeface="Courier New" pitchFamily="49" charset="0"/>
              </a:rPr>
              <a:t> operando</a:t>
            </a:r>
          </a:p>
          <a:p>
            <a:pPr marL="457200" lvl="3">
              <a:defRPr/>
            </a:pPr>
            <a:r>
              <a:rPr lang="pt-BR" sz="1600" dirty="0" err="1">
                <a:latin typeface="Courier New" pitchFamily="49" charset="0"/>
                <a:cs typeface="Courier New" pitchFamily="49" charset="0"/>
              </a:rPr>
              <a:t>if</a:t>
            </a:r>
            <a:r>
              <a:rPr lang="pt-BR" sz="1600" dirty="0">
                <a:latin typeface="Courier New" pitchFamily="49" charset="0"/>
                <a:cs typeface="Courier New" pitchFamily="49" charset="0"/>
              </a:rPr>
              <a:t> operando goto rótulo</a:t>
            </a:r>
          </a:p>
          <a:p>
            <a:pPr marL="457200" lvl="3">
              <a:defRPr/>
            </a:pPr>
            <a:r>
              <a:rPr lang="pt-BR" sz="1600" dirty="0">
                <a:latin typeface="Courier New" pitchFamily="49" charset="0"/>
                <a:cs typeface="Courier New" pitchFamily="49" charset="0"/>
              </a:rPr>
              <a:t>goto rótulo</a:t>
            </a:r>
          </a:p>
          <a:p>
            <a:pPr marL="0" lvl="2">
              <a:defRPr/>
            </a:pPr>
            <a:r>
              <a:rPr lang="pt-BR" sz="2000" dirty="0">
                <a:latin typeface="Arial Narrow" pitchFamily="34" charset="0"/>
              </a:rPr>
              <a:t>onde: </a:t>
            </a:r>
          </a:p>
          <a:p>
            <a:pPr marL="457200" lvl="3">
              <a:defRPr/>
            </a:pPr>
            <a:r>
              <a:rPr lang="pt-BR" sz="1600" dirty="0" err="1">
                <a:latin typeface="Courier New" pitchFamily="49" charset="0"/>
                <a:cs typeface="Courier New" pitchFamily="49" charset="0"/>
              </a:rPr>
              <a:t>operador_unário</a:t>
            </a:r>
            <a:r>
              <a:rPr lang="pt-BR" sz="1600" dirty="0">
                <a:latin typeface="Courier New" pitchFamily="49" charset="0"/>
                <a:cs typeface="Courier New" pitchFamily="49" charset="0"/>
              </a:rPr>
              <a:t>  </a:t>
            </a:r>
            <a:r>
              <a:rPr lang="pt-BR" sz="2000" dirty="0">
                <a:latin typeface="Arial Narrow" pitchFamily="34" charset="0"/>
              </a:rPr>
              <a:t>é opcional</a:t>
            </a:r>
          </a:p>
          <a:p>
            <a:pPr marL="457200" lvl="3">
              <a:defRPr/>
            </a:pPr>
            <a:r>
              <a:rPr lang="pt-BR" sz="1600" dirty="0" err="1">
                <a:latin typeface="Courier New" pitchFamily="49" charset="0"/>
                <a:cs typeface="Courier New" pitchFamily="49" charset="0"/>
              </a:rPr>
              <a:t>operador_binário</a:t>
            </a:r>
            <a:r>
              <a:rPr lang="pt-BR" sz="1600" dirty="0">
                <a:latin typeface="Courier New" pitchFamily="49" charset="0"/>
                <a:cs typeface="Courier New" pitchFamily="49" charset="0"/>
              </a:rPr>
              <a:t> </a:t>
            </a:r>
            <a:r>
              <a:rPr lang="pt-BR" sz="2000" dirty="0">
                <a:latin typeface="Arial Narrow" pitchFamily="34" charset="0"/>
              </a:rPr>
              <a:t>pode ser aritmético, relacional ou lógico</a:t>
            </a:r>
          </a:p>
          <a:p>
            <a:pPr marL="457200" lvl="3">
              <a:defRPr/>
            </a:pPr>
            <a:r>
              <a:rPr lang="pt-BR" sz="1600" dirty="0">
                <a:latin typeface="Courier New" pitchFamily="49" charset="0"/>
                <a:cs typeface="Courier New" pitchFamily="49" charset="0"/>
              </a:rPr>
              <a:t>operando         </a:t>
            </a:r>
            <a:r>
              <a:rPr lang="pt-BR" sz="2000" dirty="0">
                <a:latin typeface="Arial Narrow" pitchFamily="34" charset="0"/>
              </a:rPr>
              <a:t>pode ser </a:t>
            </a:r>
            <a:r>
              <a:rPr lang="pt-BR" sz="1600" dirty="0">
                <a:latin typeface="Courier New" pitchFamily="49" charset="0"/>
                <a:cs typeface="Courier New" pitchFamily="49" charset="0"/>
              </a:rPr>
              <a:t>variável</a:t>
            </a:r>
            <a:r>
              <a:rPr lang="pt-BR" sz="2000" dirty="0">
                <a:latin typeface="Arial Narrow" pitchFamily="34" charset="0"/>
              </a:rPr>
              <a:t> ou </a:t>
            </a:r>
            <a:r>
              <a:rPr lang="pt-BR" sz="1600" dirty="0">
                <a:latin typeface="Courier New" pitchFamily="49" charset="0"/>
                <a:cs typeface="Courier New" pitchFamily="49" charset="0"/>
              </a:rPr>
              <a:t>constante</a:t>
            </a:r>
            <a:r>
              <a:rPr lang="pt-BR" sz="1600" dirty="0">
                <a:latin typeface="Arial Narrow" pitchFamily="34" charset="0"/>
              </a:rPr>
              <a:t> </a:t>
            </a:r>
            <a:r>
              <a:rPr lang="pt-BR" sz="2000" dirty="0">
                <a:latin typeface="Courier New" pitchFamily="49" charset="0"/>
                <a:cs typeface="Courier New" pitchFamily="49" charset="0"/>
              </a:rPr>
              <a:t>	</a:t>
            </a:r>
          </a:p>
          <a:p>
            <a:pPr marL="457200" lvl="3">
              <a:defRPr/>
            </a:pPr>
            <a:r>
              <a:rPr lang="pt-BR" sz="1600" dirty="0">
                <a:latin typeface="Courier New" pitchFamily="49" charset="0"/>
                <a:cs typeface="Courier New" pitchFamily="49" charset="0"/>
              </a:rPr>
              <a:t>rótulo           </a:t>
            </a:r>
            <a:r>
              <a:rPr lang="pt-BR" sz="2000" dirty="0">
                <a:latin typeface="Arial Narrow" pitchFamily="34" charset="0"/>
              </a:rPr>
              <a:t>é o rótulo de uma instrução </a:t>
            </a:r>
            <a:r>
              <a:rPr lang="pt-BR" sz="2000" dirty="0">
                <a:latin typeface="Arial Narrow" pitchFamily="34" charset="0"/>
                <a:cs typeface="Courier New" pitchFamily="49" charset="0"/>
              </a:rPr>
              <a:t>	</a:t>
            </a:r>
          </a:p>
          <a:p>
            <a:pPr marL="0" lvl="2">
              <a:defRPr/>
            </a:pPr>
            <a:r>
              <a:rPr lang="pt-BR" sz="2000" dirty="0">
                <a:latin typeface="Courier New" pitchFamily="49" charset="0"/>
                <a:cs typeface="Courier New" pitchFamily="49" charset="0"/>
              </a:rPr>
              <a:t>	</a:t>
            </a:r>
            <a:endParaRPr lang="pt-BR" sz="2000" dirty="0">
              <a:latin typeface="Arial Narrow" pitchFamily="34" charset="0"/>
            </a:endParaRPr>
          </a:p>
          <a:p>
            <a:pPr marL="0" lvl="2">
              <a:defRPr/>
            </a:pPr>
            <a:r>
              <a:rPr lang="pt-BR" sz="2000" dirty="0">
                <a:latin typeface="Arial Narrow" pitchFamily="34" charset="0"/>
              </a:rPr>
              <a:t>Faz uso de referências explícitas (variáveis temporárias) aos resultados das computações intermediárias.</a:t>
            </a:r>
          </a:p>
        </p:txBody>
      </p:sp>
      <p:sp>
        <p:nvSpPr>
          <p:cNvPr id="2" name="Rectangle 113">
            <a:extLst>
              <a:ext uri="{FF2B5EF4-FFF2-40B4-BE49-F238E27FC236}">
                <a16:creationId xmlns:a16="http://schemas.microsoft.com/office/drawing/2014/main" id="{A3AED420-BAD9-43C4-B38F-84D8AFB30539}"/>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F9183152-491C-420D-96DA-6DB305707310}"/>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en-US" sz="2800" b="1" dirty="0">
                <a:solidFill>
                  <a:srgbClr val="003300"/>
                </a:solidFill>
                <a:effectLst>
                  <a:outerShdw blurRad="38100" dist="38100" dir="2700000" algn="tl">
                    <a:srgbClr val="C0C0C0"/>
                  </a:outerShdw>
                </a:effectLst>
                <a:latin typeface="Arial Narrow" pitchFamily="34" charset="0"/>
              </a:rPr>
              <a:t>1. INTRODUÇÃO</a:t>
            </a:r>
            <a:endParaRPr kumimoji="1" lang="en-US" sz="4400" b="1" dirty="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6" name="CaixaDeTexto 5">
            <a:extLst>
              <a:ext uri="{FF2B5EF4-FFF2-40B4-BE49-F238E27FC236}">
                <a16:creationId xmlns:a16="http://schemas.microsoft.com/office/drawing/2014/main" id="{421AE80C-0D63-4991-B443-65DED095D05D}"/>
              </a:ext>
            </a:extLst>
          </p:cNvPr>
          <p:cNvSpPr txBox="1"/>
          <p:nvPr/>
        </p:nvSpPr>
        <p:spPr>
          <a:xfrm>
            <a:off x="179512" y="730859"/>
            <a:ext cx="8712968" cy="1631216"/>
          </a:xfrm>
          <a:prstGeom prst="rect">
            <a:avLst/>
          </a:prstGeom>
          <a:noFill/>
        </p:spPr>
        <p:txBody>
          <a:bodyPr wrap="square">
            <a:spAutoFit/>
          </a:bodyPr>
          <a:lstStyle/>
          <a:p>
            <a:r>
              <a:rPr kumimoji="0" lang="pt-BR" altLang="pt-BR" sz="2000" b="1" dirty="0">
                <a:solidFill>
                  <a:srgbClr val="FF0000"/>
                </a:solidFill>
                <a:latin typeface="Arial Narrow" panose="020B0606020202030204" pitchFamily="34" charset="0"/>
                <a:cs typeface="Times New Roman" panose="02020603050405020304" pitchFamily="18" charset="0"/>
              </a:rPr>
              <a:t>O que é um COMPILADOR? </a:t>
            </a:r>
          </a:p>
          <a:p>
            <a:r>
              <a:rPr lang="pt-BR" sz="2000" dirty="0">
                <a:latin typeface="Arial Narrow" panose="020B0606020202030204" pitchFamily="34" charset="0"/>
                <a:cs typeface="Times New Roman" panose="02020603050405020304" pitchFamily="18" charset="0"/>
              </a:rPr>
              <a:t>É um programa que aceita como entrada um programa escrito em uma </a:t>
            </a:r>
            <a:r>
              <a:rPr lang="pt-BR" sz="2000" b="1" i="1" dirty="0">
                <a:solidFill>
                  <a:srgbClr val="FF0000"/>
                </a:solidFill>
                <a:latin typeface="Arial Narrow" panose="020B0606020202030204" pitchFamily="34" charset="0"/>
                <a:cs typeface="Times New Roman" panose="02020603050405020304" pitchFamily="18" charset="0"/>
              </a:rPr>
              <a:t>linguagem fonte </a:t>
            </a:r>
            <a:r>
              <a:rPr lang="pt-BR" sz="2000" dirty="0">
                <a:latin typeface="Arial Narrow" panose="020B0606020202030204" pitchFamily="34" charset="0"/>
                <a:cs typeface="Times New Roman" panose="02020603050405020304" pitchFamily="18" charset="0"/>
              </a:rPr>
              <a:t>(linguagem de programação de alto nível – C, C++, Java, entre outras) e produz como saída um programa escrito em uma </a:t>
            </a:r>
            <a:r>
              <a:rPr lang="pt-BR" sz="2000" b="1" i="1" dirty="0">
                <a:solidFill>
                  <a:srgbClr val="FF0000"/>
                </a:solidFill>
                <a:latin typeface="Arial Narrow" panose="020B0606020202030204" pitchFamily="34" charset="0"/>
                <a:cs typeface="Times New Roman" panose="02020603050405020304" pitchFamily="18" charset="0"/>
              </a:rPr>
              <a:t>linguagem objeto</a:t>
            </a:r>
            <a:r>
              <a:rPr lang="pt-BR" sz="2000" b="1" dirty="0">
                <a:solidFill>
                  <a:srgbClr val="FF0000"/>
                </a:solidFill>
                <a:latin typeface="Arial Narrow" panose="020B0606020202030204" pitchFamily="34" charset="0"/>
                <a:cs typeface="Times New Roman" panose="02020603050405020304" pitchFamily="18" charset="0"/>
              </a:rPr>
              <a:t> </a:t>
            </a:r>
            <a:r>
              <a:rPr lang="pt-BR" sz="2000" dirty="0">
                <a:latin typeface="Arial Narrow" panose="020B0606020202030204" pitchFamily="34" charset="0"/>
                <a:cs typeface="Times New Roman" panose="02020603050405020304" pitchFamily="18" charset="0"/>
              </a:rPr>
              <a:t>(linguagem de baixo nível – linguagem de máquina)</a:t>
            </a:r>
            <a:r>
              <a:rPr lang="pt-BR" sz="2000" i="1" dirty="0">
                <a:latin typeface="Arial Narrow" panose="020B0606020202030204" pitchFamily="34" charset="0"/>
                <a:cs typeface="Times New Roman" panose="02020603050405020304" pitchFamily="18" charset="0"/>
              </a:rPr>
              <a:t>.</a:t>
            </a:r>
          </a:p>
        </p:txBody>
      </p:sp>
      <p:sp>
        <p:nvSpPr>
          <p:cNvPr id="4" name="Retângulo 3">
            <a:extLst>
              <a:ext uri="{FF2B5EF4-FFF2-40B4-BE49-F238E27FC236}">
                <a16:creationId xmlns:a16="http://schemas.microsoft.com/office/drawing/2014/main" id="{69A13DA2-BB66-4A73-8C87-2733CCB67743}"/>
              </a:ext>
            </a:extLst>
          </p:cNvPr>
          <p:cNvSpPr/>
          <p:nvPr/>
        </p:nvSpPr>
        <p:spPr>
          <a:xfrm>
            <a:off x="3275856" y="3396763"/>
            <a:ext cx="2736304" cy="6480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a:extLst>
              <a:ext uri="{FF2B5EF4-FFF2-40B4-BE49-F238E27FC236}">
                <a16:creationId xmlns:a16="http://schemas.microsoft.com/office/drawing/2014/main" id="{398D8424-D101-4ACD-B3F1-744C51AF89E1}"/>
              </a:ext>
            </a:extLst>
          </p:cNvPr>
          <p:cNvCxnSpPr>
            <a:cxnSpLocks/>
          </p:cNvCxnSpPr>
          <p:nvPr/>
        </p:nvCxnSpPr>
        <p:spPr>
          <a:xfrm>
            <a:off x="2195736" y="5340979"/>
            <a:ext cx="10801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16147B2E-7934-441B-BA30-01437C862E8A}"/>
              </a:ext>
            </a:extLst>
          </p:cNvPr>
          <p:cNvCxnSpPr>
            <a:cxnSpLocks/>
          </p:cNvCxnSpPr>
          <p:nvPr/>
        </p:nvCxnSpPr>
        <p:spPr>
          <a:xfrm>
            <a:off x="5940152" y="5340979"/>
            <a:ext cx="10801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78728C54-840C-456B-BDD7-1F70C76D5054}"/>
              </a:ext>
            </a:extLst>
          </p:cNvPr>
          <p:cNvCxnSpPr>
            <a:cxnSpLocks/>
          </p:cNvCxnSpPr>
          <p:nvPr/>
        </p:nvCxnSpPr>
        <p:spPr>
          <a:xfrm>
            <a:off x="4644008" y="2676683"/>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50115EB-E20D-4E0C-B2A7-399C8AC646E3}"/>
              </a:ext>
            </a:extLst>
          </p:cNvPr>
          <p:cNvCxnSpPr>
            <a:cxnSpLocks/>
          </p:cNvCxnSpPr>
          <p:nvPr/>
        </p:nvCxnSpPr>
        <p:spPr>
          <a:xfrm>
            <a:off x="4644008" y="4260859"/>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638D10E3-9DE9-452F-BAE8-33F75BA55486}"/>
              </a:ext>
            </a:extLst>
          </p:cNvPr>
          <p:cNvSpPr txBox="1"/>
          <p:nvPr/>
        </p:nvSpPr>
        <p:spPr>
          <a:xfrm>
            <a:off x="971601" y="5158933"/>
            <a:ext cx="7272808" cy="646331"/>
          </a:xfrm>
          <a:prstGeom prst="rect">
            <a:avLst/>
          </a:prstGeom>
          <a:noFill/>
        </p:spPr>
        <p:txBody>
          <a:bodyPr wrap="square" rtlCol="0">
            <a:spAutoFit/>
          </a:bodyPr>
          <a:lstStyle/>
          <a:p>
            <a:r>
              <a:rPr lang="pt-BR" sz="1800" dirty="0">
                <a:latin typeface="Segoe Script" panose="030B0504020000000003" pitchFamily="66" charset="0"/>
              </a:rPr>
              <a:t>entrada                                                        saída</a:t>
            </a:r>
          </a:p>
          <a:p>
            <a:endParaRPr lang="pt-BR" dirty="0"/>
          </a:p>
        </p:txBody>
      </p:sp>
      <p:sp>
        <p:nvSpPr>
          <p:cNvPr id="18" name="Retângulo 17">
            <a:extLst>
              <a:ext uri="{FF2B5EF4-FFF2-40B4-BE49-F238E27FC236}">
                <a16:creationId xmlns:a16="http://schemas.microsoft.com/office/drawing/2014/main" id="{CD10C5B8-1C2C-49EB-9E07-0D154FD0FF8D}"/>
              </a:ext>
            </a:extLst>
          </p:cNvPr>
          <p:cNvSpPr/>
          <p:nvPr/>
        </p:nvSpPr>
        <p:spPr>
          <a:xfrm>
            <a:off x="3419872" y="5013176"/>
            <a:ext cx="2448264" cy="781342"/>
          </a:xfrm>
          <a:custGeom>
            <a:avLst/>
            <a:gdLst>
              <a:gd name="connsiteX0" fmla="*/ 0 w 2448264"/>
              <a:gd name="connsiteY0" fmla="*/ 0 h 781342"/>
              <a:gd name="connsiteX1" fmla="*/ 465170 w 2448264"/>
              <a:gd name="connsiteY1" fmla="*/ 0 h 781342"/>
              <a:gd name="connsiteX2" fmla="*/ 881375 w 2448264"/>
              <a:gd name="connsiteY2" fmla="*/ 0 h 781342"/>
              <a:gd name="connsiteX3" fmla="*/ 1346545 w 2448264"/>
              <a:gd name="connsiteY3" fmla="*/ 0 h 781342"/>
              <a:gd name="connsiteX4" fmla="*/ 1811715 w 2448264"/>
              <a:gd name="connsiteY4" fmla="*/ 0 h 781342"/>
              <a:gd name="connsiteX5" fmla="*/ 2448264 w 2448264"/>
              <a:gd name="connsiteY5" fmla="*/ 0 h 781342"/>
              <a:gd name="connsiteX6" fmla="*/ 2448264 w 2448264"/>
              <a:gd name="connsiteY6" fmla="*/ 398484 h 781342"/>
              <a:gd name="connsiteX7" fmla="*/ 2448264 w 2448264"/>
              <a:gd name="connsiteY7" fmla="*/ 781342 h 781342"/>
              <a:gd name="connsiteX8" fmla="*/ 1909646 w 2448264"/>
              <a:gd name="connsiteY8" fmla="*/ 781342 h 781342"/>
              <a:gd name="connsiteX9" fmla="*/ 1395510 w 2448264"/>
              <a:gd name="connsiteY9" fmla="*/ 781342 h 781342"/>
              <a:gd name="connsiteX10" fmla="*/ 979306 w 2448264"/>
              <a:gd name="connsiteY10" fmla="*/ 781342 h 781342"/>
              <a:gd name="connsiteX11" fmla="*/ 514135 w 2448264"/>
              <a:gd name="connsiteY11" fmla="*/ 781342 h 781342"/>
              <a:gd name="connsiteX12" fmla="*/ 0 w 2448264"/>
              <a:gd name="connsiteY12" fmla="*/ 781342 h 781342"/>
              <a:gd name="connsiteX13" fmla="*/ 0 w 2448264"/>
              <a:gd name="connsiteY13" fmla="*/ 406298 h 781342"/>
              <a:gd name="connsiteX14" fmla="*/ 0 w 2448264"/>
              <a:gd name="connsiteY14" fmla="*/ 0 h 78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48264" h="781342" extrusionOk="0">
                <a:moveTo>
                  <a:pt x="0" y="0"/>
                </a:moveTo>
                <a:cubicBezTo>
                  <a:pt x="176578" y="-46456"/>
                  <a:pt x="339051" y="52822"/>
                  <a:pt x="465170" y="0"/>
                </a:cubicBezTo>
                <a:cubicBezTo>
                  <a:pt x="591289" y="-52822"/>
                  <a:pt x="766531" y="49805"/>
                  <a:pt x="881375" y="0"/>
                </a:cubicBezTo>
                <a:cubicBezTo>
                  <a:pt x="996220" y="-49805"/>
                  <a:pt x="1222479" y="25986"/>
                  <a:pt x="1346545" y="0"/>
                </a:cubicBezTo>
                <a:cubicBezTo>
                  <a:pt x="1470611" y="-25986"/>
                  <a:pt x="1681649" y="13139"/>
                  <a:pt x="1811715" y="0"/>
                </a:cubicBezTo>
                <a:cubicBezTo>
                  <a:pt x="1941781" y="-13139"/>
                  <a:pt x="2310006" y="64248"/>
                  <a:pt x="2448264" y="0"/>
                </a:cubicBezTo>
                <a:cubicBezTo>
                  <a:pt x="2450449" y="87094"/>
                  <a:pt x="2412280" y="231602"/>
                  <a:pt x="2448264" y="398484"/>
                </a:cubicBezTo>
                <a:cubicBezTo>
                  <a:pt x="2484248" y="565366"/>
                  <a:pt x="2416508" y="702906"/>
                  <a:pt x="2448264" y="781342"/>
                </a:cubicBezTo>
                <a:cubicBezTo>
                  <a:pt x="2321019" y="794675"/>
                  <a:pt x="2120644" y="756379"/>
                  <a:pt x="1909646" y="781342"/>
                </a:cubicBezTo>
                <a:cubicBezTo>
                  <a:pt x="1698648" y="806305"/>
                  <a:pt x="1646775" y="722821"/>
                  <a:pt x="1395510" y="781342"/>
                </a:cubicBezTo>
                <a:cubicBezTo>
                  <a:pt x="1144245" y="839863"/>
                  <a:pt x="1066746" y="761632"/>
                  <a:pt x="979306" y="781342"/>
                </a:cubicBezTo>
                <a:cubicBezTo>
                  <a:pt x="891866" y="801052"/>
                  <a:pt x="617086" y="758087"/>
                  <a:pt x="514135" y="781342"/>
                </a:cubicBezTo>
                <a:cubicBezTo>
                  <a:pt x="411184" y="804597"/>
                  <a:pt x="105230" y="743449"/>
                  <a:pt x="0" y="781342"/>
                </a:cubicBezTo>
                <a:cubicBezTo>
                  <a:pt x="-44522" y="620599"/>
                  <a:pt x="43850" y="568315"/>
                  <a:pt x="0" y="406298"/>
                </a:cubicBezTo>
                <a:cubicBezTo>
                  <a:pt x="-43850" y="244281"/>
                  <a:pt x="15457" y="196421"/>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FB8DBC0-23BE-41E6-94CE-67EB44B249F5}"/>
              </a:ext>
            </a:extLst>
          </p:cNvPr>
          <p:cNvSpPr txBox="1"/>
          <p:nvPr/>
        </p:nvSpPr>
        <p:spPr>
          <a:xfrm>
            <a:off x="215516" y="2316644"/>
            <a:ext cx="8712967" cy="3477875"/>
          </a:xfrm>
          <a:prstGeom prst="rect">
            <a:avLst/>
          </a:prstGeom>
          <a:noFill/>
        </p:spPr>
        <p:txBody>
          <a:bodyPr wrap="square" rtlCol="0">
            <a:spAutoFit/>
          </a:bodyPr>
          <a:lstStyle/>
          <a:p>
            <a:pPr algn="ctr"/>
            <a:r>
              <a:rPr lang="pt-BR" sz="2000" dirty="0">
                <a:latin typeface="Segoe Script" panose="030B0504020000000003" pitchFamily="66" charset="0"/>
              </a:rPr>
              <a:t>programa fonte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sz="2000" dirty="0">
                <a:latin typeface="Segoe Script" panose="030B0504020000000003" pitchFamily="66" charset="0"/>
              </a:rPr>
              <a:t>compilador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sz="2000" dirty="0">
                <a:latin typeface="Segoe Script" panose="030B0504020000000003" pitchFamily="66" charset="0"/>
              </a:rPr>
              <a:t>programa</a:t>
            </a:r>
          </a:p>
          <a:p>
            <a:pPr algn="ctr"/>
            <a:r>
              <a:rPr lang="pt-BR" sz="2000" dirty="0">
                <a:latin typeface="Segoe Script" panose="030B0504020000000003" pitchFamily="66" charset="0"/>
              </a:rPr>
              <a:t>objeto</a:t>
            </a:r>
          </a:p>
        </p:txBody>
      </p:sp>
    </p:spTree>
    <p:extLst>
      <p:ext uri="{BB962C8B-B14F-4D97-AF65-F5344CB8AC3E}">
        <p14:creationId xmlns:p14="http://schemas.microsoft.com/office/powerpoint/2010/main" val="188395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4">
            <a:extLst>
              <a:ext uri="{FF2B5EF4-FFF2-40B4-BE49-F238E27FC236}">
                <a16:creationId xmlns:a16="http://schemas.microsoft.com/office/drawing/2014/main" id="{9AE4C2C5-78C0-41B7-806B-2F91F1FF59D6}"/>
              </a:ext>
            </a:extLst>
          </p:cNvPr>
          <p:cNvSpPr>
            <a:spLocks noChangeArrowheads="1"/>
          </p:cNvSpPr>
          <p:nvPr/>
        </p:nvSpPr>
        <p:spPr bwMode="auto">
          <a:xfrm>
            <a:off x="179511" y="742691"/>
            <a:ext cx="8766051" cy="5078313"/>
          </a:xfrm>
          <a:prstGeom prst="rect">
            <a:avLst/>
          </a:prstGeom>
          <a:noFill/>
          <a:ln>
            <a:noFill/>
          </a:ln>
          <a:effectLst/>
        </p:spPr>
        <p:txBody>
          <a:bodyPr wrap="square">
            <a:spAutoFit/>
          </a:bodyPr>
          <a:lstStyle/>
          <a:p>
            <a:pPr marL="0" lvl="1">
              <a:defRPr/>
            </a:pPr>
            <a:r>
              <a:rPr lang="pt-BR" sz="2000" b="1" dirty="0">
                <a:solidFill>
                  <a:srgbClr val="008000"/>
                </a:solidFill>
                <a:latin typeface="Arial Narrow" pitchFamily="34" charset="0"/>
              </a:rPr>
              <a:t>código de três endereços</a:t>
            </a:r>
            <a:r>
              <a:rPr lang="pt-BR" sz="2000" dirty="0">
                <a:latin typeface="Arial Narrow" pitchFamily="34" charset="0"/>
              </a:rPr>
              <a:t>: é um código </a:t>
            </a:r>
            <a:r>
              <a:rPr lang="pt-BR" sz="2000" i="1" dirty="0" err="1">
                <a:latin typeface="Arial Narrow" pitchFamily="34" charset="0"/>
              </a:rPr>
              <a:t>assembly</a:t>
            </a:r>
            <a:r>
              <a:rPr lang="pt-BR" sz="2000" dirty="0">
                <a:latin typeface="Arial Narrow" pitchFamily="34" charset="0"/>
              </a:rPr>
              <a:t> generalizado para uma máquina virtual de três endereços, onde cada instrução consiste de um </a:t>
            </a:r>
            <a:r>
              <a:rPr lang="pt-BR" sz="2000" u="sng" dirty="0">
                <a:latin typeface="Arial Narrow" pitchFamily="34" charset="0"/>
              </a:rPr>
              <a:t>operador</a:t>
            </a:r>
            <a:r>
              <a:rPr lang="pt-BR" sz="2000" dirty="0">
                <a:latin typeface="Arial Narrow" pitchFamily="34" charset="0"/>
              </a:rPr>
              <a:t> e, no máximo, </a:t>
            </a:r>
            <a:r>
              <a:rPr lang="pt-BR" sz="2000" u="sng" dirty="0">
                <a:latin typeface="Arial Narrow" pitchFamily="34" charset="0"/>
              </a:rPr>
              <a:t>três endereços</a:t>
            </a:r>
            <a:r>
              <a:rPr lang="pt-BR" sz="2000" dirty="0">
                <a:latin typeface="Arial Narrow" pitchFamily="34" charset="0"/>
              </a:rPr>
              <a:t>, sendo dois para operandos e um para o armazenamento do resultado. </a:t>
            </a:r>
          </a:p>
          <a:p>
            <a:pPr marL="914400" lvl="1" indent="-457200">
              <a:buFont typeface="Wingdings" pitchFamily="2" charset="2"/>
              <a:buChar char="ü"/>
              <a:defRPr/>
            </a:pPr>
            <a:endParaRPr lang="pt-BR" sz="2000" dirty="0">
              <a:latin typeface="Arial Narrow" pitchFamily="34" charset="0"/>
            </a:endParaRPr>
          </a:p>
          <a:p>
            <a:pPr marL="0" lvl="1">
              <a:defRPr/>
            </a:pPr>
            <a:r>
              <a:rPr lang="pt-BR" sz="2000" dirty="0">
                <a:latin typeface="Arial Narrow" pitchFamily="34" charset="0"/>
              </a:rPr>
              <a:t>As instruções são do tipo:</a:t>
            </a:r>
          </a:p>
          <a:p>
            <a:pPr marL="457200" lvl="3">
              <a:defRPr/>
            </a:pPr>
            <a:r>
              <a:rPr lang="pt-BR" sz="1600" dirty="0">
                <a:latin typeface="Courier New" pitchFamily="49" charset="0"/>
                <a:cs typeface="Courier New" pitchFamily="49" charset="0"/>
              </a:rPr>
              <a:t>variável := </a:t>
            </a:r>
            <a:r>
              <a:rPr lang="pt-BR" sz="1600" dirty="0" err="1">
                <a:latin typeface="Courier New" pitchFamily="49" charset="0"/>
                <a:cs typeface="Courier New" pitchFamily="49" charset="0"/>
              </a:rPr>
              <a:t>operador_unário</a:t>
            </a:r>
            <a:r>
              <a:rPr lang="pt-BR" sz="1600" dirty="0">
                <a:latin typeface="Courier New" pitchFamily="49" charset="0"/>
                <a:cs typeface="Courier New" pitchFamily="49" charset="0"/>
              </a:rPr>
              <a:t> operando</a:t>
            </a:r>
          </a:p>
          <a:p>
            <a:pPr marL="457200" lvl="3">
              <a:defRPr/>
            </a:pPr>
            <a:r>
              <a:rPr lang="pt-BR" sz="1600" dirty="0">
                <a:latin typeface="Courier New" pitchFamily="49" charset="0"/>
                <a:cs typeface="Courier New" pitchFamily="49" charset="0"/>
              </a:rPr>
              <a:t>variável := operando </a:t>
            </a:r>
            <a:r>
              <a:rPr lang="pt-BR" sz="1600" dirty="0" err="1">
                <a:latin typeface="Courier New" pitchFamily="49" charset="0"/>
                <a:cs typeface="Courier New" pitchFamily="49" charset="0"/>
              </a:rPr>
              <a:t>operador_binário</a:t>
            </a:r>
            <a:r>
              <a:rPr lang="pt-BR" sz="1600" dirty="0">
                <a:latin typeface="Courier New" pitchFamily="49" charset="0"/>
                <a:cs typeface="Courier New" pitchFamily="49" charset="0"/>
              </a:rPr>
              <a:t> operando</a:t>
            </a:r>
          </a:p>
          <a:p>
            <a:pPr marL="457200" lvl="3">
              <a:defRPr/>
            </a:pPr>
            <a:r>
              <a:rPr lang="pt-BR" sz="1600" dirty="0" err="1">
                <a:latin typeface="Courier New" pitchFamily="49" charset="0"/>
                <a:cs typeface="Courier New" pitchFamily="49" charset="0"/>
              </a:rPr>
              <a:t>if</a:t>
            </a:r>
            <a:r>
              <a:rPr lang="pt-BR" sz="1600" dirty="0">
                <a:latin typeface="Courier New" pitchFamily="49" charset="0"/>
                <a:cs typeface="Courier New" pitchFamily="49" charset="0"/>
              </a:rPr>
              <a:t> operando goto rótulo</a:t>
            </a:r>
          </a:p>
          <a:p>
            <a:pPr marL="457200" lvl="3">
              <a:defRPr/>
            </a:pPr>
            <a:r>
              <a:rPr lang="pt-BR" sz="1600" dirty="0">
                <a:latin typeface="Courier New" pitchFamily="49" charset="0"/>
                <a:cs typeface="Courier New" pitchFamily="49" charset="0"/>
              </a:rPr>
              <a:t>goto rótulo</a:t>
            </a:r>
          </a:p>
          <a:p>
            <a:pPr marL="0" lvl="2">
              <a:defRPr/>
            </a:pPr>
            <a:r>
              <a:rPr lang="pt-BR" sz="2000" dirty="0">
                <a:latin typeface="Arial Narrow" pitchFamily="34" charset="0"/>
              </a:rPr>
              <a:t>onde: </a:t>
            </a:r>
          </a:p>
          <a:p>
            <a:pPr marL="457200" lvl="3">
              <a:defRPr/>
            </a:pPr>
            <a:r>
              <a:rPr lang="pt-BR" sz="1600" dirty="0" err="1">
                <a:latin typeface="Courier New" pitchFamily="49" charset="0"/>
                <a:cs typeface="Courier New" pitchFamily="49" charset="0"/>
              </a:rPr>
              <a:t>operador_unário</a:t>
            </a:r>
            <a:r>
              <a:rPr lang="pt-BR" sz="1600" dirty="0">
                <a:latin typeface="Courier New" pitchFamily="49" charset="0"/>
                <a:cs typeface="Courier New" pitchFamily="49" charset="0"/>
              </a:rPr>
              <a:t>  </a:t>
            </a:r>
            <a:r>
              <a:rPr lang="pt-BR" sz="2000" dirty="0">
                <a:latin typeface="Arial Narrow" pitchFamily="34" charset="0"/>
              </a:rPr>
              <a:t>é opcional</a:t>
            </a:r>
          </a:p>
          <a:p>
            <a:pPr marL="457200" lvl="3">
              <a:defRPr/>
            </a:pPr>
            <a:r>
              <a:rPr lang="pt-BR" sz="1600" dirty="0" err="1">
                <a:latin typeface="Courier New" pitchFamily="49" charset="0"/>
                <a:cs typeface="Courier New" pitchFamily="49" charset="0"/>
              </a:rPr>
              <a:t>operador_binário</a:t>
            </a:r>
            <a:r>
              <a:rPr lang="pt-BR" sz="1600" dirty="0">
                <a:latin typeface="Courier New" pitchFamily="49" charset="0"/>
                <a:cs typeface="Courier New" pitchFamily="49" charset="0"/>
              </a:rPr>
              <a:t> </a:t>
            </a:r>
            <a:r>
              <a:rPr lang="pt-BR" sz="2000" dirty="0">
                <a:latin typeface="Arial Narrow" pitchFamily="34" charset="0"/>
              </a:rPr>
              <a:t>pode ser aritmético, relacional ou lógico</a:t>
            </a:r>
          </a:p>
          <a:p>
            <a:pPr marL="457200" lvl="3">
              <a:defRPr/>
            </a:pPr>
            <a:r>
              <a:rPr lang="pt-BR" sz="1600" dirty="0">
                <a:latin typeface="Courier New" pitchFamily="49" charset="0"/>
                <a:cs typeface="Courier New" pitchFamily="49" charset="0"/>
              </a:rPr>
              <a:t>operando         </a:t>
            </a:r>
            <a:r>
              <a:rPr lang="pt-BR" sz="2000" dirty="0">
                <a:latin typeface="Arial Narrow" pitchFamily="34" charset="0"/>
              </a:rPr>
              <a:t>pode ser </a:t>
            </a:r>
            <a:r>
              <a:rPr lang="pt-BR" sz="1600" dirty="0">
                <a:latin typeface="Courier New" pitchFamily="49" charset="0"/>
                <a:cs typeface="Courier New" pitchFamily="49" charset="0"/>
              </a:rPr>
              <a:t>variável</a:t>
            </a:r>
            <a:r>
              <a:rPr lang="pt-BR" sz="2000" dirty="0">
                <a:latin typeface="Arial Narrow" pitchFamily="34" charset="0"/>
              </a:rPr>
              <a:t> ou </a:t>
            </a:r>
            <a:r>
              <a:rPr lang="pt-BR" sz="1600" dirty="0">
                <a:latin typeface="Courier New" pitchFamily="49" charset="0"/>
                <a:cs typeface="Courier New" pitchFamily="49" charset="0"/>
              </a:rPr>
              <a:t>constante</a:t>
            </a:r>
            <a:r>
              <a:rPr lang="pt-BR" sz="1600" dirty="0">
                <a:latin typeface="Arial Narrow" pitchFamily="34" charset="0"/>
              </a:rPr>
              <a:t> </a:t>
            </a:r>
            <a:r>
              <a:rPr lang="pt-BR" sz="2000" dirty="0">
                <a:latin typeface="Courier New" pitchFamily="49" charset="0"/>
                <a:cs typeface="Courier New" pitchFamily="49" charset="0"/>
              </a:rPr>
              <a:t>	</a:t>
            </a:r>
          </a:p>
          <a:p>
            <a:pPr marL="457200" lvl="3">
              <a:defRPr/>
            </a:pPr>
            <a:r>
              <a:rPr lang="pt-BR" sz="1600" dirty="0">
                <a:latin typeface="Courier New" pitchFamily="49" charset="0"/>
                <a:cs typeface="Courier New" pitchFamily="49" charset="0"/>
              </a:rPr>
              <a:t>rótulo           </a:t>
            </a:r>
            <a:r>
              <a:rPr lang="pt-BR" sz="2000" dirty="0">
                <a:latin typeface="Arial Narrow" pitchFamily="34" charset="0"/>
              </a:rPr>
              <a:t>é o rótulo de uma instrução </a:t>
            </a:r>
            <a:r>
              <a:rPr lang="pt-BR" sz="2000" dirty="0">
                <a:latin typeface="Arial Narrow" pitchFamily="34" charset="0"/>
                <a:cs typeface="Courier New" pitchFamily="49" charset="0"/>
              </a:rPr>
              <a:t>	</a:t>
            </a:r>
          </a:p>
          <a:p>
            <a:pPr marL="0" lvl="2">
              <a:defRPr/>
            </a:pPr>
            <a:r>
              <a:rPr lang="pt-BR" sz="2000" dirty="0">
                <a:latin typeface="Courier New" pitchFamily="49" charset="0"/>
                <a:cs typeface="Courier New" pitchFamily="49" charset="0"/>
              </a:rPr>
              <a:t>	</a:t>
            </a:r>
            <a:endParaRPr lang="pt-BR" sz="2000" dirty="0">
              <a:latin typeface="Arial Narrow" pitchFamily="34" charset="0"/>
            </a:endParaRPr>
          </a:p>
          <a:p>
            <a:pPr marL="0" lvl="2">
              <a:defRPr/>
            </a:pPr>
            <a:r>
              <a:rPr lang="pt-BR" sz="2000" dirty="0">
                <a:latin typeface="Arial Narrow" pitchFamily="34" charset="0"/>
              </a:rPr>
              <a:t>Faz uso de referências explícitas (variáveis temporárias) aos resultados das computações intermediárias.</a:t>
            </a:r>
          </a:p>
        </p:txBody>
      </p:sp>
      <p:sp>
        <p:nvSpPr>
          <p:cNvPr id="2" name="Rectangle 113">
            <a:extLst>
              <a:ext uri="{FF2B5EF4-FFF2-40B4-BE49-F238E27FC236}">
                <a16:creationId xmlns:a16="http://schemas.microsoft.com/office/drawing/2014/main" id="{A3AED420-BAD9-43C4-B38F-84D8AFB30539}"/>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F9183152-491C-420D-96DA-6DB305707310}"/>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cxnSp>
        <p:nvCxnSpPr>
          <p:cNvPr id="5" name="Conector de seta reta 7">
            <a:extLst>
              <a:ext uri="{FF2B5EF4-FFF2-40B4-BE49-F238E27FC236}">
                <a16:creationId xmlns:a16="http://schemas.microsoft.com/office/drawing/2014/main" id="{5E78B13B-798A-4490-B28C-A3987435A620}"/>
              </a:ext>
            </a:extLst>
          </p:cNvPr>
          <p:cNvCxnSpPr>
            <a:cxnSpLocks noChangeShapeType="1"/>
          </p:cNvCxnSpPr>
          <p:nvPr/>
        </p:nvCxnSpPr>
        <p:spPr bwMode="auto">
          <a:xfrm>
            <a:off x="4303625" y="2863254"/>
            <a:ext cx="816408" cy="1690029"/>
          </a:xfrm>
          <a:prstGeom prst="straightConnector1">
            <a:avLst/>
          </a:prstGeom>
          <a:noFill/>
          <a:ln w="60325" cap="sq"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 Box 5">
            <a:extLst>
              <a:ext uri="{FF2B5EF4-FFF2-40B4-BE49-F238E27FC236}">
                <a16:creationId xmlns:a16="http://schemas.microsoft.com/office/drawing/2014/main" id="{81F833CB-5D5C-4EAD-9133-3900F3D1C015}"/>
              </a:ext>
            </a:extLst>
          </p:cNvPr>
          <p:cNvSpPr txBox="1">
            <a:spLocks noChangeArrowheads="1"/>
          </p:cNvSpPr>
          <p:nvPr/>
        </p:nvSpPr>
        <p:spPr bwMode="auto">
          <a:xfrm>
            <a:off x="5273154" y="4045093"/>
            <a:ext cx="3672408" cy="2723696"/>
          </a:xfrm>
          <a:prstGeom prst="rect">
            <a:avLst/>
          </a:prstGeom>
          <a:solidFill>
            <a:srgbClr val="FFFF99"/>
          </a:solidFill>
          <a:ln w="9525">
            <a:solidFill>
              <a:schemeClr val="tx1"/>
            </a:solidFill>
            <a:miter lim="800000"/>
            <a:headEnd/>
            <a:tailEnd/>
          </a:ln>
        </p:spPr>
        <p:txBody>
          <a:bodyPr/>
          <a:lstStyle>
            <a:lvl1pPr defTabSz="268288">
              <a:defRPr sz="2400">
                <a:solidFill>
                  <a:schemeClr val="tx1"/>
                </a:solidFill>
                <a:latin typeface="Times New Roman" pitchFamily="18" charset="0"/>
              </a:defRPr>
            </a:lvl1pPr>
            <a:lvl2pPr defTabSz="268288">
              <a:defRPr sz="2400">
                <a:solidFill>
                  <a:schemeClr val="tx1"/>
                </a:solidFill>
                <a:latin typeface="Times New Roman" pitchFamily="18" charset="0"/>
              </a:defRPr>
            </a:lvl2pPr>
            <a:lvl3pPr marL="1143000" indent="-228600" defTabSz="268288">
              <a:defRPr sz="2400">
                <a:solidFill>
                  <a:schemeClr val="tx1"/>
                </a:solidFill>
                <a:latin typeface="Times New Roman" pitchFamily="18" charset="0"/>
              </a:defRPr>
            </a:lvl3pPr>
            <a:lvl4pPr marL="1600200" indent="-228600" defTabSz="268288">
              <a:defRPr sz="2400">
                <a:solidFill>
                  <a:schemeClr val="tx1"/>
                </a:solidFill>
                <a:latin typeface="Times New Roman" pitchFamily="18" charset="0"/>
              </a:defRPr>
            </a:lvl4pPr>
            <a:lvl5pPr marL="2057400" indent="-228600" defTabSz="268288">
              <a:defRPr sz="2400">
                <a:solidFill>
                  <a:schemeClr val="tx1"/>
                </a:solidFill>
                <a:latin typeface="Times New Roman" pitchFamily="18" charset="0"/>
              </a:defRPr>
            </a:lvl5pPr>
            <a:lvl6pPr marL="2514600" indent="-228600" defTabSz="268288" eaLnBrk="0" fontAlgn="base" hangingPunct="0">
              <a:spcBef>
                <a:spcPct val="0"/>
              </a:spcBef>
              <a:spcAft>
                <a:spcPct val="0"/>
              </a:spcAft>
              <a:defRPr sz="2400">
                <a:solidFill>
                  <a:schemeClr val="tx1"/>
                </a:solidFill>
                <a:latin typeface="Times New Roman" pitchFamily="18" charset="0"/>
              </a:defRPr>
            </a:lvl6pPr>
            <a:lvl7pPr marL="2971800" indent="-228600" defTabSz="268288" eaLnBrk="0" fontAlgn="base" hangingPunct="0">
              <a:spcBef>
                <a:spcPct val="0"/>
              </a:spcBef>
              <a:spcAft>
                <a:spcPct val="0"/>
              </a:spcAft>
              <a:defRPr sz="2400">
                <a:solidFill>
                  <a:schemeClr val="tx1"/>
                </a:solidFill>
                <a:latin typeface="Times New Roman" pitchFamily="18" charset="0"/>
              </a:defRPr>
            </a:lvl7pPr>
            <a:lvl8pPr marL="3429000" indent="-228600" defTabSz="268288" eaLnBrk="0" fontAlgn="base" hangingPunct="0">
              <a:spcBef>
                <a:spcPct val="0"/>
              </a:spcBef>
              <a:spcAft>
                <a:spcPct val="0"/>
              </a:spcAft>
              <a:defRPr sz="2400">
                <a:solidFill>
                  <a:schemeClr val="tx1"/>
                </a:solidFill>
                <a:latin typeface="Times New Roman" pitchFamily="18" charset="0"/>
              </a:defRPr>
            </a:lvl8pPr>
            <a:lvl9pPr marL="3886200" indent="-228600" defTabSz="268288" eaLnBrk="0" fontAlgn="base" hangingPunct="0">
              <a:spcBef>
                <a:spcPct val="0"/>
              </a:spcBef>
              <a:spcAft>
                <a:spcPct val="0"/>
              </a:spcAft>
              <a:defRPr sz="2400">
                <a:solidFill>
                  <a:schemeClr val="tx1"/>
                </a:solidFill>
                <a:latin typeface="Times New Roman" pitchFamily="18" charset="0"/>
              </a:defRPr>
            </a:lvl9pPr>
          </a:lstStyle>
          <a:p>
            <a:pPr>
              <a:defRPr/>
            </a:pPr>
            <a:r>
              <a:rPr lang="pt-BR" sz="2000" u="sng" dirty="0">
                <a:latin typeface="Arial Narrow" pitchFamily="34" charset="0"/>
              </a:rPr>
              <a:t>programa fonte:</a:t>
            </a:r>
            <a:r>
              <a:rPr lang="pt-BR" sz="2000" b="1" dirty="0">
                <a:solidFill>
                  <a:srgbClr val="0000FF"/>
                </a:solidFill>
                <a:latin typeface="Arial Narrow" pitchFamily="34" charset="0"/>
              </a:rPr>
              <a:t> </a:t>
            </a:r>
          </a:p>
          <a:p>
            <a:pPr>
              <a:defRPr/>
            </a:pPr>
            <a:r>
              <a:rPr lang="pt-BR" sz="2000" b="1" dirty="0">
                <a:solidFill>
                  <a:srgbClr val="FF0000"/>
                </a:solidFill>
                <a:latin typeface="Arial Narrow" pitchFamily="34" charset="0"/>
              </a:rPr>
              <a:t>    a :=  b * c   +   b * c</a:t>
            </a:r>
          </a:p>
          <a:p>
            <a:pPr>
              <a:defRPr/>
            </a:pPr>
            <a:endParaRPr lang="pt-BR" sz="2000" b="1" dirty="0">
              <a:solidFill>
                <a:srgbClr val="FF0000"/>
              </a:solidFill>
              <a:latin typeface="Arial Narrow" pitchFamily="34" charset="0"/>
            </a:endParaRPr>
          </a:p>
          <a:p>
            <a:pPr>
              <a:defRPr/>
            </a:pPr>
            <a:endParaRPr lang="pt-BR" sz="2000" b="1" dirty="0">
              <a:solidFill>
                <a:srgbClr val="FF0000"/>
              </a:solidFill>
              <a:latin typeface="Arial Narrow" pitchFamily="34" charset="0"/>
            </a:endParaRPr>
          </a:p>
          <a:p>
            <a:pPr>
              <a:defRPr/>
            </a:pPr>
            <a:r>
              <a:rPr lang="pt-BR" sz="2000" b="1" dirty="0">
                <a:solidFill>
                  <a:srgbClr val="FF0000"/>
                </a:solidFill>
                <a:latin typeface="Arial Narrow" pitchFamily="34" charset="0"/>
              </a:rPr>
              <a:t>código de três endereços: </a:t>
            </a:r>
          </a:p>
          <a:p>
            <a:pPr>
              <a:defRPr/>
            </a:pPr>
            <a:r>
              <a:rPr lang="pt-BR" sz="1600" dirty="0">
                <a:latin typeface="Courier New" pitchFamily="49" charset="0"/>
                <a:cs typeface="Courier New" pitchFamily="49" charset="0"/>
              </a:rPr>
              <a:t>  1: temp1 := b * c</a:t>
            </a:r>
          </a:p>
          <a:p>
            <a:pPr>
              <a:defRPr/>
            </a:pPr>
            <a:r>
              <a:rPr lang="pt-BR" sz="1600" dirty="0">
                <a:latin typeface="Courier New" pitchFamily="49" charset="0"/>
                <a:cs typeface="Courier New" pitchFamily="49" charset="0"/>
              </a:rPr>
              <a:t>  2: temp2 := b * c</a:t>
            </a:r>
          </a:p>
          <a:p>
            <a:pPr>
              <a:defRPr/>
            </a:pPr>
            <a:r>
              <a:rPr lang="pt-BR" sz="1600" dirty="0">
                <a:latin typeface="Courier New" pitchFamily="49" charset="0"/>
                <a:cs typeface="Courier New" pitchFamily="49" charset="0"/>
              </a:rPr>
              <a:t>  3: temp3 := temp1 + temp2</a:t>
            </a:r>
          </a:p>
          <a:p>
            <a:pPr>
              <a:defRPr/>
            </a:pPr>
            <a:r>
              <a:rPr lang="pt-BR" sz="1600" dirty="0">
                <a:latin typeface="Courier New" pitchFamily="49" charset="0"/>
                <a:cs typeface="Courier New" pitchFamily="49" charset="0"/>
              </a:rPr>
              <a:t>  4: a := temp3</a:t>
            </a:r>
            <a:endParaRPr lang="pt-BR" sz="1600" dirty="0">
              <a:latin typeface="Arial Narrow" pitchFamily="34" charset="0"/>
            </a:endParaRPr>
          </a:p>
        </p:txBody>
      </p:sp>
      <p:sp>
        <p:nvSpPr>
          <p:cNvPr id="7" name="Text Box 5">
            <a:extLst>
              <a:ext uri="{FF2B5EF4-FFF2-40B4-BE49-F238E27FC236}">
                <a16:creationId xmlns:a16="http://schemas.microsoft.com/office/drawing/2014/main" id="{9308732D-44EC-43C8-909E-1839C919A82B}"/>
              </a:ext>
            </a:extLst>
          </p:cNvPr>
          <p:cNvSpPr txBox="1">
            <a:spLocks noChangeArrowheads="1"/>
          </p:cNvSpPr>
          <p:nvPr/>
        </p:nvSpPr>
        <p:spPr bwMode="auto">
          <a:xfrm>
            <a:off x="6877671" y="4349220"/>
            <a:ext cx="642307" cy="330523"/>
          </a:xfrm>
          <a:prstGeom prst="rect">
            <a:avLst/>
          </a:prstGeom>
          <a:solidFill>
            <a:srgbClr val="FFFF99"/>
          </a:solidFill>
          <a:ln w="9525">
            <a:noFill/>
            <a:miter lim="800000"/>
            <a:headEnd/>
            <a:tailEnd/>
          </a:ln>
        </p:spPr>
        <p:txBody>
          <a:bodyPr/>
          <a:lstStyle>
            <a:lvl1pPr defTabSz="268288">
              <a:defRPr sz="2400">
                <a:solidFill>
                  <a:schemeClr val="tx1"/>
                </a:solidFill>
                <a:latin typeface="Times New Roman" pitchFamily="18" charset="0"/>
              </a:defRPr>
            </a:lvl1pPr>
            <a:lvl2pPr defTabSz="268288">
              <a:defRPr sz="2400">
                <a:solidFill>
                  <a:schemeClr val="tx1"/>
                </a:solidFill>
                <a:latin typeface="Times New Roman" pitchFamily="18" charset="0"/>
              </a:defRPr>
            </a:lvl2pPr>
            <a:lvl3pPr marL="1143000" indent="-228600" defTabSz="268288">
              <a:defRPr sz="2400">
                <a:solidFill>
                  <a:schemeClr val="tx1"/>
                </a:solidFill>
                <a:latin typeface="Times New Roman" pitchFamily="18" charset="0"/>
              </a:defRPr>
            </a:lvl3pPr>
            <a:lvl4pPr marL="1600200" indent="-228600" defTabSz="268288">
              <a:defRPr sz="2400">
                <a:solidFill>
                  <a:schemeClr val="tx1"/>
                </a:solidFill>
                <a:latin typeface="Times New Roman" pitchFamily="18" charset="0"/>
              </a:defRPr>
            </a:lvl4pPr>
            <a:lvl5pPr marL="2057400" indent="-228600" defTabSz="268288">
              <a:defRPr sz="2400">
                <a:solidFill>
                  <a:schemeClr val="tx1"/>
                </a:solidFill>
                <a:latin typeface="Times New Roman" pitchFamily="18" charset="0"/>
              </a:defRPr>
            </a:lvl5pPr>
            <a:lvl6pPr marL="2514600" indent="-228600" defTabSz="268288" eaLnBrk="0" fontAlgn="base" hangingPunct="0">
              <a:spcBef>
                <a:spcPct val="0"/>
              </a:spcBef>
              <a:spcAft>
                <a:spcPct val="0"/>
              </a:spcAft>
              <a:defRPr sz="2400">
                <a:solidFill>
                  <a:schemeClr val="tx1"/>
                </a:solidFill>
                <a:latin typeface="Times New Roman" pitchFamily="18" charset="0"/>
              </a:defRPr>
            </a:lvl6pPr>
            <a:lvl7pPr marL="2971800" indent="-228600" defTabSz="268288" eaLnBrk="0" fontAlgn="base" hangingPunct="0">
              <a:spcBef>
                <a:spcPct val="0"/>
              </a:spcBef>
              <a:spcAft>
                <a:spcPct val="0"/>
              </a:spcAft>
              <a:defRPr sz="2400">
                <a:solidFill>
                  <a:schemeClr val="tx1"/>
                </a:solidFill>
                <a:latin typeface="Times New Roman" pitchFamily="18" charset="0"/>
              </a:defRPr>
            </a:lvl7pPr>
            <a:lvl8pPr marL="3429000" indent="-228600" defTabSz="268288" eaLnBrk="0" fontAlgn="base" hangingPunct="0">
              <a:spcBef>
                <a:spcPct val="0"/>
              </a:spcBef>
              <a:spcAft>
                <a:spcPct val="0"/>
              </a:spcAft>
              <a:defRPr sz="2400">
                <a:solidFill>
                  <a:schemeClr val="tx1"/>
                </a:solidFill>
                <a:latin typeface="Times New Roman" pitchFamily="18" charset="0"/>
              </a:defRPr>
            </a:lvl8pPr>
            <a:lvl9pPr marL="3886200" indent="-228600" defTabSz="268288" eaLnBrk="0" fontAlgn="base" hangingPunct="0">
              <a:spcBef>
                <a:spcPct val="0"/>
              </a:spcBef>
              <a:spcAft>
                <a:spcPct val="0"/>
              </a:spcAft>
              <a:defRPr sz="2400">
                <a:solidFill>
                  <a:schemeClr val="tx1"/>
                </a:solidFill>
                <a:latin typeface="Times New Roman" pitchFamily="18" charset="0"/>
              </a:defRPr>
            </a:lvl9pPr>
          </a:lstStyle>
          <a:p>
            <a:pPr>
              <a:defRPr/>
            </a:pPr>
            <a:r>
              <a:rPr lang="pt-BR" sz="2000" b="1" dirty="0">
                <a:solidFill>
                  <a:srgbClr val="FF0000"/>
                </a:solidFill>
                <a:highlight>
                  <a:srgbClr val="CCECFF"/>
                </a:highlight>
                <a:latin typeface="Arial Narrow" pitchFamily="34" charset="0"/>
              </a:rPr>
              <a:t>b * c</a:t>
            </a:r>
            <a:endParaRPr lang="pt-BR" sz="2000" dirty="0">
              <a:latin typeface="Arial Narrow" pitchFamily="34" charset="0"/>
            </a:endParaRPr>
          </a:p>
        </p:txBody>
      </p:sp>
      <p:sp>
        <p:nvSpPr>
          <p:cNvPr id="8" name="Text Box 5">
            <a:extLst>
              <a:ext uri="{FF2B5EF4-FFF2-40B4-BE49-F238E27FC236}">
                <a16:creationId xmlns:a16="http://schemas.microsoft.com/office/drawing/2014/main" id="{C012E4AB-EE0C-488B-97FB-CD1D3221D4C3}"/>
              </a:ext>
            </a:extLst>
          </p:cNvPr>
          <p:cNvSpPr txBox="1">
            <a:spLocks noChangeArrowheads="1"/>
          </p:cNvSpPr>
          <p:nvPr/>
        </p:nvSpPr>
        <p:spPr bwMode="auto">
          <a:xfrm>
            <a:off x="5983098" y="4359997"/>
            <a:ext cx="642307" cy="319767"/>
          </a:xfrm>
          <a:prstGeom prst="rect">
            <a:avLst/>
          </a:prstGeom>
          <a:noFill/>
          <a:ln w="9525">
            <a:noFill/>
            <a:miter lim="800000"/>
            <a:headEnd/>
            <a:tailEnd/>
          </a:ln>
        </p:spPr>
        <p:txBody>
          <a:bodyPr/>
          <a:lstStyle>
            <a:lvl1pPr defTabSz="268288">
              <a:defRPr sz="2400">
                <a:solidFill>
                  <a:schemeClr val="tx1"/>
                </a:solidFill>
                <a:latin typeface="Times New Roman" pitchFamily="18" charset="0"/>
              </a:defRPr>
            </a:lvl1pPr>
            <a:lvl2pPr defTabSz="268288">
              <a:defRPr sz="2400">
                <a:solidFill>
                  <a:schemeClr val="tx1"/>
                </a:solidFill>
                <a:latin typeface="Times New Roman" pitchFamily="18" charset="0"/>
              </a:defRPr>
            </a:lvl2pPr>
            <a:lvl3pPr marL="1143000" indent="-228600" defTabSz="268288">
              <a:defRPr sz="2400">
                <a:solidFill>
                  <a:schemeClr val="tx1"/>
                </a:solidFill>
                <a:latin typeface="Times New Roman" pitchFamily="18" charset="0"/>
              </a:defRPr>
            </a:lvl3pPr>
            <a:lvl4pPr marL="1600200" indent="-228600" defTabSz="268288">
              <a:defRPr sz="2400">
                <a:solidFill>
                  <a:schemeClr val="tx1"/>
                </a:solidFill>
                <a:latin typeface="Times New Roman" pitchFamily="18" charset="0"/>
              </a:defRPr>
            </a:lvl4pPr>
            <a:lvl5pPr marL="2057400" indent="-228600" defTabSz="268288">
              <a:defRPr sz="2400">
                <a:solidFill>
                  <a:schemeClr val="tx1"/>
                </a:solidFill>
                <a:latin typeface="Times New Roman" pitchFamily="18" charset="0"/>
              </a:defRPr>
            </a:lvl5pPr>
            <a:lvl6pPr marL="2514600" indent="-228600" defTabSz="268288" eaLnBrk="0" fontAlgn="base" hangingPunct="0">
              <a:spcBef>
                <a:spcPct val="0"/>
              </a:spcBef>
              <a:spcAft>
                <a:spcPct val="0"/>
              </a:spcAft>
              <a:defRPr sz="2400">
                <a:solidFill>
                  <a:schemeClr val="tx1"/>
                </a:solidFill>
                <a:latin typeface="Times New Roman" pitchFamily="18" charset="0"/>
              </a:defRPr>
            </a:lvl6pPr>
            <a:lvl7pPr marL="2971800" indent="-228600" defTabSz="268288" eaLnBrk="0" fontAlgn="base" hangingPunct="0">
              <a:spcBef>
                <a:spcPct val="0"/>
              </a:spcBef>
              <a:spcAft>
                <a:spcPct val="0"/>
              </a:spcAft>
              <a:defRPr sz="2400">
                <a:solidFill>
                  <a:schemeClr val="tx1"/>
                </a:solidFill>
                <a:latin typeface="Times New Roman" pitchFamily="18" charset="0"/>
              </a:defRPr>
            </a:lvl7pPr>
            <a:lvl8pPr marL="3429000" indent="-228600" defTabSz="268288" eaLnBrk="0" fontAlgn="base" hangingPunct="0">
              <a:spcBef>
                <a:spcPct val="0"/>
              </a:spcBef>
              <a:spcAft>
                <a:spcPct val="0"/>
              </a:spcAft>
              <a:defRPr sz="2400">
                <a:solidFill>
                  <a:schemeClr val="tx1"/>
                </a:solidFill>
                <a:latin typeface="Times New Roman" pitchFamily="18" charset="0"/>
              </a:defRPr>
            </a:lvl8pPr>
            <a:lvl9pPr marL="3886200" indent="-228600" defTabSz="268288" eaLnBrk="0" fontAlgn="base" hangingPunct="0">
              <a:spcBef>
                <a:spcPct val="0"/>
              </a:spcBef>
              <a:spcAft>
                <a:spcPct val="0"/>
              </a:spcAft>
              <a:defRPr sz="2400">
                <a:solidFill>
                  <a:schemeClr val="tx1"/>
                </a:solidFill>
                <a:latin typeface="Times New Roman" pitchFamily="18" charset="0"/>
              </a:defRPr>
            </a:lvl9pPr>
          </a:lstStyle>
          <a:p>
            <a:pPr>
              <a:defRPr/>
            </a:pPr>
            <a:r>
              <a:rPr lang="pt-BR" sz="2000" b="1" dirty="0">
                <a:solidFill>
                  <a:srgbClr val="FF0000"/>
                </a:solidFill>
                <a:highlight>
                  <a:srgbClr val="CCECFF"/>
                </a:highlight>
                <a:latin typeface="Arial Narrow" pitchFamily="34" charset="0"/>
              </a:rPr>
              <a:t>b * c</a:t>
            </a:r>
            <a:endParaRPr lang="pt-BR" sz="2000" dirty="0">
              <a:latin typeface="Arial Narrow" pitchFamily="34" charset="0"/>
            </a:endParaRPr>
          </a:p>
        </p:txBody>
      </p:sp>
      <p:cxnSp>
        <p:nvCxnSpPr>
          <p:cNvPr id="9" name="Conector reto 8">
            <a:extLst>
              <a:ext uri="{FF2B5EF4-FFF2-40B4-BE49-F238E27FC236}">
                <a16:creationId xmlns:a16="http://schemas.microsoft.com/office/drawing/2014/main" id="{4BD3CF76-4F7F-453F-A79D-71E43D8EE2EE}"/>
              </a:ext>
            </a:extLst>
          </p:cNvPr>
          <p:cNvCxnSpPr>
            <a:cxnSpLocks/>
          </p:cNvCxnSpPr>
          <p:nvPr/>
        </p:nvCxnSpPr>
        <p:spPr bwMode="auto">
          <a:xfrm flipV="1">
            <a:off x="6030386" y="4679743"/>
            <a:ext cx="1421934" cy="1922"/>
          </a:xfrm>
          <a:prstGeom prst="line">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411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4">
            <a:extLst>
              <a:ext uri="{FF2B5EF4-FFF2-40B4-BE49-F238E27FC236}">
                <a16:creationId xmlns:a16="http://schemas.microsoft.com/office/drawing/2014/main" id="{FF347993-341D-45A6-BCE4-006D74A5A7D5}"/>
              </a:ext>
            </a:extLst>
          </p:cNvPr>
          <p:cNvSpPr>
            <a:spLocks noChangeArrowheads="1"/>
          </p:cNvSpPr>
          <p:nvPr/>
        </p:nvSpPr>
        <p:spPr bwMode="auto">
          <a:xfrm>
            <a:off x="179512" y="764704"/>
            <a:ext cx="876605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a:spcBef>
                <a:spcPct val="20000"/>
              </a:spcBef>
              <a:buChar char="–"/>
              <a:defRPr kumimoji="1" sz="2800">
                <a:solidFill>
                  <a:schemeClr val="tx1"/>
                </a:solidFill>
                <a:latin typeface="Arial" panose="020B0604020202020204" pitchFamily="34" charset="0"/>
              </a:defRPr>
            </a:lvl2pPr>
            <a:lvl3pPr>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marL="0" lvl="1">
              <a:spcBef>
                <a:spcPct val="0"/>
              </a:spcBef>
              <a:buFontTx/>
              <a:buNone/>
            </a:pPr>
            <a:r>
              <a:rPr kumimoji="0" lang="pt-BR" altLang="pt-BR" sz="2000" b="1" dirty="0">
                <a:solidFill>
                  <a:srgbClr val="008000"/>
                </a:solidFill>
                <a:latin typeface="Arial Narrow" panose="020B0606020202030204" pitchFamily="34" charset="0"/>
              </a:rPr>
              <a:t>notação polonesa</a:t>
            </a:r>
            <a:r>
              <a:rPr kumimoji="0" lang="pt-BR" altLang="pt-BR" sz="2000" dirty="0">
                <a:latin typeface="Arial Narrow" panose="020B0606020202030204" pitchFamily="34" charset="0"/>
              </a:rPr>
              <a:t>: originalmente utilizada na compilação de expressões aritméticas, foi estendida posteriormente para abranger outras construções sintáticas. </a:t>
            </a:r>
          </a:p>
          <a:p>
            <a:pPr marL="0" lvl="1">
              <a:spcBef>
                <a:spcPct val="0"/>
              </a:spcBef>
              <a:buFontTx/>
              <a:buNone/>
            </a:pPr>
            <a:endParaRPr kumimoji="0" lang="pt-BR" altLang="pt-BR" sz="2000" dirty="0">
              <a:latin typeface="Arial Narrow" panose="020B0606020202030204" pitchFamily="34" charset="0"/>
            </a:endParaRPr>
          </a:p>
          <a:p>
            <a:pPr marL="0" lvl="1">
              <a:spcBef>
                <a:spcPct val="0"/>
              </a:spcBef>
              <a:buFontTx/>
              <a:buNone/>
            </a:pPr>
            <a:endParaRPr kumimoji="0" lang="pt-BR" altLang="pt-BR" sz="2000" dirty="0">
              <a:latin typeface="Arial Narrow" panose="020B0606020202030204" pitchFamily="34" charset="0"/>
            </a:endParaRPr>
          </a:p>
          <a:p>
            <a:pPr marL="0" lvl="1">
              <a:spcBef>
                <a:spcPct val="0"/>
              </a:spcBef>
              <a:buFontTx/>
              <a:buNone/>
            </a:pPr>
            <a:endParaRPr kumimoji="0" lang="pt-BR" altLang="pt-BR" sz="2000" dirty="0">
              <a:latin typeface="Arial Narrow" panose="020B0606020202030204" pitchFamily="34" charset="0"/>
            </a:endParaRPr>
          </a:p>
          <a:p>
            <a:pPr marL="0" lvl="1">
              <a:spcBef>
                <a:spcPct val="0"/>
              </a:spcBef>
              <a:buFontTx/>
              <a:buNone/>
            </a:pPr>
            <a:endParaRPr kumimoji="0" lang="pt-BR" altLang="pt-BR" sz="2000" dirty="0">
              <a:latin typeface="Arial Narrow" panose="020B0606020202030204" pitchFamily="34" charset="0"/>
            </a:endParaRPr>
          </a:p>
          <a:p>
            <a:pPr marL="0" lvl="1">
              <a:spcBef>
                <a:spcPct val="0"/>
              </a:spcBef>
              <a:buFontTx/>
              <a:buNone/>
            </a:pPr>
            <a:endParaRPr kumimoji="0" lang="pt-BR" altLang="pt-BR" sz="2000" dirty="0">
              <a:latin typeface="Arial Narrow" panose="020B0606020202030204" pitchFamily="34" charset="0"/>
            </a:endParaRPr>
          </a:p>
          <a:p>
            <a:pPr lvl="1">
              <a:spcBef>
                <a:spcPct val="0"/>
              </a:spcBef>
              <a:buFontTx/>
              <a:buNone/>
            </a:pPr>
            <a:endParaRPr kumimoji="0" lang="pt-BR" altLang="pt-BR" sz="2000" dirty="0">
              <a:latin typeface="Arial Narrow" panose="020B0606020202030204" pitchFamily="34" charset="0"/>
            </a:endParaRPr>
          </a:p>
          <a:p>
            <a:pPr marL="0" lvl="1">
              <a:spcBef>
                <a:spcPct val="0"/>
              </a:spcBef>
              <a:buFontTx/>
              <a:buNone/>
            </a:pPr>
            <a:endParaRPr kumimoji="0" lang="pt-BR" altLang="pt-BR" sz="2000" dirty="0">
              <a:latin typeface="Arial Narrow" panose="020B0606020202030204" pitchFamily="34" charset="0"/>
            </a:endParaRPr>
          </a:p>
          <a:p>
            <a:pPr marL="0" lvl="1">
              <a:spcBef>
                <a:spcPct val="0"/>
              </a:spcBef>
              <a:buFontTx/>
              <a:buNone/>
            </a:pPr>
            <a:r>
              <a:rPr kumimoji="0" lang="pt-BR" altLang="pt-BR" sz="2000" dirty="0">
                <a:latin typeface="Arial Narrow" panose="020B0606020202030204" pitchFamily="34" charset="0"/>
              </a:rPr>
              <a:t>Utiliza o conceito de pilha, onde operandos são armazenados até que um operador force sua manipulação, operação e desempilhamento. </a:t>
            </a:r>
          </a:p>
          <a:p>
            <a:pPr marL="88900" lvl="2" indent="-88900">
              <a:spcBef>
                <a:spcPct val="0"/>
              </a:spcBef>
              <a:buFontTx/>
              <a:buNone/>
            </a:pPr>
            <a:endParaRPr kumimoji="0" lang="pt-BR" altLang="pt-BR" sz="2000" dirty="0">
              <a:latin typeface="Arial Narrow" panose="020B0606020202030204" pitchFamily="34" charset="0"/>
            </a:endParaRPr>
          </a:p>
          <a:p>
            <a:pPr marL="88900" lvl="1" indent="-88900">
              <a:spcBef>
                <a:spcPct val="0"/>
              </a:spcBef>
              <a:buFontTx/>
              <a:buNone/>
            </a:pPr>
            <a:r>
              <a:rPr kumimoji="0" lang="pt-BR" altLang="pt-BR" sz="2000" dirty="0">
                <a:latin typeface="Arial Narrow" panose="020B0606020202030204" pitchFamily="34" charset="0"/>
              </a:rPr>
              <a:t>Os resultados das computações intermediárias são implicitamente referidos na pilha.</a:t>
            </a:r>
          </a:p>
        </p:txBody>
      </p:sp>
      <p:graphicFrame>
        <p:nvGraphicFramePr>
          <p:cNvPr id="2" name="Tabela 2">
            <a:extLst>
              <a:ext uri="{FF2B5EF4-FFF2-40B4-BE49-F238E27FC236}">
                <a16:creationId xmlns:a16="http://schemas.microsoft.com/office/drawing/2014/main" id="{34A854AF-49C4-4B5B-A2BD-3AFBB2523AAF}"/>
              </a:ext>
            </a:extLst>
          </p:cNvPr>
          <p:cNvGraphicFramePr>
            <a:graphicFrameLocks noGrp="1"/>
          </p:cNvGraphicFramePr>
          <p:nvPr>
            <p:extLst>
              <p:ext uri="{D42A27DB-BD31-4B8C-83A1-F6EECF244321}">
                <p14:modId xmlns:p14="http://schemas.microsoft.com/office/powerpoint/2010/main" val="40736026"/>
              </p:ext>
            </p:extLst>
          </p:nvPr>
        </p:nvGraphicFramePr>
        <p:xfrm>
          <a:off x="934779" y="1546030"/>
          <a:ext cx="7274442" cy="1483360"/>
        </p:xfrm>
        <a:graphic>
          <a:graphicData uri="http://schemas.openxmlformats.org/drawingml/2006/table">
            <a:tbl>
              <a:tblPr firstRow="1" bandRow="1">
                <a:tableStyleId>{93296810-A885-4BE3-A3E7-6D5BEEA58F35}</a:tableStyleId>
              </a:tblPr>
              <a:tblGrid>
                <a:gridCol w="2424814">
                  <a:extLst>
                    <a:ext uri="{9D8B030D-6E8A-4147-A177-3AD203B41FA5}">
                      <a16:colId xmlns:a16="http://schemas.microsoft.com/office/drawing/2014/main" val="3586398270"/>
                    </a:ext>
                  </a:extLst>
                </a:gridCol>
                <a:gridCol w="2424814">
                  <a:extLst>
                    <a:ext uri="{9D8B030D-6E8A-4147-A177-3AD203B41FA5}">
                      <a16:colId xmlns:a16="http://schemas.microsoft.com/office/drawing/2014/main" val="3212741918"/>
                    </a:ext>
                  </a:extLst>
                </a:gridCol>
                <a:gridCol w="2424814">
                  <a:extLst>
                    <a:ext uri="{9D8B030D-6E8A-4147-A177-3AD203B41FA5}">
                      <a16:colId xmlns:a16="http://schemas.microsoft.com/office/drawing/2014/main" val="2344209330"/>
                    </a:ext>
                  </a:extLst>
                </a:gridCol>
              </a:tblGrid>
              <a:tr h="370840">
                <a:tc>
                  <a:txBody>
                    <a:bodyPr/>
                    <a:lstStyle/>
                    <a:p>
                      <a:r>
                        <a:rPr lang="pt-BR" sz="1800" dirty="0">
                          <a:latin typeface="Arial Narrow" panose="020B0606020202030204" pitchFamily="34" charset="0"/>
                        </a:rPr>
                        <a:t>notação infixa</a:t>
                      </a:r>
                    </a:p>
                  </a:txBody>
                  <a:tcPr/>
                </a:tc>
                <a:tc>
                  <a:txBody>
                    <a:bodyPr/>
                    <a:lstStyle/>
                    <a:p>
                      <a:r>
                        <a:rPr lang="pt-BR" sz="1800" dirty="0">
                          <a:latin typeface="Arial Narrow" panose="020B0606020202030204" pitchFamily="34" charset="0"/>
                        </a:rPr>
                        <a:t>notação prefixa</a:t>
                      </a:r>
                    </a:p>
                  </a:txBody>
                  <a:tcPr/>
                </a:tc>
                <a:tc>
                  <a:txBody>
                    <a:bodyPr/>
                    <a:lstStyle/>
                    <a:p>
                      <a:r>
                        <a:rPr lang="pt-BR" sz="1800" dirty="0">
                          <a:latin typeface="Arial Narrow" panose="020B0606020202030204" pitchFamily="34" charset="0"/>
                        </a:rPr>
                        <a:t>notação </a:t>
                      </a:r>
                      <a:r>
                        <a:rPr lang="pt-BR" sz="1800" dirty="0" err="1">
                          <a:latin typeface="Arial Narrow" panose="020B0606020202030204" pitchFamily="34" charset="0"/>
                        </a:rPr>
                        <a:t>posfixa</a:t>
                      </a:r>
                      <a:endParaRPr lang="pt-BR" sz="1800" dirty="0">
                        <a:latin typeface="Arial Narrow" panose="020B0606020202030204" pitchFamily="34" charset="0"/>
                      </a:endParaRPr>
                    </a:p>
                  </a:txBody>
                  <a:tcPr/>
                </a:tc>
                <a:extLst>
                  <a:ext uri="{0D108BD9-81ED-4DB2-BD59-A6C34878D82A}">
                    <a16:rowId xmlns:a16="http://schemas.microsoft.com/office/drawing/2014/main" val="3025596287"/>
                  </a:ext>
                </a:extLst>
              </a:tr>
              <a:tr h="370840">
                <a:tc>
                  <a:txBody>
                    <a:bodyPr/>
                    <a:lstStyle/>
                    <a:p>
                      <a:r>
                        <a:rPr lang="pt-BR" sz="1800" dirty="0">
                          <a:latin typeface="Arial Narrow" panose="020B0606020202030204" pitchFamily="34" charset="0"/>
                        </a:rPr>
                        <a:t>a + b</a:t>
                      </a:r>
                    </a:p>
                  </a:txBody>
                  <a:tcPr/>
                </a:tc>
                <a:tc>
                  <a:txBody>
                    <a:bodyPr/>
                    <a:lstStyle/>
                    <a:p>
                      <a:r>
                        <a:rPr lang="pt-BR" sz="1800" dirty="0">
                          <a:latin typeface="Arial Narrow" panose="020B0606020202030204" pitchFamily="34" charset="0"/>
                        </a:rPr>
                        <a:t>+ a b</a:t>
                      </a:r>
                    </a:p>
                  </a:txBody>
                  <a:tcPr/>
                </a:tc>
                <a:tc>
                  <a:txBody>
                    <a:bodyPr/>
                    <a:lstStyle/>
                    <a:p>
                      <a:r>
                        <a:rPr lang="pt-BR" sz="1800" dirty="0">
                          <a:latin typeface="Arial Narrow" panose="020B0606020202030204" pitchFamily="34" charset="0"/>
                        </a:rPr>
                        <a:t>a b +</a:t>
                      </a:r>
                    </a:p>
                  </a:txBody>
                  <a:tcPr/>
                </a:tc>
                <a:extLst>
                  <a:ext uri="{0D108BD9-81ED-4DB2-BD59-A6C34878D82A}">
                    <a16:rowId xmlns:a16="http://schemas.microsoft.com/office/drawing/2014/main" val="222026730"/>
                  </a:ext>
                </a:extLst>
              </a:tr>
              <a:tr h="370840">
                <a:tc>
                  <a:txBody>
                    <a:bodyPr/>
                    <a:lstStyle/>
                    <a:p>
                      <a:r>
                        <a:rPr lang="pt-BR" sz="1800" dirty="0">
                          <a:latin typeface="Arial Narrow" panose="020B0606020202030204" pitchFamily="34" charset="0"/>
                        </a:rPr>
                        <a:t>a + b * 2</a:t>
                      </a:r>
                    </a:p>
                  </a:txBody>
                  <a:tcPr/>
                </a:tc>
                <a:tc>
                  <a:txBody>
                    <a:bodyPr/>
                    <a:lstStyle/>
                    <a:p>
                      <a:r>
                        <a:rPr lang="pt-BR" sz="1800" dirty="0">
                          <a:latin typeface="Arial Narrow" panose="020B0606020202030204" pitchFamily="34" charset="0"/>
                        </a:rPr>
                        <a:t>+ a * b 2</a:t>
                      </a:r>
                    </a:p>
                  </a:txBody>
                  <a:tcPr/>
                </a:tc>
                <a:tc>
                  <a:txBody>
                    <a:bodyPr/>
                    <a:lstStyle/>
                    <a:p>
                      <a:r>
                        <a:rPr lang="pt-BR" sz="1800" dirty="0">
                          <a:latin typeface="Arial Narrow" panose="020B0606020202030204" pitchFamily="34" charset="0"/>
                        </a:rPr>
                        <a:t>a b 2 * +</a:t>
                      </a:r>
                    </a:p>
                  </a:txBody>
                  <a:tcPr/>
                </a:tc>
                <a:extLst>
                  <a:ext uri="{0D108BD9-81ED-4DB2-BD59-A6C34878D82A}">
                    <a16:rowId xmlns:a16="http://schemas.microsoft.com/office/drawing/2014/main" val="1703351376"/>
                  </a:ext>
                </a:extLst>
              </a:tr>
              <a:tr h="370840">
                <a:tc>
                  <a:txBody>
                    <a:bodyPr/>
                    <a:lstStyle/>
                    <a:p>
                      <a:r>
                        <a:rPr lang="pt-BR" sz="1800" dirty="0">
                          <a:latin typeface="Arial Narrow" panose="020B0606020202030204" pitchFamily="34" charset="0"/>
                        </a:rPr>
                        <a:t>(a + b) * 2 </a:t>
                      </a:r>
                    </a:p>
                  </a:txBody>
                  <a:tcPr/>
                </a:tc>
                <a:tc>
                  <a:txBody>
                    <a:bodyPr/>
                    <a:lstStyle/>
                    <a:p>
                      <a:r>
                        <a:rPr lang="pt-BR" sz="1800" dirty="0">
                          <a:latin typeface="Arial Narrow" panose="020B0606020202030204" pitchFamily="34" charset="0"/>
                        </a:rPr>
                        <a:t>* + a b 2</a:t>
                      </a:r>
                    </a:p>
                  </a:txBody>
                  <a:tcPr/>
                </a:tc>
                <a:tc>
                  <a:txBody>
                    <a:bodyPr/>
                    <a:lstStyle/>
                    <a:p>
                      <a:r>
                        <a:rPr lang="pt-BR" sz="1800" dirty="0">
                          <a:latin typeface="Arial Narrow" panose="020B0606020202030204" pitchFamily="34" charset="0"/>
                        </a:rPr>
                        <a:t>a b + 2 *</a:t>
                      </a:r>
                    </a:p>
                  </a:txBody>
                  <a:tcPr/>
                </a:tc>
                <a:extLst>
                  <a:ext uri="{0D108BD9-81ED-4DB2-BD59-A6C34878D82A}">
                    <a16:rowId xmlns:a16="http://schemas.microsoft.com/office/drawing/2014/main" val="3605452695"/>
                  </a:ext>
                </a:extLst>
              </a:tr>
            </a:tbl>
          </a:graphicData>
        </a:graphic>
      </p:graphicFrame>
      <p:sp>
        <p:nvSpPr>
          <p:cNvPr id="3" name="Rectangle 113">
            <a:extLst>
              <a:ext uri="{FF2B5EF4-FFF2-40B4-BE49-F238E27FC236}">
                <a16:creationId xmlns:a16="http://schemas.microsoft.com/office/drawing/2014/main" id="{5A67D206-2449-4EF7-B6D7-10B5D6E39C6B}"/>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4" name="Line 114">
            <a:extLst>
              <a:ext uri="{FF2B5EF4-FFF2-40B4-BE49-F238E27FC236}">
                <a16:creationId xmlns:a16="http://schemas.microsoft.com/office/drawing/2014/main" id="{2A4465FE-9650-4AF3-9CA3-EED1BBD87801}"/>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4">
            <a:extLst>
              <a:ext uri="{FF2B5EF4-FFF2-40B4-BE49-F238E27FC236}">
                <a16:creationId xmlns:a16="http://schemas.microsoft.com/office/drawing/2014/main" id="{BA699EDB-B47D-4A27-879B-AF209C8BA905}"/>
              </a:ext>
            </a:extLst>
          </p:cNvPr>
          <p:cNvSpPr>
            <a:spLocks noChangeArrowheads="1"/>
          </p:cNvSpPr>
          <p:nvPr/>
        </p:nvSpPr>
        <p:spPr bwMode="auto">
          <a:xfrm>
            <a:off x="179511" y="779040"/>
            <a:ext cx="8766051" cy="56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None/>
            </a:pPr>
            <a:r>
              <a:rPr kumimoji="0" lang="pt-BR" altLang="pt-BR" sz="2000" b="1" dirty="0">
                <a:solidFill>
                  <a:srgbClr val="008000"/>
                </a:solidFill>
                <a:latin typeface="Arial Narrow" panose="020B0606020202030204" pitchFamily="34" charset="0"/>
              </a:rPr>
              <a:t>notação polonesa </a:t>
            </a:r>
            <a:r>
              <a:rPr kumimoji="0" lang="pt-BR" altLang="pt-BR" sz="2000" b="1" dirty="0" err="1">
                <a:solidFill>
                  <a:srgbClr val="008000"/>
                </a:solidFill>
                <a:latin typeface="Arial Narrow" panose="020B0606020202030204" pitchFamily="34" charset="0"/>
              </a:rPr>
              <a:t>posfixa</a:t>
            </a:r>
            <a:r>
              <a:rPr kumimoji="0" lang="pt-BR" altLang="pt-BR" sz="2000" dirty="0">
                <a:latin typeface="Arial Narrow" panose="020B0606020202030204" pitchFamily="34" charset="0"/>
              </a:rPr>
              <a:t>: considerando que a = 2; b = 3, para </a:t>
            </a:r>
            <a:r>
              <a:rPr kumimoji="0" lang="pt-BR" altLang="pt-BR" sz="2000" b="1" dirty="0">
                <a:solidFill>
                  <a:srgbClr val="FF0000"/>
                </a:solidFill>
                <a:latin typeface="Arial Narrow" panose="020B0606020202030204" pitchFamily="34" charset="0"/>
              </a:rPr>
              <a:t>a b +</a:t>
            </a:r>
            <a:r>
              <a:rPr kumimoji="0" lang="pt-BR" altLang="pt-BR" sz="2000" dirty="0">
                <a:latin typeface="Arial Narrow" panose="020B0606020202030204" pitchFamily="34" charset="0"/>
              </a:rPr>
              <a:t> temos:</a:t>
            </a:r>
          </a:p>
          <a:p>
            <a:pPr lvl="1">
              <a:spcBef>
                <a:spcPct val="0"/>
              </a:spcBef>
              <a:buFontTx/>
              <a:buNone/>
            </a:pPr>
            <a:endParaRPr kumimoji="0" lang="pt-BR" altLang="pt-BR" sz="20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400" dirty="0">
              <a:latin typeface="Arial Narrow" panose="020B0606020202030204" pitchFamily="34" charset="0"/>
            </a:endParaRPr>
          </a:p>
          <a:p>
            <a:pPr lvl="1">
              <a:spcBef>
                <a:spcPct val="0"/>
              </a:spcBef>
              <a:buFontTx/>
              <a:buNone/>
            </a:pPr>
            <a:r>
              <a:rPr kumimoji="0" lang="pt-BR" altLang="pt-BR" sz="1800" dirty="0">
                <a:latin typeface="Arial Narrow" panose="020B0606020202030204" pitchFamily="34" charset="0"/>
              </a:rPr>
              <a:t>            a + b</a:t>
            </a:r>
          </a:p>
          <a:p>
            <a:pPr lvl="1">
              <a:spcBef>
                <a:spcPct val="0"/>
              </a:spcBef>
              <a:buFontTx/>
              <a:buNone/>
            </a:pPr>
            <a:endParaRPr kumimoji="0" lang="pt-BR" altLang="pt-BR" sz="1800" dirty="0">
              <a:latin typeface="Arial Narrow" panose="020B0606020202030204" pitchFamily="34" charset="0"/>
            </a:endParaRPr>
          </a:p>
          <a:p>
            <a:pPr>
              <a:spcBef>
                <a:spcPct val="0"/>
              </a:spcBef>
              <a:buNone/>
            </a:pPr>
            <a:r>
              <a:rPr kumimoji="0" lang="pt-BR" altLang="pt-BR" sz="2000" dirty="0">
                <a:latin typeface="Arial Narrow" panose="020B0606020202030204" pitchFamily="34" charset="0"/>
              </a:rPr>
              <a:t>Para </a:t>
            </a:r>
            <a:r>
              <a:rPr lang="pt-BR" altLang="pt-BR" sz="2000" dirty="0">
                <a:solidFill>
                  <a:srgbClr val="FF0000"/>
                </a:solidFill>
                <a:latin typeface="Arial Narrow" panose="020B0606020202030204" pitchFamily="34" charset="0"/>
              </a:rPr>
              <a:t>a b 2 * +</a:t>
            </a:r>
            <a:r>
              <a:rPr kumimoji="0" lang="pt-BR" altLang="pt-BR" sz="2000" dirty="0">
                <a:latin typeface="Arial Narrow" panose="020B0606020202030204" pitchFamily="34" charset="0"/>
              </a:rPr>
              <a:t> temos:</a:t>
            </a: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1800" dirty="0">
              <a:latin typeface="Arial Narrow" panose="020B0606020202030204" pitchFamily="34" charset="0"/>
            </a:endParaRPr>
          </a:p>
          <a:p>
            <a:pPr lvl="1">
              <a:spcBef>
                <a:spcPct val="0"/>
              </a:spcBef>
              <a:buFontTx/>
              <a:buNone/>
            </a:pPr>
            <a:endParaRPr kumimoji="0" lang="pt-BR" altLang="pt-BR" sz="500" dirty="0">
              <a:latin typeface="Arial Narrow" panose="020B0606020202030204" pitchFamily="34" charset="0"/>
            </a:endParaRPr>
          </a:p>
          <a:p>
            <a:pPr lvl="1">
              <a:spcBef>
                <a:spcPct val="0"/>
              </a:spcBef>
              <a:buFontTx/>
              <a:buNone/>
            </a:pPr>
            <a:r>
              <a:rPr lang="pt-BR" altLang="pt-BR" sz="1800" dirty="0">
                <a:latin typeface="Arial Narrow" panose="020B0606020202030204" pitchFamily="34" charset="0"/>
              </a:rPr>
              <a:t>            a + b * 2</a:t>
            </a:r>
            <a:endParaRPr kumimoji="0" lang="pt-BR" altLang="pt-BR" sz="1800" dirty="0">
              <a:latin typeface="Arial Narrow" panose="020B0606020202030204" pitchFamily="34" charset="0"/>
            </a:endParaRPr>
          </a:p>
        </p:txBody>
      </p:sp>
      <p:graphicFrame>
        <p:nvGraphicFramePr>
          <p:cNvPr id="2" name="Tabela 2">
            <a:extLst>
              <a:ext uri="{FF2B5EF4-FFF2-40B4-BE49-F238E27FC236}">
                <a16:creationId xmlns:a16="http://schemas.microsoft.com/office/drawing/2014/main" id="{B2E52D24-2599-4577-8E02-740EB3425004}"/>
              </a:ext>
            </a:extLst>
          </p:cNvPr>
          <p:cNvGraphicFramePr>
            <a:graphicFrameLocks noGrp="1"/>
          </p:cNvGraphicFramePr>
          <p:nvPr>
            <p:extLst>
              <p:ext uri="{D42A27DB-BD31-4B8C-83A1-F6EECF244321}">
                <p14:modId xmlns:p14="http://schemas.microsoft.com/office/powerpoint/2010/main" val="3580267535"/>
              </p:ext>
            </p:extLst>
          </p:nvPr>
        </p:nvGraphicFramePr>
        <p:xfrm>
          <a:off x="1349149" y="1258465"/>
          <a:ext cx="6784343" cy="1484312"/>
        </p:xfrm>
        <a:graphic>
          <a:graphicData uri="http://schemas.openxmlformats.org/drawingml/2006/table">
            <a:tbl>
              <a:tblPr firstRow="1" bandRow="1">
                <a:tableStyleId>{93296810-A885-4BE3-A3E7-6D5BEEA58F35}</a:tableStyleId>
              </a:tblPr>
              <a:tblGrid>
                <a:gridCol w="2261447">
                  <a:extLst>
                    <a:ext uri="{9D8B030D-6E8A-4147-A177-3AD203B41FA5}">
                      <a16:colId xmlns:a16="http://schemas.microsoft.com/office/drawing/2014/main" val="20000"/>
                    </a:ext>
                  </a:extLst>
                </a:gridCol>
                <a:gridCol w="2926579">
                  <a:extLst>
                    <a:ext uri="{9D8B030D-6E8A-4147-A177-3AD203B41FA5}">
                      <a16:colId xmlns:a16="http://schemas.microsoft.com/office/drawing/2014/main" val="20001"/>
                    </a:ext>
                  </a:extLst>
                </a:gridCol>
                <a:gridCol w="1596317">
                  <a:extLst>
                    <a:ext uri="{9D8B030D-6E8A-4147-A177-3AD203B41FA5}">
                      <a16:colId xmlns:a16="http://schemas.microsoft.com/office/drawing/2014/main" val="20002"/>
                    </a:ext>
                  </a:extLst>
                </a:gridCol>
              </a:tblGrid>
              <a:tr h="371078">
                <a:tc>
                  <a:txBody>
                    <a:bodyPr/>
                    <a:lstStyle/>
                    <a:p>
                      <a:pPr algn="ctr">
                        <a:spcAft>
                          <a:spcPts val="0"/>
                        </a:spcAft>
                      </a:pPr>
                      <a:r>
                        <a:rPr lang="pt-BR" sz="1800" kern="1200" dirty="0">
                          <a:solidFill>
                            <a:schemeClr val="bg1"/>
                          </a:solidFill>
                          <a:latin typeface="Arial Narrow" panose="020B0606020202030204" pitchFamily="34" charset="0"/>
                        </a:rPr>
                        <a:t>valor processado</a:t>
                      </a:r>
                      <a:endParaRPr lang="pt-BR" sz="1800" kern="1200" dirty="0">
                        <a:solidFill>
                          <a:schemeClr val="bg1"/>
                        </a:solidFill>
                        <a:latin typeface="Arial Narrow" panose="020B0606020202030204" pitchFamily="34" charset="0"/>
                        <a:ea typeface="+mn-ea"/>
                        <a:cs typeface="+mn-cs"/>
                      </a:endParaRPr>
                    </a:p>
                  </a:txBody>
                  <a:tcPr marT="45749" marB="45749"/>
                </a:tc>
                <a:tc>
                  <a:txBody>
                    <a:bodyPr/>
                    <a:lstStyle/>
                    <a:p>
                      <a:r>
                        <a:rPr lang="pt-BR" sz="1800" dirty="0">
                          <a:latin typeface="Arial Narrow" panose="020B0606020202030204" pitchFamily="34" charset="0"/>
                        </a:rPr>
                        <a:t>o</a:t>
                      </a:r>
                      <a:r>
                        <a:rPr lang="pt-BR" sz="1800">
                          <a:latin typeface="Arial Narrow" panose="020B0606020202030204" pitchFamily="34" charset="0"/>
                        </a:rPr>
                        <a:t> </a:t>
                      </a:r>
                      <a:r>
                        <a:rPr lang="pt-BR" sz="1800" dirty="0">
                          <a:latin typeface="Arial Narrow" panose="020B0606020202030204" pitchFamily="34" charset="0"/>
                        </a:rPr>
                        <a:t>que fazer?</a:t>
                      </a:r>
                    </a:p>
                  </a:txBody>
                  <a:tcPr marT="45749" marB="45749"/>
                </a:tc>
                <a:tc>
                  <a:txBody>
                    <a:bodyPr/>
                    <a:lstStyle/>
                    <a:p>
                      <a:r>
                        <a:rPr lang="pt-BR" sz="1800" dirty="0">
                          <a:latin typeface="Arial Narrow" panose="020B0606020202030204" pitchFamily="34" charset="0"/>
                        </a:rPr>
                        <a:t>pilha</a:t>
                      </a:r>
                    </a:p>
                  </a:txBody>
                  <a:tcPr marT="45749" marB="45749"/>
                </a:tc>
                <a:extLst>
                  <a:ext uri="{0D108BD9-81ED-4DB2-BD59-A6C34878D82A}">
                    <a16:rowId xmlns:a16="http://schemas.microsoft.com/office/drawing/2014/main" val="10000"/>
                  </a:ext>
                </a:extLst>
              </a:tr>
              <a:tr h="371078">
                <a:tc>
                  <a:txBody>
                    <a:bodyPr/>
                    <a:lstStyle/>
                    <a:p>
                      <a:pPr algn="ctr"/>
                      <a:r>
                        <a:rPr lang="pt-BR" sz="1800" dirty="0">
                          <a:latin typeface="Arial Narrow" panose="020B0606020202030204" pitchFamily="34" charset="0"/>
                        </a:rPr>
                        <a:t>a</a:t>
                      </a:r>
                    </a:p>
                  </a:txBody>
                  <a:tcPr marT="45749" marB="45749"/>
                </a:tc>
                <a:tc>
                  <a:txBody>
                    <a:bodyPr/>
                    <a:lstStyle/>
                    <a:p>
                      <a:r>
                        <a:rPr lang="pt-BR" sz="1800" dirty="0">
                          <a:latin typeface="Arial Narrow" panose="020B0606020202030204" pitchFamily="34" charset="0"/>
                        </a:rPr>
                        <a:t>empilhar valor de a</a:t>
                      </a:r>
                    </a:p>
                  </a:txBody>
                  <a:tcPr marT="45749" marB="45749"/>
                </a:tc>
                <a:tc>
                  <a:txBody>
                    <a:bodyPr/>
                    <a:lstStyle/>
                    <a:p>
                      <a:r>
                        <a:rPr lang="pt-BR" sz="1800" dirty="0">
                          <a:latin typeface="Arial Narrow" panose="020B0606020202030204" pitchFamily="34" charset="0"/>
                        </a:rPr>
                        <a:t>2</a:t>
                      </a:r>
                    </a:p>
                  </a:txBody>
                  <a:tcPr marT="45749" marB="45749"/>
                </a:tc>
                <a:extLst>
                  <a:ext uri="{0D108BD9-81ED-4DB2-BD59-A6C34878D82A}">
                    <a16:rowId xmlns:a16="http://schemas.microsoft.com/office/drawing/2014/main" val="10001"/>
                  </a:ext>
                </a:extLst>
              </a:tr>
              <a:tr h="371078">
                <a:tc>
                  <a:txBody>
                    <a:bodyPr/>
                    <a:lstStyle/>
                    <a:p>
                      <a:pPr algn="ctr"/>
                      <a:r>
                        <a:rPr lang="pt-BR" sz="1800" dirty="0">
                          <a:latin typeface="Arial Narrow" panose="020B0606020202030204" pitchFamily="34" charset="0"/>
                        </a:rPr>
                        <a:t>b</a:t>
                      </a:r>
                    </a:p>
                  </a:txBody>
                  <a:tcPr marT="45749" marB="45749"/>
                </a:tc>
                <a:tc>
                  <a:txBody>
                    <a:bodyPr/>
                    <a:lstStyle/>
                    <a:p>
                      <a:r>
                        <a:rPr lang="pt-BR" sz="1800" dirty="0">
                          <a:latin typeface="Arial Narrow" panose="020B0606020202030204" pitchFamily="34" charset="0"/>
                        </a:rPr>
                        <a:t>empilhar valor de b</a:t>
                      </a:r>
                    </a:p>
                  </a:txBody>
                  <a:tcPr marT="45749" marB="45749"/>
                </a:tc>
                <a:tc>
                  <a:txBody>
                    <a:bodyPr/>
                    <a:lstStyle/>
                    <a:p>
                      <a:r>
                        <a:rPr lang="pt-BR" sz="1800" dirty="0">
                          <a:latin typeface="Arial Narrow" panose="020B0606020202030204" pitchFamily="34" charset="0"/>
                        </a:rPr>
                        <a:t>2, 3</a:t>
                      </a:r>
                    </a:p>
                  </a:txBody>
                  <a:tcPr marT="45749" marB="45749"/>
                </a:tc>
                <a:extLst>
                  <a:ext uri="{0D108BD9-81ED-4DB2-BD59-A6C34878D82A}">
                    <a16:rowId xmlns:a16="http://schemas.microsoft.com/office/drawing/2014/main" val="10002"/>
                  </a:ext>
                </a:extLst>
              </a:tr>
              <a:tr h="371078">
                <a:tc>
                  <a:txBody>
                    <a:bodyPr/>
                    <a:lstStyle/>
                    <a:p>
                      <a:pPr algn="ctr"/>
                      <a:r>
                        <a:rPr lang="pt-BR" sz="1800" dirty="0">
                          <a:latin typeface="Arial Narrow" panose="020B0606020202030204" pitchFamily="34" charset="0"/>
                        </a:rPr>
                        <a:t>+</a:t>
                      </a:r>
                    </a:p>
                  </a:txBody>
                  <a:tcPr marT="45749" marB="45749"/>
                </a:tc>
                <a:tc>
                  <a:txBody>
                    <a:bodyPr/>
                    <a:lstStyle/>
                    <a:p>
                      <a:r>
                        <a:rPr lang="pt-BR" sz="1800" dirty="0">
                          <a:latin typeface="Arial Narrow" panose="020B0606020202030204" pitchFamily="34" charset="0"/>
                        </a:rPr>
                        <a:t>somar </a:t>
                      </a:r>
                    </a:p>
                  </a:txBody>
                  <a:tcPr marT="45749" marB="45749"/>
                </a:tc>
                <a:tc>
                  <a:txBody>
                    <a:bodyPr/>
                    <a:lstStyle/>
                    <a:p>
                      <a:r>
                        <a:rPr lang="pt-BR" sz="1800" dirty="0">
                          <a:latin typeface="Arial Narrow" panose="020B0606020202030204" pitchFamily="34" charset="0"/>
                        </a:rPr>
                        <a:t>5</a:t>
                      </a:r>
                    </a:p>
                  </a:txBody>
                  <a:tcPr marT="45749" marB="45749"/>
                </a:tc>
                <a:extLst>
                  <a:ext uri="{0D108BD9-81ED-4DB2-BD59-A6C34878D82A}">
                    <a16:rowId xmlns:a16="http://schemas.microsoft.com/office/drawing/2014/main" val="10003"/>
                  </a:ext>
                </a:extLst>
              </a:tr>
            </a:tbl>
          </a:graphicData>
        </a:graphic>
      </p:graphicFrame>
      <p:graphicFrame>
        <p:nvGraphicFramePr>
          <p:cNvPr id="37" name="Tabela 2">
            <a:extLst>
              <a:ext uri="{FF2B5EF4-FFF2-40B4-BE49-F238E27FC236}">
                <a16:creationId xmlns:a16="http://schemas.microsoft.com/office/drawing/2014/main" id="{B0A5A45D-6229-4754-AC09-62A5EA7C38D0}"/>
              </a:ext>
            </a:extLst>
          </p:cNvPr>
          <p:cNvGraphicFramePr>
            <a:graphicFrameLocks noGrp="1"/>
          </p:cNvGraphicFramePr>
          <p:nvPr>
            <p:extLst>
              <p:ext uri="{D42A27DB-BD31-4B8C-83A1-F6EECF244321}">
                <p14:modId xmlns:p14="http://schemas.microsoft.com/office/powerpoint/2010/main" val="627152141"/>
              </p:ext>
            </p:extLst>
          </p:nvPr>
        </p:nvGraphicFramePr>
        <p:xfrm>
          <a:off x="1349149" y="3622253"/>
          <a:ext cx="6784343" cy="2224086"/>
        </p:xfrm>
        <a:graphic>
          <a:graphicData uri="http://schemas.openxmlformats.org/drawingml/2006/table">
            <a:tbl>
              <a:tblPr firstRow="1" bandRow="1">
                <a:tableStyleId>{93296810-A885-4BE3-A3E7-6D5BEEA58F35}</a:tableStyleId>
              </a:tblPr>
              <a:tblGrid>
                <a:gridCol w="2261447">
                  <a:extLst>
                    <a:ext uri="{9D8B030D-6E8A-4147-A177-3AD203B41FA5}">
                      <a16:colId xmlns:a16="http://schemas.microsoft.com/office/drawing/2014/main" val="20000"/>
                    </a:ext>
                  </a:extLst>
                </a:gridCol>
                <a:gridCol w="2926579">
                  <a:extLst>
                    <a:ext uri="{9D8B030D-6E8A-4147-A177-3AD203B41FA5}">
                      <a16:colId xmlns:a16="http://schemas.microsoft.com/office/drawing/2014/main" val="20001"/>
                    </a:ext>
                  </a:extLst>
                </a:gridCol>
                <a:gridCol w="1596317">
                  <a:extLst>
                    <a:ext uri="{9D8B030D-6E8A-4147-A177-3AD203B41FA5}">
                      <a16:colId xmlns:a16="http://schemas.microsoft.com/office/drawing/2014/main" val="20002"/>
                    </a:ext>
                  </a:extLst>
                </a:gridCol>
              </a:tblGrid>
              <a:tr h="370681">
                <a:tc>
                  <a:txBody>
                    <a:bodyPr/>
                    <a:lstStyle/>
                    <a:p>
                      <a:pPr algn="ctr">
                        <a:spcAft>
                          <a:spcPts val="0"/>
                        </a:spcAft>
                      </a:pPr>
                      <a:r>
                        <a:rPr lang="pt-BR" sz="1800" kern="1200" dirty="0">
                          <a:solidFill>
                            <a:schemeClr val="bg1"/>
                          </a:solidFill>
                          <a:latin typeface="Arial Narrow" panose="020B0606020202030204" pitchFamily="34" charset="0"/>
                        </a:rPr>
                        <a:t>valor processado</a:t>
                      </a:r>
                      <a:endParaRPr lang="pt-BR" sz="1800" kern="1200" dirty="0">
                        <a:solidFill>
                          <a:schemeClr val="bg1"/>
                        </a:solidFill>
                        <a:latin typeface="Arial Narrow" panose="020B0606020202030204" pitchFamily="34" charset="0"/>
                        <a:ea typeface="+mn-ea"/>
                        <a:cs typeface="+mn-cs"/>
                      </a:endParaRPr>
                    </a:p>
                  </a:txBody>
                  <a:tcPr marT="45700" marB="45700"/>
                </a:tc>
                <a:tc>
                  <a:txBody>
                    <a:bodyPr/>
                    <a:lstStyle/>
                    <a:p>
                      <a:r>
                        <a:rPr lang="pt-BR" sz="1800" dirty="0">
                          <a:latin typeface="Arial Narrow" panose="020B0606020202030204" pitchFamily="34" charset="0"/>
                        </a:rPr>
                        <a:t>o que fazer?</a:t>
                      </a:r>
                    </a:p>
                  </a:txBody>
                  <a:tcPr marT="45700" marB="45700"/>
                </a:tc>
                <a:tc>
                  <a:txBody>
                    <a:bodyPr/>
                    <a:lstStyle/>
                    <a:p>
                      <a:r>
                        <a:rPr lang="pt-BR" sz="1800" dirty="0">
                          <a:latin typeface="Arial Narrow" panose="020B0606020202030204" pitchFamily="34" charset="0"/>
                        </a:rPr>
                        <a:t>pilha</a:t>
                      </a:r>
                    </a:p>
                  </a:txBody>
                  <a:tcPr marT="45700" marB="45700"/>
                </a:tc>
                <a:extLst>
                  <a:ext uri="{0D108BD9-81ED-4DB2-BD59-A6C34878D82A}">
                    <a16:rowId xmlns:a16="http://schemas.microsoft.com/office/drawing/2014/main" val="10000"/>
                  </a:ext>
                </a:extLst>
              </a:tr>
              <a:tr h="370681">
                <a:tc>
                  <a:txBody>
                    <a:bodyPr/>
                    <a:lstStyle/>
                    <a:p>
                      <a:pPr algn="ctr"/>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extLst>
                  <a:ext uri="{0D108BD9-81ED-4DB2-BD59-A6C34878D82A}">
                    <a16:rowId xmlns:a16="http://schemas.microsoft.com/office/drawing/2014/main" val="10001"/>
                  </a:ext>
                </a:extLst>
              </a:tr>
              <a:tr h="370681">
                <a:tc>
                  <a:txBody>
                    <a:bodyPr/>
                    <a:lstStyle/>
                    <a:p>
                      <a:pPr algn="ctr"/>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extLst>
                  <a:ext uri="{0D108BD9-81ED-4DB2-BD59-A6C34878D82A}">
                    <a16:rowId xmlns:a16="http://schemas.microsoft.com/office/drawing/2014/main" val="10002"/>
                  </a:ext>
                </a:extLst>
              </a:tr>
              <a:tr h="370681">
                <a:tc>
                  <a:txBody>
                    <a:bodyPr/>
                    <a:lstStyle/>
                    <a:p>
                      <a:pPr algn="ctr"/>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extLst>
                  <a:ext uri="{0D108BD9-81ED-4DB2-BD59-A6C34878D82A}">
                    <a16:rowId xmlns:a16="http://schemas.microsoft.com/office/drawing/2014/main" val="10003"/>
                  </a:ext>
                </a:extLst>
              </a:tr>
              <a:tr h="370681">
                <a:tc>
                  <a:txBody>
                    <a:bodyPr/>
                    <a:lstStyle/>
                    <a:p>
                      <a:pPr algn="ctr"/>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extLst>
                  <a:ext uri="{0D108BD9-81ED-4DB2-BD59-A6C34878D82A}">
                    <a16:rowId xmlns:a16="http://schemas.microsoft.com/office/drawing/2014/main" val="10004"/>
                  </a:ext>
                </a:extLst>
              </a:tr>
              <a:tr h="370681">
                <a:tc>
                  <a:txBody>
                    <a:bodyPr/>
                    <a:lstStyle/>
                    <a:p>
                      <a:pPr algn="ctr"/>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tc>
                  <a:txBody>
                    <a:bodyPr/>
                    <a:lstStyle/>
                    <a:p>
                      <a:endParaRPr lang="pt-BR" sz="1800" dirty="0">
                        <a:latin typeface="Arial Narrow" panose="020B0606020202030204" pitchFamily="34" charset="0"/>
                      </a:endParaRPr>
                    </a:p>
                  </a:txBody>
                  <a:tcPr marT="45700" marB="45700"/>
                </a:tc>
                <a:extLst>
                  <a:ext uri="{0D108BD9-81ED-4DB2-BD59-A6C34878D82A}">
                    <a16:rowId xmlns:a16="http://schemas.microsoft.com/office/drawing/2014/main" val="10005"/>
                  </a:ext>
                </a:extLst>
              </a:tr>
            </a:tbl>
          </a:graphicData>
        </a:graphic>
      </p:graphicFrame>
      <p:sp>
        <p:nvSpPr>
          <p:cNvPr id="3" name="Rectangle 113">
            <a:extLst>
              <a:ext uri="{FF2B5EF4-FFF2-40B4-BE49-F238E27FC236}">
                <a16:creationId xmlns:a16="http://schemas.microsoft.com/office/drawing/2014/main" id="{F3A4BEBB-4CF5-4777-92D2-381662A427F1}"/>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4" name="Line 114">
            <a:extLst>
              <a:ext uri="{FF2B5EF4-FFF2-40B4-BE49-F238E27FC236}">
                <a16:creationId xmlns:a16="http://schemas.microsoft.com/office/drawing/2014/main" id="{FDCAAFA2-1561-401C-B2DE-B9B08830281F}"/>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a:extLst>
              <a:ext uri="{FF2B5EF4-FFF2-40B4-BE49-F238E27FC236}">
                <a16:creationId xmlns:a16="http://schemas.microsoft.com/office/drawing/2014/main" id="{7B73DB38-F0F5-4FB0-8798-6AEDABC1C514}"/>
              </a:ext>
            </a:extLst>
          </p:cNvPr>
          <p:cNvSpPr txBox="1">
            <a:spLocks noChangeArrowheads="1"/>
          </p:cNvSpPr>
          <p:nvPr/>
        </p:nvSpPr>
        <p:spPr bwMode="auto">
          <a:xfrm>
            <a:off x="203827" y="836712"/>
            <a:ext cx="7391400" cy="2723696"/>
          </a:xfrm>
          <a:prstGeom prst="rect">
            <a:avLst/>
          </a:prstGeom>
          <a:noFill/>
          <a:ln w="9525">
            <a:noFill/>
            <a:miter lim="800000"/>
            <a:headEnd/>
            <a:tailEnd/>
          </a:ln>
        </p:spPr>
        <p:txBody>
          <a:bodyPr/>
          <a:lstStyle>
            <a:lvl1pPr defTabSz="268288">
              <a:defRPr sz="2400">
                <a:solidFill>
                  <a:schemeClr val="tx1"/>
                </a:solidFill>
                <a:latin typeface="Times New Roman" pitchFamily="18" charset="0"/>
              </a:defRPr>
            </a:lvl1pPr>
            <a:lvl2pPr defTabSz="268288">
              <a:defRPr sz="2400">
                <a:solidFill>
                  <a:schemeClr val="tx1"/>
                </a:solidFill>
                <a:latin typeface="Times New Roman" pitchFamily="18" charset="0"/>
              </a:defRPr>
            </a:lvl2pPr>
            <a:lvl3pPr marL="1143000" indent="-228600" defTabSz="268288">
              <a:defRPr sz="2400">
                <a:solidFill>
                  <a:schemeClr val="tx1"/>
                </a:solidFill>
                <a:latin typeface="Times New Roman" pitchFamily="18" charset="0"/>
              </a:defRPr>
            </a:lvl3pPr>
            <a:lvl4pPr marL="1600200" indent="-228600" defTabSz="268288">
              <a:defRPr sz="2400">
                <a:solidFill>
                  <a:schemeClr val="tx1"/>
                </a:solidFill>
                <a:latin typeface="Times New Roman" pitchFamily="18" charset="0"/>
              </a:defRPr>
            </a:lvl4pPr>
            <a:lvl5pPr marL="2057400" indent="-228600" defTabSz="268288">
              <a:defRPr sz="2400">
                <a:solidFill>
                  <a:schemeClr val="tx1"/>
                </a:solidFill>
                <a:latin typeface="Times New Roman" pitchFamily="18" charset="0"/>
              </a:defRPr>
            </a:lvl5pPr>
            <a:lvl6pPr marL="2514600" indent="-228600" defTabSz="268288" eaLnBrk="0" fontAlgn="base" hangingPunct="0">
              <a:spcBef>
                <a:spcPct val="0"/>
              </a:spcBef>
              <a:spcAft>
                <a:spcPct val="0"/>
              </a:spcAft>
              <a:defRPr sz="2400">
                <a:solidFill>
                  <a:schemeClr val="tx1"/>
                </a:solidFill>
                <a:latin typeface="Times New Roman" pitchFamily="18" charset="0"/>
              </a:defRPr>
            </a:lvl6pPr>
            <a:lvl7pPr marL="2971800" indent="-228600" defTabSz="268288" eaLnBrk="0" fontAlgn="base" hangingPunct="0">
              <a:spcBef>
                <a:spcPct val="0"/>
              </a:spcBef>
              <a:spcAft>
                <a:spcPct val="0"/>
              </a:spcAft>
              <a:defRPr sz="2400">
                <a:solidFill>
                  <a:schemeClr val="tx1"/>
                </a:solidFill>
                <a:latin typeface="Times New Roman" pitchFamily="18" charset="0"/>
              </a:defRPr>
            </a:lvl7pPr>
            <a:lvl8pPr marL="3429000" indent="-228600" defTabSz="268288" eaLnBrk="0" fontAlgn="base" hangingPunct="0">
              <a:spcBef>
                <a:spcPct val="0"/>
              </a:spcBef>
              <a:spcAft>
                <a:spcPct val="0"/>
              </a:spcAft>
              <a:defRPr sz="2400">
                <a:solidFill>
                  <a:schemeClr val="tx1"/>
                </a:solidFill>
                <a:latin typeface="Times New Roman" pitchFamily="18" charset="0"/>
              </a:defRPr>
            </a:lvl8pPr>
            <a:lvl9pPr marL="3886200" indent="-228600" defTabSz="268288" eaLnBrk="0" fontAlgn="base" hangingPunct="0">
              <a:spcBef>
                <a:spcPct val="0"/>
              </a:spcBef>
              <a:spcAft>
                <a:spcPct val="0"/>
              </a:spcAft>
              <a:defRPr sz="2400">
                <a:solidFill>
                  <a:schemeClr val="tx1"/>
                </a:solidFill>
                <a:latin typeface="Times New Roman" pitchFamily="18" charset="0"/>
              </a:defRPr>
            </a:lvl9pPr>
          </a:lstStyle>
          <a:p>
            <a:pPr>
              <a:defRPr/>
            </a:pPr>
            <a:r>
              <a:rPr lang="pt-BR" sz="2000" u="sng" dirty="0">
                <a:latin typeface="Arial Narrow" pitchFamily="34" charset="0"/>
              </a:rPr>
              <a:t>programa fonte:</a:t>
            </a:r>
            <a:r>
              <a:rPr lang="pt-BR" sz="2000" b="1" dirty="0">
                <a:solidFill>
                  <a:srgbClr val="0000FF"/>
                </a:solidFill>
                <a:latin typeface="Arial Narrow" pitchFamily="34" charset="0"/>
              </a:rPr>
              <a:t> </a:t>
            </a:r>
          </a:p>
          <a:p>
            <a:pPr>
              <a:defRPr/>
            </a:pPr>
            <a:r>
              <a:rPr lang="pt-BR" sz="2000" b="1" dirty="0">
                <a:solidFill>
                  <a:srgbClr val="FF0000"/>
                </a:solidFill>
                <a:latin typeface="Arial Narrow" pitchFamily="34" charset="0"/>
              </a:rPr>
              <a:t>    a :=  b * c   +   b * c</a:t>
            </a:r>
          </a:p>
          <a:p>
            <a:pPr>
              <a:defRPr/>
            </a:pPr>
            <a:endParaRPr lang="pt-BR" sz="2000" b="1" dirty="0">
              <a:solidFill>
                <a:srgbClr val="FF0000"/>
              </a:solidFill>
              <a:latin typeface="Arial Narrow" pitchFamily="34" charset="0"/>
            </a:endParaRPr>
          </a:p>
          <a:p>
            <a:pPr>
              <a:defRPr/>
            </a:pPr>
            <a:endParaRPr lang="pt-BR" sz="2000" b="1" dirty="0">
              <a:solidFill>
                <a:srgbClr val="FF0000"/>
              </a:solidFill>
              <a:latin typeface="Arial Narrow" pitchFamily="34" charset="0"/>
            </a:endParaRPr>
          </a:p>
          <a:p>
            <a:pPr>
              <a:defRPr/>
            </a:pPr>
            <a:r>
              <a:rPr lang="pt-BR" sz="2000" b="1" dirty="0">
                <a:solidFill>
                  <a:srgbClr val="FF0000"/>
                </a:solidFill>
                <a:latin typeface="Arial Narrow" pitchFamily="34" charset="0"/>
              </a:rPr>
              <a:t>notação polonesa: </a:t>
            </a:r>
          </a:p>
          <a:p>
            <a:pPr>
              <a:defRPr/>
            </a:pPr>
            <a:r>
              <a:rPr lang="pt-BR" sz="1600" dirty="0">
                <a:latin typeface="Courier New" panose="02070309020205020404" pitchFamily="49" charset="0"/>
                <a:cs typeface="Courier New" panose="02070309020205020404" pitchFamily="49" charset="0"/>
              </a:rPr>
              <a:t>  b c * </a:t>
            </a:r>
          </a:p>
          <a:p>
            <a:pPr>
              <a:defRPr/>
            </a:pPr>
            <a:r>
              <a:rPr lang="pt-BR" sz="1600" dirty="0">
                <a:latin typeface="Courier New" panose="02070309020205020404" pitchFamily="49" charset="0"/>
                <a:cs typeface="Courier New" panose="02070309020205020404" pitchFamily="49" charset="0"/>
              </a:rPr>
              <a:t>  b c * </a:t>
            </a:r>
          </a:p>
          <a:p>
            <a:pPr>
              <a:defRPr/>
            </a:pPr>
            <a:r>
              <a:rPr lang="pt-BR" sz="1600" dirty="0">
                <a:latin typeface="Courier New" panose="02070309020205020404" pitchFamily="49" charset="0"/>
                <a:cs typeface="Courier New" panose="02070309020205020404" pitchFamily="49" charset="0"/>
              </a:rPr>
              <a:t>  +</a:t>
            </a:r>
          </a:p>
          <a:p>
            <a:pPr>
              <a:defRPr/>
            </a:pPr>
            <a:r>
              <a:rPr lang="pt-BR" sz="1600" dirty="0">
                <a:latin typeface="Courier New" panose="02070309020205020404" pitchFamily="49" charset="0"/>
                <a:cs typeface="Courier New" panose="02070309020205020404" pitchFamily="49" charset="0"/>
              </a:rPr>
              <a:t>  :=[a]</a:t>
            </a:r>
          </a:p>
          <a:p>
            <a:pPr>
              <a:defRPr/>
            </a:pPr>
            <a:endParaRPr lang="pt-BR" sz="1600" dirty="0">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  b c * b c * + :=[a]</a:t>
            </a:r>
          </a:p>
        </p:txBody>
      </p:sp>
      <p:sp>
        <p:nvSpPr>
          <p:cNvPr id="49" name="Text Box 5">
            <a:extLst>
              <a:ext uri="{FF2B5EF4-FFF2-40B4-BE49-F238E27FC236}">
                <a16:creationId xmlns:a16="http://schemas.microsoft.com/office/drawing/2014/main" id="{32446050-4DE1-4B1F-9571-E430AE1334A8}"/>
              </a:ext>
            </a:extLst>
          </p:cNvPr>
          <p:cNvSpPr txBox="1">
            <a:spLocks noChangeArrowheads="1"/>
          </p:cNvSpPr>
          <p:nvPr/>
        </p:nvSpPr>
        <p:spPr bwMode="auto">
          <a:xfrm>
            <a:off x="1808344" y="1140839"/>
            <a:ext cx="624441" cy="305085"/>
          </a:xfrm>
          <a:prstGeom prst="rect">
            <a:avLst/>
          </a:prstGeom>
          <a:solidFill>
            <a:srgbClr val="FFFFFF"/>
          </a:solidFill>
          <a:ln w="9525">
            <a:noFill/>
            <a:miter lim="800000"/>
            <a:headEnd/>
            <a:tailEnd/>
          </a:ln>
        </p:spPr>
        <p:txBody>
          <a:bodyPr/>
          <a:lstStyle>
            <a:lvl1pPr defTabSz="268288">
              <a:defRPr sz="2400">
                <a:solidFill>
                  <a:schemeClr val="tx1"/>
                </a:solidFill>
                <a:latin typeface="Times New Roman" pitchFamily="18" charset="0"/>
              </a:defRPr>
            </a:lvl1pPr>
            <a:lvl2pPr defTabSz="268288">
              <a:defRPr sz="2400">
                <a:solidFill>
                  <a:schemeClr val="tx1"/>
                </a:solidFill>
                <a:latin typeface="Times New Roman" pitchFamily="18" charset="0"/>
              </a:defRPr>
            </a:lvl2pPr>
            <a:lvl3pPr marL="1143000" indent="-228600" defTabSz="268288">
              <a:defRPr sz="2400">
                <a:solidFill>
                  <a:schemeClr val="tx1"/>
                </a:solidFill>
                <a:latin typeface="Times New Roman" pitchFamily="18" charset="0"/>
              </a:defRPr>
            </a:lvl3pPr>
            <a:lvl4pPr marL="1600200" indent="-228600" defTabSz="268288">
              <a:defRPr sz="2400">
                <a:solidFill>
                  <a:schemeClr val="tx1"/>
                </a:solidFill>
                <a:latin typeface="Times New Roman" pitchFamily="18" charset="0"/>
              </a:defRPr>
            </a:lvl4pPr>
            <a:lvl5pPr marL="2057400" indent="-228600" defTabSz="268288">
              <a:defRPr sz="2400">
                <a:solidFill>
                  <a:schemeClr val="tx1"/>
                </a:solidFill>
                <a:latin typeface="Times New Roman" pitchFamily="18" charset="0"/>
              </a:defRPr>
            </a:lvl5pPr>
            <a:lvl6pPr marL="2514600" indent="-228600" defTabSz="268288" eaLnBrk="0" fontAlgn="base" hangingPunct="0">
              <a:spcBef>
                <a:spcPct val="0"/>
              </a:spcBef>
              <a:spcAft>
                <a:spcPct val="0"/>
              </a:spcAft>
              <a:defRPr sz="2400">
                <a:solidFill>
                  <a:schemeClr val="tx1"/>
                </a:solidFill>
                <a:latin typeface="Times New Roman" pitchFamily="18" charset="0"/>
              </a:defRPr>
            </a:lvl6pPr>
            <a:lvl7pPr marL="2971800" indent="-228600" defTabSz="268288" eaLnBrk="0" fontAlgn="base" hangingPunct="0">
              <a:spcBef>
                <a:spcPct val="0"/>
              </a:spcBef>
              <a:spcAft>
                <a:spcPct val="0"/>
              </a:spcAft>
              <a:defRPr sz="2400">
                <a:solidFill>
                  <a:schemeClr val="tx1"/>
                </a:solidFill>
                <a:latin typeface="Times New Roman" pitchFamily="18" charset="0"/>
              </a:defRPr>
            </a:lvl7pPr>
            <a:lvl8pPr marL="3429000" indent="-228600" defTabSz="268288" eaLnBrk="0" fontAlgn="base" hangingPunct="0">
              <a:spcBef>
                <a:spcPct val="0"/>
              </a:spcBef>
              <a:spcAft>
                <a:spcPct val="0"/>
              </a:spcAft>
              <a:defRPr sz="2400">
                <a:solidFill>
                  <a:schemeClr val="tx1"/>
                </a:solidFill>
                <a:latin typeface="Times New Roman" pitchFamily="18" charset="0"/>
              </a:defRPr>
            </a:lvl8pPr>
            <a:lvl9pPr marL="3886200" indent="-228600" defTabSz="268288" eaLnBrk="0" fontAlgn="base" hangingPunct="0">
              <a:spcBef>
                <a:spcPct val="0"/>
              </a:spcBef>
              <a:spcAft>
                <a:spcPct val="0"/>
              </a:spcAft>
              <a:defRPr sz="2400">
                <a:solidFill>
                  <a:schemeClr val="tx1"/>
                </a:solidFill>
                <a:latin typeface="Times New Roman" pitchFamily="18" charset="0"/>
              </a:defRPr>
            </a:lvl9pPr>
          </a:lstStyle>
          <a:p>
            <a:pPr>
              <a:defRPr/>
            </a:pPr>
            <a:r>
              <a:rPr lang="pt-BR" sz="2000" b="1" dirty="0">
                <a:solidFill>
                  <a:srgbClr val="FF0000"/>
                </a:solidFill>
                <a:highlight>
                  <a:srgbClr val="CCECFF"/>
                </a:highlight>
                <a:latin typeface="Arial Narrow" pitchFamily="34" charset="0"/>
              </a:rPr>
              <a:t>b * c</a:t>
            </a:r>
            <a:endParaRPr lang="pt-BR" sz="2000" dirty="0">
              <a:latin typeface="Arial Narrow" pitchFamily="34" charset="0"/>
            </a:endParaRPr>
          </a:p>
        </p:txBody>
      </p:sp>
      <p:sp>
        <p:nvSpPr>
          <p:cNvPr id="51" name="Text Box 5">
            <a:extLst>
              <a:ext uri="{FF2B5EF4-FFF2-40B4-BE49-F238E27FC236}">
                <a16:creationId xmlns:a16="http://schemas.microsoft.com/office/drawing/2014/main" id="{8ECCC26C-19D3-4802-B38A-801DF815FC5F}"/>
              </a:ext>
            </a:extLst>
          </p:cNvPr>
          <p:cNvSpPr txBox="1">
            <a:spLocks noChangeArrowheads="1"/>
          </p:cNvSpPr>
          <p:nvPr/>
        </p:nvSpPr>
        <p:spPr bwMode="auto">
          <a:xfrm>
            <a:off x="913771" y="1151616"/>
            <a:ext cx="624441" cy="319767"/>
          </a:xfrm>
          <a:prstGeom prst="rect">
            <a:avLst/>
          </a:prstGeom>
          <a:noFill/>
          <a:ln w="9525">
            <a:noFill/>
            <a:miter lim="800000"/>
            <a:headEnd/>
            <a:tailEnd/>
          </a:ln>
        </p:spPr>
        <p:txBody>
          <a:bodyPr/>
          <a:lstStyle>
            <a:lvl1pPr defTabSz="268288">
              <a:defRPr sz="2400">
                <a:solidFill>
                  <a:schemeClr val="tx1"/>
                </a:solidFill>
                <a:latin typeface="Times New Roman" pitchFamily="18" charset="0"/>
              </a:defRPr>
            </a:lvl1pPr>
            <a:lvl2pPr defTabSz="268288">
              <a:defRPr sz="2400">
                <a:solidFill>
                  <a:schemeClr val="tx1"/>
                </a:solidFill>
                <a:latin typeface="Times New Roman" pitchFamily="18" charset="0"/>
              </a:defRPr>
            </a:lvl2pPr>
            <a:lvl3pPr marL="1143000" indent="-228600" defTabSz="268288">
              <a:defRPr sz="2400">
                <a:solidFill>
                  <a:schemeClr val="tx1"/>
                </a:solidFill>
                <a:latin typeface="Times New Roman" pitchFamily="18" charset="0"/>
              </a:defRPr>
            </a:lvl3pPr>
            <a:lvl4pPr marL="1600200" indent="-228600" defTabSz="268288">
              <a:defRPr sz="2400">
                <a:solidFill>
                  <a:schemeClr val="tx1"/>
                </a:solidFill>
                <a:latin typeface="Times New Roman" pitchFamily="18" charset="0"/>
              </a:defRPr>
            </a:lvl4pPr>
            <a:lvl5pPr marL="2057400" indent="-228600" defTabSz="268288">
              <a:defRPr sz="2400">
                <a:solidFill>
                  <a:schemeClr val="tx1"/>
                </a:solidFill>
                <a:latin typeface="Times New Roman" pitchFamily="18" charset="0"/>
              </a:defRPr>
            </a:lvl5pPr>
            <a:lvl6pPr marL="2514600" indent="-228600" defTabSz="268288" eaLnBrk="0" fontAlgn="base" hangingPunct="0">
              <a:spcBef>
                <a:spcPct val="0"/>
              </a:spcBef>
              <a:spcAft>
                <a:spcPct val="0"/>
              </a:spcAft>
              <a:defRPr sz="2400">
                <a:solidFill>
                  <a:schemeClr val="tx1"/>
                </a:solidFill>
                <a:latin typeface="Times New Roman" pitchFamily="18" charset="0"/>
              </a:defRPr>
            </a:lvl6pPr>
            <a:lvl7pPr marL="2971800" indent="-228600" defTabSz="268288" eaLnBrk="0" fontAlgn="base" hangingPunct="0">
              <a:spcBef>
                <a:spcPct val="0"/>
              </a:spcBef>
              <a:spcAft>
                <a:spcPct val="0"/>
              </a:spcAft>
              <a:defRPr sz="2400">
                <a:solidFill>
                  <a:schemeClr val="tx1"/>
                </a:solidFill>
                <a:latin typeface="Times New Roman" pitchFamily="18" charset="0"/>
              </a:defRPr>
            </a:lvl7pPr>
            <a:lvl8pPr marL="3429000" indent="-228600" defTabSz="268288" eaLnBrk="0" fontAlgn="base" hangingPunct="0">
              <a:spcBef>
                <a:spcPct val="0"/>
              </a:spcBef>
              <a:spcAft>
                <a:spcPct val="0"/>
              </a:spcAft>
              <a:defRPr sz="2400">
                <a:solidFill>
                  <a:schemeClr val="tx1"/>
                </a:solidFill>
                <a:latin typeface="Times New Roman" pitchFamily="18" charset="0"/>
              </a:defRPr>
            </a:lvl8pPr>
            <a:lvl9pPr marL="3886200" indent="-228600" defTabSz="268288" eaLnBrk="0" fontAlgn="base" hangingPunct="0">
              <a:spcBef>
                <a:spcPct val="0"/>
              </a:spcBef>
              <a:spcAft>
                <a:spcPct val="0"/>
              </a:spcAft>
              <a:defRPr sz="2400">
                <a:solidFill>
                  <a:schemeClr val="tx1"/>
                </a:solidFill>
                <a:latin typeface="Times New Roman" pitchFamily="18" charset="0"/>
              </a:defRPr>
            </a:lvl9pPr>
          </a:lstStyle>
          <a:p>
            <a:pPr>
              <a:defRPr/>
            </a:pPr>
            <a:r>
              <a:rPr lang="pt-BR" sz="2000" b="1" dirty="0">
                <a:solidFill>
                  <a:srgbClr val="FF0000"/>
                </a:solidFill>
                <a:highlight>
                  <a:srgbClr val="CCECFF"/>
                </a:highlight>
                <a:latin typeface="Arial Narrow" pitchFamily="34" charset="0"/>
              </a:rPr>
              <a:t>b * c</a:t>
            </a:r>
            <a:endParaRPr lang="pt-BR" sz="2000" dirty="0">
              <a:latin typeface="Arial Narrow" pitchFamily="34" charset="0"/>
            </a:endParaRPr>
          </a:p>
        </p:txBody>
      </p:sp>
      <p:cxnSp>
        <p:nvCxnSpPr>
          <p:cNvPr id="4" name="Conector reto 3">
            <a:extLst>
              <a:ext uri="{FF2B5EF4-FFF2-40B4-BE49-F238E27FC236}">
                <a16:creationId xmlns:a16="http://schemas.microsoft.com/office/drawing/2014/main" id="{905D0254-97EB-4CF7-A386-46D05F1D0A8C}"/>
              </a:ext>
            </a:extLst>
          </p:cNvPr>
          <p:cNvCxnSpPr/>
          <p:nvPr/>
        </p:nvCxnSpPr>
        <p:spPr bwMode="auto">
          <a:xfrm>
            <a:off x="1028717" y="1473284"/>
            <a:ext cx="1292761" cy="0"/>
          </a:xfrm>
          <a:prstGeom prst="line">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Text Box 5">
            <a:extLst>
              <a:ext uri="{FF2B5EF4-FFF2-40B4-BE49-F238E27FC236}">
                <a16:creationId xmlns:a16="http://schemas.microsoft.com/office/drawing/2014/main" id="{2836B91A-F2FE-4D82-8506-03322E32ADF1}"/>
              </a:ext>
            </a:extLst>
          </p:cNvPr>
          <p:cNvSpPr txBox="1">
            <a:spLocks noChangeArrowheads="1"/>
          </p:cNvSpPr>
          <p:nvPr/>
        </p:nvSpPr>
        <p:spPr bwMode="auto">
          <a:xfrm>
            <a:off x="4335286" y="2056373"/>
            <a:ext cx="3402816" cy="2723696"/>
          </a:xfrm>
          <a:prstGeom prst="rect">
            <a:avLst/>
          </a:prstGeom>
          <a:noFill/>
          <a:ln w="9525">
            <a:noFill/>
            <a:miter lim="800000"/>
            <a:headEnd/>
            <a:tailEnd/>
          </a:ln>
        </p:spPr>
        <p:txBody>
          <a:bodyPr/>
          <a:lstStyle>
            <a:lvl1pPr defTabSz="268288">
              <a:defRPr sz="2400">
                <a:solidFill>
                  <a:schemeClr val="tx1"/>
                </a:solidFill>
                <a:latin typeface="Times New Roman" pitchFamily="18" charset="0"/>
              </a:defRPr>
            </a:lvl1pPr>
            <a:lvl2pPr defTabSz="268288">
              <a:defRPr sz="2400">
                <a:solidFill>
                  <a:schemeClr val="tx1"/>
                </a:solidFill>
                <a:latin typeface="Times New Roman" pitchFamily="18" charset="0"/>
              </a:defRPr>
            </a:lvl2pPr>
            <a:lvl3pPr marL="1143000" indent="-228600" defTabSz="268288">
              <a:defRPr sz="2400">
                <a:solidFill>
                  <a:schemeClr val="tx1"/>
                </a:solidFill>
                <a:latin typeface="Times New Roman" pitchFamily="18" charset="0"/>
              </a:defRPr>
            </a:lvl3pPr>
            <a:lvl4pPr marL="1600200" indent="-228600" defTabSz="268288">
              <a:defRPr sz="2400">
                <a:solidFill>
                  <a:schemeClr val="tx1"/>
                </a:solidFill>
                <a:latin typeface="Times New Roman" pitchFamily="18" charset="0"/>
              </a:defRPr>
            </a:lvl4pPr>
            <a:lvl5pPr marL="2057400" indent="-228600" defTabSz="268288">
              <a:defRPr sz="2400">
                <a:solidFill>
                  <a:schemeClr val="tx1"/>
                </a:solidFill>
                <a:latin typeface="Times New Roman" pitchFamily="18" charset="0"/>
              </a:defRPr>
            </a:lvl5pPr>
            <a:lvl6pPr marL="2514600" indent="-228600" defTabSz="268288" eaLnBrk="0" fontAlgn="base" hangingPunct="0">
              <a:spcBef>
                <a:spcPct val="0"/>
              </a:spcBef>
              <a:spcAft>
                <a:spcPct val="0"/>
              </a:spcAft>
              <a:defRPr sz="2400">
                <a:solidFill>
                  <a:schemeClr val="tx1"/>
                </a:solidFill>
                <a:latin typeface="Times New Roman" pitchFamily="18" charset="0"/>
              </a:defRPr>
            </a:lvl6pPr>
            <a:lvl7pPr marL="2971800" indent="-228600" defTabSz="268288" eaLnBrk="0" fontAlgn="base" hangingPunct="0">
              <a:spcBef>
                <a:spcPct val="0"/>
              </a:spcBef>
              <a:spcAft>
                <a:spcPct val="0"/>
              </a:spcAft>
              <a:defRPr sz="2400">
                <a:solidFill>
                  <a:schemeClr val="tx1"/>
                </a:solidFill>
                <a:latin typeface="Times New Roman" pitchFamily="18" charset="0"/>
              </a:defRPr>
            </a:lvl7pPr>
            <a:lvl8pPr marL="3429000" indent="-228600" defTabSz="268288" eaLnBrk="0" fontAlgn="base" hangingPunct="0">
              <a:spcBef>
                <a:spcPct val="0"/>
              </a:spcBef>
              <a:spcAft>
                <a:spcPct val="0"/>
              </a:spcAft>
              <a:defRPr sz="2400">
                <a:solidFill>
                  <a:schemeClr val="tx1"/>
                </a:solidFill>
                <a:latin typeface="Times New Roman" pitchFamily="18" charset="0"/>
              </a:defRPr>
            </a:lvl8pPr>
            <a:lvl9pPr marL="3886200" indent="-228600" defTabSz="268288" eaLnBrk="0" fontAlgn="base" hangingPunct="0">
              <a:spcBef>
                <a:spcPct val="0"/>
              </a:spcBef>
              <a:spcAft>
                <a:spcPct val="0"/>
              </a:spcAft>
              <a:defRPr sz="2400">
                <a:solidFill>
                  <a:schemeClr val="tx1"/>
                </a:solidFill>
                <a:latin typeface="Times New Roman" pitchFamily="18" charset="0"/>
              </a:defRPr>
            </a:lvl9pPr>
          </a:lstStyle>
          <a:p>
            <a:pPr>
              <a:defRPr/>
            </a:pPr>
            <a:r>
              <a:rPr lang="pt-BR" sz="2000" b="1" dirty="0">
                <a:solidFill>
                  <a:srgbClr val="FF0000"/>
                </a:solidFill>
                <a:latin typeface="Arial Narrow" pitchFamily="34" charset="0"/>
              </a:rPr>
              <a:t>em IL (</a:t>
            </a:r>
            <a:r>
              <a:rPr lang="pt-BR" sz="2000" b="1" dirty="0" err="1">
                <a:solidFill>
                  <a:srgbClr val="FF0000"/>
                </a:solidFill>
                <a:latin typeface="Arial Narrow" pitchFamily="34" charset="0"/>
              </a:rPr>
              <a:t>Intermediate</a:t>
            </a:r>
            <a:r>
              <a:rPr lang="pt-BR" sz="2000" b="1" dirty="0">
                <a:solidFill>
                  <a:srgbClr val="FF0000"/>
                </a:solidFill>
                <a:latin typeface="Arial Narrow" pitchFamily="34" charset="0"/>
              </a:rPr>
              <a:t> </a:t>
            </a:r>
            <a:r>
              <a:rPr lang="pt-BR" sz="2000" b="1" dirty="0" err="1">
                <a:solidFill>
                  <a:srgbClr val="FF0000"/>
                </a:solidFill>
                <a:latin typeface="Arial Narrow" pitchFamily="34" charset="0"/>
              </a:rPr>
              <a:t>Language</a:t>
            </a:r>
            <a:r>
              <a:rPr lang="pt-BR" sz="2000" b="1" dirty="0">
                <a:solidFill>
                  <a:srgbClr val="FF0000"/>
                </a:solidFill>
                <a:latin typeface="Arial Narrow" pitchFamily="34" charset="0"/>
              </a:rPr>
              <a:t>):</a:t>
            </a:r>
          </a:p>
          <a:p>
            <a:pPr>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ldloc</a:t>
            </a:r>
            <a:r>
              <a:rPr lang="pt-BR" sz="1600" dirty="0">
                <a:latin typeface="Courier New" panose="02070309020205020404" pitchFamily="49" charset="0"/>
                <a:cs typeface="Courier New" panose="02070309020205020404" pitchFamily="49" charset="0"/>
              </a:rPr>
              <a:t> b</a:t>
            </a:r>
          </a:p>
          <a:p>
            <a:pPr>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ldloc</a:t>
            </a:r>
            <a:r>
              <a:rPr lang="pt-BR" sz="1600" dirty="0">
                <a:latin typeface="Courier New" panose="02070309020205020404" pitchFamily="49" charset="0"/>
                <a:cs typeface="Courier New" panose="02070309020205020404" pitchFamily="49" charset="0"/>
              </a:rPr>
              <a:t> c</a:t>
            </a:r>
          </a:p>
          <a:p>
            <a:pPr>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mul</a:t>
            </a:r>
            <a:endParaRPr lang="pt-BR" sz="1600" dirty="0">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ldloc</a:t>
            </a:r>
            <a:r>
              <a:rPr lang="pt-BR" sz="1600" dirty="0">
                <a:latin typeface="Courier New" panose="02070309020205020404" pitchFamily="49" charset="0"/>
                <a:cs typeface="Courier New" panose="02070309020205020404" pitchFamily="49" charset="0"/>
              </a:rPr>
              <a:t> b</a:t>
            </a:r>
          </a:p>
          <a:p>
            <a:pPr>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ldloc</a:t>
            </a:r>
            <a:r>
              <a:rPr lang="pt-BR" sz="1600" dirty="0">
                <a:latin typeface="Courier New" panose="02070309020205020404" pitchFamily="49" charset="0"/>
                <a:cs typeface="Courier New" panose="02070309020205020404" pitchFamily="49" charset="0"/>
              </a:rPr>
              <a:t> c</a:t>
            </a:r>
          </a:p>
          <a:p>
            <a:pPr>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mul</a:t>
            </a:r>
            <a:endParaRPr lang="pt-BR" sz="1600" dirty="0">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add</a:t>
            </a:r>
            <a:endParaRPr lang="pt-BR" sz="1600" dirty="0">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stloc</a:t>
            </a:r>
            <a:r>
              <a:rPr lang="pt-BR" sz="1600" dirty="0">
                <a:latin typeface="Courier New" panose="02070309020205020404" pitchFamily="49" charset="0"/>
                <a:cs typeface="Courier New" panose="02070309020205020404" pitchFamily="49" charset="0"/>
              </a:rPr>
              <a:t> a</a:t>
            </a:r>
          </a:p>
        </p:txBody>
      </p:sp>
      <p:sp>
        <p:nvSpPr>
          <p:cNvPr id="2" name="Rectangle 113">
            <a:extLst>
              <a:ext uri="{FF2B5EF4-FFF2-40B4-BE49-F238E27FC236}">
                <a16:creationId xmlns:a16="http://schemas.microsoft.com/office/drawing/2014/main" id="{D0AFC450-E46E-471A-8452-8BC8EEAC2535}"/>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06D54A8F-5606-408F-96A9-5903250857C1}"/>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extLst>
      <p:ext uri="{BB962C8B-B14F-4D97-AF65-F5344CB8AC3E}">
        <p14:creationId xmlns:p14="http://schemas.microsoft.com/office/powerpoint/2010/main" val="219463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42A705-6AF2-40F7-89DE-5CCA963B2CB5}"/>
              </a:ext>
            </a:extLst>
          </p:cNvPr>
          <p:cNvSpPr/>
          <p:nvPr/>
        </p:nvSpPr>
        <p:spPr>
          <a:xfrm>
            <a:off x="115000" y="1463477"/>
            <a:ext cx="8818873" cy="2943420"/>
          </a:xfrm>
          <a:prstGeom prst="rect">
            <a:avLst/>
          </a:prstGeom>
          <a:solidFill>
            <a:srgbClr val="FFFF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latin typeface="Arial Narrow" panose="020B0606020202030204" pitchFamily="34" charset="0"/>
              </a:rPr>
              <a:t>etapa</a:t>
            </a:r>
            <a:r>
              <a:rPr lang="pt-BR" dirty="0">
                <a:solidFill>
                  <a:schemeClr val="tx1"/>
                </a:solidFill>
                <a:latin typeface="Arial Narrow" panose="020B0606020202030204" pitchFamily="34" charset="0"/>
              </a:rPr>
              <a:t>: análise (</a:t>
            </a:r>
            <a:r>
              <a:rPr lang="pt-BR" i="1" dirty="0">
                <a:solidFill>
                  <a:schemeClr val="tx1"/>
                </a:solidFill>
                <a:latin typeface="Arial Narrow" panose="020B0606020202030204" pitchFamily="34" charset="0"/>
              </a:rPr>
              <a:t>front-</a:t>
            </a:r>
            <a:r>
              <a:rPr lang="pt-BR" i="1" dirty="0" err="1">
                <a:solidFill>
                  <a:schemeClr val="tx1"/>
                </a:solidFill>
                <a:latin typeface="Arial Narrow" panose="020B0606020202030204" pitchFamily="34" charset="0"/>
              </a:rPr>
              <a:t>end</a:t>
            </a:r>
            <a:r>
              <a:rPr lang="pt-BR" dirty="0">
                <a:solidFill>
                  <a:schemeClr val="tx1"/>
                </a:solidFill>
                <a:latin typeface="Arial Narrow" panose="020B0606020202030204" pitchFamily="34" charset="0"/>
              </a:rPr>
              <a:t>)</a:t>
            </a:r>
          </a:p>
          <a:p>
            <a:pPr marL="285750" indent="-285750">
              <a:buFont typeface="Arial Narrow" panose="020B0606020202030204" pitchFamily="34" charset="0"/>
              <a:buChar char="–"/>
            </a:pPr>
            <a:r>
              <a:rPr lang="pt-BR" dirty="0">
                <a:solidFill>
                  <a:schemeClr val="tx1"/>
                </a:solidFill>
                <a:latin typeface="Arial Narrow" panose="020B0606020202030204" pitchFamily="34" charset="0"/>
              </a:rPr>
              <a:t>reconhecer </a:t>
            </a:r>
            <a:r>
              <a:rPr lang="pt-BR" i="1" dirty="0">
                <a:solidFill>
                  <a:schemeClr val="tx1"/>
                </a:solidFill>
                <a:latin typeface="Arial Narrow" panose="020B0606020202030204" pitchFamily="34" charset="0"/>
              </a:rPr>
              <a:t>tokens</a:t>
            </a:r>
          </a:p>
          <a:p>
            <a:pPr marL="285750" indent="-285750">
              <a:buFont typeface="Arial Narrow" panose="020B0606020202030204" pitchFamily="34" charset="0"/>
              <a:buChar char="–"/>
            </a:pPr>
            <a:r>
              <a:rPr lang="pt-BR" dirty="0">
                <a:solidFill>
                  <a:schemeClr val="tx1"/>
                </a:solidFill>
                <a:latin typeface="Arial Narrow" panose="020B0606020202030204" pitchFamily="34" charset="0"/>
              </a:rPr>
              <a:t>construir árvore sintática</a:t>
            </a:r>
          </a:p>
          <a:p>
            <a:pPr marL="285750" indent="-285750">
              <a:buFont typeface="Arial Narrow" panose="020B0606020202030204" pitchFamily="34" charset="0"/>
              <a:buChar char="–"/>
            </a:pPr>
            <a:r>
              <a:rPr lang="pt-BR" dirty="0">
                <a:solidFill>
                  <a:schemeClr val="tx1"/>
                </a:solidFill>
                <a:latin typeface="Arial Narrow" panose="020B0606020202030204" pitchFamily="34" charset="0"/>
              </a:rPr>
              <a:t>criar tabela de símbolos</a:t>
            </a:r>
          </a:p>
          <a:p>
            <a:pPr marL="285750" indent="-285750">
              <a:buFont typeface="Arial Narrow" panose="020B0606020202030204" pitchFamily="34" charset="0"/>
              <a:buChar char="–"/>
            </a:pPr>
            <a:r>
              <a:rPr lang="pt-BR" dirty="0">
                <a:solidFill>
                  <a:schemeClr val="tx1"/>
                </a:solidFill>
                <a:latin typeface="Arial Narrow" panose="020B0606020202030204" pitchFamily="34" charset="0"/>
              </a:rPr>
              <a:t>detectar erros</a:t>
            </a:r>
          </a:p>
          <a:p>
            <a:pPr marL="285750" indent="-285750">
              <a:buFont typeface="Arial Narrow" panose="020B0606020202030204" pitchFamily="34" charset="0"/>
              <a:buChar char="–"/>
            </a:pPr>
            <a:r>
              <a:rPr lang="pt-BR" dirty="0">
                <a:solidFill>
                  <a:schemeClr val="tx1"/>
                </a:solidFill>
                <a:latin typeface="Arial Narrow" panose="020B0606020202030204" pitchFamily="34" charset="0"/>
              </a:rPr>
              <a:t>gerar representação </a:t>
            </a:r>
          </a:p>
          <a:p>
            <a:r>
              <a:rPr lang="pt-BR" dirty="0">
                <a:solidFill>
                  <a:schemeClr val="tx1"/>
                </a:solidFill>
                <a:latin typeface="Arial Narrow" panose="020B0606020202030204" pitchFamily="34" charset="0"/>
              </a:rPr>
              <a:t>      intermediária</a:t>
            </a:r>
          </a:p>
          <a:p>
            <a:endParaRPr lang="pt-BR" dirty="0">
              <a:solidFill>
                <a:schemeClr val="tx1"/>
              </a:solidFill>
              <a:latin typeface="Arial Narrow" panose="020B0606020202030204" pitchFamily="34" charset="0"/>
            </a:endParaRPr>
          </a:p>
          <a:p>
            <a:endParaRPr lang="pt-BR" dirty="0">
              <a:solidFill>
                <a:schemeClr val="tx1"/>
              </a:solidFill>
              <a:latin typeface="Arial Narrow" panose="020B0606020202030204" pitchFamily="34" charset="0"/>
            </a:endParaRPr>
          </a:p>
          <a:p>
            <a:endParaRPr lang="pt-BR" dirty="0">
              <a:solidFill>
                <a:schemeClr val="tx1"/>
              </a:solidFill>
              <a:latin typeface="Arial Narrow" panose="020B0606020202030204" pitchFamily="34" charset="0"/>
            </a:endParaRPr>
          </a:p>
        </p:txBody>
      </p:sp>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25" name="Group 127">
            <a:extLst>
              <a:ext uri="{FF2B5EF4-FFF2-40B4-BE49-F238E27FC236}">
                <a16:creationId xmlns:a16="http://schemas.microsoft.com/office/drawing/2014/main" id="{D36728E4-804B-4C5D-8482-A0EA7A92903B}"/>
              </a:ext>
            </a:extLst>
          </p:cNvPr>
          <p:cNvGrpSpPr>
            <a:grpSpLocks/>
          </p:cNvGrpSpPr>
          <p:nvPr/>
        </p:nvGrpSpPr>
        <p:grpSpPr bwMode="auto">
          <a:xfrm>
            <a:off x="700943" y="764704"/>
            <a:ext cx="7723188" cy="5688013"/>
            <a:chOff x="758" y="548"/>
            <a:chExt cx="4865" cy="3583"/>
          </a:xfrm>
        </p:grpSpPr>
        <p:sp>
          <p:nvSpPr>
            <p:cNvPr id="26" name="Rectangle 45">
              <a:extLst>
                <a:ext uri="{FF2B5EF4-FFF2-40B4-BE49-F238E27FC236}">
                  <a16:creationId xmlns:a16="http://schemas.microsoft.com/office/drawing/2014/main" id="{2C7B1C8F-D0AC-4A98-8E13-0682775E9880}"/>
                </a:ext>
              </a:extLst>
            </p:cNvPr>
            <p:cNvSpPr>
              <a:spLocks noChangeArrowheads="1"/>
            </p:cNvSpPr>
            <p:nvPr/>
          </p:nvSpPr>
          <p:spPr bwMode="auto">
            <a:xfrm>
              <a:off x="4615" y="1445"/>
              <a:ext cx="1008" cy="59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dirty="0">
                  <a:latin typeface="Arial Narrow" panose="020B0606020202030204" pitchFamily="34" charset="0"/>
                </a:rPr>
                <a:t>detecção / tratamento </a:t>
              </a:r>
            </a:p>
            <a:p>
              <a:pPr algn="ctr">
                <a:spcBef>
                  <a:spcPct val="0"/>
                </a:spcBef>
                <a:buClrTx/>
                <a:buSzTx/>
                <a:buFontTx/>
                <a:buNone/>
              </a:pPr>
              <a:r>
                <a:rPr kumimoji="0" lang="pt-BR" altLang="pt-BR" sz="2000" dirty="0">
                  <a:latin typeface="Arial Narrow" panose="020B0606020202030204" pitchFamily="34" charset="0"/>
                </a:rPr>
                <a:t>de erros</a:t>
              </a:r>
            </a:p>
          </p:txBody>
        </p:sp>
        <p:sp>
          <p:nvSpPr>
            <p:cNvPr id="27" name="Line 52">
              <a:extLst>
                <a:ext uri="{FF2B5EF4-FFF2-40B4-BE49-F238E27FC236}">
                  <a16:creationId xmlns:a16="http://schemas.microsoft.com/office/drawing/2014/main" id="{43EFE28F-93AB-4EE7-8F48-A3CA29B36B37}"/>
                </a:ext>
              </a:extLst>
            </p:cNvPr>
            <p:cNvSpPr>
              <a:spLocks noChangeShapeType="1"/>
            </p:cNvSpPr>
            <p:nvPr/>
          </p:nvSpPr>
          <p:spPr bwMode="auto">
            <a:xfrm flipH="1" flipV="1">
              <a:off x="3890" y="1150"/>
              <a:ext cx="664" cy="37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0" name="Oval 55">
              <a:extLst>
                <a:ext uri="{FF2B5EF4-FFF2-40B4-BE49-F238E27FC236}">
                  <a16:creationId xmlns:a16="http://schemas.microsoft.com/office/drawing/2014/main" id="{46B0761D-CB69-456B-9832-5A682294EF8A}"/>
                </a:ext>
              </a:extLst>
            </p:cNvPr>
            <p:cNvSpPr>
              <a:spLocks noChangeArrowheads="1"/>
            </p:cNvSpPr>
            <p:nvPr/>
          </p:nvSpPr>
          <p:spPr bwMode="auto">
            <a:xfrm>
              <a:off x="1993" y="548"/>
              <a:ext cx="2449" cy="27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lang="pt-BR" altLang="pt-BR" sz="1800" b="1" dirty="0">
                  <a:solidFill>
                    <a:srgbClr val="FF0000"/>
                  </a:solidFill>
                  <a:latin typeface="Segoe Script" panose="030B0504020000000003" pitchFamily="66" charset="0"/>
                </a:rPr>
                <a:t>programa fonte </a:t>
              </a:r>
              <a:r>
                <a:rPr kumimoji="0" lang="pt-BR" altLang="pt-BR" sz="2000" b="1" i="1" dirty="0">
                  <a:solidFill>
                    <a:srgbClr val="FF0000"/>
                  </a:solidFill>
                  <a:latin typeface="Arial Narrow" panose="020B0606020202030204" pitchFamily="34" charset="0"/>
                </a:rPr>
                <a:t>/ </a:t>
              </a:r>
              <a:r>
                <a:rPr kumimoji="0" lang="pt-BR" altLang="pt-BR" sz="2000" b="1" dirty="0" err="1">
                  <a:solidFill>
                    <a:srgbClr val="FF0000"/>
                  </a:solidFill>
                  <a:latin typeface="Arial Narrow" panose="020B0606020202030204" pitchFamily="34" charset="0"/>
                </a:rPr>
                <a:t>Lqq</a:t>
              </a:r>
              <a:endParaRPr kumimoji="0" lang="pt-BR" altLang="pt-BR" sz="2000" b="1" dirty="0">
                <a:solidFill>
                  <a:srgbClr val="FF0000"/>
                </a:solidFill>
                <a:latin typeface="Arial Narrow" panose="020B0606020202030204" pitchFamily="34" charset="0"/>
              </a:endParaRPr>
            </a:p>
          </p:txBody>
        </p:sp>
        <p:sp>
          <p:nvSpPr>
            <p:cNvPr id="31" name="Rectangle 56">
              <a:extLst>
                <a:ext uri="{FF2B5EF4-FFF2-40B4-BE49-F238E27FC236}">
                  <a16:creationId xmlns:a16="http://schemas.microsoft.com/office/drawing/2014/main" id="{6BEDB59C-8E77-4025-9AA6-04F042B05599}"/>
                </a:ext>
              </a:extLst>
            </p:cNvPr>
            <p:cNvSpPr>
              <a:spLocks noChangeArrowheads="1"/>
            </p:cNvSpPr>
            <p:nvPr/>
          </p:nvSpPr>
          <p:spPr bwMode="auto">
            <a:xfrm>
              <a:off x="2552" y="1077"/>
              <a:ext cx="1316"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léxico</a:t>
              </a:r>
              <a:endParaRPr kumimoji="0" lang="pt-BR" altLang="pt-BR" sz="2000" dirty="0">
                <a:latin typeface="Arial Narrow" panose="020B0606020202030204" pitchFamily="34" charset="0"/>
              </a:endParaRPr>
            </a:p>
          </p:txBody>
        </p:sp>
        <p:sp>
          <p:nvSpPr>
            <p:cNvPr id="33" name="Line 57">
              <a:extLst>
                <a:ext uri="{FF2B5EF4-FFF2-40B4-BE49-F238E27FC236}">
                  <a16:creationId xmlns:a16="http://schemas.microsoft.com/office/drawing/2014/main" id="{D33795B6-A669-4CC3-BC34-71A93C71FBF4}"/>
                </a:ext>
              </a:extLst>
            </p:cNvPr>
            <p:cNvSpPr>
              <a:spLocks noChangeShapeType="1"/>
            </p:cNvSpPr>
            <p:nvPr/>
          </p:nvSpPr>
          <p:spPr bwMode="auto">
            <a:xfrm>
              <a:off x="3215" y="857"/>
              <a:ext cx="2" cy="196"/>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5" name="Line 66">
              <a:extLst>
                <a:ext uri="{FF2B5EF4-FFF2-40B4-BE49-F238E27FC236}">
                  <a16:creationId xmlns:a16="http://schemas.microsoft.com/office/drawing/2014/main" id="{0F35FFE0-C0A7-4136-96B0-43BE5E9B0987}"/>
                </a:ext>
              </a:extLst>
            </p:cNvPr>
            <p:cNvSpPr>
              <a:spLocks noChangeShapeType="1"/>
            </p:cNvSpPr>
            <p:nvPr/>
          </p:nvSpPr>
          <p:spPr bwMode="auto">
            <a:xfrm>
              <a:off x="3206" y="1327"/>
              <a:ext cx="2" cy="196"/>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6" name="Line 67">
              <a:extLst>
                <a:ext uri="{FF2B5EF4-FFF2-40B4-BE49-F238E27FC236}">
                  <a16:creationId xmlns:a16="http://schemas.microsoft.com/office/drawing/2014/main" id="{F06CF68C-F166-49AF-9AA0-0610A3FA003F}"/>
                </a:ext>
              </a:extLst>
            </p:cNvPr>
            <p:cNvSpPr>
              <a:spLocks noChangeShapeType="1"/>
            </p:cNvSpPr>
            <p:nvPr/>
          </p:nvSpPr>
          <p:spPr bwMode="auto">
            <a:xfrm flipH="1">
              <a:off x="3206" y="1785"/>
              <a:ext cx="4" cy="20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7" name="Line 68">
              <a:extLst>
                <a:ext uri="{FF2B5EF4-FFF2-40B4-BE49-F238E27FC236}">
                  <a16:creationId xmlns:a16="http://schemas.microsoft.com/office/drawing/2014/main" id="{45AA7C80-2827-4C98-9606-C4094A9ED076}"/>
                </a:ext>
              </a:extLst>
            </p:cNvPr>
            <p:cNvSpPr>
              <a:spLocks noChangeShapeType="1"/>
            </p:cNvSpPr>
            <p:nvPr/>
          </p:nvSpPr>
          <p:spPr bwMode="auto">
            <a:xfrm>
              <a:off x="3192" y="2244"/>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8" name="Rectangle 71">
              <a:extLst>
                <a:ext uri="{FF2B5EF4-FFF2-40B4-BE49-F238E27FC236}">
                  <a16:creationId xmlns:a16="http://schemas.microsoft.com/office/drawing/2014/main" id="{731AB657-88B5-41D1-97E4-CFD15A045D7D}"/>
                </a:ext>
              </a:extLst>
            </p:cNvPr>
            <p:cNvSpPr>
              <a:spLocks noChangeArrowheads="1"/>
            </p:cNvSpPr>
            <p:nvPr/>
          </p:nvSpPr>
          <p:spPr bwMode="auto">
            <a:xfrm>
              <a:off x="2445" y="1559"/>
              <a:ext cx="1519"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sintático</a:t>
              </a:r>
              <a:endParaRPr kumimoji="0" lang="pt-BR" altLang="pt-BR" sz="2000" dirty="0">
                <a:latin typeface="Arial Narrow" panose="020B0606020202030204" pitchFamily="34" charset="0"/>
              </a:endParaRPr>
            </a:p>
          </p:txBody>
        </p:sp>
        <p:sp>
          <p:nvSpPr>
            <p:cNvPr id="39" name="Rectangle 72">
              <a:extLst>
                <a:ext uri="{FF2B5EF4-FFF2-40B4-BE49-F238E27FC236}">
                  <a16:creationId xmlns:a16="http://schemas.microsoft.com/office/drawing/2014/main" id="{189D60B6-1D81-4AF7-A659-24337CB70A7E}"/>
                </a:ext>
              </a:extLst>
            </p:cNvPr>
            <p:cNvSpPr>
              <a:spLocks noChangeArrowheads="1"/>
            </p:cNvSpPr>
            <p:nvPr/>
          </p:nvSpPr>
          <p:spPr bwMode="auto">
            <a:xfrm>
              <a:off x="2379" y="2011"/>
              <a:ext cx="1614"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semântico</a:t>
              </a:r>
              <a:endParaRPr kumimoji="0" lang="pt-BR" altLang="pt-BR" sz="2000" dirty="0">
                <a:latin typeface="Arial Narrow" panose="020B0606020202030204" pitchFamily="34" charset="0"/>
              </a:endParaRPr>
            </a:p>
          </p:txBody>
        </p:sp>
        <p:sp>
          <p:nvSpPr>
            <p:cNvPr id="40" name="Rectangle 73">
              <a:extLst>
                <a:ext uri="{FF2B5EF4-FFF2-40B4-BE49-F238E27FC236}">
                  <a16:creationId xmlns:a16="http://schemas.microsoft.com/office/drawing/2014/main" id="{C9790B46-4EC4-4820-8757-E1319DE3039F}"/>
                </a:ext>
              </a:extLst>
            </p:cNvPr>
            <p:cNvSpPr>
              <a:spLocks noChangeArrowheads="1"/>
            </p:cNvSpPr>
            <p:nvPr/>
          </p:nvSpPr>
          <p:spPr bwMode="auto">
            <a:xfrm>
              <a:off x="2024" y="2465"/>
              <a:ext cx="2334"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gerador</a:t>
              </a:r>
              <a:r>
                <a:rPr kumimoji="0" lang="en-US" altLang="pt-BR" sz="2000" dirty="0">
                  <a:latin typeface="Arial Narrow" panose="020B0606020202030204" pitchFamily="34" charset="0"/>
                </a:rPr>
                <a:t> de </a:t>
              </a:r>
              <a:r>
                <a:rPr kumimoji="0" lang="en-US" altLang="pt-BR" sz="2000" dirty="0" err="1">
                  <a:latin typeface="Arial Narrow" panose="020B0606020202030204" pitchFamily="34" charset="0"/>
                </a:rPr>
                <a:t>código</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intermediário</a:t>
              </a:r>
              <a:endParaRPr kumimoji="0" lang="pt-BR" altLang="pt-BR" sz="2000" dirty="0">
                <a:latin typeface="Arial Narrow" panose="020B0606020202030204" pitchFamily="34" charset="0"/>
              </a:endParaRPr>
            </a:p>
          </p:txBody>
        </p:sp>
        <p:sp>
          <p:nvSpPr>
            <p:cNvPr id="41" name="Line 74">
              <a:extLst>
                <a:ext uri="{FF2B5EF4-FFF2-40B4-BE49-F238E27FC236}">
                  <a16:creationId xmlns:a16="http://schemas.microsoft.com/office/drawing/2014/main" id="{1BE3564C-E4A9-43E5-AE15-8D0C793B50CB}"/>
                </a:ext>
              </a:extLst>
            </p:cNvPr>
            <p:cNvSpPr>
              <a:spLocks noChangeShapeType="1"/>
            </p:cNvSpPr>
            <p:nvPr/>
          </p:nvSpPr>
          <p:spPr bwMode="auto">
            <a:xfrm>
              <a:off x="3188" y="2710"/>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2" name="Rectangle 75">
              <a:extLst>
                <a:ext uri="{FF2B5EF4-FFF2-40B4-BE49-F238E27FC236}">
                  <a16:creationId xmlns:a16="http://schemas.microsoft.com/office/drawing/2014/main" id="{CED79D55-9116-420B-85F0-5473AE6A4747}"/>
                </a:ext>
              </a:extLst>
            </p:cNvPr>
            <p:cNvSpPr>
              <a:spLocks noChangeArrowheads="1"/>
            </p:cNvSpPr>
            <p:nvPr/>
          </p:nvSpPr>
          <p:spPr bwMode="auto">
            <a:xfrm>
              <a:off x="2452" y="2911"/>
              <a:ext cx="1452"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a:latin typeface="Arial Narrow" panose="020B0606020202030204" pitchFamily="34" charset="0"/>
                </a:rPr>
                <a:t>otimizador de código</a:t>
              </a:r>
              <a:endParaRPr kumimoji="0" lang="pt-BR" altLang="pt-BR" sz="2000">
                <a:latin typeface="Arial Narrow" panose="020B0606020202030204" pitchFamily="34" charset="0"/>
              </a:endParaRPr>
            </a:p>
          </p:txBody>
        </p:sp>
        <p:sp>
          <p:nvSpPr>
            <p:cNvPr id="43" name="Line 76">
              <a:extLst>
                <a:ext uri="{FF2B5EF4-FFF2-40B4-BE49-F238E27FC236}">
                  <a16:creationId xmlns:a16="http://schemas.microsoft.com/office/drawing/2014/main" id="{87F0EC95-4177-4434-9649-21AFE55F888A}"/>
                </a:ext>
              </a:extLst>
            </p:cNvPr>
            <p:cNvSpPr>
              <a:spLocks noChangeShapeType="1"/>
            </p:cNvSpPr>
            <p:nvPr/>
          </p:nvSpPr>
          <p:spPr bwMode="auto">
            <a:xfrm>
              <a:off x="3179" y="3155"/>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4" name="Rectangle 77">
              <a:extLst>
                <a:ext uri="{FF2B5EF4-FFF2-40B4-BE49-F238E27FC236}">
                  <a16:creationId xmlns:a16="http://schemas.microsoft.com/office/drawing/2014/main" id="{BE6F888D-1158-4DFB-A61B-8B18BEB3DCFA}"/>
                </a:ext>
              </a:extLst>
            </p:cNvPr>
            <p:cNvSpPr>
              <a:spLocks noChangeArrowheads="1"/>
            </p:cNvSpPr>
            <p:nvPr/>
          </p:nvSpPr>
          <p:spPr bwMode="auto">
            <a:xfrm>
              <a:off x="2477" y="3376"/>
              <a:ext cx="1379"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a:latin typeface="Arial Narrow" panose="020B0606020202030204" pitchFamily="34" charset="0"/>
                </a:rPr>
                <a:t>gerador de código</a:t>
              </a:r>
              <a:endParaRPr kumimoji="0" lang="pt-BR" altLang="pt-BR" sz="2000">
                <a:latin typeface="Arial Narrow" panose="020B0606020202030204" pitchFamily="34" charset="0"/>
              </a:endParaRPr>
            </a:p>
          </p:txBody>
        </p:sp>
        <p:sp>
          <p:nvSpPr>
            <p:cNvPr id="45" name="Line 78">
              <a:extLst>
                <a:ext uri="{FF2B5EF4-FFF2-40B4-BE49-F238E27FC236}">
                  <a16:creationId xmlns:a16="http://schemas.microsoft.com/office/drawing/2014/main" id="{0515FE6F-2C84-4B75-816C-C067373E8272}"/>
                </a:ext>
              </a:extLst>
            </p:cNvPr>
            <p:cNvSpPr>
              <a:spLocks noChangeShapeType="1"/>
            </p:cNvSpPr>
            <p:nvPr/>
          </p:nvSpPr>
          <p:spPr bwMode="auto">
            <a:xfrm>
              <a:off x="3180" y="3618"/>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6" name="Oval 79">
              <a:extLst>
                <a:ext uri="{FF2B5EF4-FFF2-40B4-BE49-F238E27FC236}">
                  <a16:creationId xmlns:a16="http://schemas.microsoft.com/office/drawing/2014/main" id="{8BAFF2DC-5772-4615-99F6-E09DD2317D7A}"/>
                </a:ext>
              </a:extLst>
            </p:cNvPr>
            <p:cNvSpPr>
              <a:spLocks noChangeArrowheads="1"/>
            </p:cNvSpPr>
            <p:nvPr/>
          </p:nvSpPr>
          <p:spPr bwMode="auto">
            <a:xfrm>
              <a:off x="1752" y="3852"/>
              <a:ext cx="2862" cy="27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lang="pt-BR" altLang="pt-BR" sz="1800" b="1" dirty="0">
                  <a:solidFill>
                    <a:srgbClr val="FF0000"/>
                  </a:solidFill>
                  <a:latin typeface="Segoe Script" panose="030B0504020000000003" pitchFamily="66" charset="0"/>
                </a:rPr>
                <a:t>programa objeto</a:t>
              </a:r>
              <a:r>
                <a:rPr kumimoji="0" lang="pt-BR" altLang="pt-BR" sz="2000" b="1" i="1" dirty="0">
                  <a:solidFill>
                    <a:srgbClr val="FF0000"/>
                  </a:solidFill>
                  <a:latin typeface="Arial Narrow" panose="020B0606020202030204" pitchFamily="34" charset="0"/>
                </a:rPr>
                <a:t>/</a:t>
              </a:r>
              <a:r>
                <a:rPr kumimoji="0" lang="pt-BR" altLang="pt-BR" sz="2000" b="1" dirty="0" err="1">
                  <a:solidFill>
                    <a:srgbClr val="FF0000"/>
                  </a:solidFill>
                  <a:latin typeface="Arial Narrow" panose="020B0606020202030204" pitchFamily="34" charset="0"/>
                </a:rPr>
                <a:t>Lmáquina</a:t>
              </a:r>
              <a:endParaRPr kumimoji="0" lang="pt-BR" altLang="pt-BR" sz="2000" b="1" dirty="0">
                <a:solidFill>
                  <a:srgbClr val="FF0000"/>
                </a:solidFill>
                <a:latin typeface="Arial Narrow" panose="020B0606020202030204" pitchFamily="34" charset="0"/>
              </a:endParaRPr>
            </a:p>
          </p:txBody>
        </p:sp>
        <p:sp>
          <p:nvSpPr>
            <p:cNvPr id="47" name="Line 80">
              <a:extLst>
                <a:ext uri="{FF2B5EF4-FFF2-40B4-BE49-F238E27FC236}">
                  <a16:creationId xmlns:a16="http://schemas.microsoft.com/office/drawing/2014/main" id="{BA0B427E-EF5D-4654-A3B8-8A3CAE836E0C}"/>
                </a:ext>
              </a:extLst>
            </p:cNvPr>
            <p:cNvSpPr>
              <a:spLocks noChangeShapeType="1"/>
            </p:cNvSpPr>
            <p:nvPr/>
          </p:nvSpPr>
          <p:spPr bwMode="auto">
            <a:xfrm flipH="1">
              <a:off x="3969" y="1678"/>
              <a:ext cx="569" cy="2"/>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8" name="Line 82">
              <a:extLst>
                <a:ext uri="{FF2B5EF4-FFF2-40B4-BE49-F238E27FC236}">
                  <a16:creationId xmlns:a16="http://schemas.microsoft.com/office/drawing/2014/main" id="{000B6D6A-0262-4229-8E4C-5CC2150B2516}"/>
                </a:ext>
              </a:extLst>
            </p:cNvPr>
            <p:cNvSpPr>
              <a:spLocks noChangeShapeType="1"/>
            </p:cNvSpPr>
            <p:nvPr/>
          </p:nvSpPr>
          <p:spPr bwMode="auto">
            <a:xfrm flipH="1">
              <a:off x="3987" y="1795"/>
              <a:ext cx="559" cy="334"/>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9" name="Rectangle 83">
              <a:extLst>
                <a:ext uri="{FF2B5EF4-FFF2-40B4-BE49-F238E27FC236}">
                  <a16:creationId xmlns:a16="http://schemas.microsoft.com/office/drawing/2014/main" id="{39BB0F38-07B2-47FB-8F25-FDC3FE36B0C4}"/>
                </a:ext>
              </a:extLst>
            </p:cNvPr>
            <p:cNvSpPr>
              <a:spLocks noChangeArrowheads="1"/>
            </p:cNvSpPr>
            <p:nvPr/>
          </p:nvSpPr>
          <p:spPr bwMode="auto">
            <a:xfrm>
              <a:off x="758" y="2359"/>
              <a:ext cx="1008" cy="40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a:latin typeface="Arial Narrow" panose="020B0606020202030204" pitchFamily="34" charset="0"/>
                </a:rPr>
                <a:t>tabela de símbolos</a:t>
              </a:r>
            </a:p>
          </p:txBody>
        </p:sp>
        <p:sp>
          <p:nvSpPr>
            <p:cNvPr id="50" name="Line 84">
              <a:extLst>
                <a:ext uri="{FF2B5EF4-FFF2-40B4-BE49-F238E27FC236}">
                  <a16:creationId xmlns:a16="http://schemas.microsoft.com/office/drawing/2014/main" id="{F70FB462-9D09-42BF-B30B-EAB6C7F93D43}"/>
                </a:ext>
              </a:extLst>
            </p:cNvPr>
            <p:cNvSpPr>
              <a:spLocks noChangeShapeType="1"/>
            </p:cNvSpPr>
            <p:nvPr/>
          </p:nvSpPr>
          <p:spPr bwMode="auto">
            <a:xfrm flipV="1">
              <a:off x="1799" y="2044"/>
              <a:ext cx="587" cy="344"/>
            </a:xfrm>
            <a:prstGeom prst="line">
              <a:avLst/>
            </a:prstGeom>
            <a:noFill/>
            <a:ln w="9525">
              <a:solidFill>
                <a:srgbClr val="00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1" name="Line 85">
              <a:extLst>
                <a:ext uri="{FF2B5EF4-FFF2-40B4-BE49-F238E27FC236}">
                  <a16:creationId xmlns:a16="http://schemas.microsoft.com/office/drawing/2014/main" id="{0F62A0C0-D00A-4088-81C4-993264BCE922}"/>
                </a:ext>
              </a:extLst>
            </p:cNvPr>
            <p:cNvSpPr>
              <a:spLocks noChangeShapeType="1"/>
            </p:cNvSpPr>
            <p:nvPr/>
          </p:nvSpPr>
          <p:spPr bwMode="auto">
            <a:xfrm flipV="1">
              <a:off x="1801" y="2564"/>
              <a:ext cx="214" cy="8"/>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2" name="Line 86">
              <a:extLst>
                <a:ext uri="{FF2B5EF4-FFF2-40B4-BE49-F238E27FC236}">
                  <a16:creationId xmlns:a16="http://schemas.microsoft.com/office/drawing/2014/main" id="{3D7CCA4A-E4F0-40A0-8328-04EDD0F9A3F5}"/>
                </a:ext>
              </a:extLst>
            </p:cNvPr>
            <p:cNvSpPr>
              <a:spLocks noChangeShapeType="1"/>
            </p:cNvSpPr>
            <p:nvPr/>
          </p:nvSpPr>
          <p:spPr bwMode="auto">
            <a:xfrm>
              <a:off x="1819" y="2670"/>
              <a:ext cx="588" cy="35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Tree>
    <p:extLst>
      <p:ext uri="{BB962C8B-B14F-4D97-AF65-F5344CB8AC3E}">
        <p14:creationId xmlns:p14="http://schemas.microsoft.com/office/powerpoint/2010/main" val="824663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AutoShape 4">
            <a:extLst>
              <a:ext uri="{FF2B5EF4-FFF2-40B4-BE49-F238E27FC236}">
                <a16:creationId xmlns:a16="http://schemas.microsoft.com/office/drawing/2014/main" id="{4866C03A-865D-467F-BA4B-E262D8C88CFE}"/>
              </a:ext>
            </a:extLst>
          </p:cNvPr>
          <p:cNvSpPr>
            <a:spLocks noChangeArrowheads="1"/>
          </p:cNvSpPr>
          <p:nvPr/>
        </p:nvSpPr>
        <p:spPr bwMode="auto">
          <a:xfrm rot="5400000">
            <a:off x="4196556" y="939801"/>
            <a:ext cx="750887" cy="3476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rgbClr val="000000"/>
            </a:solidFill>
            <a:miter lim="800000"/>
            <a:headEnd/>
            <a:tailEnd/>
          </a:ln>
        </p:spPr>
        <p:txBody>
          <a:bodyPr/>
          <a:lstStyle/>
          <a:p>
            <a:endParaRPr lang="pt-BR"/>
          </a:p>
        </p:txBody>
      </p:sp>
      <p:sp>
        <p:nvSpPr>
          <p:cNvPr id="9222" name="Text Box 6">
            <a:extLst>
              <a:ext uri="{FF2B5EF4-FFF2-40B4-BE49-F238E27FC236}">
                <a16:creationId xmlns:a16="http://schemas.microsoft.com/office/drawing/2014/main" id="{B6FDE06B-920C-42CB-8A5F-101866DB7651}"/>
              </a:ext>
            </a:extLst>
          </p:cNvPr>
          <p:cNvSpPr txBox="1">
            <a:spLocks noChangeArrowheads="1"/>
          </p:cNvSpPr>
          <p:nvPr/>
        </p:nvSpPr>
        <p:spPr bwMode="auto">
          <a:xfrm>
            <a:off x="179512" y="1517651"/>
            <a:ext cx="8715251" cy="3927574"/>
          </a:xfrm>
          <a:prstGeom prst="rect">
            <a:avLst/>
          </a:prstGeom>
          <a:solidFill>
            <a:srgbClr val="FFFFFF"/>
          </a:solidFill>
          <a:ln w="9525">
            <a:solidFill>
              <a:srgbClr val="000000"/>
            </a:solid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err="1">
                <a:solidFill>
                  <a:srgbClr val="008000"/>
                </a:solidFill>
                <a:latin typeface="Arial Narrow" pitchFamily="34" charset="0"/>
              </a:rPr>
              <a:t>otimizador</a:t>
            </a:r>
            <a:r>
              <a:rPr lang="pt-BR" sz="2000" b="1" dirty="0">
                <a:solidFill>
                  <a:srgbClr val="008000"/>
                </a:solidFill>
                <a:latin typeface="Arial Narrow" pitchFamily="34" charset="0"/>
              </a:rPr>
              <a:t> de código</a:t>
            </a:r>
          </a:p>
          <a:p>
            <a:pPr marL="0" indent="0">
              <a:defRPr/>
            </a:pPr>
            <a:r>
              <a:rPr lang="pt-BR" sz="2000" b="1" dirty="0">
                <a:latin typeface="Arial Narrow" pitchFamily="34" charset="0"/>
              </a:rPr>
              <a:t>FUNÇÃO: </a:t>
            </a:r>
            <a:r>
              <a:rPr lang="pt-BR" sz="2000" b="1" dirty="0">
                <a:solidFill>
                  <a:srgbClr val="FF0000"/>
                </a:solidFill>
                <a:latin typeface="Arial Narrow" pitchFamily="34" charset="0"/>
              </a:rPr>
              <a:t>melhorar</a:t>
            </a:r>
            <a:r>
              <a:rPr lang="pt-BR" sz="2000" dirty="0">
                <a:latin typeface="Arial Narrow" pitchFamily="34" charset="0"/>
              </a:rPr>
              <a:t> o código intermediário de tal forma que o programa objeto resultante seja mais rápido em tempo de execução. </a:t>
            </a:r>
          </a:p>
          <a:p>
            <a:pPr>
              <a:defRPr/>
            </a:pPr>
            <a:endParaRPr lang="pt-BR" sz="2000" b="1" dirty="0">
              <a:latin typeface="Arial Narrow" pitchFamily="34" charset="0"/>
            </a:endParaRPr>
          </a:p>
          <a:p>
            <a:pPr>
              <a:defRPr/>
            </a:pPr>
            <a:r>
              <a:rPr lang="pt-BR" sz="2000" b="1" dirty="0">
                <a:latin typeface="Arial Narrow" pitchFamily="34" charset="0"/>
              </a:rPr>
              <a:t>TIPOS:</a:t>
            </a:r>
          </a:p>
          <a:p>
            <a:pPr marL="265113" indent="-265113">
              <a:buFont typeface="Arial Narrow" panose="020B0606020202030204" pitchFamily="34" charset="0"/>
              <a:buChar char="–"/>
              <a:defRPr/>
            </a:pPr>
            <a:r>
              <a:rPr lang="pt-BR" sz="2000" u="sng" dirty="0">
                <a:latin typeface="Arial Narrow" pitchFamily="34" charset="0"/>
              </a:rPr>
              <a:t>otimização independente de máquina</a:t>
            </a:r>
            <a:r>
              <a:rPr lang="pt-BR" sz="2000" dirty="0">
                <a:latin typeface="Arial Narrow" pitchFamily="34" charset="0"/>
              </a:rPr>
              <a:t>: otimizações de expressões, eliminação de </a:t>
            </a:r>
            <a:r>
              <a:rPr lang="pt-BR" sz="2000" dirty="0" err="1">
                <a:latin typeface="Arial Narrow" pitchFamily="34" charset="0"/>
              </a:rPr>
              <a:t>subexpressões</a:t>
            </a:r>
            <a:r>
              <a:rPr lang="pt-BR" sz="2000" dirty="0">
                <a:latin typeface="Arial Narrow" pitchFamily="34" charset="0"/>
              </a:rPr>
              <a:t> comuns, fatoração do cálculo de </a:t>
            </a:r>
            <a:r>
              <a:rPr lang="pt-BR" sz="2000" dirty="0" err="1">
                <a:latin typeface="Arial Narrow" pitchFamily="34" charset="0"/>
              </a:rPr>
              <a:t>subexpressões</a:t>
            </a:r>
            <a:r>
              <a:rPr lang="pt-BR" sz="2000" dirty="0">
                <a:latin typeface="Arial Narrow" pitchFamily="34" charset="0"/>
              </a:rPr>
              <a:t> de uso frequente, otimizações das construções iterativas (eliminação de </a:t>
            </a:r>
            <a:r>
              <a:rPr lang="pt-BR" sz="2000" i="1" dirty="0">
                <a:latin typeface="Arial Narrow" pitchFamily="34" charset="0"/>
              </a:rPr>
              <a:t>loops</a:t>
            </a:r>
            <a:r>
              <a:rPr lang="pt-BR" sz="2000" dirty="0">
                <a:latin typeface="Arial Narrow" pitchFamily="34" charset="0"/>
              </a:rPr>
              <a:t> invariantes), eliminação de trechos de código que nunca são executados, entre outras;</a:t>
            </a:r>
          </a:p>
          <a:p>
            <a:pPr marL="265113" indent="-265113">
              <a:buFont typeface="Arial Narrow" panose="020B0606020202030204" pitchFamily="34" charset="0"/>
              <a:buChar char="–"/>
              <a:defRPr/>
            </a:pPr>
            <a:r>
              <a:rPr lang="pt-BR" sz="2000" u="sng" dirty="0">
                <a:latin typeface="Arial Narrow" pitchFamily="34" charset="0"/>
              </a:rPr>
              <a:t>otimização dependente de máquina</a:t>
            </a:r>
            <a:r>
              <a:rPr lang="pt-BR" sz="2000" dirty="0">
                <a:latin typeface="Arial Narrow" pitchFamily="34" charset="0"/>
              </a:rPr>
              <a:t>: dependem do hardware em que vai ser executado o programa objeto (uso de registradores, uso do conjunto de instruções da máquina). </a:t>
            </a:r>
          </a:p>
          <a:p>
            <a:pPr marL="531813" lvl="1" indent="-258763">
              <a:buFont typeface="Arial" pitchFamily="34" charset="0"/>
              <a:buChar char="•"/>
              <a:defRPr/>
            </a:pPr>
            <a:endParaRPr lang="pt-BR" sz="1200" dirty="0">
              <a:latin typeface="Arial Narrow" pitchFamily="34" charset="0"/>
            </a:endParaRPr>
          </a:p>
          <a:p>
            <a:pPr>
              <a:defRPr/>
            </a:pPr>
            <a:r>
              <a:rPr lang="pt-BR" sz="2000" b="1" dirty="0">
                <a:solidFill>
                  <a:srgbClr val="008000"/>
                </a:solidFill>
                <a:latin typeface="Arial Narrow" pitchFamily="34" charset="0"/>
              </a:rPr>
              <a:t>SAÍDA: </a:t>
            </a:r>
            <a:r>
              <a:rPr lang="pt-BR" sz="2000" b="1" dirty="0">
                <a:latin typeface="Arial Narrow" pitchFamily="34" charset="0"/>
              </a:rPr>
              <a:t>código otimizado</a:t>
            </a:r>
          </a:p>
        </p:txBody>
      </p:sp>
      <p:sp>
        <p:nvSpPr>
          <p:cNvPr id="35845" name="Line 7">
            <a:extLst>
              <a:ext uri="{FF2B5EF4-FFF2-40B4-BE49-F238E27FC236}">
                <a16:creationId xmlns:a16="http://schemas.microsoft.com/office/drawing/2014/main" id="{322A157E-2D37-4A03-BAE7-D099B7B90F83}"/>
              </a:ext>
            </a:extLst>
          </p:cNvPr>
          <p:cNvSpPr>
            <a:spLocks noChangeShapeType="1"/>
          </p:cNvSpPr>
          <p:nvPr/>
        </p:nvSpPr>
        <p:spPr bwMode="auto">
          <a:xfrm>
            <a:off x="179511" y="5013176"/>
            <a:ext cx="871525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2" name="Rectangle 113">
            <a:extLst>
              <a:ext uri="{FF2B5EF4-FFF2-40B4-BE49-F238E27FC236}">
                <a16:creationId xmlns:a16="http://schemas.microsoft.com/office/drawing/2014/main" id="{46EE0263-DDD9-45DC-A197-093CBDC2494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697F5DE6-7136-47CA-883A-C9AE60B572C8}"/>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extLst>
      <p:ext uri="{BB962C8B-B14F-4D97-AF65-F5344CB8AC3E}">
        <p14:creationId xmlns:p14="http://schemas.microsoft.com/office/powerpoint/2010/main" val="2044210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6">
            <a:extLst>
              <a:ext uri="{FF2B5EF4-FFF2-40B4-BE49-F238E27FC236}">
                <a16:creationId xmlns:a16="http://schemas.microsoft.com/office/drawing/2014/main" id="{B6FDE06B-920C-42CB-8A5F-101866DB7651}"/>
              </a:ext>
            </a:extLst>
          </p:cNvPr>
          <p:cNvSpPr txBox="1">
            <a:spLocks noChangeArrowheads="1"/>
          </p:cNvSpPr>
          <p:nvPr/>
        </p:nvSpPr>
        <p:spPr bwMode="auto">
          <a:xfrm>
            <a:off x="179512" y="781546"/>
            <a:ext cx="8766051" cy="3511550"/>
          </a:xfrm>
          <a:prstGeom prst="rect">
            <a:avLst/>
          </a:prstGeom>
          <a:noFill/>
          <a:ln w="9525">
            <a:no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defRPr/>
            </a:pPr>
            <a:r>
              <a:rPr lang="pt-BR" sz="2000" dirty="0">
                <a:latin typeface="Arial Narrow" pitchFamily="34" charset="0"/>
              </a:rPr>
              <a:t>otimizações de expressões:</a:t>
            </a:r>
            <a:endParaRPr lang="pt-BR" sz="2000" b="1" dirty="0">
              <a:solidFill>
                <a:srgbClr val="FF0000"/>
              </a:solidFill>
              <a:latin typeface="Arial Narrow" panose="020B0606020202030204" pitchFamily="34" charset="0"/>
            </a:endParaRPr>
          </a:p>
          <a:p>
            <a:pPr>
              <a:defRPr/>
            </a:pPr>
            <a:r>
              <a:rPr lang="pt-BR" sz="1600" dirty="0">
                <a:latin typeface="Courier New" panose="02070309020205020404" pitchFamily="49" charset="0"/>
                <a:cs typeface="Courier New" pitchFamily="49" charset="0"/>
              </a:rPr>
              <a:t>  1: temp1 := b * c</a:t>
            </a:r>
          </a:p>
          <a:p>
            <a:pPr>
              <a:defRPr/>
            </a:pPr>
            <a:r>
              <a:rPr lang="pt-BR" sz="1600" dirty="0">
                <a:latin typeface="Courier New" panose="02070309020205020404" pitchFamily="49" charset="0"/>
                <a:cs typeface="Courier New" pitchFamily="49" charset="0"/>
              </a:rPr>
              <a:t>  2: temp2 := b * c</a:t>
            </a:r>
          </a:p>
          <a:p>
            <a:pPr>
              <a:defRPr/>
            </a:pPr>
            <a:r>
              <a:rPr lang="pt-BR" sz="1600" dirty="0">
                <a:latin typeface="Courier New" panose="02070309020205020404" pitchFamily="49" charset="0"/>
                <a:cs typeface="Courier New" pitchFamily="49" charset="0"/>
              </a:rPr>
              <a:t>  3: temp3 := temp1 + temp2</a:t>
            </a:r>
          </a:p>
          <a:p>
            <a:pPr>
              <a:defRPr/>
            </a:pPr>
            <a:r>
              <a:rPr lang="pt-BR" sz="1600" dirty="0">
                <a:latin typeface="Courier New" panose="02070309020205020404" pitchFamily="49" charset="0"/>
                <a:cs typeface="Courier New" pitchFamily="49" charset="0"/>
              </a:rPr>
              <a:t>  4: a := temp3</a:t>
            </a:r>
          </a:p>
          <a:p>
            <a:pPr>
              <a:defRPr/>
            </a:pPr>
            <a:endParaRPr lang="pt-BR" sz="1600" dirty="0">
              <a:latin typeface="Courier New" panose="02070309020205020404" pitchFamily="49" charset="0"/>
              <a:cs typeface="Courier New" pitchFamily="49" charset="0"/>
            </a:endParaRPr>
          </a:p>
          <a:p>
            <a:pPr>
              <a:defRPr/>
            </a:pPr>
            <a:endParaRPr lang="pt-BR" sz="1600" dirty="0">
              <a:latin typeface="Courier New" panose="02070309020205020404" pitchFamily="49" charset="0"/>
              <a:cs typeface="Courier New" pitchFamily="49" charset="0"/>
            </a:endParaRPr>
          </a:p>
          <a:p>
            <a:pPr>
              <a:defRPr/>
            </a:pPr>
            <a:r>
              <a:rPr lang="pt-BR" sz="1600" dirty="0">
                <a:latin typeface="Courier New" panose="02070309020205020404" pitchFamily="49" charset="0"/>
                <a:cs typeface="Courier New" pitchFamily="49" charset="0"/>
              </a:rPr>
              <a:t>  1: temp1 := b * c</a:t>
            </a:r>
          </a:p>
          <a:p>
            <a:pPr>
              <a:defRPr/>
            </a:pPr>
            <a:r>
              <a:rPr lang="pt-BR" sz="1600" dirty="0">
                <a:latin typeface="Courier New" panose="02070309020205020404" pitchFamily="49" charset="0"/>
                <a:cs typeface="Courier New" pitchFamily="49" charset="0"/>
              </a:rPr>
              <a:t>  2: temp2 := temp1 + temp1</a:t>
            </a:r>
          </a:p>
          <a:p>
            <a:pPr>
              <a:defRPr/>
            </a:pPr>
            <a:r>
              <a:rPr lang="pt-BR" sz="1600" dirty="0">
                <a:latin typeface="Courier New" panose="02070309020205020404" pitchFamily="49" charset="0"/>
                <a:cs typeface="Courier New" pitchFamily="49" charset="0"/>
              </a:rPr>
              <a:t>  3: a := temp2</a:t>
            </a:r>
          </a:p>
          <a:p>
            <a:pPr>
              <a:defRPr/>
            </a:pPr>
            <a:endParaRPr lang="pt-BR" sz="1600" dirty="0">
              <a:latin typeface="Courier New" panose="02070309020205020404" pitchFamily="49" charset="0"/>
              <a:cs typeface="Courier New" pitchFamily="49" charset="0"/>
            </a:endParaRPr>
          </a:p>
          <a:p>
            <a:pPr>
              <a:defRPr/>
            </a:pPr>
            <a:endParaRPr lang="pt-BR" sz="1600" dirty="0">
              <a:latin typeface="Courier New" panose="02070309020205020404" pitchFamily="49" charset="0"/>
              <a:cs typeface="Courier New" pitchFamily="49" charset="0"/>
            </a:endParaRPr>
          </a:p>
          <a:p>
            <a:pPr>
              <a:defRPr/>
            </a:pPr>
            <a:r>
              <a:rPr lang="pt-BR" sz="1600" dirty="0">
                <a:latin typeface="Courier New" panose="02070309020205020404" pitchFamily="49" charset="0"/>
                <a:cs typeface="Courier New" pitchFamily="49" charset="0"/>
              </a:rPr>
              <a:t>  1: temp1 := b * c</a:t>
            </a:r>
          </a:p>
          <a:p>
            <a:pPr>
              <a:defRPr/>
            </a:pPr>
            <a:r>
              <a:rPr lang="pt-BR" sz="1600" dirty="0">
                <a:latin typeface="Courier New" panose="02070309020205020404" pitchFamily="49" charset="0"/>
                <a:cs typeface="Courier New" pitchFamily="49" charset="0"/>
              </a:rPr>
              <a:t>  2: a := temp1 + temp1</a:t>
            </a:r>
            <a:endParaRPr lang="pt-BR" sz="1600" b="1" dirty="0">
              <a:latin typeface="Arial Narrow" pitchFamily="34" charset="0"/>
            </a:endParaRPr>
          </a:p>
        </p:txBody>
      </p:sp>
      <p:cxnSp>
        <p:nvCxnSpPr>
          <p:cNvPr id="3" name="Conector reto 2">
            <a:extLst>
              <a:ext uri="{FF2B5EF4-FFF2-40B4-BE49-F238E27FC236}">
                <a16:creationId xmlns:a16="http://schemas.microsoft.com/office/drawing/2014/main" id="{225B6522-570D-4BBF-AE84-0E2088D61FF3}"/>
              </a:ext>
            </a:extLst>
          </p:cNvPr>
          <p:cNvCxnSpPr>
            <a:cxnSpLocks/>
          </p:cNvCxnSpPr>
          <p:nvPr/>
        </p:nvCxnSpPr>
        <p:spPr bwMode="auto">
          <a:xfrm>
            <a:off x="191380" y="1468759"/>
            <a:ext cx="4380620" cy="0"/>
          </a:xfrm>
          <a:prstGeom prst="line">
            <a:avLst/>
          </a:prstGeom>
          <a:ln w="2540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Conector reto 10">
            <a:extLst>
              <a:ext uri="{FF2B5EF4-FFF2-40B4-BE49-F238E27FC236}">
                <a16:creationId xmlns:a16="http://schemas.microsoft.com/office/drawing/2014/main" id="{5F501264-553A-4AED-8729-C8A9D4200F47}"/>
              </a:ext>
            </a:extLst>
          </p:cNvPr>
          <p:cNvCxnSpPr>
            <a:cxnSpLocks/>
          </p:cNvCxnSpPr>
          <p:nvPr/>
        </p:nvCxnSpPr>
        <p:spPr bwMode="auto">
          <a:xfrm>
            <a:off x="179512" y="2980927"/>
            <a:ext cx="4326528" cy="0"/>
          </a:xfrm>
          <a:prstGeom prst="line">
            <a:avLst/>
          </a:prstGeom>
          <a:ln w="2540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113">
            <a:extLst>
              <a:ext uri="{FF2B5EF4-FFF2-40B4-BE49-F238E27FC236}">
                <a16:creationId xmlns:a16="http://schemas.microsoft.com/office/drawing/2014/main" id="{F1E11833-03D4-4069-BAE4-4BAE74A274E7}"/>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6" name="Line 114">
            <a:extLst>
              <a:ext uri="{FF2B5EF4-FFF2-40B4-BE49-F238E27FC236}">
                <a16:creationId xmlns:a16="http://schemas.microsoft.com/office/drawing/2014/main" id="{83BD9090-236C-48BC-AE43-1FDA3370815A}"/>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6">
            <a:extLst>
              <a:ext uri="{FF2B5EF4-FFF2-40B4-BE49-F238E27FC236}">
                <a16:creationId xmlns:a16="http://schemas.microsoft.com/office/drawing/2014/main" id="{B6FDE06B-920C-42CB-8A5F-101866DB7651}"/>
              </a:ext>
            </a:extLst>
          </p:cNvPr>
          <p:cNvSpPr txBox="1">
            <a:spLocks noChangeArrowheads="1"/>
          </p:cNvSpPr>
          <p:nvPr/>
        </p:nvSpPr>
        <p:spPr bwMode="auto">
          <a:xfrm>
            <a:off x="212055" y="877946"/>
            <a:ext cx="8733508" cy="3873057"/>
          </a:xfrm>
          <a:prstGeom prst="rect">
            <a:avLst/>
          </a:prstGeom>
          <a:noFill/>
          <a:ln w="9525">
            <a:no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defRPr/>
            </a:pPr>
            <a:r>
              <a:rPr lang="pt-BR" sz="2000" dirty="0">
                <a:latin typeface="Arial Narrow" pitchFamily="34" charset="0"/>
              </a:rPr>
              <a:t>otimizações das construções iterativas (eliminação de </a:t>
            </a:r>
            <a:r>
              <a:rPr lang="pt-BR" sz="2000" i="1" dirty="0">
                <a:latin typeface="Arial Narrow" pitchFamily="34" charset="0"/>
              </a:rPr>
              <a:t>loops</a:t>
            </a:r>
            <a:r>
              <a:rPr lang="pt-BR" sz="2000" dirty="0">
                <a:latin typeface="Arial Narrow" pitchFamily="34" charset="0"/>
              </a:rPr>
              <a:t> invariantes):</a:t>
            </a:r>
          </a:p>
          <a:p>
            <a:pPr marL="457200" lvl="1" indent="0">
              <a:defRPr/>
            </a:pPr>
            <a:r>
              <a:rPr lang="pt-BR" sz="1600" dirty="0" err="1">
                <a:latin typeface="Courier New" panose="02070309020205020404" pitchFamily="49" charset="0"/>
                <a:cs typeface="Courier New" panose="02070309020205020404" pitchFamily="49" charset="0"/>
              </a:rPr>
              <a:t>System.out.println</a:t>
            </a:r>
            <a:r>
              <a:rPr lang="pt-BR" sz="1600" dirty="0">
                <a:latin typeface="Courier New" panose="02070309020205020404" pitchFamily="49" charset="0"/>
                <a:cs typeface="Courier New" panose="02070309020205020404" pitchFamily="49" charset="0"/>
              </a:rPr>
              <a:t>( "antes do for" );</a:t>
            </a:r>
          </a:p>
          <a:p>
            <a:pPr marL="457200" lvl="1" indent="0">
              <a:defRPr/>
            </a:pPr>
            <a:r>
              <a:rPr lang="pt-BR" sz="1600" dirty="0">
                <a:latin typeface="Courier New" panose="02070309020205020404" pitchFamily="49" charset="0"/>
                <a:cs typeface="Courier New" panose="02070309020205020404" pitchFamily="49" charset="0"/>
              </a:rPr>
              <a:t>for (</a:t>
            </a:r>
            <a:r>
              <a:rPr lang="pt-BR" sz="1600" dirty="0" err="1">
                <a:latin typeface="Courier New" panose="02070309020205020404" pitchFamily="49" charset="0"/>
                <a:cs typeface="Courier New" panose="02070309020205020404" pitchFamily="49" charset="0"/>
              </a:rPr>
              <a:t>int</a:t>
            </a:r>
            <a:r>
              <a:rPr lang="pt-BR" sz="1600" dirty="0">
                <a:latin typeface="Courier New" panose="02070309020205020404" pitchFamily="49" charset="0"/>
                <a:cs typeface="Courier New" panose="02070309020205020404" pitchFamily="49" charset="0"/>
              </a:rPr>
              <a:t> i = 10; i &lt;= 10; i++) {</a:t>
            </a:r>
          </a:p>
          <a:p>
            <a:pPr marL="457200" lvl="1" indent="0">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System.out.println</a:t>
            </a:r>
            <a:r>
              <a:rPr lang="pt-BR" sz="1600" dirty="0">
                <a:latin typeface="Courier New" panose="02070309020205020404" pitchFamily="49" charset="0"/>
                <a:cs typeface="Courier New" panose="02070309020205020404" pitchFamily="49" charset="0"/>
              </a:rPr>
              <a:t>( "dentro do for" );</a:t>
            </a:r>
          </a:p>
          <a:p>
            <a:pPr marL="457200" lvl="1" indent="0">
              <a:defRPr/>
            </a:pPr>
            <a:r>
              <a:rPr lang="pt-BR" sz="1600" dirty="0">
                <a:latin typeface="Courier New" panose="02070309020205020404" pitchFamily="49" charset="0"/>
                <a:cs typeface="Courier New" panose="02070309020205020404" pitchFamily="49" charset="0"/>
              </a:rPr>
              <a:t>}</a:t>
            </a:r>
          </a:p>
          <a:p>
            <a:pPr marL="457200" lvl="1" indent="0">
              <a:defRPr/>
            </a:pPr>
            <a:r>
              <a:rPr lang="pt-BR" sz="1600" dirty="0" err="1">
                <a:latin typeface="Courier New" panose="02070309020205020404" pitchFamily="49" charset="0"/>
                <a:cs typeface="Courier New" panose="02070309020205020404" pitchFamily="49" charset="0"/>
              </a:rPr>
              <a:t>System.out.println</a:t>
            </a:r>
            <a:r>
              <a:rPr lang="pt-BR" sz="1600" dirty="0">
                <a:latin typeface="Courier New" panose="02070309020205020404" pitchFamily="49" charset="0"/>
                <a:cs typeface="Courier New" panose="02070309020205020404" pitchFamily="49" charset="0"/>
              </a:rPr>
              <a:t>( "depois do for" );</a:t>
            </a:r>
          </a:p>
          <a:p>
            <a:pPr marL="0" indent="0">
              <a:defRPr/>
            </a:pPr>
            <a:endParaRPr lang="pt-BR" sz="2000" dirty="0">
              <a:latin typeface="Arial Narrow" pitchFamily="34" charset="0"/>
            </a:endParaRPr>
          </a:p>
          <a:p>
            <a:pPr marL="0" indent="0">
              <a:defRPr/>
            </a:pPr>
            <a:endParaRPr lang="pt-BR" sz="2000" dirty="0">
              <a:latin typeface="Arial Narrow" pitchFamily="34" charset="0"/>
            </a:endParaRPr>
          </a:p>
          <a:p>
            <a:pPr marL="0" indent="0">
              <a:defRPr/>
            </a:pPr>
            <a:endParaRPr lang="pt-BR" sz="2000" dirty="0">
              <a:latin typeface="Arial Narrow" pitchFamily="34" charset="0"/>
            </a:endParaRPr>
          </a:p>
          <a:p>
            <a:pPr marL="0" indent="0">
              <a:defRPr/>
            </a:pPr>
            <a:r>
              <a:rPr lang="pt-BR" sz="2000" dirty="0">
                <a:latin typeface="Arial Narrow" pitchFamily="34" charset="0"/>
              </a:rPr>
              <a:t>eliminação de trechos de código que nunca são executados:</a:t>
            </a:r>
          </a:p>
          <a:p>
            <a:pPr marL="457200" lvl="1" indent="0">
              <a:defRPr/>
            </a:pPr>
            <a:r>
              <a:rPr lang="pt-BR" sz="1600" dirty="0" err="1">
                <a:latin typeface="Courier New" panose="02070309020205020404" pitchFamily="49" charset="0"/>
                <a:cs typeface="Courier New" panose="02070309020205020404" pitchFamily="49" charset="0"/>
              </a:rPr>
              <a:t>int</a:t>
            </a:r>
            <a:r>
              <a:rPr lang="pt-BR" sz="1600" dirty="0">
                <a:latin typeface="Courier New" panose="02070309020205020404" pitchFamily="49" charset="0"/>
                <a:cs typeface="Courier New" panose="02070309020205020404" pitchFamily="49" charset="0"/>
              </a:rPr>
              <a:t> j = 0;</a:t>
            </a:r>
          </a:p>
          <a:p>
            <a:pPr marL="457200" lvl="1" indent="0">
              <a:defRPr/>
            </a:pPr>
            <a:r>
              <a:rPr lang="pt-BR" sz="1600" dirty="0" err="1">
                <a:latin typeface="Courier New" panose="02070309020205020404" pitchFamily="49" charset="0"/>
                <a:cs typeface="Courier New" panose="02070309020205020404" pitchFamily="49" charset="0"/>
              </a:rPr>
              <a:t>System.out.println</a:t>
            </a:r>
            <a:r>
              <a:rPr lang="pt-BR" sz="1600" dirty="0">
                <a:latin typeface="Courier New" panose="02070309020205020404" pitchFamily="49" charset="0"/>
                <a:cs typeface="Courier New" panose="02070309020205020404" pitchFamily="49" charset="0"/>
              </a:rPr>
              <a:t>( "antes do </a:t>
            </a:r>
            <a:r>
              <a:rPr lang="pt-BR" sz="1600" dirty="0" err="1">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p>
          <a:p>
            <a:pPr marL="457200" lvl="1" indent="0">
              <a:defRPr/>
            </a:pPr>
            <a:r>
              <a:rPr lang="pt-BR" sz="1600" dirty="0" err="1">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(j &gt; 0) {</a:t>
            </a:r>
          </a:p>
          <a:p>
            <a:pPr marL="457200" lvl="1" indent="0">
              <a:defRPr/>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System.out.println</a:t>
            </a:r>
            <a:r>
              <a:rPr lang="pt-BR" sz="1600" dirty="0">
                <a:latin typeface="Courier New" panose="02070309020205020404" pitchFamily="49" charset="0"/>
                <a:cs typeface="Courier New" panose="02070309020205020404" pitchFamily="49" charset="0"/>
              </a:rPr>
              <a:t>( "dentro </a:t>
            </a:r>
            <a:r>
              <a:rPr lang="pt-BR" sz="1600" dirty="0" err="1">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p>
          <a:p>
            <a:pPr marL="457200" lvl="1" indent="0">
              <a:defRPr/>
            </a:pPr>
            <a:r>
              <a:rPr lang="pt-BR" sz="1600" dirty="0">
                <a:latin typeface="Courier New" panose="02070309020205020404" pitchFamily="49" charset="0"/>
                <a:cs typeface="Courier New" panose="02070309020205020404" pitchFamily="49" charset="0"/>
              </a:rPr>
              <a:t>}</a:t>
            </a:r>
          </a:p>
          <a:p>
            <a:pPr marL="457200" lvl="1" indent="0">
              <a:defRPr/>
            </a:pPr>
            <a:r>
              <a:rPr lang="pt-BR" sz="1600" dirty="0" err="1">
                <a:latin typeface="Courier New" panose="02070309020205020404" pitchFamily="49" charset="0"/>
                <a:cs typeface="Courier New" panose="02070309020205020404" pitchFamily="49" charset="0"/>
              </a:rPr>
              <a:t>System.out.println</a:t>
            </a:r>
            <a:r>
              <a:rPr lang="pt-BR" sz="1600" dirty="0">
                <a:latin typeface="Courier New" panose="02070309020205020404" pitchFamily="49" charset="0"/>
                <a:cs typeface="Courier New" panose="02070309020205020404" pitchFamily="49" charset="0"/>
              </a:rPr>
              <a:t>( "depois do </a:t>
            </a:r>
            <a:r>
              <a:rPr lang="pt-BR" sz="1600" dirty="0" err="1">
                <a:latin typeface="Courier New" panose="02070309020205020404" pitchFamily="49" charset="0"/>
                <a:cs typeface="Courier New" panose="02070309020205020404" pitchFamily="49" charset="0"/>
              </a:rPr>
              <a:t>if</a:t>
            </a:r>
            <a:r>
              <a:rPr lang="pt-BR" sz="1600" dirty="0">
                <a:latin typeface="Courier New" panose="02070309020205020404" pitchFamily="49" charset="0"/>
                <a:cs typeface="Courier New" panose="02070309020205020404" pitchFamily="49" charset="0"/>
              </a:rPr>
              <a:t>" );</a:t>
            </a:r>
          </a:p>
          <a:p>
            <a:pPr marL="457200" lvl="1" indent="0">
              <a:defRPr/>
            </a:pPr>
            <a:endParaRPr lang="pt-BR" sz="1600" dirty="0">
              <a:latin typeface="Courier New" panose="02070309020205020404" pitchFamily="49" charset="0"/>
              <a:cs typeface="Courier New" panose="02070309020205020404" pitchFamily="49" charset="0"/>
            </a:endParaRPr>
          </a:p>
        </p:txBody>
      </p:sp>
      <p:cxnSp>
        <p:nvCxnSpPr>
          <p:cNvPr id="9" name="Conector reto 8">
            <a:extLst>
              <a:ext uri="{FF2B5EF4-FFF2-40B4-BE49-F238E27FC236}">
                <a16:creationId xmlns:a16="http://schemas.microsoft.com/office/drawing/2014/main" id="{0F04BA0D-C11A-4042-B623-5E1B3005924A}"/>
              </a:ext>
            </a:extLst>
          </p:cNvPr>
          <p:cNvCxnSpPr>
            <a:cxnSpLocks/>
          </p:cNvCxnSpPr>
          <p:nvPr/>
        </p:nvCxnSpPr>
        <p:spPr bwMode="auto">
          <a:xfrm>
            <a:off x="539552" y="1556792"/>
            <a:ext cx="5435949" cy="0"/>
          </a:xfrm>
          <a:prstGeom prst="line">
            <a:avLst/>
          </a:prstGeom>
          <a:ln w="2540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Rectangle 113">
            <a:extLst>
              <a:ext uri="{FF2B5EF4-FFF2-40B4-BE49-F238E27FC236}">
                <a16:creationId xmlns:a16="http://schemas.microsoft.com/office/drawing/2014/main" id="{AE507E9A-AD89-42E6-A711-E33835A421B4}"/>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97B52CC9-5412-47A2-B94A-E28F79DEFD7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cxnSp>
        <p:nvCxnSpPr>
          <p:cNvPr id="15" name="Conector reto 14">
            <a:extLst>
              <a:ext uri="{FF2B5EF4-FFF2-40B4-BE49-F238E27FC236}">
                <a16:creationId xmlns:a16="http://schemas.microsoft.com/office/drawing/2014/main" id="{4FEB10AC-9033-452A-AD7A-58D2B9F383BB}"/>
              </a:ext>
            </a:extLst>
          </p:cNvPr>
          <p:cNvCxnSpPr>
            <a:cxnSpLocks/>
          </p:cNvCxnSpPr>
          <p:nvPr/>
        </p:nvCxnSpPr>
        <p:spPr bwMode="auto">
          <a:xfrm>
            <a:off x="611560" y="4293096"/>
            <a:ext cx="5435949" cy="0"/>
          </a:xfrm>
          <a:prstGeom prst="line">
            <a:avLst/>
          </a:prstGeom>
          <a:ln w="2540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Conector reto 15">
            <a:extLst>
              <a:ext uri="{FF2B5EF4-FFF2-40B4-BE49-F238E27FC236}">
                <a16:creationId xmlns:a16="http://schemas.microsoft.com/office/drawing/2014/main" id="{8D32D6D8-C199-4927-AF80-F9F0875CA0E4}"/>
              </a:ext>
            </a:extLst>
          </p:cNvPr>
          <p:cNvCxnSpPr>
            <a:cxnSpLocks/>
          </p:cNvCxnSpPr>
          <p:nvPr/>
        </p:nvCxnSpPr>
        <p:spPr bwMode="auto">
          <a:xfrm>
            <a:off x="611560" y="4509120"/>
            <a:ext cx="5435949" cy="0"/>
          </a:xfrm>
          <a:prstGeom prst="line">
            <a:avLst/>
          </a:prstGeom>
          <a:ln w="2540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3260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AutoShape 4">
            <a:extLst>
              <a:ext uri="{FF2B5EF4-FFF2-40B4-BE49-F238E27FC236}">
                <a16:creationId xmlns:a16="http://schemas.microsoft.com/office/drawing/2014/main" id="{D7681CEF-4D17-47E2-B790-308B86FF2B01}"/>
              </a:ext>
            </a:extLst>
          </p:cNvPr>
          <p:cNvSpPr>
            <a:spLocks noChangeArrowheads="1"/>
          </p:cNvSpPr>
          <p:nvPr/>
        </p:nvSpPr>
        <p:spPr bwMode="auto">
          <a:xfrm rot="5400000">
            <a:off x="4187093" y="965995"/>
            <a:ext cx="750887" cy="3476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rgbClr val="000000"/>
            </a:solidFill>
            <a:miter lim="800000"/>
            <a:headEnd/>
            <a:tailEnd/>
          </a:ln>
        </p:spPr>
        <p:txBody>
          <a:bodyPr/>
          <a:lstStyle/>
          <a:p>
            <a:endParaRPr lang="pt-BR"/>
          </a:p>
        </p:txBody>
      </p:sp>
      <p:sp>
        <p:nvSpPr>
          <p:cNvPr id="9222" name="Text Box 6">
            <a:extLst>
              <a:ext uri="{FF2B5EF4-FFF2-40B4-BE49-F238E27FC236}">
                <a16:creationId xmlns:a16="http://schemas.microsoft.com/office/drawing/2014/main" id="{FFC068F5-073B-4813-99DC-A5CFFFE0F3BE}"/>
              </a:ext>
            </a:extLst>
          </p:cNvPr>
          <p:cNvSpPr txBox="1">
            <a:spLocks noChangeArrowheads="1"/>
          </p:cNvSpPr>
          <p:nvPr/>
        </p:nvSpPr>
        <p:spPr bwMode="auto">
          <a:xfrm>
            <a:off x="179512" y="1517651"/>
            <a:ext cx="8766051" cy="2991470"/>
          </a:xfrm>
          <a:prstGeom prst="rect">
            <a:avLst/>
          </a:prstGeom>
          <a:solidFill>
            <a:srgbClr val="FFFFFF"/>
          </a:solidFill>
          <a:ln w="9525">
            <a:solidFill>
              <a:srgbClr val="000000"/>
            </a:solidFill>
            <a:miter lim="800000"/>
            <a:headEnd/>
            <a:tailEnd/>
          </a:ln>
        </p:spPr>
        <p:txBody>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pt-BR" sz="2000" b="1" dirty="0">
                <a:solidFill>
                  <a:srgbClr val="008000"/>
                </a:solidFill>
                <a:latin typeface="Arial Narrow" pitchFamily="34" charset="0"/>
              </a:rPr>
              <a:t>gerador de código</a:t>
            </a:r>
          </a:p>
          <a:p>
            <a:pPr marL="0" indent="0">
              <a:defRPr/>
            </a:pPr>
            <a:r>
              <a:rPr lang="pt-BR" sz="2000" b="1" dirty="0">
                <a:latin typeface="Arial Narrow" pitchFamily="34" charset="0"/>
              </a:rPr>
              <a:t>FUNÇÃO: </a:t>
            </a:r>
            <a:r>
              <a:rPr lang="pt-BR" sz="2000" b="1" dirty="0">
                <a:solidFill>
                  <a:srgbClr val="FF0000"/>
                </a:solidFill>
                <a:latin typeface="Arial Narrow" pitchFamily="34" charset="0"/>
              </a:rPr>
              <a:t>gerar</a:t>
            </a:r>
            <a:r>
              <a:rPr lang="pt-BR" sz="2000" dirty="0">
                <a:solidFill>
                  <a:srgbClr val="0000FF"/>
                </a:solidFill>
                <a:latin typeface="Arial Narrow" pitchFamily="34" charset="0"/>
              </a:rPr>
              <a:t> </a:t>
            </a:r>
            <a:r>
              <a:rPr lang="pt-BR" sz="2000" dirty="0">
                <a:latin typeface="Arial Narrow" pitchFamily="34" charset="0"/>
              </a:rPr>
              <a:t>código em linguagem de máquina levando em consideração o tamanho das palavras, o tipo de endereçamento, as instruções de máquina, os registradores. </a:t>
            </a:r>
          </a:p>
          <a:p>
            <a:pPr marL="0" indent="0">
              <a:defRPr/>
            </a:pPr>
            <a:endParaRPr lang="pt-BR" sz="2000" dirty="0">
              <a:latin typeface="Arial Narrow" pitchFamily="34" charset="0"/>
            </a:endParaRPr>
          </a:p>
          <a:p>
            <a:pPr marL="0" indent="0">
              <a:defRPr/>
            </a:pPr>
            <a:r>
              <a:rPr lang="pt-BR" sz="2000" dirty="0">
                <a:latin typeface="Arial Narrow" pitchFamily="34" charset="0"/>
              </a:rPr>
              <a:t>Envolve as seguintes tarefas: alocação de memória e endereçamento; alocação de registradores; seleção da sequência de instruções mais adequada para expressões e comandos do programa fonte, considerando o tempo de execução, a memória disponível e o tamanho das instruções. </a:t>
            </a:r>
          </a:p>
          <a:p>
            <a:pPr marL="0" indent="0">
              <a:defRPr/>
            </a:pPr>
            <a:endParaRPr lang="pt-BR" sz="1200" dirty="0">
              <a:latin typeface="Arial Narrow" pitchFamily="34" charset="0"/>
            </a:endParaRPr>
          </a:p>
          <a:p>
            <a:pPr>
              <a:defRPr/>
            </a:pPr>
            <a:r>
              <a:rPr lang="pt-BR" sz="2000" b="1" dirty="0">
                <a:solidFill>
                  <a:srgbClr val="008000"/>
                </a:solidFill>
                <a:latin typeface="Arial Narrow" pitchFamily="34" charset="0"/>
              </a:rPr>
              <a:t>SAÍDA: </a:t>
            </a:r>
            <a:r>
              <a:rPr lang="pt-BR" sz="2000" b="1" dirty="0">
                <a:latin typeface="Arial Narrow" pitchFamily="34" charset="0"/>
              </a:rPr>
              <a:t>código objeto</a:t>
            </a:r>
          </a:p>
          <a:p>
            <a:pPr>
              <a:defRPr/>
            </a:pPr>
            <a:endParaRPr lang="pt-BR" sz="1800" b="1" dirty="0">
              <a:latin typeface="Arial" charset="0"/>
            </a:endParaRPr>
          </a:p>
          <a:p>
            <a:pPr>
              <a:defRPr/>
            </a:pPr>
            <a:endParaRPr lang="pt-BR" sz="1800" b="1" dirty="0">
              <a:latin typeface="Arial" charset="0"/>
            </a:endParaRPr>
          </a:p>
          <a:p>
            <a:pPr marL="0" indent="0">
              <a:defRPr/>
            </a:pPr>
            <a:r>
              <a:rPr lang="pt-BR" sz="2000" dirty="0">
                <a:solidFill>
                  <a:srgbClr val="FF0000"/>
                </a:solidFill>
                <a:latin typeface="Arial Narrow" pitchFamily="34" charset="0"/>
              </a:rPr>
              <a:t>A familiaridade com a máquina objeto e com o conjunto de instruções é pré-requisito para projetar um bom gerador de código. </a:t>
            </a:r>
          </a:p>
        </p:txBody>
      </p:sp>
      <p:sp>
        <p:nvSpPr>
          <p:cNvPr id="37893" name="Line 7">
            <a:extLst>
              <a:ext uri="{FF2B5EF4-FFF2-40B4-BE49-F238E27FC236}">
                <a16:creationId xmlns:a16="http://schemas.microsoft.com/office/drawing/2014/main" id="{EE50B1AD-177B-4ECF-8839-3D6544FC878C}"/>
              </a:ext>
            </a:extLst>
          </p:cNvPr>
          <p:cNvSpPr>
            <a:spLocks noChangeShapeType="1"/>
          </p:cNvSpPr>
          <p:nvPr/>
        </p:nvSpPr>
        <p:spPr bwMode="auto">
          <a:xfrm>
            <a:off x="179512" y="4149080"/>
            <a:ext cx="876605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4" name="Rectangle 113">
            <a:extLst>
              <a:ext uri="{FF2B5EF4-FFF2-40B4-BE49-F238E27FC236}">
                <a16:creationId xmlns:a16="http://schemas.microsoft.com/office/drawing/2014/main" id="{19B29F91-5AA8-4FD1-9669-EE8373D1700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5" name="Line 114">
            <a:extLst>
              <a:ext uri="{FF2B5EF4-FFF2-40B4-BE49-F238E27FC236}">
                <a16:creationId xmlns:a16="http://schemas.microsoft.com/office/drawing/2014/main" id="{32AA2C35-E507-4634-A6E2-FA492359E166}"/>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142A705-6AF2-40F7-89DE-5CCA963B2CB5}"/>
              </a:ext>
            </a:extLst>
          </p:cNvPr>
          <p:cNvSpPr/>
          <p:nvPr/>
        </p:nvSpPr>
        <p:spPr>
          <a:xfrm>
            <a:off x="183934" y="4298480"/>
            <a:ext cx="8818873" cy="1455779"/>
          </a:xfrm>
          <a:prstGeom prst="rect">
            <a:avLst/>
          </a:prstGeom>
          <a:solidFill>
            <a:srgbClr val="FFFF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5675"/>
            <a:r>
              <a:rPr lang="pt-BR" b="1" dirty="0">
                <a:solidFill>
                  <a:schemeClr val="tx1"/>
                </a:solidFill>
                <a:latin typeface="Arial Narrow" panose="020B0606020202030204" pitchFamily="34" charset="0"/>
              </a:rPr>
              <a:t>						etapa</a:t>
            </a:r>
            <a:r>
              <a:rPr lang="pt-BR" dirty="0">
                <a:solidFill>
                  <a:schemeClr val="tx1"/>
                </a:solidFill>
                <a:latin typeface="Arial Narrow" panose="020B0606020202030204" pitchFamily="34" charset="0"/>
              </a:rPr>
              <a:t>: síntese (</a:t>
            </a:r>
            <a:r>
              <a:rPr lang="pt-BR" i="1" dirty="0" err="1">
                <a:solidFill>
                  <a:schemeClr val="tx1"/>
                </a:solidFill>
                <a:latin typeface="Arial Narrow" panose="020B0606020202030204" pitchFamily="34" charset="0"/>
              </a:rPr>
              <a:t>back-end</a:t>
            </a:r>
            <a:r>
              <a:rPr lang="pt-BR" dirty="0">
                <a:solidFill>
                  <a:schemeClr val="tx1"/>
                </a:solidFill>
                <a:latin typeface="Arial Narrow" panose="020B0606020202030204" pitchFamily="34" charset="0"/>
              </a:rPr>
              <a:t>)</a:t>
            </a:r>
          </a:p>
          <a:p>
            <a:pPr marL="5919788" lvl="8" indent="-177800">
              <a:buFont typeface="Arial Narrow" panose="020B0606020202030204" pitchFamily="34" charset="0"/>
              <a:buChar char="–"/>
            </a:pPr>
            <a:r>
              <a:rPr lang="pt-BR" dirty="0">
                <a:solidFill>
                  <a:schemeClr val="tx1"/>
                </a:solidFill>
                <a:latin typeface="Arial Narrow" panose="020B0606020202030204" pitchFamily="34" charset="0"/>
              </a:rPr>
              <a:t>gerar programa objeto com base na representação intermediária e na tabela de símbolos</a:t>
            </a:r>
          </a:p>
        </p:txBody>
      </p:sp>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25" name="Group 127">
            <a:extLst>
              <a:ext uri="{FF2B5EF4-FFF2-40B4-BE49-F238E27FC236}">
                <a16:creationId xmlns:a16="http://schemas.microsoft.com/office/drawing/2014/main" id="{D36728E4-804B-4C5D-8482-A0EA7A92903B}"/>
              </a:ext>
            </a:extLst>
          </p:cNvPr>
          <p:cNvGrpSpPr>
            <a:grpSpLocks/>
          </p:cNvGrpSpPr>
          <p:nvPr/>
        </p:nvGrpSpPr>
        <p:grpSpPr bwMode="auto">
          <a:xfrm>
            <a:off x="700943" y="764704"/>
            <a:ext cx="7723188" cy="5688013"/>
            <a:chOff x="758" y="548"/>
            <a:chExt cx="4865" cy="3583"/>
          </a:xfrm>
        </p:grpSpPr>
        <p:sp>
          <p:nvSpPr>
            <p:cNvPr id="26" name="Rectangle 45">
              <a:extLst>
                <a:ext uri="{FF2B5EF4-FFF2-40B4-BE49-F238E27FC236}">
                  <a16:creationId xmlns:a16="http://schemas.microsoft.com/office/drawing/2014/main" id="{2C7B1C8F-D0AC-4A98-8E13-0682775E9880}"/>
                </a:ext>
              </a:extLst>
            </p:cNvPr>
            <p:cNvSpPr>
              <a:spLocks noChangeArrowheads="1"/>
            </p:cNvSpPr>
            <p:nvPr/>
          </p:nvSpPr>
          <p:spPr bwMode="auto">
            <a:xfrm>
              <a:off x="4615" y="1445"/>
              <a:ext cx="1008" cy="59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dirty="0">
                  <a:latin typeface="Arial Narrow" panose="020B0606020202030204" pitchFamily="34" charset="0"/>
                </a:rPr>
                <a:t>detecção / tratamento </a:t>
              </a:r>
            </a:p>
            <a:p>
              <a:pPr algn="ctr">
                <a:spcBef>
                  <a:spcPct val="0"/>
                </a:spcBef>
                <a:buClrTx/>
                <a:buSzTx/>
                <a:buFontTx/>
                <a:buNone/>
              </a:pPr>
              <a:r>
                <a:rPr kumimoji="0" lang="pt-BR" altLang="pt-BR" sz="2000" dirty="0">
                  <a:latin typeface="Arial Narrow" panose="020B0606020202030204" pitchFamily="34" charset="0"/>
                </a:rPr>
                <a:t>de erros</a:t>
              </a:r>
            </a:p>
          </p:txBody>
        </p:sp>
        <p:sp>
          <p:nvSpPr>
            <p:cNvPr id="27" name="Line 52">
              <a:extLst>
                <a:ext uri="{FF2B5EF4-FFF2-40B4-BE49-F238E27FC236}">
                  <a16:creationId xmlns:a16="http://schemas.microsoft.com/office/drawing/2014/main" id="{43EFE28F-93AB-4EE7-8F48-A3CA29B36B37}"/>
                </a:ext>
              </a:extLst>
            </p:cNvPr>
            <p:cNvSpPr>
              <a:spLocks noChangeShapeType="1"/>
            </p:cNvSpPr>
            <p:nvPr/>
          </p:nvSpPr>
          <p:spPr bwMode="auto">
            <a:xfrm flipH="1" flipV="1">
              <a:off x="3890" y="1150"/>
              <a:ext cx="664" cy="37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0" name="Oval 55">
              <a:extLst>
                <a:ext uri="{FF2B5EF4-FFF2-40B4-BE49-F238E27FC236}">
                  <a16:creationId xmlns:a16="http://schemas.microsoft.com/office/drawing/2014/main" id="{46B0761D-CB69-456B-9832-5A682294EF8A}"/>
                </a:ext>
              </a:extLst>
            </p:cNvPr>
            <p:cNvSpPr>
              <a:spLocks noChangeArrowheads="1"/>
            </p:cNvSpPr>
            <p:nvPr/>
          </p:nvSpPr>
          <p:spPr bwMode="auto">
            <a:xfrm>
              <a:off x="1993" y="548"/>
              <a:ext cx="2449" cy="27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lang="pt-BR" altLang="pt-BR" sz="1800" b="1" dirty="0">
                  <a:solidFill>
                    <a:srgbClr val="FF0000"/>
                  </a:solidFill>
                  <a:latin typeface="Segoe Script" panose="030B0504020000000003" pitchFamily="66" charset="0"/>
                </a:rPr>
                <a:t>programa fonte </a:t>
              </a:r>
              <a:r>
                <a:rPr kumimoji="0" lang="pt-BR" altLang="pt-BR" sz="2000" b="1" i="1" dirty="0">
                  <a:solidFill>
                    <a:srgbClr val="FF0000"/>
                  </a:solidFill>
                  <a:latin typeface="Arial Narrow" panose="020B0606020202030204" pitchFamily="34" charset="0"/>
                </a:rPr>
                <a:t>/ </a:t>
              </a:r>
              <a:r>
                <a:rPr kumimoji="0" lang="pt-BR" altLang="pt-BR" sz="2000" b="1" dirty="0" err="1">
                  <a:solidFill>
                    <a:srgbClr val="FF0000"/>
                  </a:solidFill>
                  <a:latin typeface="Arial Narrow" panose="020B0606020202030204" pitchFamily="34" charset="0"/>
                </a:rPr>
                <a:t>Lqq</a:t>
              </a:r>
              <a:endParaRPr kumimoji="0" lang="pt-BR" altLang="pt-BR" sz="2000" b="1" dirty="0">
                <a:solidFill>
                  <a:srgbClr val="FF0000"/>
                </a:solidFill>
                <a:latin typeface="Arial Narrow" panose="020B0606020202030204" pitchFamily="34" charset="0"/>
              </a:endParaRPr>
            </a:p>
          </p:txBody>
        </p:sp>
        <p:sp>
          <p:nvSpPr>
            <p:cNvPr id="31" name="Rectangle 56">
              <a:extLst>
                <a:ext uri="{FF2B5EF4-FFF2-40B4-BE49-F238E27FC236}">
                  <a16:creationId xmlns:a16="http://schemas.microsoft.com/office/drawing/2014/main" id="{6BEDB59C-8E77-4025-9AA6-04F042B05599}"/>
                </a:ext>
              </a:extLst>
            </p:cNvPr>
            <p:cNvSpPr>
              <a:spLocks noChangeArrowheads="1"/>
            </p:cNvSpPr>
            <p:nvPr/>
          </p:nvSpPr>
          <p:spPr bwMode="auto">
            <a:xfrm>
              <a:off x="2552" y="1077"/>
              <a:ext cx="1316"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léxico</a:t>
              </a:r>
              <a:endParaRPr kumimoji="0" lang="pt-BR" altLang="pt-BR" sz="2000" dirty="0">
                <a:latin typeface="Arial Narrow" panose="020B0606020202030204" pitchFamily="34" charset="0"/>
              </a:endParaRPr>
            </a:p>
          </p:txBody>
        </p:sp>
        <p:sp>
          <p:nvSpPr>
            <p:cNvPr id="33" name="Line 57">
              <a:extLst>
                <a:ext uri="{FF2B5EF4-FFF2-40B4-BE49-F238E27FC236}">
                  <a16:creationId xmlns:a16="http://schemas.microsoft.com/office/drawing/2014/main" id="{D33795B6-A669-4CC3-BC34-71A93C71FBF4}"/>
                </a:ext>
              </a:extLst>
            </p:cNvPr>
            <p:cNvSpPr>
              <a:spLocks noChangeShapeType="1"/>
            </p:cNvSpPr>
            <p:nvPr/>
          </p:nvSpPr>
          <p:spPr bwMode="auto">
            <a:xfrm>
              <a:off x="3215" y="857"/>
              <a:ext cx="2" cy="196"/>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5" name="Line 66">
              <a:extLst>
                <a:ext uri="{FF2B5EF4-FFF2-40B4-BE49-F238E27FC236}">
                  <a16:creationId xmlns:a16="http://schemas.microsoft.com/office/drawing/2014/main" id="{0F35FFE0-C0A7-4136-96B0-43BE5E9B0987}"/>
                </a:ext>
              </a:extLst>
            </p:cNvPr>
            <p:cNvSpPr>
              <a:spLocks noChangeShapeType="1"/>
            </p:cNvSpPr>
            <p:nvPr/>
          </p:nvSpPr>
          <p:spPr bwMode="auto">
            <a:xfrm>
              <a:off x="3206" y="1327"/>
              <a:ext cx="2" cy="196"/>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6" name="Line 67">
              <a:extLst>
                <a:ext uri="{FF2B5EF4-FFF2-40B4-BE49-F238E27FC236}">
                  <a16:creationId xmlns:a16="http://schemas.microsoft.com/office/drawing/2014/main" id="{F06CF68C-F166-49AF-9AA0-0610A3FA003F}"/>
                </a:ext>
              </a:extLst>
            </p:cNvPr>
            <p:cNvSpPr>
              <a:spLocks noChangeShapeType="1"/>
            </p:cNvSpPr>
            <p:nvPr/>
          </p:nvSpPr>
          <p:spPr bwMode="auto">
            <a:xfrm flipH="1">
              <a:off x="3206" y="1785"/>
              <a:ext cx="4" cy="20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7" name="Line 68">
              <a:extLst>
                <a:ext uri="{FF2B5EF4-FFF2-40B4-BE49-F238E27FC236}">
                  <a16:creationId xmlns:a16="http://schemas.microsoft.com/office/drawing/2014/main" id="{45AA7C80-2827-4C98-9606-C4094A9ED076}"/>
                </a:ext>
              </a:extLst>
            </p:cNvPr>
            <p:cNvSpPr>
              <a:spLocks noChangeShapeType="1"/>
            </p:cNvSpPr>
            <p:nvPr/>
          </p:nvSpPr>
          <p:spPr bwMode="auto">
            <a:xfrm>
              <a:off x="3192" y="2244"/>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8" name="Rectangle 71">
              <a:extLst>
                <a:ext uri="{FF2B5EF4-FFF2-40B4-BE49-F238E27FC236}">
                  <a16:creationId xmlns:a16="http://schemas.microsoft.com/office/drawing/2014/main" id="{731AB657-88B5-41D1-97E4-CFD15A045D7D}"/>
                </a:ext>
              </a:extLst>
            </p:cNvPr>
            <p:cNvSpPr>
              <a:spLocks noChangeArrowheads="1"/>
            </p:cNvSpPr>
            <p:nvPr/>
          </p:nvSpPr>
          <p:spPr bwMode="auto">
            <a:xfrm>
              <a:off x="2445" y="1559"/>
              <a:ext cx="1519"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sintático</a:t>
              </a:r>
              <a:endParaRPr kumimoji="0" lang="pt-BR" altLang="pt-BR" sz="2000" dirty="0">
                <a:latin typeface="Arial Narrow" panose="020B0606020202030204" pitchFamily="34" charset="0"/>
              </a:endParaRPr>
            </a:p>
          </p:txBody>
        </p:sp>
        <p:sp>
          <p:nvSpPr>
            <p:cNvPr id="39" name="Rectangle 72">
              <a:extLst>
                <a:ext uri="{FF2B5EF4-FFF2-40B4-BE49-F238E27FC236}">
                  <a16:creationId xmlns:a16="http://schemas.microsoft.com/office/drawing/2014/main" id="{189D60B6-1D81-4AF7-A659-24337CB70A7E}"/>
                </a:ext>
              </a:extLst>
            </p:cNvPr>
            <p:cNvSpPr>
              <a:spLocks noChangeArrowheads="1"/>
            </p:cNvSpPr>
            <p:nvPr/>
          </p:nvSpPr>
          <p:spPr bwMode="auto">
            <a:xfrm>
              <a:off x="2379" y="2011"/>
              <a:ext cx="1614"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semântico</a:t>
              </a:r>
              <a:endParaRPr kumimoji="0" lang="pt-BR" altLang="pt-BR" sz="2000" dirty="0">
                <a:latin typeface="Arial Narrow" panose="020B0606020202030204" pitchFamily="34" charset="0"/>
              </a:endParaRPr>
            </a:p>
          </p:txBody>
        </p:sp>
        <p:sp>
          <p:nvSpPr>
            <p:cNvPr id="40" name="Rectangle 73">
              <a:extLst>
                <a:ext uri="{FF2B5EF4-FFF2-40B4-BE49-F238E27FC236}">
                  <a16:creationId xmlns:a16="http://schemas.microsoft.com/office/drawing/2014/main" id="{C9790B46-4EC4-4820-8757-E1319DE3039F}"/>
                </a:ext>
              </a:extLst>
            </p:cNvPr>
            <p:cNvSpPr>
              <a:spLocks noChangeArrowheads="1"/>
            </p:cNvSpPr>
            <p:nvPr/>
          </p:nvSpPr>
          <p:spPr bwMode="auto">
            <a:xfrm>
              <a:off x="2024" y="2465"/>
              <a:ext cx="2334"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a:latin typeface="Arial Narrow" panose="020B0606020202030204" pitchFamily="34" charset="0"/>
                </a:rPr>
                <a:t>gerador de código intermediário</a:t>
              </a:r>
              <a:endParaRPr kumimoji="0" lang="pt-BR" altLang="pt-BR" sz="2000">
                <a:latin typeface="Arial Narrow" panose="020B0606020202030204" pitchFamily="34" charset="0"/>
              </a:endParaRPr>
            </a:p>
          </p:txBody>
        </p:sp>
        <p:sp>
          <p:nvSpPr>
            <p:cNvPr id="41" name="Line 74">
              <a:extLst>
                <a:ext uri="{FF2B5EF4-FFF2-40B4-BE49-F238E27FC236}">
                  <a16:creationId xmlns:a16="http://schemas.microsoft.com/office/drawing/2014/main" id="{1BE3564C-E4A9-43E5-AE15-8D0C793B50CB}"/>
                </a:ext>
              </a:extLst>
            </p:cNvPr>
            <p:cNvSpPr>
              <a:spLocks noChangeShapeType="1"/>
            </p:cNvSpPr>
            <p:nvPr/>
          </p:nvSpPr>
          <p:spPr bwMode="auto">
            <a:xfrm>
              <a:off x="3188" y="2710"/>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2" name="Rectangle 75">
              <a:extLst>
                <a:ext uri="{FF2B5EF4-FFF2-40B4-BE49-F238E27FC236}">
                  <a16:creationId xmlns:a16="http://schemas.microsoft.com/office/drawing/2014/main" id="{CED79D55-9116-420B-85F0-5473AE6A4747}"/>
                </a:ext>
              </a:extLst>
            </p:cNvPr>
            <p:cNvSpPr>
              <a:spLocks noChangeArrowheads="1"/>
            </p:cNvSpPr>
            <p:nvPr/>
          </p:nvSpPr>
          <p:spPr bwMode="auto">
            <a:xfrm>
              <a:off x="2452" y="2911"/>
              <a:ext cx="1452"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a:latin typeface="Arial Narrow" panose="020B0606020202030204" pitchFamily="34" charset="0"/>
                </a:rPr>
                <a:t>otimizador de código</a:t>
              </a:r>
              <a:endParaRPr kumimoji="0" lang="pt-BR" altLang="pt-BR" sz="2000">
                <a:latin typeface="Arial Narrow" panose="020B0606020202030204" pitchFamily="34" charset="0"/>
              </a:endParaRPr>
            </a:p>
          </p:txBody>
        </p:sp>
        <p:sp>
          <p:nvSpPr>
            <p:cNvPr id="43" name="Line 76">
              <a:extLst>
                <a:ext uri="{FF2B5EF4-FFF2-40B4-BE49-F238E27FC236}">
                  <a16:creationId xmlns:a16="http://schemas.microsoft.com/office/drawing/2014/main" id="{87F0EC95-4177-4434-9649-21AFE55F888A}"/>
                </a:ext>
              </a:extLst>
            </p:cNvPr>
            <p:cNvSpPr>
              <a:spLocks noChangeShapeType="1"/>
            </p:cNvSpPr>
            <p:nvPr/>
          </p:nvSpPr>
          <p:spPr bwMode="auto">
            <a:xfrm>
              <a:off x="3179" y="3155"/>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4" name="Rectangle 77">
              <a:extLst>
                <a:ext uri="{FF2B5EF4-FFF2-40B4-BE49-F238E27FC236}">
                  <a16:creationId xmlns:a16="http://schemas.microsoft.com/office/drawing/2014/main" id="{BE6F888D-1158-4DFB-A61B-8B18BEB3DCFA}"/>
                </a:ext>
              </a:extLst>
            </p:cNvPr>
            <p:cNvSpPr>
              <a:spLocks noChangeArrowheads="1"/>
            </p:cNvSpPr>
            <p:nvPr/>
          </p:nvSpPr>
          <p:spPr bwMode="auto">
            <a:xfrm>
              <a:off x="2477" y="3376"/>
              <a:ext cx="1379"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a:latin typeface="Arial Narrow" panose="020B0606020202030204" pitchFamily="34" charset="0"/>
                </a:rPr>
                <a:t>gerador de código</a:t>
              </a:r>
              <a:endParaRPr kumimoji="0" lang="pt-BR" altLang="pt-BR" sz="2000">
                <a:latin typeface="Arial Narrow" panose="020B0606020202030204" pitchFamily="34" charset="0"/>
              </a:endParaRPr>
            </a:p>
          </p:txBody>
        </p:sp>
        <p:sp>
          <p:nvSpPr>
            <p:cNvPr id="45" name="Line 78">
              <a:extLst>
                <a:ext uri="{FF2B5EF4-FFF2-40B4-BE49-F238E27FC236}">
                  <a16:creationId xmlns:a16="http://schemas.microsoft.com/office/drawing/2014/main" id="{0515FE6F-2C84-4B75-816C-C067373E8272}"/>
                </a:ext>
              </a:extLst>
            </p:cNvPr>
            <p:cNvSpPr>
              <a:spLocks noChangeShapeType="1"/>
            </p:cNvSpPr>
            <p:nvPr/>
          </p:nvSpPr>
          <p:spPr bwMode="auto">
            <a:xfrm>
              <a:off x="3180" y="3618"/>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6" name="Oval 79">
              <a:extLst>
                <a:ext uri="{FF2B5EF4-FFF2-40B4-BE49-F238E27FC236}">
                  <a16:creationId xmlns:a16="http://schemas.microsoft.com/office/drawing/2014/main" id="{8BAFF2DC-5772-4615-99F6-E09DD2317D7A}"/>
                </a:ext>
              </a:extLst>
            </p:cNvPr>
            <p:cNvSpPr>
              <a:spLocks noChangeArrowheads="1"/>
            </p:cNvSpPr>
            <p:nvPr/>
          </p:nvSpPr>
          <p:spPr bwMode="auto">
            <a:xfrm>
              <a:off x="1752" y="3852"/>
              <a:ext cx="2862" cy="27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lang="pt-BR" altLang="pt-BR" sz="1800" b="1" dirty="0">
                  <a:solidFill>
                    <a:srgbClr val="FF0000"/>
                  </a:solidFill>
                  <a:latin typeface="Segoe Script" panose="030B0504020000000003" pitchFamily="66" charset="0"/>
                </a:rPr>
                <a:t>programa objeto</a:t>
              </a:r>
              <a:r>
                <a:rPr kumimoji="0" lang="pt-BR" altLang="pt-BR" sz="2000" b="1" i="1" dirty="0">
                  <a:solidFill>
                    <a:srgbClr val="FF0000"/>
                  </a:solidFill>
                  <a:latin typeface="Arial Narrow" panose="020B0606020202030204" pitchFamily="34" charset="0"/>
                </a:rPr>
                <a:t>/</a:t>
              </a:r>
              <a:r>
                <a:rPr kumimoji="0" lang="pt-BR" altLang="pt-BR" sz="2000" b="1" dirty="0" err="1">
                  <a:solidFill>
                    <a:srgbClr val="FF0000"/>
                  </a:solidFill>
                  <a:latin typeface="Arial Narrow" panose="020B0606020202030204" pitchFamily="34" charset="0"/>
                </a:rPr>
                <a:t>Lmáquina</a:t>
              </a:r>
              <a:endParaRPr kumimoji="0" lang="pt-BR" altLang="pt-BR" sz="2000" b="1" dirty="0">
                <a:solidFill>
                  <a:srgbClr val="FF0000"/>
                </a:solidFill>
                <a:latin typeface="Arial Narrow" panose="020B0606020202030204" pitchFamily="34" charset="0"/>
              </a:endParaRPr>
            </a:p>
          </p:txBody>
        </p:sp>
        <p:sp>
          <p:nvSpPr>
            <p:cNvPr id="47" name="Line 80">
              <a:extLst>
                <a:ext uri="{FF2B5EF4-FFF2-40B4-BE49-F238E27FC236}">
                  <a16:creationId xmlns:a16="http://schemas.microsoft.com/office/drawing/2014/main" id="{BA0B427E-EF5D-4654-A3B8-8A3CAE836E0C}"/>
                </a:ext>
              </a:extLst>
            </p:cNvPr>
            <p:cNvSpPr>
              <a:spLocks noChangeShapeType="1"/>
            </p:cNvSpPr>
            <p:nvPr/>
          </p:nvSpPr>
          <p:spPr bwMode="auto">
            <a:xfrm flipH="1">
              <a:off x="3969" y="1678"/>
              <a:ext cx="569" cy="2"/>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8" name="Line 82">
              <a:extLst>
                <a:ext uri="{FF2B5EF4-FFF2-40B4-BE49-F238E27FC236}">
                  <a16:creationId xmlns:a16="http://schemas.microsoft.com/office/drawing/2014/main" id="{000B6D6A-0262-4229-8E4C-5CC2150B2516}"/>
                </a:ext>
              </a:extLst>
            </p:cNvPr>
            <p:cNvSpPr>
              <a:spLocks noChangeShapeType="1"/>
            </p:cNvSpPr>
            <p:nvPr/>
          </p:nvSpPr>
          <p:spPr bwMode="auto">
            <a:xfrm flipH="1">
              <a:off x="3987" y="1795"/>
              <a:ext cx="559" cy="334"/>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9" name="Rectangle 83">
              <a:extLst>
                <a:ext uri="{FF2B5EF4-FFF2-40B4-BE49-F238E27FC236}">
                  <a16:creationId xmlns:a16="http://schemas.microsoft.com/office/drawing/2014/main" id="{39BB0F38-07B2-47FB-8F25-FDC3FE36B0C4}"/>
                </a:ext>
              </a:extLst>
            </p:cNvPr>
            <p:cNvSpPr>
              <a:spLocks noChangeArrowheads="1"/>
            </p:cNvSpPr>
            <p:nvPr/>
          </p:nvSpPr>
          <p:spPr bwMode="auto">
            <a:xfrm>
              <a:off x="758" y="2359"/>
              <a:ext cx="1008" cy="40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a:latin typeface="Arial Narrow" panose="020B0606020202030204" pitchFamily="34" charset="0"/>
                </a:rPr>
                <a:t>tabela de símbolos</a:t>
              </a:r>
            </a:p>
          </p:txBody>
        </p:sp>
        <p:sp>
          <p:nvSpPr>
            <p:cNvPr id="50" name="Line 84">
              <a:extLst>
                <a:ext uri="{FF2B5EF4-FFF2-40B4-BE49-F238E27FC236}">
                  <a16:creationId xmlns:a16="http://schemas.microsoft.com/office/drawing/2014/main" id="{F70FB462-9D09-42BF-B30B-EAB6C7F93D43}"/>
                </a:ext>
              </a:extLst>
            </p:cNvPr>
            <p:cNvSpPr>
              <a:spLocks noChangeShapeType="1"/>
            </p:cNvSpPr>
            <p:nvPr/>
          </p:nvSpPr>
          <p:spPr bwMode="auto">
            <a:xfrm flipV="1">
              <a:off x="1799" y="2044"/>
              <a:ext cx="587" cy="344"/>
            </a:xfrm>
            <a:prstGeom prst="line">
              <a:avLst/>
            </a:prstGeom>
            <a:noFill/>
            <a:ln w="9525">
              <a:solidFill>
                <a:srgbClr val="00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1" name="Line 85">
              <a:extLst>
                <a:ext uri="{FF2B5EF4-FFF2-40B4-BE49-F238E27FC236}">
                  <a16:creationId xmlns:a16="http://schemas.microsoft.com/office/drawing/2014/main" id="{0F62A0C0-D00A-4088-81C4-993264BCE922}"/>
                </a:ext>
              </a:extLst>
            </p:cNvPr>
            <p:cNvSpPr>
              <a:spLocks noChangeShapeType="1"/>
            </p:cNvSpPr>
            <p:nvPr/>
          </p:nvSpPr>
          <p:spPr bwMode="auto">
            <a:xfrm flipV="1">
              <a:off x="1801" y="2564"/>
              <a:ext cx="214" cy="8"/>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2" name="Line 86">
              <a:extLst>
                <a:ext uri="{FF2B5EF4-FFF2-40B4-BE49-F238E27FC236}">
                  <a16:creationId xmlns:a16="http://schemas.microsoft.com/office/drawing/2014/main" id="{3D7CCA4A-E4F0-40A0-8328-04EDD0F9A3F5}"/>
                </a:ext>
              </a:extLst>
            </p:cNvPr>
            <p:cNvSpPr>
              <a:spLocks noChangeShapeType="1"/>
            </p:cNvSpPr>
            <p:nvPr/>
          </p:nvSpPr>
          <p:spPr bwMode="auto">
            <a:xfrm>
              <a:off x="1819" y="2670"/>
              <a:ext cx="588" cy="35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Tree>
    <p:extLst>
      <p:ext uri="{BB962C8B-B14F-4D97-AF65-F5344CB8AC3E}">
        <p14:creationId xmlns:p14="http://schemas.microsoft.com/office/powerpoint/2010/main" val="1351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en-US" sz="2800" b="1" dirty="0">
                <a:solidFill>
                  <a:srgbClr val="003300"/>
                </a:solidFill>
                <a:effectLst>
                  <a:outerShdw blurRad="38100" dist="38100" dir="2700000" algn="tl">
                    <a:srgbClr val="C0C0C0"/>
                  </a:outerShdw>
                </a:effectLst>
                <a:latin typeface="Arial Narrow" pitchFamily="34" charset="0"/>
              </a:rPr>
              <a:t>1. INTRODUÇÃO</a:t>
            </a:r>
            <a:endParaRPr kumimoji="1" lang="en-US" sz="4400" b="1" dirty="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6" name="CaixaDeTexto 5">
            <a:extLst>
              <a:ext uri="{FF2B5EF4-FFF2-40B4-BE49-F238E27FC236}">
                <a16:creationId xmlns:a16="http://schemas.microsoft.com/office/drawing/2014/main" id="{421AE80C-0D63-4991-B443-65DED095D05D}"/>
              </a:ext>
            </a:extLst>
          </p:cNvPr>
          <p:cNvSpPr txBox="1"/>
          <p:nvPr/>
        </p:nvSpPr>
        <p:spPr>
          <a:xfrm>
            <a:off x="179512" y="730859"/>
            <a:ext cx="8712968" cy="5324535"/>
          </a:xfrm>
          <a:prstGeom prst="rect">
            <a:avLst/>
          </a:prstGeom>
          <a:noFill/>
        </p:spPr>
        <p:txBody>
          <a:bodyPr wrap="square">
            <a:spAutoFit/>
          </a:bodyPr>
          <a:lstStyle/>
          <a:p>
            <a:r>
              <a:rPr lang="pt-BR" altLang="pt-BR" sz="2000" b="1" dirty="0">
                <a:solidFill>
                  <a:srgbClr val="FF0000"/>
                </a:solidFill>
                <a:latin typeface="Arial Narrow" panose="020B0606020202030204" pitchFamily="34" charset="0"/>
                <a:cs typeface="Times New Roman" panose="02020603050405020304" pitchFamily="18" charset="0"/>
              </a:rPr>
              <a:t>Por </a:t>
            </a:r>
            <a:r>
              <a:rPr kumimoji="0" lang="pt-BR" altLang="pt-BR" sz="2000" b="1" dirty="0">
                <a:solidFill>
                  <a:srgbClr val="FF0000"/>
                </a:solidFill>
                <a:latin typeface="Arial Narrow" panose="020B0606020202030204" pitchFamily="34" charset="0"/>
                <a:cs typeface="Times New Roman" panose="02020603050405020304" pitchFamily="18" charset="0"/>
              </a:rPr>
              <a:t>que existem COMPILADORES? Para que servem? </a:t>
            </a:r>
          </a:p>
          <a:p>
            <a:r>
              <a:rPr lang="pt-BR" sz="2000" dirty="0">
                <a:latin typeface="Arial Narrow" panose="020B0606020202030204" pitchFamily="34" charset="0"/>
                <a:cs typeface="Times New Roman" panose="02020603050405020304" pitchFamily="18" charset="0"/>
              </a:rPr>
              <a:t>Programar em linguagem de máquina (linguagem de baixo nível) é ruim, é mais difícil raciocinar e construir soluções computacionais</a:t>
            </a:r>
            <a:r>
              <a:rPr lang="pt-BR" sz="2000" i="1" dirty="0">
                <a:latin typeface="Arial Narrow" panose="020B0606020202030204" pitchFamily="34" charset="0"/>
                <a:cs typeface="Times New Roman" panose="02020603050405020304" pitchFamily="18" charset="0"/>
              </a:rPr>
              <a:t>.</a:t>
            </a:r>
          </a:p>
          <a:p>
            <a:endParaRPr lang="pt-BR" sz="2000" i="1" dirty="0">
              <a:latin typeface="Arial Narrow" panose="020B0606020202030204" pitchFamily="34" charset="0"/>
              <a:cs typeface="Times New Roman" panose="02020603050405020304" pitchFamily="18" charset="0"/>
            </a:endParaRPr>
          </a:p>
          <a:p>
            <a:r>
              <a:rPr lang="pt-BR" sz="2000" dirty="0">
                <a:latin typeface="Arial Narrow" panose="020B0606020202030204" pitchFamily="34" charset="0"/>
                <a:cs typeface="Times New Roman" panose="02020603050405020304" pitchFamily="18" charset="0"/>
              </a:rPr>
              <a:t>COMPILADORES são usados para traduzir algoritmos em programas executáveis, em soluções computacionais. Compiladores são processadores de linguagens. Assim, as técnicas usadas para construção de processadores de linguagens podem ser usadas na:</a:t>
            </a:r>
          </a:p>
          <a:p>
            <a:pPr marL="265113" lvl="1" indent="-265113">
              <a:buFont typeface="Arial Narrow" panose="020B0606020202030204" pitchFamily="34" charset="0"/>
              <a:buChar char="–"/>
              <a:defRPr/>
            </a:pPr>
            <a:r>
              <a:rPr lang="pt-BR" sz="2000" b="1" dirty="0">
                <a:solidFill>
                  <a:srgbClr val="FF0000"/>
                </a:solidFill>
                <a:latin typeface="Arial Narrow" pitchFamily="34" charset="0"/>
              </a:rPr>
              <a:t>construção de compiladores </a:t>
            </a:r>
            <a:r>
              <a:rPr lang="pt-BR" sz="2000" dirty="0">
                <a:latin typeface="Arial Narrow" pitchFamily="34" charset="0"/>
              </a:rPr>
              <a:t>(finalidade, complexidade, sistema de tipos, estruturas de controle, entre outras características da linguagem de programação especificada);</a:t>
            </a:r>
          </a:p>
          <a:p>
            <a:pPr marL="342900" lvl="1" indent="-342900">
              <a:buFont typeface="Arial Narrow" panose="020B0606020202030204" pitchFamily="34" charset="0"/>
              <a:buChar char="–"/>
              <a:defRPr/>
            </a:pPr>
            <a:endParaRPr lang="pt-BR" sz="2000" dirty="0">
              <a:latin typeface="Arial Narrow" pitchFamily="34" charset="0"/>
            </a:endParaRPr>
          </a:p>
          <a:p>
            <a:pPr marL="265113" lvl="1" indent="-265113">
              <a:buFont typeface="Arial Narrow" panose="020B0606020202030204" pitchFamily="34" charset="0"/>
              <a:buChar char="–"/>
              <a:tabLst>
                <a:tab pos="265113" algn="l"/>
              </a:tabLst>
              <a:defRPr/>
            </a:pPr>
            <a:r>
              <a:rPr lang="pt-BR" sz="2000" dirty="0">
                <a:latin typeface="Arial Narrow" pitchFamily="34" charset="0"/>
              </a:rPr>
              <a:t>desenvolvimento de geradores de código;</a:t>
            </a:r>
          </a:p>
          <a:p>
            <a:pPr marL="342900" lvl="1" indent="-342900">
              <a:buFont typeface="Arial Narrow" panose="020B0606020202030204" pitchFamily="34" charset="0"/>
              <a:buChar char="–"/>
              <a:defRPr/>
            </a:pPr>
            <a:endParaRPr lang="pt-BR" sz="2000" dirty="0">
              <a:latin typeface="Arial Narrow" pitchFamily="34" charset="0"/>
            </a:endParaRPr>
          </a:p>
          <a:p>
            <a:pPr marL="265113" lvl="1" indent="-265113">
              <a:buFont typeface="Arial Narrow" panose="020B0606020202030204" pitchFamily="34" charset="0"/>
              <a:buChar char="–"/>
              <a:defRPr/>
            </a:pPr>
            <a:r>
              <a:rPr lang="pt-BR" sz="2000" dirty="0">
                <a:latin typeface="Arial Narrow" pitchFamily="34" charset="0"/>
              </a:rPr>
              <a:t>implementação de processadores de texto (formatadores; tradutores; corretores ortográficos e gramaticais; sistemas de busca e substituição de informações – Word, </a:t>
            </a:r>
            <a:r>
              <a:rPr lang="pt-BR" sz="2000" dirty="0" err="1">
                <a:latin typeface="Arial Narrow" pitchFamily="34" charset="0"/>
              </a:rPr>
              <a:t>Latex</a:t>
            </a:r>
            <a:r>
              <a:rPr lang="pt-BR" sz="2000" dirty="0">
                <a:latin typeface="Arial Narrow" pitchFamily="34" charset="0"/>
              </a:rPr>
              <a:t>, HTML, ...);</a:t>
            </a:r>
          </a:p>
          <a:p>
            <a:pPr marL="342900" indent="-342900">
              <a:buFont typeface="Arial Narrow" panose="020B0606020202030204" pitchFamily="34" charset="0"/>
              <a:buChar char="–"/>
              <a:defRPr/>
            </a:pPr>
            <a:endParaRPr lang="pt-BR" sz="2000" dirty="0">
              <a:latin typeface="Arial Narrow" pitchFamily="34" charset="0"/>
              <a:sym typeface="Wingdings" pitchFamily="2" charset="2"/>
            </a:endParaRPr>
          </a:p>
          <a:p>
            <a:pPr marL="265113" lvl="1" indent="-265113">
              <a:buFont typeface="Arial Narrow" panose="020B0606020202030204" pitchFamily="34" charset="0"/>
              <a:buChar char="–"/>
              <a:defRPr/>
            </a:pPr>
            <a:r>
              <a:rPr lang="pt-BR" sz="2000" b="1" dirty="0">
                <a:solidFill>
                  <a:srgbClr val="FF0000"/>
                </a:solidFill>
                <a:latin typeface="Arial Narrow" pitchFamily="34" charset="0"/>
              </a:rPr>
              <a:t>análise computacional de linguagens naturais </a:t>
            </a:r>
            <a:r>
              <a:rPr lang="pt-BR" sz="2000" dirty="0">
                <a:latin typeface="Arial Narrow" pitchFamily="34" charset="0"/>
              </a:rPr>
              <a:t>(processamento de voz / texto).</a:t>
            </a:r>
          </a:p>
        </p:txBody>
      </p:sp>
    </p:spTree>
    <p:extLst>
      <p:ext uri="{BB962C8B-B14F-4D97-AF65-F5344CB8AC3E}">
        <p14:creationId xmlns:p14="http://schemas.microsoft.com/office/powerpoint/2010/main" val="3671182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upo 1">
            <a:extLst>
              <a:ext uri="{FF2B5EF4-FFF2-40B4-BE49-F238E27FC236}">
                <a16:creationId xmlns:a16="http://schemas.microsoft.com/office/drawing/2014/main" id="{A92B21FE-DFCE-41F4-A3EB-644CBA1D8937}"/>
              </a:ext>
            </a:extLst>
          </p:cNvPr>
          <p:cNvGrpSpPr>
            <a:grpSpLocks/>
          </p:cNvGrpSpPr>
          <p:nvPr/>
        </p:nvGrpSpPr>
        <p:grpSpPr bwMode="auto">
          <a:xfrm>
            <a:off x="471487" y="764704"/>
            <a:ext cx="8201025" cy="4297363"/>
            <a:chOff x="957262" y="869950"/>
            <a:chExt cx="8201025" cy="4296915"/>
          </a:xfrm>
        </p:grpSpPr>
        <p:sp>
          <p:nvSpPr>
            <p:cNvPr id="39941" name="Rectangle 3">
              <a:extLst>
                <a:ext uri="{FF2B5EF4-FFF2-40B4-BE49-F238E27FC236}">
                  <a16:creationId xmlns:a16="http://schemas.microsoft.com/office/drawing/2014/main" id="{3C12F0CF-3BD2-4A3D-9E7B-F94237282407}"/>
                </a:ext>
              </a:extLst>
            </p:cNvPr>
            <p:cNvSpPr>
              <a:spLocks noChangeArrowheads="1"/>
            </p:cNvSpPr>
            <p:nvPr/>
          </p:nvSpPr>
          <p:spPr bwMode="auto">
            <a:xfrm>
              <a:off x="7326313" y="2293937"/>
              <a:ext cx="1600200" cy="95091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dirty="0">
                  <a:latin typeface="Arial Narrow" panose="020B0606020202030204" pitchFamily="34" charset="0"/>
                </a:rPr>
                <a:t>detecção / tratamento </a:t>
              </a:r>
            </a:p>
            <a:p>
              <a:pPr algn="ctr">
                <a:spcBef>
                  <a:spcPct val="0"/>
                </a:spcBef>
                <a:buClrTx/>
                <a:buSzTx/>
                <a:buFontTx/>
                <a:buNone/>
              </a:pPr>
              <a:r>
                <a:rPr kumimoji="0" lang="pt-BR" altLang="pt-BR" sz="2000" dirty="0">
                  <a:latin typeface="Arial Narrow" panose="020B0606020202030204" pitchFamily="34" charset="0"/>
                </a:rPr>
                <a:t>de erros</a:t>
              </a:r>
            </a:p>
          </p:txBody>
        </p:sp>
        <p:sp>
          <p:nvSpPr>
            <p:cNvPr id="39942" name="Line 4">
              <a:extLst>
                <a:ext uri="{FF2B5EF4-FFF2-40B4-BE49-F238E27FC236}">
                  <a16:creationId xmlns:a16="http://schemas.microsoft.com/office/drawing/2014/main" id="{57AB8EC4-AF74-4A5D-8EEE-031F6C621677}"/>
                </a:ext>
              </a:extLst>
            </p:cNvPr>
            <p:cNvSpPr>
              <a:spLocks noChangeShapeType="1"/>
            </p:cNvSpPr>
            <p:nvPr/>
          </p:nvSpPr>
          <p:spPr bwMode="auto">
            <a:xfrm flipH="1" flipV="1">
              <a:off x="6175375" y="1825625"/>
              <a:ext cx="1054100" cy="592138"/>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43" name="Oval 5">
              <a:extLst>
                <a:ext uri="{FF2B5EF4-FFF2-40B4-BE49-F238E27FC236}">
                  <a16:creationId xmlns:a16="http://schemas.microsoft.com/office/drawing/2014/main" id="{AEEFB58D-A2FC-4588-AB03-0FD329431DF8}"/>
                </a:ext>
              </a:extLst>
            </p:cNvPr>
            <p:cNvSpPr>
              <a:spLocks noChangeArrowheads="1"/>
            </p:cNvSpPr>
            <p:nvPr/>
          </p:nvSpPr>
          <p:spPr bwMode="auto">
            <a:xfrm>
              <a:off x="3163888" y="869950"/>
              <a:ext cx="3887788" cy="442913"/>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lang="pt-BR" altLang="pt-BR" sz="1800" b="1" dirty="0">
                  <a:solidFill>
                    <a:srgbClr val="FF0000"/>
                  </a:solidFill>
                  <a:latin typeface="Segoe Script" panose="030B0504020000000003" pitchFamily="66" charset="0"/>
                </a:rPr>
                <a:t>programa fonte</a:t>
              </a:r>
              <a:r>
                <a:rPr lang="pt-BR" altLang="pt-BR" sz="2000" b="1" dirty="0">
                  <a:solidFill>
                    <a:srgbClr val="FF0000"/>
                  </a:solidFill>
                  <a:latin typeface="Segoe Script" panose="030B0504020000000003" pitchFamily="66" charset="0"/>
                </a:rPr>
                <a:t> </a:t>
              </a:r>
              <a:r>
                <a:rPr kumimoji="0" lang="pt-BR" altLang="pt-BR" sz="2000" b="1" i="1" dirty="0">
                  <a:solidFill>
                    <a:srgbClr val="FF0000"/>
                  </a:solidFill>
                  <a:latin typeface="Arial Narrow" panose="020B0606020202030204" pitchFamily="34" charset="0"/>
                </a:rPr>
                <a:t>/ </a:t>
              </a:r>
              <a:r>
                <a:rPr kumimoji="0" lang="pt-BR" altLang="pt-BR" sz="2000" b="1" dirty="0" err="1">
                  <a:solidFill>
                    <a:srgbClr val="FF0000"/>
                  </a:solidFill>
                  <a:latin typeface="Arial Narrow" panose="020B0606020202030204" pitchFamily="34" charset="0"/>
                </a:rPr>
                <a:t>Lqq</a:t>
              </a:r>
              <a:endParaRPr kumimoji="0" lang="pt-BR" altLang="pt-BR" sz="2000" b="1" dirty="0">
                <a:solidFill>
                  <a:srgbClr val="FF0000"/>
                </a:solidFill>
                <a:latin typeface="Arial Narrow" panose="020B0606020202030204" pitchFamily="34" charset="0"/>
              </a:endParaRPr>
            </a:p>
          </p:txBody>
        </p:sp>
        <p:sp>
          <p:nvSpPr>
            <p:cNvPr id="39944" name="Rectangle 6">
              <a:extLst>
                <a:ext uri="{FF2B5EF4-FFF2-40B4-BE49-F238E27FC236}">
                  <a16:creationId xmlns:a16="http://schemas.microsoft.com/office/drawing/2014/main" id="{6534D49C-777C-42D6-9FDE-7B774381593D}"/>
                </a:ext>
              </a:extLst>
            </p:cNvPr>
            <p:cNvSpPr>
              <a:spLocks noChangeArrowheads="1"/>
            </p:cNvSpPr>
            <p:nvPr/>
          </p:nvSpPr>
          <p:spPr bwMode="auto">
            <a:xfrm>
              <a:off x="4051300" y="1709738"/>
              <a:ext cx="2089150" cy="338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léxico</a:t>
              </a:r>
              <a:endParaRPr kumimoji="0" lang="pt-BR" altLang="pt-BR" sz="2000" dirty="0">
                <a:latin typeface="Arial Narrow" panose="020B0606020202030204" pitchFamily="34" charset="0"/>
              </a:endParaRPr>
            </a:p>
          </p:txBody>
        </p:sp>
        <p:sp>
          <p:nvSpPr>
            <p:cNvPr id="39945" name="Line 7">
              <a:extLst>
                <a:ext uri="{FF2B5EF4-FFF2-40B4-BE49-F238E27FC236}">
                  <a16:creationId xmlns:a16="http://schemas.microsoft.com/office/drawing/2014/main" id="{6C8E6CDD-3183-47B2-9C3E-60F6879C48C8}"/>
                </a:ext>
              </a:extLst>
            </p:cNvPr>
            <p:cNvSpPr>
              <a:spLocks noChangeShapeType="1"/>
            </p:cNvSpPr>
            <p:nvPr/>
          </p:nvSpPr>
          <p:spPr bwMode="auto">
            <a:xfrm>
              <a:off x="5103813" y="1360488"/>
              <a:ext cx="3175" cy="311150"/>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46" name="Line 8">
              <a:extLst>
                <a:ext uri="{FF2B5EF4-FFF2-40B4-BE49-F238E27FC236}">
                  <a16:creationId xmlns:a16="http://schemas.microsoft.com/office/drawing/2014/main" id="{074CBFEE-160F-47F8-BC67-6F5BB6931714}"/>
                </a:ext>
              </a:extLst>
            </p:cNvPr>
            <p:cNvSpPr>
              <a:spLocks noChangeShapeType="1"/>
            </p:cNvSpPr>
            <p:nvPr/>
          </p:nvSpPr>
          <p:spPr bwMode="auto">
            <a:xfrm>
              <a:off x="5089525" y="2106613"/>
              <a:ext cx="3175" cy="311150"/>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47" name="Line 9">
              <a:extLst>
                <a:ext uri="{FF2B5EF4-FFF2-40B4-BE49-F238E27FC236}">
                  <a16:creationId xmlns:a16="http://schemas.microsoft.com/office/drawing/2014/main" id="{238B3660-6108-4D35-A87C-065FB23B3784}"/>
                </a:ext>
              </a:extLst>
            </p:cNvPr>
            <p:cNvSpPr>
              <a:spLocks noChangeShapeType="1"/>
            </p:cNvSpPr>
            <p:nvPr/>
          </p:nvSpPr>
          <p:spPr bwMode="auto">
            <a:xfrm flipH="1">
              <a:off x="5089525" y="2833688"/>
              <a:ext cx="6350" cy="32226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48" name="Line 10">
              <a:extLst>
                <a:ext uri="{FF2B5EF4-FFF2-40B4-BE49-F238E27FC236}">
                  <a16:creationId xmlns:a16="http://schemas.microsoft.com/office/drawing/2014/main" id="{B64FBCFB-7A04-4DBE-AECE-F186B453459C}"/>
                </a:ext>
              </a:extLst>
            </p:cNvPr>
            <p:cNvSpPr>
              <a:spLocks noChangeShapeType="1"/>
            </p:cNvSpPr>
            <p:nvPr/>
          </p:nvSpPr>
          <p:spPr bwMode="auto">
            <a:xfrm>
              <a:off x="5067300" y="3562350"/>
              <a:ext cx="4763" cy="312738"/>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49" name="Rectangle 11">
              <a:extLst>
                <a:ext uri="{FF2B5EF4-FFF2-40B4-BE49-F238E27FC236}">
                  <a16:creationId xmlns:a16="http://schemas.microsoft.com/office/drawing/2014/main" id="{F5F831EF-DD2C-4F23-B29D-AC4ED73E5651}"/>
                </a:ext>
              </a:extLst>
            </p:cNvPr>
            <p:cNvSpPr>
              <a:spLocks noChangeArrowheads="1"/>
            </p:cNvSpPr>
            <p:nvPr/>
          </p:nvSpPr>
          <p:spPr bwMode="auto">
            <a:xfrm>
              <a:off x="3881438" y="2474913"/>
              <a:ext cx="2411413" cy="338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sintático</a:t>
              </a:r>
              <a:endParaRPr kumimoji="0" lang="pt-BR" altLang="pt-BR" sz="2000" dirty="0">
                <a:latin typeface="Arial Narrow" panose="020B0606020202030204" pitchFamily="34" charset="0"/>
              </a:endParaRPr>
            </a:p>
          </p:txBody>
        </p:sp>
        <p:sp>
          <p:nvSpPr>
            <p:cNvPr id="39950" name="Rectangle 12">
              <a:extLst>
                <a:ext uri="{FF2B5EF4-FFF2-40B4-BE49-F238E27FC236}">
                  <a16:creationId xmlns:a16="http://schemas.microsoft.com/office/drawing/2014/main" id="{D5AEF76B-A8BE-4174-B007-EB0B310EA735}"/>
                </a:ext>
              </a:extLst>
            </p:cNvPr>
            <p:cNvSpPr>
              <a:spLocks noChangeArrowheads="1"/>
            </p:cNvSpPr>
            <p:nvPr/>
          </p:nvSpPr>
          <p:spPr bwMode="auto">
            <a:xfrm>
              <a:off x="3776663" y="3192463"/>
              <a:ext cx="2562225" cy="338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semântico</a:t>
              </a:r>
              <a:endParaRPr kumimoji="0" lang="pt-BR" altLang="pt-BR" sz="2000" dirty="0">
                <a:latin typeface="Arial Narrow" panose="020B0606020202030204" pitchFamily="34" charset="0"/>
              </a:endParaRPr>
            </a:p>
          </p:txBody>
        </p:sp>
        <p:sp>
          <p:nvSpPr>
            <p:cNvPr id="39951" name="Rectangle 13">
              <a:extLst>
                <a:ext uri="{FF2B5EF4-FFF2-40B4-BE49-F238E27FC236}">
                  <a16:creationId xmlns:a16="http://schemas.microsoft.com/office/drawing/2014/main" id="{7F44695C-BAB1-4436-8598-2355A7C57DB6}"/>
                </a:ext>
              </a:extLst>
            </p:cNvPr>
            <p:cNvSpPr>
              <a:spLocks noChangeArrowheads="1"/>
            </p:cNvSpPr>
            <p:nvPr/>
          </p:nvSpPr>
          <p:spPr bwMode="auto">
            <a:xfrm>
              <a:off x="3213100" y="3913188"/>
              <a:ext cx="3705225" cy="338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gerador</a:t>
              </a:r>
              <a:r>
                <a:rPr kumimoji="0" lang="en-US" altLang="pt-BR" sz="2000" dirty="0">
                  <a:latin typeface="Arial Narrow" panose="020B0606020202030204" pitchFamily="34" charset="0"/>
                </a:rPr>
                <a:t> de </a:t>
              </a:r>
              <a:r>
                <a:rPr kumimoji="0" lang="en-US" altLang="pt-BR" sz="2000" dirty="0" err="1">
                  <a:latin typeface="Arial Narrow" panose="020B0606020202030204" pitchFamily="34" charset="0"/>
                </a:rPr>
                <a:t>código</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intermediário</a:t>
              </a:r>
              <a:endParaRPr kumimoji="0" lang="pt-BR" altLang="pt-BR" sz="2000" dirty="0">
                <a:latin typeface="Arial Narrow" panose="020B0606020202030204" pitchFamily="34" charset="0"/>
              </a:endParaRPr>
            </a:p>
          </p:txBody>
        </p:sp>
        <p:sp>
          <p:nvSpPr>
            <p:cNvPr id="39952" name="Line 14">
              <a:extLst>
                <a:ext uri="{FF2B5EF4-FFF2-40B4-BE49-F238E27FC236}">
                  <a16:creationId xmlns:a16="http://schemas.microsoft.com/office/drawing/2014/main" id="{9E1FBC2A-19EB-4781-AF88-63CE700ECA6E}"/>
                </a:ext>
              </a:extLst>
            </p:cNvPr>
            <p:cNvSpPr>
              <a:spLocks noChangeShapeType="1"/>
            </p:cNvSpPr>
            <p:nvPr/>
          </p:nvSpPr>
          <p:spPr bwMode="auto">
            <a:xfrm>
              <a:off x="5060950" y="4302125"/>
              <a:ext cx="4763" cy="312738"/>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53" name="Oval 19">
              <a:extLst>
                <a:ext uri="{FF2B5EF4-FFF2-40B4-BE49-F238E27FC236}">
                  <a16:creationId xmlns:a16="http://schemas.microsoft.com/office/drawing/2014/main" id="{053D9867-9023-4ECD-BA58-6D85205EC3B4}"/>
                </a:ext>
              </a:extLst>
            </p:cNvPr>
            <p:cNvSpPr>
              <a:spLocks noChangeArrowheads="1"/>
            </p:cNvSpPr>
            <p:nvPr/>
          </p:nvSpPr>
          <p:spPr bwMode="auto">
            <a:xfrm>
              <a:off x="957262" y="4711252"/>
              <a:ext cx="8201025" cy="455613"/>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lang="pt-BR" altLang="pt-BR" sz="1800" b="1" dirty="0">
                  <a:solidFill>
                    <a:srgbClr val="FF0000"/>
                  </a:solidFill>
                  <a:latin typeface="Segoe Script" panose="030B0504020000000003" pitchFamily="66" charset="0"/>
                </a:rPr>
                <a:t>programa objeto </a:t>
              </a:r>
              <a:r>
                <a:rPr kumimoji="0" lang="pt-BR" altLang="pt-BR" sz="2000" b="1" i="1" dirty="0">
                  <a:solidFill>
                    <a:srgbClr val="FF0000"/>
                  </a:solidFill>
                  <a:latin typeface="Arial Narrow" panose="020B0606020202030204" pitchFamily="34" charset="0"/>
                </a:rPr>
                <a:t>/ Microsoft </a:t>
              </a:r>
              <a:r>
                <a:rPr kumimoji="0" lang="pt-BR" altLang="pt-BR" sz="2000" b="1" i="1" dirty="0" err="1">
                  <a:solidFill>
                    <a:srgbClr val="FF0000"/>
                  </a:solidFill>
                  <a:latin typeface="Arial Narrow" panose="020B0606020202030204" pitchFamily="34" charset="0"/>
                </a:rPr>
                <a:t>Intermediate</a:t>
              </a:r>
              <a:r>
                <a:rPr kumimoji="0" lang="pt-BR" altLang="pt-BR" sz="2000" b="1" i="1" dirty="0">
                  <a:solidFill>
                    <a:srgbClr val="FF0000"/>
                  </a:solidFill>
                  <a:latin typeface="Arial Narrow" panose="020B0606020202030204" pitchFamily="34" charset="0"/>
                </a:rPr>
                <a:t> </a:t>
              </a:r>
              <a:r>
                <a:rPr kumimoji="0" lang="pt-BR" altLang="pt-BR" sz="2000" b="1" i="1" dirty="0" err="1">
                  <a:solidFill>
                    <a:srgbClr val="FF0000"/>
                  </a:solidFill>
                  <a:latin typeface="Arial Narrow" panose="020B0606020202030204" pitchFamily="34" charset="0"/>
                </a:rPr>
                <a:t>Language</a:t>
              </a:r>
              <a:r>
                <a:rPr kumimoji="0" lang="pt-BR" altLang="pt-BR" sz="2000" b="1" i="1" dirty="0">
                  <a:solidFill>
                    <a:srgbClr val="FF0000"/>
                  </a:solidFill>
                  <a:latin typeface="Arial Narrow" panose="020B0606020202030204" pitchFamily="34" charset="0"/>
                </a:rPr>
                <a:t> </a:t>
              </a:r>
            </a:p>
          </p:txBody>
        </p:sp>
        <p:sp>
          <p:nvSpPr>
            <p:cNvPr id="39954" name="Line 20">
              <a:extLst>
                <a:ext uri="{FF2B5EF4-FFF2-40B4-BE49-F238E27FC236}">
                  <a16:creationId xmlns:a16="http://schemas.microsoft.com/office/drawing/2014/main" id="{41AE2712-4162-4AC3-B2FB-34890412E44F}"/>
                </a:ext>
              </a:extLst>
            </p:cNvPr>
            <p:cNvSpPr>
              <a:spLocks noChangeShapeType="1"/>
            </p:cNvSpPr>
            <p:nvPr/>
          </p:nvSpPr>
          <p:spPr bwMode="auto">
            <a:xfrm flipH="1">
              <a:off x="6300788" y="2663825"/>
              <a:ext cx="903288" cy="3175"/>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55" name="Line 21">
              <a:extLst>
                <a:ext uri="{FF2B5EF4-FFF2-40B4-BE49-F238E27FC236}">
                  <a16:creationId xmlns:a16="http://schemas.microsoft.com/office/drawing/2014/main" id="{72E6170B-3281-498A-951D-E0DD2A329F83}"/>
                </a:ext>
              </a:extLst>
            </p:cNvPr>
            <p:cNvSpPr>
              <a:spLocks noChangeShapeType="1"/>
            </p:cNvSpPr>
            <p:nvPr/>
          </p:nvSpPr>
          <p:spPr bwMode="auto">
            <a:xfrm flipH="1">
              <a:off x="6329363" y="2849563"/>
              <a:ext cx="887413" cy="530225"/>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56" name="Rectangle 22">
              <a:extLst>
                <a:ext uri="{FF2B5EF4-FFF2-40B4-BE49-F238E27FC236}">
                  <a16:creationId xmlns:a16="http://schemas.microsoft.com/office/drawing/2014/main" id="{3C15ABCF-ED37-42B9-A6D6-D104F85FF964}"/>
                </a:ext>
              </a:extLst>
            </p:cNvPr>
            <p:cNvSpPr>
              <a:spLocks noChangeArrowheads="1"/>
            </p:cNvSpPr>
            <p:nvPr/>
          </p:nvSpPr>
          <p:spPr bwMode="auto">
            <a:xfrm>
              <a:off x="1203325" y="3744913"/>
              <a:ext cx="1600200" cy="647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dirty="0">
                  <a:latin typeface="Arial Narrow" panose="020B0606020202030204" pitchFamily="34" charset="0"/>
                </a:rPr>
                <a:t>tabela de símbolos</a:t>
              </a:r>
            </a:p>
          </p:txBody>
        </p:sp>
        <p:sp>
          <p:nvSpPr>
            <p:cNvPr id="39957" name="Line 23">
              <a:extLst>
                <a:ext uri="{FF2B5EF4-FFF2-40B4-BE49-F238E27FC236}">
                  <a16:creationId xmlns:a16="http://schemas.microsoft.com/office/drawing/2014/main" id="{146FC8B9-8F05-40D9-8727-908722A812B2}"/>
                </a:ext>
              </a:extLst>
            </p:cNvPr>
            <p:cNvSpPr>
              <a:spLocks noChangeShapeType="1"/>
            </p:cNvSpPr>
            <p:nvPr/>
          </p:nvSpPr>
          <p:spPr bwMode="auto">
            <a:xfrm flipV="1">
              <a:off x="2855913" y="3244850"/>
              <a:ext cx="931863" cy="546100"/>
            </a:xfrm>
            <a:prstGeom prst="line">
              <a:avLst/>
            </a:prstGeom>
            <a:noFill/>
            <a:ln w="9525">
              <a:solidFill>
                <a:srgbClr val="00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9958" name="Line 24">
              <a:extLst>
                <a:ext uri="{FF2B5EF4-FFF2-40B4-BE49-F238E27FC236}">
                  <a16:creationId xmlns:a16="http://schemas.microsoft.com/office/drawing/2014/main" id="{25B19821-16C5-4063-AF9F-A4266753C4E1}"/>
                </a:ext>
              </a:extLst>
            </p:cNvPr>
            <p:cNvSpPr>
              <a:spLocks noChangeShapeType="1"/>
            </p:cNvSpPr>
            <p:nvPr/>
          </p:nvSpPr>
          <p:spPr bwMode="auto">
            <a:xfrm flipV="1">
              <a:off x="2859088" y="4070350"/>
              <a:ext cx="339725" cy="12700"/>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 name="Rectangle 113">
            <a:extLst>
              <a:ext uri="{FF2B5EF4-FFF2-40B4-BE49-F238E27FC236}">
                <a16:creationId xmlns:a16="http://schemas.microsoft.com/office/drawing/2014/main" id="{663A42AE-192E-4BB2-8F56-64F90A0C4A5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o que vamos fazer? </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D3A1BE95-1DDC-4FB1-897F-CCD5A82268D6}"/>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BF27FE2D-797A-4695-A14F-C9BBE9F2CBEE}"/>
              </a:ext>
            </a:extLst>
          </p:cNvPr>
          <p:cNvSpPr>
            <a:spLocks noChangeArrowheads="1"/>
          </p:cNvSpPr>
          <p:nvPr/>
        </p:nvSpPr>
        <p:spPr bwMode="auto">
          <a:xfrm>
            <a:off x="0" y="219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sp>
        <p:nvSpPr>
          <p:cNvPr id="48154" name="Rectangle 6">
            <a:extLst>
              <a:ext uri="{FF2B5EF4-FFF2-40B4-BE49-F238E27FC236}">
                <a16:creationId xmlns:a16="http://schemas.microsoft.com/office/drawing/2014/main" id="{D683109E-48B2-4A5F-A0DE-C515EB8E2912}"/>
              </a:ext>
            </a:extLst>
          </p:cNvPr>
          <p:cNvSpPr>
            <a:spLocks noChangeArrowheads="1"/>
          </p:cNvSpPr>
          <p:nvPr/>
        </p:nvSpPr>
        <p:spPr bwMode="auto">
          <a:xfrm>
            <a:off x="513408" y="1127320"/>
            <a:ext cx="1250950" cy="657225"/>
          </a:xfrm>
          <a:prstGeom prst="rect">
            <a:avLst/>
          </a:prstGeom>
          <a:noFill/>
          <a:ln w="127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interface</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1)</a:t>
            </a:r>
          </a:p>
        </p:txBody>
      </p:sp>
      <p:sp>
        <p:nvSpPr>
          <p:cNvPr id="2" name="Rectangle 113">
            <a:extLst>
              <a:ext uri="{FF2B5EF4-FFF2-40B4-BE49-F238E27FC236}">
                <a16:creationId xmlns:a16="http://schemas.microsoft.com/office/drawing/2014/main" id="{E2A52773-A717-481D-BC1A-F6DEE0ED645C}"/>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como vamos fazer? </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F908F8EA-1B6C-4F0B-BFC3-738F48058F41}"/>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extLst>
      <p:ext uri="{BB962C8B-B14F-4D97-AF65-F5344CB8AC3E}">
        <p14:creationId xmlns:p14="http://schemas.microsoft.com/office/powerpoint/2010/main" val="374161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BF27FE2D-797A-4695-A14F-C9BBE9F2CBEE}"/>
              </a:ext>
            </a:extLst>
          </p:cNvPr>
          <p:cNvSpPr>
            <a:spLocks noChangeArrowheads="1"/>
          </p:cNvSpPr>
          <p:nvPr/>
        </p:nvSpPr>
        <p:spPr bwMode="auto">
          <a:xfrm>
            <a:off x="0" y="219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sp>
        <p:nvSpPr>
          <p:cNvPr id="48149" name="Rectangle 17">
            <a:extLst>
              <a:ext uri="{FF2B5EF4-FFF2-40B4-BE49-F238E27FC236}">
                <a16:creationId xmlns:a16="http://schemas.microsoft.com/office/drawing/2014/main" id="{95127DAB-AA4E-4382-93C7-A5769A56C20A}"/>
              </a:ext>
            </a:extLst>
          </p:cNvPr>
          <p:cNvSpPr>
            <a:spLocks noChangeArrowheads="1"/>
          </p:cNvSpPr>
          <p:nvPr/>
        </p:nvSpPr>
        <p:spPr bwMode="auto">
          <a:xfrm>
            <a:off x="2339033" y="4554732"/>
            <a:ext cx="1392237" cy="65722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tratamento de erros</a:t>
            </a:r>
          </a:p>
        </p:txBody>
      </p:sp>
      <p:sp>
        <p:nvSpPr>
          <p:cNvPr id="48150" name="Line 20">
            <a:extLst>
              <a:ext uri="{FF2B5EF4-FFF2-40B4-BE49-F238E27FC236}">
                <a16:creationId xmlns:a16="http://schemas.microsoft.com/office/drawing/2014/main" id="{8D4C026A-B084-4BF0-98C2-DD699E817351}"/>
              </a:ext>
            </a:extLst>
          </p:cNvPr>
          <p:cNvSpPr>
            <a:spLocks noChangeShapeType="1"/>
          </p:cNvSpPr>
          <p:nvPr/>
        </p:nvSpPr>
        <p:spPr bwMode="auto">
          <a:xfrm>
            <a:off x="1473845" y="3114870"/>
            <a:ext cx="800100" cy="1423987"/>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pt-BR"/>
          </a:p>
        </p:txBody>
      </p:sp>
      <p:sp>
        <p:nvSpPr>
          <p:cNvPr id="48152" name="Rectangle 32">
            <a:extLst>
              <a:ext uri="{FF2B5EF4-FFF2-40B4-BE49-F238E27FC236}">
                <a16:creationId xmlns:a16="http://schemas.microsoft.com/office/drawing/2014/main" id="{FE3C5EDB-AF64-4502-9CB3-73D0ADF71E4F}"/>
              </a:ext>
            </a:extLst>
          </p:cNvPr>
          <p:cNvSpPr>
            <a:spLocks noChangeArrowheads="1"/>
          </p:cNvSpPr>
          <p:nvPr/>
        </p:nvSpPr>
        <p:spPr bwMode="auto">
          <a:xfrm>
            <a:off x="1292870" y="2133795"/>
            <a:ext cx="1250950" cy="911225"/>
          </a:xfrm>
          <a:prstGeom prst="rect">
            <a:avLst/>
          </a:prstGeom>
          <a:noFill/>
          <a:ln w="12700">
            <a:solidFill>
              <a:srgbClr val="008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analisador</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léxico</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2)</a:t>
            </a:r>
          </a:p>
        </p:txBody>
      </p:sp>
      <p:sp>
        <p:nvSpPr>
          <p:cNvPr id="48154" name="Rectangle 6">
            <a:extLst>
              <a:ext uri="{FF2B5EF4-FFF2-40B4-BE49-F238E27FC236}">
                <a16:creationId xmlns:a16="http://schemas.microsoft.com/office/drawing/2014/main" id="{D683109E-48B2-4A5F-A0DE-C515EB8E2912}"/>
              </a:ext>
            </a:extLst>
          </p:cNvPr>
          <p:cNvSpPr>
            <a:spLocks noChangeArrowheads="1"/>
          </p:cNvSpPr>
          <p:nvPr/>
        </p:nvSpPr>
        <p:spPr bwMode="auto">
          <a:xfrm>
            <a:off x="513408" y="1127320"/>
            <a:ext cx="1250950" cy="657225"/>
          </a:xfrm>
          <a:prstGeom prst="rect">
            <a:avLst/>
          </a:prstGeom>
          <a:noFill/>
          <a:ln w="127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interface</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1)</a:t>
            </a:r>
          </a:p>
        </p:txBody>
      </p:sp>
      <p:sp>
        <p:nvSpPr>
          <p:cNvPr id="48155" name="Rectangle 15">
            <a:extLst>
              <a:ext uri="{FF2B5EF4-FFF2-40B4-BE49-F238E27FC236}">
                <a16:creationId xmlns:a16="http://schemas.microsoft.com/office/drawing/2014/main" id="{347183EB-8FA0-4146-86EF-7E33E0AE8BBD}"/>
              </a:ext>
            </a:extLst>
          </p:cNvPr>
          <p:cNvSpPr>
            <a:spLocks noChangeArrowheads="1"/>
          </p:cNvSpPr>
          <p:nvPr/>
        </p:nvSpPr>
        <p:spPr bwMode="auto">
          <a:xfrm>
            <a:off x="59383" y="2649732"/>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ea typeface="Times New Roman" panose="02020603050405020304" pitchFamily="18" charset="0"/>
                <a:cs typeface="Arial" panose="020B0604020202020204" pitchFamily="34" charset="0"/>
              </a:rPr>
              <a:t>fonte</a:t>
            </a:r>
            <a:endParaRPr kumimoji="0" lang="en-US" altLang="pt-BR" sz="1800">
              <a:solidFill>
                <a:srgbClr val="FF0000"/>
              </a:solidFill>
              <a:latin typeface="Arial Narrow" panose="020B0606020202030204" pitchFamily="34" charset="0"/>
              <a:ea typeface="Times New Roman" panose="02020603050405020304" pitchFamily="18" charset="0"/>
              <a:cs typeface="Arial" panose="020B0604020202020204" pitchFamily="34" charset="0"/>
            </a:endParaRPr>
          </a:p>
        </p:txBody>
      </p:sp>
      <p:sp>
        <p:nvSpPr>
          <p:cNvPr id="48156" name="Line 29">
            <a:extLst>
              <a:ext uri="{FF2B5EF4-FFF2-40B4-BE49-F238E27FC236}">
                <a16:creationId xmlns:a16="http://schemas.microsoft.com/office/drawing/2014/main" id="{354C3B93-B3F9-4299-9DEE-9B3046536843}"/>
              </a:ext>
            </a:extLst>
          </p:cNvPr>
          <p:cNvSpPr>
            <a:spLocks noChangeShapeType="1"/>
          </p:cNvSpPr>
          <p:nvPr/>
        </p:nvSpPr>
        <p:spPr bwMode="auto">
          <a:xfrm flipV="1">
            <a:off x="513408" y="2576707"/>
            <a:ext cx="763587" cy="0"/>
          </a:xfrm>
          <a:prstGeom prst="line">
            <a:avLst/>
          </a:prstGeom>
          <a:noFill/>
          <a:ln w="508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pt-BR"/>
          </a:p>
        </p:txBody>
      </p:sp>
      <p:sp>
        <p:nvSpPr>
          <p:cNvPr id="2" name="Rectangle 113">
            <a:extLst>
              <a:ext uri="{FF2B5EF4-FFF2-40B4-BE49-F238E27FC236}">
                <a16:creationId xmlns:a16="http://schemas.microsoft.com/office/drawing/2014/main" id="{E2A52773-A717-481D-BC1A-F6DEE0ED645C}"/>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como vamos fazer? </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F908F8EA-1B6C-4F0B-BFC3-738F48058F41}"/>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34" name="Group 31">
            <a:extLst>
              <a:ext uri="{FF2B5EF4-FFF2-40B4-BE49-F238E27FC236}">
                <a16:creationId xmlns:a16="http://schemas.microsoft.com/office/drawing/2014/main" id="{14BDD2D4-A722-411E-819D-5F8C0081BAA3}"/>
              </a:ext>
            </a:extLst>
          </p:cNvPr>
          <p:cNvGrpSpPr>
            <a:grpSpLocks/>
          </p:cNvGrpSpPr>
          <p:nvPr/>
        </p:nvGrpSpPr>
        <p:grpSpPr bwMode="auto">
          <a:xfrm>
            <a:off x="2369666" y="2574792"/>
            <a:ext cx="1716088" cy="793750"/>
            <a:chOff x="1346" y="1276"/>
            <a:chExt cx="507" cy="500"/>
          </a:xfrm>
        </p:grpSpPr>
        <p:sp>
          <p:nvSpPr>
            <p:cNvPr id="35" name="Line 7">
              <a:extLst>
                <a:ext uri="{FF2B5EF4-FFF2-40B4-BE49-F238E27FC236}">
                  <a16:creationId xmlns:a16="http://schemas.microsoft.com/office/drawing/2014/main" id="{3B441428-655F-41EA-AEF3-B6A4975CF6FE}"/>
                </a:ext>
              </a:extLst>
            </p:cNvPr>
            <p:cNvSpPr>
              <a:spLocks noChangeShapeType="1"/>
            </p:cNvSpPr>
            <p:nvPr/>
          </p:nvSpPr>
          <p:spPr bwMode="auto">
            <a:xfrm>
              <a:off x="1421" y="1276"/>
              <a:ext cx="432" cy="1"/>
            </a:xfrm>
            <a:prstGeom prst="line">
              <a:avLst/>
            </a:prstGeom>
            <a:noFill/>
            <a:ln w="9525">
              <a:solidFill>
                <a:srgbClr val="00800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pt-BR"/>
            </a:p>
          </p:txBody>
        </p:sp>
        <p:sp>
          <p:nvSpPr>
            <p:cNvPr id="36" name="Rectangle 8">
              <a:extLst>
                <a:ext uri="{FF2B5EF4-FFF2-40B4-BE49-F238E27FC236}">
                  <a16:creationId xmlns:a16="http://schemas.microsoft.com/office/drawing/2014/main" id="{2D7211C6-59E9-45B9-8B5D-E550F50EDFDF}"/>
                </a:ext>
              </a:extLst>
            </p:cNvPr>
            <p:cNvSpPr>
              <a:spLocks noChangeArrowheads="1"/>
            </p:cNvSpPr>
            <p:nvPr/>
          </p:nvSpPr>
          <p:spPr bwMode="auto">
            <a:xfrm>
              <a:off x="1346" y="1312"/>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a:solidFill>
                    <a:srgbClr val="008000"/>
                  </a:solidFill>
                  <a:ea typeface="Times New Roman" panose="02020603050405020304" pitchFamily="18" charset="0"/>
                  <a:cs typeface="Arial" panose="020B0604020202020204" pitchFamily="34" charset="0"/>
                </a:rPr>
                <a:t>  </a:t>
              </a: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OK  </a:t>
              </a:r>
            </a:p>
            <a:p>
              <a:pPr algn="ctr">
                <a:spcBef>
                  <a:spcPct val="0"/>
                </a:spcBef>
                <a:buClrTx/>
                <a:buSzTx/>
                <a:buFontTx/>
                <a:buNone/>
              </a:pPr>
              <a:r>
                <a:rPr kumimoji="0" lang="en-US" altLang="pt-BR" sz="1800">
                  <a:solidFill>
                    <a:srgbClr val="008000"/>
                  </a:solidFill>
                  <a:latin typeface="Arial Narrow" panose="020B0606020202030204" pitchFamily="34" charset="0"/>
                  <a:ea typeface="Times New Roman" panose="02020603050405020304" pitchFamily="18" charset="0"/>
                  <a:cs typeface="Arial" panose="020B0604020202020204" pitchFamily="34" charset="0"/>
                </a:rPr>
                <a:t>   lista de</a:t>
              </a:r>
              <a:endParaRPr kumimoji="0" lang="en-US" altLang="pt-BR" sz="1800">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i="1">
                  <a:solidFill>
                    <a:srgbClr val="008000"/>
                  </a:solidFill>
                  <a:latin typeface="Arial Narrow" panose="020B0606020202030204" pitchFamily="34" charset="0"/>
                  <a:ea typeface="Times New Roman" panose="02020603050405020304" pitchFamily="18" charset="0"/>
                  <a:cs typeface="Arial" panose="020B0604020202020204" pitchFamily="34" charset="0"/>
                </a:rPr>
                <a:t>   tokens</a:t>
              </a:r>
              <a:endParaRPr kumimoji="0" lang="en-US" altLang="pt-BR" sz="1800">
                <a:latin typeface="Arial Narrow" panose="020B060602020203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3607455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BF27FE2D-797A-4695-A14F-C9BBE9F2CBEE}"/>
              </a:ext>
            </a:extLst>
          </p:cNvPr>
          <p:cNvSpPr>
            <a:spLocks noChangeArrowheads="1"/>
          </p:cNvSpPr>
          <p:nvPr/>
        </p:nvSpPr>
        <p:spPr bwMode="auto">
          <a:xfrm>
            <a:off x="0" y="219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sp>
        <p:nvSpPr>
          <p:cNvPr id="48148" name="Rectangle 9">
            <a:extLst>
              <a:ext uri="{FF2B5EF4-FFF2-40B4-BE49-F238E27FC236}">
                <a16:creationId xmlns:a16="http://schemas.microsoft.com/office/drawing/2014/main" id="{41EE6CE1-AE37-4EEB-92D3-FF8D8D8DE173}"/>
              </a:ext>
            </a:extLst>
          </p:cNvPr>
          <p:cNvSpPr>
            <a:spLocks noChangeArrowheads="1"/>
          </p:cNvSpPr>
          <p:nvPr/>
        </p:nvSpPr>
        <p:spPr bwMode="auto">
          <a:xfrm>
            <a:off x="2564458" y="2140145"/>
            <a:ext cx="1250950" cy="9048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analisador</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sintático</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3)</a:t>
            </a:r>
          </a:p>
        </p:txBody>
      </p:sp>
      <p:sp>
        <p:nvSpPr>
          <p:cNvPr id="48149" name="Rectangle 17">
            <a:extLst>
              <a:ext uri="{FF2B5EF4-FFF2-40B4-BE49-F238E27FC236}">
                <a16:creationId xmlns:a16="http://schemas.microsoft.com/office/drawing/2014/main" id="{95127DAB-AA4E-4382-93C7-A5769A56C20A}"/>
              </a:ext>
            </a:extLst>
          </p:cNvPr>
          <p:cNvSpPr>
            <a:spLocks noChangeArrowheads="1"/>
          </p:cNvSpPr>
          <p:nvPr/>
        </p:nvSpPr>
        <p:spPr bwMode="auto">
          <a:xfrm>
            <a:off x="2339033" y="4554732"/>
            <a:ext cx="1392237" cy="65722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tratamento de erros</a:t>
            </a:r>
          </a:p>
        </p:txBody>
      </p:sp>
      <p:sp>
        <p:nvSpPr>
          <p:cNvPr id="48150" name="Line 20">
            <a:extLst>
              <a:ext uri="{FF2B5EF4-FFF2-40B4-BE49-F238E27FC236}">
                <a16:creationId xmlns:a16="http://schemas.microsoft.com/office/drawing/2014/main" id="{8D4C026A-B084-4BF0-98C2-DD699E817351}"/>
              </a:ext>
            </a:extLst>
          </p:cNvPr>
          <p:cNvSpPr>
            <a:spLocks noChangeShapeType="1"/>
          </p:cNvSpPr>
          <p:nvPr/>
        </p:nvSpPr>
        <p:spPr bwMode="auto">
          <a:xfrm>
            <a:off x="1473845" y="3114870"/>
            <a:ext cx="800100" cy="1423987"/>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pt-BR"/>
          </a:p>
        </p:txBody>
      </p:sp>
      <p:sp>
        <p:nvSpPr>
          <p:cNvPr id="48151" name="Line 21">
            <a:extLst>
              <a:ext uri="{FF2B5EF4-FFF2-40B4-BE49-F238E27FC236}">
                <a16:creationId xmlns:a16="http://schemas.microsoft.com/office/drawing/2014/main" id="{A69C0E1A-BEA9-40E4-9141-FD3175264BB2}"/>
              </a:ext>
            </a:extLst>
          </p:cNvPr>
          <p:cNvSpPr>
            <a:spLocks noChangeShapeType="1"/>
          </p:cNvSpPr>
          <p:nvPr/>
        </p:nvSpPr>
        <p:spPr bwMode="auto">
          <a:xfrm>
            <a:off x="3048645" y="3138682"/>
            <a:ext cx="0" cy="1325563"/>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pt-BR"/>
          </a:p>
        </p:txBody>
      </p:sp>
      <p:sp>
        <p:nvSpPr>
          <p:cNvPr id="48152" name="Rectangle 32">
            <a:extLst>
              <a:ext uri="{FF2B5EF4-FFF2-40B4-BE49-F238E27FC236}">
                <a16:creationId xmlns:a16="http://schemas.microsoft.com/office/drawing/2014/main" id="{FE3C5EDB-AF64-4502-9CB3-73D0ADF71E4F}"/>
              </a:ext>
            </a:extLst>
          </p:cNvPr>
          <p:cNvSpPr>
            <a:spLocks noChangeArrowheads="1"/>
          </p:cNvSpPr>
          <p:nvPr/>
        </p:nvSpPr>
        <p:spPr bwMode="auto">
          <a:xfrm>
            <a:off x="1292870" y="2133795"/>
            <a:ext cx="1250950" cy="911225"/>
          </a:xfrm>
          <a:prstGeom prst="rect">
            <a:avLst/>
          </a:prstGeom>
          <a:noFill/>
          <a:ln w="12700">
            <a:solidFill>
              <a:srgbClr val="008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analisador</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léxico</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2)</a:t>
            </a:r>
          </a:p>
        </p:txBody>
      </p:sp>
      <p:sp>
        <p:nvSpPr>
          <p:cNvPr id="48153" name="Rectangle 34">
            <a:extLst>
              <a:ext uri="{FF2B5EF4-FFF2-40B4-BE49-F238E27FC236}">
                <a16:creationId xmlns:a16="http://schemas.microsoft.com/office/drawing/2014/main" id="{28AF2D05-8A49-4669-8D72-83BA75A2B752}"/>
              </a:ext>
            </a:extLst>
          </p:cNvPr>
          <p:cNvSpPr>
            <a:spLocks noChangeArrowheads="1"/>
          </p:cNvSpPr>
          <p:nvPr/>
        </p:nvSpPr>
        <p:spPr bwMode="auto">
          <a:xfrm>
            <a:off x="2783533" y="1482920"/>
            <a:ext cx="7016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800" i="1">
                <a:solidFill>
                  <a:srgbClr val="008000"/>
                </a:solidFill>
                <a:latin typeface="Arial Narrow" panose="020B0606020202030204" pitchFamily="34" charset="0"/>
              </a:rPr>
              <a:t>token</a:t>
            </a:r>
            <a:endParaRPr kumimoji="0" lang="pt-BR" altLang="pt-BR" sz="1800">
              <a:latin typeface="Arial Narrow" panose="020B0606020202030204" pitchFamily="34" charset="0"/>
            </a:endParaRPr>
          </a:p>
        </p:txBody>
      </p:sp>
      <p:sp>
        <p:nvSpPr>
          <p:cNvPr id="48154" name="Rectangle 6">
            <a:extLst>
              <a:ext uri="{FF2B5EF4-FFF2-40B4-BE49-F238E27FC236}">
                <a16:creationId xmlns:a16="http://schemas.microsoft.com/office/drawing/2014/main" id="{D683109E-48B2-4A5F-A0DE-C515EB8E2912}"/>
              </a:ext>
            </a:extLst>
          </p:cNvPr>
          <p:cNvSpPr>
            <a:spLocks noChangeArrowheads="1"/>
          </p:cNvSpPr>
          <p:nvPr/>
        </p:nvSpPr>
        <p:spPr bwMode="auto">
          <a:xfrm>
            <a:off x="513408" y="1127320"/>
            <a:ext cx="1250950" cy="657225"/>
          </a:xfrm>
          <a:prstGeom prst="rect">
            <a:avLst/>
          </a:prstGeom>
          <a:noFill/>
          <a:ln w="127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interface</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1)</a:t>
            </a:r>
          </a:p>
        </p:txBody>
      </p:sp>
      <p:sp>
        <p:nvSpPr>
          <p:cNvPr id="48155" name="Rectangle 15">
            <a:extLst>
              <a:ext uri="{FF2B5EF4-FFF2-40B4-BE49-F238E27FC236}">
                <a16:creationId xmlns:a16="http://schemas.microsoft.com/office/drawing/2014/main" id="{347183EB-8FA0-4146-86EF-7E33E0AE8BBD}"/>
              </a:ext>
            </a:extLst>
          </p:cNvPr>
          <p:cNvSpPr>
            <a:spLocks noChangeArrowheads="1"/>
          </p:cNvSpPr>
          <p:nvPr/>
        </p:nvSpPr>
        <p:spPr bwMode="auto">
          <a:xfrm>
            <a:off x="59383" y="2649732"/>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ea typeface="Times New Roman" panose="02020603050405020304" pitchFamily="18" charset="0"/>
                <a:cs typeface="Arial" panose="020B0604020202020204" pitchFamily="34" charset="0"/>
              </a:rPr>
              <a:t>fonte</a:t>
            </a:r>
            <a:endParaRPr kumimoji="0" lang="en-US" altLang="pt-BR" sz="1800">
              <a:solidFill>
                <a:srgbClr val="FF0000"/>
              </a:solidFill>
              <a:latin typeface="Arial Narrow" panose="020B0606020202030204" pitchFamily="34" charset="0"/>
              <a:ea typeface="Times New Roman" panose="02020603050405020304" pitchFamily="18" charset="0"/>
              <a:cs typeface="Arial" panose="020B0604020202020204" pitchFamily="34" charset="0"/>
            </a:endParaRPr>
          </a:p>
        </p:txBody>
      </p:sp>
      <p:sp>
        <p:nvSpPr>
          <p:cNvPr id="48156" name="Line 29">
            <a:extLst>
              <a:ext uri="{FF2B5EF4-FFF2-40B4-BE49-F238E27FC236}">
                <a16:creationId xmlns:a16="http://schemas.microsoft.com/office/drawing/2014/main" id="{354C3B93-B3F9-4299-9DEE-9B3046536843}"/>
              </a:ext>
            </a:extLst>
          </p:cNvPr>
          <p:cNvSpPr>
            <a:spLocks noChangeShapeType="1"/>
          </p:cNvSpPr>
          <p:nvPr/>
        </p:nvSpPr>
        <p:spPr bwMode="auto">
          <a:xfrm flipV="1">
            <a:off x="513408" y="2576707"/>
            <a:ext cx="763587" cy="0"/>
          </a:xfrm>
          <a:prstGeom prst="line">
            <a:avLst/>
          </a:prstGeom>
          <a:noFill/>
          <a:ln w="508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pt-BR"/>
          </a:p>
        </p:txBody>
      </p:sp>
      <p:grpSp>
        <p:nvGrpSpPr>
          <p:cNvPr id="48157" name="Grupo 57">
            <a:extLst>
              <a:ext uri="{FF2B5EF4-FFF2-40B4-BE49-F238E27FC236}">
                <a16:creationId xmlns:a16="http://schemas.microsoft.com/office/drawing/2014/main" id="{C978C71F-F316-43EA-8FAE-7DC807772DD9}"/>
              </a:ext>
            </a:extLst>
          </p:cNvPr>
          <p:cNvGrpSpPr>
            <a:grpSpLocks/>
          </p:cNvGrpSpPr>
          <p:nvPr/>
        </p:nvGrpSpPr>
        <p:grpSpPr bwMode="auto">
          <a:xfrm>
            <a:off x="2078683" y="1776607"/>
            <a:ext cx="906462" cy="342900"/>
            <a:chOff x="2449581" y="1888785"/>
            <a:chExt cx="906462" cy="342714"/>
          </a:xfrm>
        </p:grpSpPr>
        <p:sp>
          <p:nvSpPr>
            <p:cNvPr id="48158" name="Freeform 42">
              <a:extLst>
                <a:ext uri="{FF2B5EF4-FFF2-40B4-BE49-F238E27FC236}">
                  <a16:creationId xmlns:a16="http://schemas.microsoft.com/office/drawing/2014/main" id="{804B556F-E388-4EEF-8F18-EAD9E7AB4293}"/>
                </a:ext>
              </a:extLst>
            </p:cNvPr>
            <p:cNvSpPr>
              <a:spLocks/>
            </p:cNvSpPr>
            <p:nvPr/>
          </p:nvSpPr>
          <p:spPr bwMode="auto">
            <a:xfrm flipH="1" flipV="1">
              <a:off x="2895590" y="1892300"/>
              <a:ext cx="460453" cy="339199"/>
            </a:xfrm>
            <a:custGeom>
              <a:avLst/>
              <a:gdLst>
                <a:gd name="T0" fmla="*/ 0 w 1791"/>
                <a:gd name="T1" fmla="*/ 0 h 268"/>
                <a:gd name="T2" fmla="*/ 2147483646 w 1791"/>
                <a:gd name="T3" fmla="*/ 2147483646 h 268"/>
                <a:gd name="T4" fmla="*/ 2147483646 w 1791"/>
                <a:gd name="T5" fmla="*/ 2147483646 h 268"/>
                <a:gd name="T6" fmla="*/ 0 60000 65536"/>
                <a:gd name="T7" fmla="*/ 0 60000 65536"/>
                <a:gd name="T8" fmla="*/ 0 60000 65536"/>
              </a:gdLst>
              <a:ahLst/>
              <a:cxnLst>
                <a:cxn ang="T6">
                  <a:pos x="T0" y="T1"/>
                </a:cxn>
                <a:cxn ang="T7">
                  <a:pos x="T2" y="T3"/>
                </a:cxn>
                <a:cxn ang="T8">
                  <a:pos x="T4" y="T5"/>
                </a:cxn>
              </a:cxnLst>
              <a:rect l="0" t="0" r="r" b="b"/>
              <a:pathLst>
                <a:path w="1791" h="268">
                  <a:moveTo>
                    <a:pt x="0" y="0"/>
                  </a:moveTo>
                  <a:cubicBezTo>
                    <a:pt x="152" y="78"/>
                    <a:pt x="304" y="156"/>
                    <a:pt x="602" y="201"/>
                  </a:cubicBezTo>
                  <a:cubicBezTo>
                    <a:pt x="900" y="246"/>
                    <a:pt x="1590" y="260"/>
                    <a:pt x="1791" y="268"/>
                  </a:cubicBezTo>
                </a:path>
              </a:pathLst>
            </a:custGeom>
            <a:noFill/>
            <a:ln w="9525">
              <a:solidFill>
                <a:srgbClr val="000000"/>
              </a:solidFill>
              <a:round/>
              <a:headEnd type="stealth" w="lg" len="me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159" name="Freeform 41">
              <a:extLst>
                <a:ext uri="{FF2B5EF4-FFF2-40B4-BE49-F238E27FC236}">
                  <a16:creationId xmlns:a16="http://schemas.microsoft.com/office/drawing/2014/main" id="{86C93680-C56C-4CC8-9A16-8EE2FFCADDEB}"/>
                </a:ext>
              </a:extLst>
            </p:cNvPr>
            <p:cNvSpPr>
              <a:spLocks/>
            </p:cNvSpPr>
            <p:nvPr/>
          </p:nvSpPr>
          <p:spPr bwMode="auto">
            <a:xfrm flipV="1">
              <a:off x="2449581" y="1888785"/>
              <a:ext cx="460453" cy="339199"/>
            </a:xfrm>
            <a:custGeom>
              <a:avLst/>
              <a:gdLst>
                <a:gd name="T0" fmla="*/ 0 w 1791"/>
                <a:gd name="T1" fmla="*/ 0 h 268"/>
                <a:gd name="T2" fmla="*/ 2147483646 w 1791"/>
                <a:gd name="T3" fmla="*/ 2147483646 h 268"/>
                <a:gd name="T4" fmla="*/ 2147483646 w 1791"/>
                <a:gd name="T5" fmla="*/ 2147483646 h 268"/>
                <a:gd name="T6" fmla="*/ 0 60000 65536"/>
                <a:gd name="T7" fmla="*/ 0 60000 65536"/>
                <a:gd name="T8" fmla="*/ 0 60000 65536"/>
              </a:gdLst>
              <a:ahLst/>
              <a:cxnLst>
                <a:cxn ang="T6">
                  <a:pos x="T0" y="T1"/>
                </a:cxn>
                <a:cxn ang="T7">
                  <a:pos x="T2" y="T3"/>
                </a:cxn>
                <a:cxn ang="T8">
                  <a:pos x="T4" y="T5"/>
                </a:cxn>
              </a:cxnLst>
              <a:rect l="0" t="0" r="r" b="b"/>
              <a:pathLst>
                <a:path w="1791" h="268">
                  <a:moveTo>
                    <a:pt x="0" y="0"/>
                  </a:moveTo>
                  <a:cubicBezTo>
                    <a:pt x="152" y="78"/>
                    <a:pt x="304" y="156"/>
                    <a:pt x="602" y="201"/>
                  </a:cubicBezTo>
                  <a:cubicBezTo>
                    <a:pt x="900" y="246"/>
                    <a:pt x="1590" y="260"/>
                    <a:pt x="1791" y="268"/>
                  </a:cubicBez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2" name="Rectangle 113">
            <a:extLst>
              <a:ext uri="{FF2B5EF4-FFF2-40B4-BE49-F238E27FC236}">
                <a16:creationId xmlns:a16="http://schemas.microsoft.com/office/drawing/2014/main" id="{E2A52773-A717-481D-BC1A-F6DEE0ED645C}"/>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como vamos fazer? </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F908F8EA-1B6C-4F0B-BFC3-738F48058F41}"/>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32" name="Group 31">
            <a:extLst>
              <a:ext uri="{FF2B5EF4-FFF2-40B4-BE49-F238E27FC236}">
                <a16:creationId xmlns:a16="http://schemas.microsoft.com/office/drawing/2014/main" id="{BCB482E1-798A-40B8-9E6A-D4B49E063F77}"/>
              </a:ext>
            </a:extLst>
          </p:cNvPr>
          <p:cNvGrpSpPr>
            <a:grpSpLocks/>
          </p:cNvGrpSpPr>
          <p:nvPr/>
        </p:nvGrpSpPr>
        <p:grpSpPr bwMode="auto">
          <a:xfrm>
            <a:off x="3595739" y="2576707"/>
            <a:ext cx="1716087" cy="793750"/>
            <a:chOff x="1346" y="1276"/>
            <a:chExt cx="507" cy="500"/>
          </a:xfrm>
        </p:grpSpPr>
        <p:sp>
          <p:nvSpPr>
            <p:cNvPr id="33" name="Line 7">
              <a:extLst>
                <a:ext uri="{FF2B5EF4-FFF2-40B4-BE49-F238E27FC236}">
                  <a16:creationId xmlns:a16="http://schemas.microsoft.com/office/drawing/2014/main" id="{28E6D6E7-11D3-4AA1-8DE1-0B1B0EFE7CB1}"/>
                </a:ext>
              </a:extLst>
            </p:cNvPr>
            <p:cNvSpPr>
              <a:spLocks noChangeShapeType="1"/>
            </p:cNvSpPr>
            <p:nvPr/>
          </p:nvSpPr>
          <p:spPr bwMode="auto">
            <a:xfrm>
              <a:off x="1421" y="1276"/>
              <a:ext cx="432" cy="1"/>
            </a:xfrm>
            <a:prstGeom prst="line">
              <a:avLst/>
            </a:prstGeom>
            <a:noFill/>
            <a:ln w="9525">
              <a:solidFill>
                <a:srgbClr val="00800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pt-BR"/>
            </a:p>
          </p:txBody>
        </p:sp>
        <p:sp>
          <p:nvSpPr>
            <p:cNvPr id="34" name="Rectangle 8">
              <a:extLst>
                <a:ext uri="{FF2B5EF4-FFF2-40B4-BE49-F238E27FC236}">
                  <a16:creationId xmlns:a16="http://schemas.microsoft.com/office/drawing/2014/main" id="{865E4593-1E88-4E0B-9AC1-DF06C9CA8DC2}"/>
                </a:ext>
              </a:extLst>
            </p:cNvPr>
            <p:cNvSpPr>
              <a:spLocks noChangeArrowheads="1"/>
            </p:cNvSpPr>
            <p:nvPr/>
          </p:nvSpPr>
          <p:spPr bwMode="auto">
            <a:xfrm>
              <a:off x="1346" y="1312"/>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a:solidFill>
                    <a:srgbClr val="008000"/>
                  </a:solidFill>
                  <a:ea typeface="Times New Roman" panose="02020603050405020304" pitchFamily="18" charset="0"/>
                  <a:cs typeface="Arial" panose="020B0604020202020204" pitchFamily="34" charset="0"/>
                </a:rPr>
                <a:t>    </a:t>
              </a: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OK</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3163911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BF27FE2D-797A-4695-A14F-C9BBE9F2CBEE}"/>
              </a:ext>
            </a:extLst>
          </p:cNvPr>
          <p:cNvSpPr>
            <a:spLocks noChangeArrowheads="1"/>
          </p:cNvSpPr>
          <p:nvPr/>
        </p:nvSpPr>
        <p:spPr bwMode="auto">
          <a:xfrm>
            <a:off x="0" y="219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sp>
        <p:nvSpPr>
          <p:cNvPr id="48131" name="Rectangle 5">
            <a:extLst>
              <a:ext uri="{FF2B5EF4-FFF2-40B4-BE49-F238E27FC236}">
                <a16:creationId xmlns:a16="http://schemas.microsoft.com/office/drawing/2014/main" id="{127F24DF-51D9-4A3D-807C-DC09692A82EF}"/>
              </a:ext>
            </a:extLst>
          </p:cNvPr>
          <p:cNvSpPr>
            <a:spLocks noChangeArrowheads="1"/>
          </p:cNvSpPr>
          <p:nvPr/>
        </p:nvSpPr>
        <p:spPr bwMode="auto">
          <a:xfrm>
            <a:off x="5402908" y="1957582"/>
            <a:ext cx="11287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sp>
        <p:nvSpPr>
          <p:cNvPr id="48132" name="Rectangle 10">
            <a:extLst>
              <a:ext uri="{FF2B5EF4-FFF2-40B4-BE49-F238E27FC236}">
                <a16:creationId xmlns:a16="http://schemas.microsoft.com/office/drawing/2014/main" id="{C4C8B567-E14A-4BD1-844C-F70DB80DF217}"/>
              </a:ext>
            </a:extLst>
          </p:cNvPr>
          <p:cNvSpPr>
            <a:spLocks noChangeArrowheads="1"/>
          </p:cNvSpPr>
          <p:nvPr/>
        </p:nvSpPr>
        <p:spPr bwMode="auto">
          <a:xfrm>
            <a:off x="3847158" y="2148082"/>
            <a:ext cx="124936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analisador</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semântico</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p:txBody>
      </p:sp>
      <p:sp>
        <p:nvSpPr>
          <p:cNvPr id="48133" name="Rectangle 11">
            <a:extLst>
              <a:ext uri="{FF2B5EF4-FFF2-40B4-BE49-F238E27FC236}">
                <a16:creationId xmlns:a16="http://schemas.microsoft.com/office/drawing/2014/main" id="{E016A816-61C2-4162-85C9-D887CDF9AE4C}"/>
              </a:ext>
            </a:extLst>
          </p:cNvPr>
          <p:cNvSpPr>
            <a:spLocks noChangeArrowheads="1"/>
          </p:cNvSpPr>
          <p:nvPr/>
        </p:nvSpPr>
        <p:spPr bwMode="auto">
          <a:xfrm>
            <a:off x="5101283" y="2148082"/>
            <a:ext cx="1250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gerador </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de código</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p:txBody>
      </p:sp>
      <p:sp>
        <p:nvSpPr>
          <p:cNvPr id="48134" name="Rectangle 12">
            <a:extLst>
              <a:ext uri="{FF2B5EF4-FFF2-40B4-BE49-F238E27FC236}">
                <a16:creationId xmlns:a16="http://schemas.microsoft.com/office/drawing/2014/main" id="{3C213E4C-AA3E-4A08-8D76-A0AA1E080CA0}"/>
              </a:ext>
            </a:extLst>
          </p:cNvPr>
          <p:cNvSpPr>
            <a:spLocks noChangeArrowheads="1"/>
          </p:cNvSpPr>
          <p:nvPr/>
        </p:nvSpPr>
        <p:spPr bwMode="auto">
          <a:xfrm>
            <a:off x="3851920" y="2141732"/>
            <a:ext cx="2511425" cy="903288"/>
          </a:xfrm>
          <a:prstGeom prst="rect">
            <a:avLst/>
          </a:prstGeom>
          <a:noFill/>
          <a:ln w="12700">
            <a:solidFill>
              <a:srgbClr val="008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sp>
        <p:nvSpPr>
          <p:cNvPr id="48135" name="Line 13">
            <a:extLst>
              <a:ext uri="{FF2B5EF4-FFF2-40B4-BE49-F238E27FC236}">
                <a16:creationId xmlns:a16="http://schemas.microsoft.com/office/drawing/2014/main" id="{29E1D143-3C42-4116-8A75-26396DC28B28}"/>
              </a:ext>
            </a:extLst>
          </p:cNvPr>
          <p:cNvSpPr>
            <a:spLocks noChangeShapeType="1"/>
          </p:cNvSpPr>
          <p:nvPr/>
        </p:nvSpPr>
        <p:spPr bwMode="auto">
          <a:xfrm>
            <a:off x="5171133" y="2162370"/>
            <a:ext cx="0" cy="882650"/>
          </a:xfrm>
          <a:prstGeom prst="line">
            <a:avLst/>
          </a:prstGeom>
          <a:noFill/>
          <a:ln w="9525">
            <a:solidFill>
              <a:srgbClr val="008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7419" name="Rectangle 14">
            <a:extLst>
              <a:ext uri="{FF2B5EF4-FFF2-40B4-BE49-F238E27FC236}">
                <a16:creationId xmlns:a16="http://schemas.microsoft.com/office/drawing/2014/main" id="{DE2A2B01-6F20-4167-A413-2BB30C353DC7}"/>
              </a:ext>
            </a:extLst>
          </p:cNvPr>
          <p:cNvSpPr>
            <a:spLocks noChangeArrowheads="1"/>
          </p:cNvSpPr>
          <p:nvPr/>
        </p:nvSpPr>
        <p:spPr bwMode="auto">
          <a:xfrm>
            <a:off x="7442845" y="2338582"/>
            <a:ext cx="1301750" cy="476250"/>
          </a:xfrm>
          <a:prstGeom prst="rect">
            <a:avLst/>
          </a:prstGeom>
          <a:noFill/>
          <a:ln w="25400">
            <a:solidFill>
              <a:schemeClr val="accent2">
                <a:lumMod val="75000"/>
              </a:schemeClr>
            </a:solidFill>
            <a:miter lim="800000"/>
            <a:headEnd/>
            <a:tailEnd/>
          </a:ln>
        </p:spPr>
        <p:txBody>
          <a:bodyPr lIns="38100" tIns="38100" rIns="38100" bIns="38100"/>
          <a:lstStyle/>
          <a:p>
            <a:pPr algn="ctr">
              <a:defRPr/>
            </a:pPr>
            <a:endParaRPr lang="en-US" sz="600" b="1" dirty="0">
              <a:solidFill>
                <a:srgbClr val="0000FF"/>
              </a:solidFill>
              <a:latin typeface="Arial" pitchFamily="34" charset="0"/>
              <a:ea typeface="Times New Roman" pitchFamily="18" charset="0"/>
              <a:cs typeface="Arial" pitchFamily="34" charset="0"/>
            </a:endParaRPr>
          </a:p>
          <a:p>
            <a:pPr algn="ctr">
              <a:defRPr/>
            </a:pPr>
            <a:r>
              <a:rPr lang="en-US" sz="1800" b="1" dirty="0">
                <a:solidFill>
                  <a:srgbClr val="003399"/>
                </a:solidFill>
                <a:latin typeface="Arial Narrow" pitchFamily="34" charset="0"/>
              </a:rPr>
              <a:t>ILASM.exe</a:t>
            </a:r>
          </a:p>
        </p:txBody>
      </p:sp>
      <p:sp>
        <p:nvSpPr>
          <p:cNvPr id="48137" name="Rectangle 15">
            <a:extLst>
              <a:ext uri="{FF2B5EF4-FFF2-40B4-BE49-F238E27FC236}">
                <a16:creationId xmlns:a16="http://schemas.microsoft.com/office/drawing/2014/main" id="{083B8FC1-B351-4DE1-B69A-F113FB1EB7D1}"/>
              </a:ext>
            </a:extLst>
          </p:cNvPr>
          <p:cNvSpPr>
            <a:spLocks noChangeArrowheads="1"/>
          </p:cNvSpPr>
          <p:nvPr/>
        </p:nvSpPr>
        <p:spPr bwMode="auto">
          <a:xfrm>
            <a:off x="6083945" y="2665607"/>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3399"/>
                </a:solidFill>
                <a:latin typeface="Arial Narrow" panose="020B0606020202030204" pitchFamily="34" charset="0"/>
              </a:rPr>
              <a:t>código.il</a:t>
            </a:r>
          </a:p>
          <a:p>
            <a:pPr algn="ctr">
              <a:spcBef>
                <a:spcPct val="0"/>
              </a:spcBef>
              <a:buClrTx/>
              <a:buSzTx/>
              <a:buFontTx/>
              <a:buNone/>
            </a:pPr>
            <a:r>
              <a:rPr kumimoji="0" lang="pt-BR" altLang="pt-BR" sz="1800" b="1">
                <a:solidFill>
                  <a:srgbClr val="003399"/>
                </a:solidFill>
                <a:latin typeface="Arial Narrow" panose="020B0606020202030204" pitchFamily="34" charset="0"/>
              </a:rPr>
              <a:t>(MSIL)</a:t>
            </a:r>
            <a:r>
              <a:rPr kumimoji="0" lang="pt-BR" altLang="pt-BR" sz="1800" b="1">
                <a:solidFill>
                  <a:srgbClr val="003399"/>
                </a:solidFill>
              </a:rPr>
              <a:t> </a:t>
            </a:r>
            <a:endParaRPr kumimoji="0" lang="en-US" altLang="pt-BR" sz="1800" b="1">
              <a:solidFill>
                <a:srgbClr val="003399"/>
              </a:solidFill>
            </a:endParaRPr>
          </a:p>
        </p:txBody>
      </p:sp>
      <p:sp>
        <p:nvSpPr>
          <p:cNvPr id="48138" name="Rectangle 16">
            <a:extLst>
              <a:ext uri="{FF2B5EF4-FFF2-40B4-BE49-F238E27FC236}">
                <a16:creationId xmlns:a16="http://schemas.microsoft.com/office/drawing/2014/main" id="{723E64D4-140E-44B6-9109-261AECDDF799}"/>
              </a:ext>
            </a:extLst>
          </p:cNvPr>
          <p:cNvSpPr>
            <a:spLocks noChangeArrowheads="1"/>
          </p:cNvSpPr>
          <p:nvPr/>
        </p:nvSpPr>
        <p:spPr bwMode="auto">
          <a:xfrm>
            <a:off x="7393633" y="3986407"/>
            <a:ext cx="14366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3399"/>
                </a:solidFill>
                <a:latin typeface="Arial Narrow" panose="020B0606020202030204" pitchFamily="34" charset="0"/>
              </a:rPr>
              <a:t>código.exe</a:t>
            </a:r>
          </a:p>
        </p:txBody>
      </p:sp>
      <p:sp>
        <p:nvSpPr>
          <p:cNvPr id="48139" name="Line 18">
            <a:extLst>
              <a:ext uri="{FF2B5EF4-FFF2-40B4-BE49-F238E27FC236}">
                <a16:creationId xmlns:a16="http://schemas.microsoft.com/office/drawing/2014/main" id="{572127B1-5686-474E-819E-F74B763FC62B}"/>
              </a:ext>
            </a:extLst>
          </p:cNvPr>
          <p:cNvSpPr>
            <a:spLocks noChangeShapeType="1"/>
          </p:cNvSpPr>
          <p:nvPr/>
        </p:nvSpPr>
        <p:spPr bwMode="auto">
          <a:xfrm>
            <a:off x="5190183" y="3116457"/>
            <a:ext cx="14287" cy="782638"/>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pt-BR"/>
          </a:p>
        </p:txBody>
      </p:sp>
      <p:sp>
        <p:nvSpPr>
          <p:cNvPr id="48140" name="Rectangle 19">
            <a:extLst>
              <a:ext uri="{FF2B5EF4-FFF2-40B4-BE49-F238E27FC236}">
                <a16:creationId xmlns:a16="http://schemas.microsoft.com/office/drawing/2014/main" id="{911CD350-B930-4A47-A9A4-A9F4BDE9B904}"/>
              </a:ext>
            </a:extLst>
          </p:cNvPr>
          <p:cNvSpPr>
            <a:spLocks noChangeArrowheads="1"/>
          </p:cNvSpPr>
          <p:nvPr/>
        </p:nvSpPr>
        <p:spPr bwMode="auto">
          <a:xfrm>
            <a:off x="4779020" y="3919732"/>
            <a:ext cx="11176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a:solidFill>
                  <a:srgbClr val="008000"/>
                </a:solidFill>
                <a:latin typeface="Arial Narrow" panose="020B0606020202030204" pitchFamily="34" charset="0"/>
                <a:ea typeface="Times New Roman" panose="02020603050405020304" pitchFamily="18" charset="0"/>
                <a:cs typeface="Arial" panose="020B0604020202020204" pitchFamily="34" charset="0"/>
              </a:rPr>
              <a:t>tabela de</a:t>
            </a:r>
            <a:endParaRPr kumimoji="0" lang="en-US" altLang="pt-BR" sz="1800">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a:solidFill>
                  <a:srgbClr val="008000"/>
                </a:solidFill>
                <a:latin typeface="Arial Narrow" panose="020B0606020202030204" pitchFamily="34" charset="0"/>
                <a:ea typeface="Times New Roman" panose="02020603050405020304" pitchFamily="18" charset="0"/>
                <a:cs typeface="Arial" panose="020B0604020202020204" pitchFamily="34" charset="0"/>
              </a:rPr>
              <a:t>símbolos</a:t>
            </a:r>
            <a:endParaRPr kumimoji="0" lang="en-US" altLang="pt-BR" sz="1800">
              <a:latin typeface="Arial Narrow" panose="020B0606020202030204" pitchFamily="34" charset="0"/>
              <a:ea typeface="Times New Roman" panose="02020603050405020304" pitchFamily="18" charset="0"/>
              <a:cs typeface="Arial" panose="020B0604020202020204" pitchFamily="34" charset="0"/>
            </a:endParaRPr>
          </a:p>
        </p:txBody>
      </p:sp>
      <p:sp>
        <p:nvSpPr>
          <p:cNvPr id="48141" name="Line 28">
            <a:extLst>
              <a:ext uri="{FF2B5EF4-FFF2-40B4-BE49-F238E27FC236}">
                <a16:creationId xmlns:a16="http://schemas.microsoft.com/office/drawing/2014/main" id="{4E8C4687-C56A-42A6-8C01-B73A8654FA13}"/>
              </a:ext>
            </a:extLst>
          </p:cNvPr>
          <p:cNvSpPr>
            <a:spLocks noChangeShapeType="1"/>
          </p:cNvSpPr>
          <p:nvPr/>
        </p:nvSpPr>
        <p:spPr bwMode="auto">
          <a:xfrm flipH="1">
            <a:off x="3767783" y="3067245"/>
            <a:ext cx="800100" cy="1423987"/>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pt-BR"/>
          </a:p>
        </p:txBody>
      </p:sp>
      <p:sp>
        <p:nvSpPr>
          <p:cNvPr id="17428" name="AutoShape 30">
            <a:extLst>
              <a:ext uri="{FF2B5EF4-FFF2-40B4-BE49-F238E27FC236}">
                <a16:creationId xmlns:a16="http://schemas.microsoft.com/office/drawing/2014/main" id="{41362B00-B400-45FE-8683-48B8CECA1FAB}"/>
              </a:ext>
            </a:extLst>
          </p:cNvPr>
          <p:cNvSpPr>
            <a:spLocks noChangeArrowheads="1"/>
          </p:cNvSpPr>
          <p:nvPr/>
        </p:nvSpPr>
        <p:spPr bwMode="auto">
          <a:xfrm rot="5400000">
            <a:off x="7725420" y="3316483"/>
            <a:ext cx="750887" cy="3476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2">
              <a:lumMod val="75000"/>
            </a:schemeClr>
          </a:solidFill>
          <a:ln w="9525">
            <a:solidFill>
              <a:schemeClr val="accent2">
                <a:lumMod val="75000"/>
              </a:schemeClr>
            </a:solidFill>
            <a:miter lim="800000"/>
            <a:headEnd/>
            <a:tailEnd/>
          </a:ln>
        </p:spPr>
        <p:txBody>
          <a:bodyPr/>
          <a:lstStyle/>
          <a:p>
            <a:pPr>
              <a:defRPr/>
            </a:pPr>
            <a:endParaRPr lang="pt-BR"/>
          </a:p>
        </p:txBody>
      </p:sp>
      <p:sp>
        <p:nvSpPr>
          <p:cNvPr id="48143" name="Rectangle 11">
            <a:extLst>
              <a:ext uri="{FF2B5EF4-FFF2-40B4-BE49-F238E27FC236}">
                <a16:creationId xmlns:a16="http://schemas.microsoft.com/office/drawing/2014/main" id="{D62F92A8-C3F6-49F8-BA8A-468B5CCCEBE5}"/>
              </a:ext>
            </a:extLst>
          </p:cNvPr>
          <p:cNvSpPr>
            <a:spLocks noChangeArrowheads="1"/>
          </p:cNvSpPr>
          <p:nvPr/>
        </p:nvSpPr>
        <p:spPr bwMode="auto">
          <a:xfrm>
            <a:off x="4572645" y="2762445"/>
            <a:ext cx="12509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4)</a:t>
            </a:r>
          </a:p>
        </p:txBody>
      </p:sp>
      <p:sp>
        <p:nvSpPr>
          <p:cNvPr id="48144" name="Line 29">
            <a:extLst>
              <a:ext uri="{FF2B5EF4-FFF2-40B4-BE49-F238E27FC236}">
                <a16:creationId xmlns:a16="http://schemas.microsoft.com/office/drawing/2014/main" id="{4B01AE11-C4EE-4A5C-8E70-DD743B88E025}"/>
              </a:ext>
            </a:extLst>
          </p:cNvPr>
          <p:cNvSpPr>
            <a:spLocks noChangeShapeType="1"/>
          </p:cNvSpPr>
          <p:nvPr/>
        </p:nvSpPr>
        <p:spPr bwMode="auto">
          <a:xfrm flipV="1">
            <a:off x="6363345" y="2576707"/>
            <a:ext cx="1030288" cy="0"/>
          </a:xfrm>
          <a:prstGeom prst="line">
            <a:avLst/>
          </a:prstGeom>
          <a:noFill/>
          <a:ln w="508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pt-BR"/>
          </a:p>
        </p:txBody>
      </p:sp>
      <p:sp>
        <p:nvSpPr>
          <p:cNvPr id="48147" name="Rectangle 5">
            <a:extLst>
              <a:ext uri="{FF2B5EF4-FFF2-40B4-BE49-F238E27FC236}">
                <a16:creationId xmlns:a16="http://schemas.microsoft.com/office/drawing/2014/main" id="{80B79971-CBF0-486A-862C-FE8A2AC98BA4}"/>
              </a:ext>
            </a:extLst>
          </p:cNvPr>
          <p:cNvSpPr>
            <a:spLocks noChangeArrowheads="1"/>
          </p:cNvSpPr>
          <p:nvPr/>
        </p:nvSpPr>
        <p:spPr bwMode="auto">
          <a:xfrm>
            <a:off x="5402908" y="1957582"/>
            <a:ext cx="11287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sp>
        <p:nvSpPr>
          <p:cNvPr id="48148" name="Rectangle 9">
            <a:extLst>
              <a:ext uri="{FF2B5EF4-FFF2-40B4-BE49-F238E27FC236}">
                <a16:creationId xmlns:a16="http://schemas.microsoft.com/office/drawing/2014/main" id="{41EE6CE1-AE37-4EEB-92D3-FF8D8D8DE173}"/>
              </a:ext>
            </a:extLst>
          </p:cNvPr>
          <p:cNvSpPr>
            <a:spLocks noChangeArrowheads="1"/>
          </p:cNvSpPr>
          <p:nvPr/>
        </p:nvSpPr>
        <p:spPr bwMode="auto">
          <a:xfrm>
            <a:off x="2564458" y="2140145"/>
            <a:ext cx="1250950" cy="9048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analisador</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sintático</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3)</a:t>
            </a:r>
          </a:p>
        </p:txBody>
      </p:sp>
      <p:sp>
        <p:nvSpPr>
          <p:cNvPr id="48149" name="Rectangle 17">
            <a:extLst>
              <a:ext uri="{FF2B5EF4-FFF2-40B4-BE49-F238E27FC236}">
                <a16:creationId xmlns:a16="http://schemas.microsoft.com/office/drawing/2014/main" id="{95127DAB-AA4E-4382-93C7-A5769A56C20A}"/>
              </a:ext>
            </a:extLst>
          </p:cNvPr>
          <p:cNvSpPr>
            <a:spLocks noChangeArrowheads="1"/>
          </p:cNvSpPr>
          <p:nvPr/>
        </p:nvSpPr>
        <p:spPr bwMode="auto">
          <a:xfrm>
            <a:off x="2339033" y="4554732"/>
            <a:ext cx="1392237" cy="65722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tratamento de erros</a:t>
            </a:r>
          </a:p>
        </p:txBody>
      </p:sp>
      <p:sp>
        <p:nvSpPr>
          <p:cNvPr id="48150" name="Line 20">
            <a:extLst>
              <a:ext uri="{FF2B5EF4-FFF2-40B4-BE49-F238E27FC236}">
                <a16:creationId xmlns:a16="http://schemas.microsoft.com/office/drawing/2014/main" id="{8D4C026A-B084-4BF0-98C2-DD699E817351}"/>
              </a:ext>
            </a:extLst>
          </p:cNvPr>
          <p:cNvSpPr>
            <a:spLocks noChangeShapeType="1"/>
          </p:cNvSpPr>
          <p:nvPr/>
        </p:nvSpPr>
        <p:spPr bwMode="auto">
          <a:xfrm>
            <a:off x="1473845" y="3114870"/>
            <a:ext cx="800100" cy="1423987"/>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pt-BR"/>
          </a:p>
        </p:txBody>
      </p:sp>
      <p:sp>
        <p:nvSpPr>
          <p:cNvPr id="48151" name="Line 21">
            <a:extLst>
              <a:ext uri="{FF2B5EF4-FFF2-40B4-BE49-F238E27FC236}">
                <a16:creationId xmlns:a16="http://schemas.microsoft.com/office/drawing/2014/main" id="{A69C0E1A-BEA9-40E4-9141-FD3175264BB2}"/>
              </a:ext>
            </a:extLst>
          </p:cNvPr>
          <p:cNvSpPr>
            <a:spLocks noChangeShapeType="1"/>
          </p:cNvSpPr>
          <p:nvPr/>
        </p:nvSpPr>
        <p:spPr bwMode="auto">
          <a:xfrm>
            <a:off x="3048645" y="3138682"/>
            <a:ext cx="0" cy="1325563"/>
          </a:xfrm>
          <a:prstGeom prst="line">
            <a:avLst/>
          </a:prstGeom>
          <a:noFill/>
          <a:ln w="952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pt-BR"/>
          </a:p>
        </p:txBody>
      </p:sp>
      <p:sp>
        <p:nvSpPr>
          <p:cNvPr id="48152" name="Rectangle 32">
            <a:extLst>
              <a:ext uri="{FF2B5EF4-FFF2-40B4-BE49-F238E27FC236}">
                <a16:creationId xmlns:a16="http://schemas.microsoft.com/office/drawing/2014/main" id="{FE3C5EDB-AF64-4502-9CB3-73D0ADF71E4F}"/>
              </a:ext>
            </a:extLst>
          </p:cNvPr>
          <p:cNvSpPr>
            <a:spLocks noChangeArrowheads="1"/>
          </p:cNvSpPr>
          <p:nvPr/>
        </p:nvSpPr>
        <p:spPr bwMode="auto">
          <a:xfrm>
            <a:off x="1292870" y="2133795"/>
            <a:ext cx="1250950" cy="911225"/>
          </a:xfrm>
          <a:prstGeom prst="rect">
            <a:avLst/>
          </a:prstGeom>
          <a:noFill/>
          <a:ln w="12700">
            <a:solidFill>
              <a:srgbClr val="008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analisador</a:t>
            </a:r>
            <a:endParaRPr kumimoji="0" lang="en-US" altLang="pt-BR" sz="1800" b="1">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léxico</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2)</a:t>
            </a:r>
          </a:p>
        </p:txBody>
      </p:sp>
      <p:sp>
        <p:nvSpPr>
          <p:cNvPr id="48153" name="Rectangle 34">
            <a:extLst>
              <a:ext uri="{FF2B5EF4-FFF2-40B4-BE49-F238E27FC236}">
                <a16:creationId xmlns:a16="http://schemas.microsoft.com/office/drawing/2014/main" id="{28AF2D05-8A49-4669-8D72-83BA75A2B752}"/>
              </a:ext>
            </a:extLst>
          </p:cNvPr>
          <p:cNvSpPr>
            <a:spLocks noChangeArrowheads="1"/>
          </p:cNvSpPr>
          <p:nvPr/>
        </p:nvSpPr>
        <p:spPr bwMode="auto">
          <a:xfrm>
            <a:off x="2783533" y="1482920"/>
            <a:ext cx="7016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r>
              <a:rPr kumimoji="0" lang="pt-BR" altLang="pt-BR" sz="1800" i="1">
                <a:solidFill>
                  <a:srgbClr val="008000"/>
                </a:solidFill>
                <a:latin typeface="Arial Narrow" panose="020B0606020202030204" pitchFamily="34" charset="0"/>
              </a:rPr>
              <a:t>token</a:t>
            </a:r>
            <a:endParaRPr kumimoji="0" lang="pt-BR" altLang="pt-BR" sz="1800">
              <a:latin typeface="Arial Narrow" panose="020B0606020202030204" pitchFamily="34" charset="0"/>
            </a:endParaRPr>
          </a:p>
        </p:txBody>
      </p:sp>
      <p:sp>
        <p:nvSpPr>
          <p:cNvPr id="48154" name="Rectangle 6">
            <a:extLst>
              <a:ext uri="{FF2B5EF4-FFF2-40B4-BE49-F238E27FC236}">
                <a16:creationId xmlns:a16="http://schemas.microsoft.com/office/drawing/2014/main" id="{D683109E-48B2-4A5F-A0DE-C515EB8E2912}"/>
              </a:ext>
            </a:extLst>
          </p:cNvPr>
          <p:cNvSpPr>
            <a:spLocks noChangeArrowheads="1"/>
          </p:cNvSpPr>
          <p:nvPr/>
        </p:nvSpPr>
        <p:spPr bwMode="auto">
          <a:xfrm>
            <a:off x="513408" y="1127320"/>
            <a:ext cx="1250950" cy="657225"/>
          </a:xfrm>
          <a:prstGeom prst="rect">
            <a:avLst/>
          </a:prstGeom>
          <a:noFill/>
          <a:ln w="127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1800" b="1">
                <a:solidFill>
                  <a:srgbClr val="008000"/>
                </a:solidFill>
                <a:latin typeface="Arial Narrow" panose="020B0606020202030204" pitchFamily="34" charset="0"/>
                <a:ea typeface="Times New Roman" panose="02020603050405020304" pitchFamily="18" charset="0"/>
                <a:cs typeface="Arial" panose="020B0604020202020204" pitchFamily="34" charset="0"/>
              </a:rPr>
              <a:t>interface</a:t>
            </a:r>
          </a:p>
          <a:p>
            <a:pPr algn="ctr">
              <a:spcBef>
                <a:spcPct val="0"/>
              </a:spcBef>
              <a:buClrTx/>
              <a:buSzTx/>
              <a:buFontTx/>
              <a:buNone/>
            </a:pPr>
            <a:endParaRPr kumimoji="0" lang="en-US" altLang="pt-BR" sz="400" b="1">
              <a:solidFill>
                <a:srgbClr val="008000"/>
              </a:solidFill>
              <a:latin typeface="Arial Narrow" panose="020B0606020202030204" pitchFamily="34" charset="0"/>
              <a:ea typeface="Times New Roman" panose="02020603050405020304" pitchFamily="18" charset="0"/>
              <a:cs typeface="Arial" panose="020B0604020202020204" pitchFamily="34" charset="0"/>
            </a:endParaRPr>
          </a:p>
          <a:p>
            <a:pPr algn="ctr">
              <a:spcBef>
                <a:spcPct val="0"/>
              </a:spcBef>
              <a:buClrTx/>
              <a:buSzTx/>
              <a:buFontTx/>
              <a:buNone/>
            </a:pPr>
            <a:r>
              <a:rPr kumimoji="0" lang="en-US" altLang="pt-BR" sz="1600" b="1">
                <a:solidFill>
                  <a:srgbClr val="FF0000"/>
                </a:solidFill>
                <a:latin typeface="Arial Narrow" panose="020B0606020202030204" pitchFamily="34" charset="0"/>
                <a:ea typeface="Times New Roman" panose="02020603050405020304" pitchFamily="18" charset="0"/>
                <a:cs typeface="Arial" panose="020B0604020202020204" pitchFamily="34" charset="0"/>
              </a:rPr>
              <a:t>(parte 1)</a:t>
            </a:r>
          </a:p>
        </p:txBody>
      </p:sp>
      <p:sp>
        <p:nvSpPr>
          <p:cNvPr id="48155" name="Rectangle 15">
            <a:extLst>
              <a:ext uri="{FF2B5EF4-FFF2-40B4-BE49-F238E27FC236}">
                <a16:creationId xmlns:a16="http://schemas.microsoft.com/office/drawing/2014/main" id="{347183EB-8FA0-4146-86EF-7E33E0AE8BBD}"/>
              </a:ext>
            </a:extLst>
          </p:cNvPr>
          <p:cNvSpPr>
            <a:spLocks noChangeArrowheads="1"/>
          </p:cNvSpPr>
          <p:nvPr/>
        </p:nvSpPr>
        <p:spPr bwMode="auto">
          <a:xfrm>
            <a:off x="59383" y="2649732"/>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1800" b="1">
                <a:solidFill>
                  <a:srgbClr val="FF0000"/>
                </a:solidFill>
                <a:latin typeface="Arial Narrow" panose="020B0606020202030204" pitchFamily="34" charset="0"/>
                <a:ea typeface="Times New Roman" panose="02020603050405020304" pitchFamily="18" charset="0"/>
                <a:cs typeface="Arial" panose="020B0604020202020204" pitchFamily="34" charset="0"/>
              </a:rPr>
              <a:t>fonte</a:t>
            </a:r>
            <a:endParaRPr kumimoji="0" lang="en-US" altLang="pt-BR" sz="1800">
              <a:solidFill>
                <a:srgbClr val="FF0000"/>
              </a:solidFill>
              <a:latin typeface="Arial Narrow" panose="020B0606020202030204" pitchFamily="34" charset="0"/>
              <a:ea typeface="Times New Roman" panose="02020603050405020304" pitchFamily="18" charset="0"/>
              <a:cs typeface="Arial" panose="020B0604020202020204" pitchFamily="34" charset="0"/>
            </a:endParaRPr>
          </a:p>
        </p:txBody>
      </p:sp>
      <p:sp>
        <p:nvSpPr>
          <p:cNvPr id="48156" name="Line 29">
            <a:extLst>
              <a:ext uri="{FF2B5EF4-FFF2-40B4-BE49-F238E27FC236}">
                <a16:creationId xmlns:a16="http://schemas.microsoft.com/office/drawing/2014/main" id="{354C3B93-B3F9-4299-9DEE-9B3046536843}"/>
              </a:ext>
            </a:extLst>
          </p:cNvPr>
          <p:cNvSpPr>
            <a:spLocks noChangeShapeType="1"/>
          </p:cNvSpPr>
          <p:nvPr/>
        </p:nvSpPr>
        <p:spPr bwMode="auto">
          <a:xfrm flipV="1">
            <a:off x="513408" y="2576707"/>
            <a:ext cx="763587" cy="0"/>
          </a:xfrm>
          <a:prstGeom prst="line">
            <a:avLst/>
          </a:prstGeom>
          <a:noFill/>
          <a:ln w="508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pt-BR"/>
          </a:p>
        </p:txBody>
      </p:sp>
      <p:grpSp>
        <p:nvGrpSpPr>
          <p:cNvPr id="48157" name="Grupo 57">
            <a:extLst>
              <a:ext uri="{FF2B5EF4-FFF2-40B4-BE49-F238E27FC236}">
                <a16:creationId xmlns:a16="http://schemas.microsoft.com/office/drawing/2014/main" id="{C978C71F-F316-43EA-8FAE-7DC807772DD9}"/>
              </a:ext>
            </a:extLst>
          </p:cNvPr>
          <p:cNvGrpSpPr>
            <a:grpSpLocks/>
          </p:cNvGrpSpPr>
          <p:nvPr/>
        </p:nvGrpSpPr>
        <p:grpSpPr bwMode="auto">
          <a:xfrm>
            <a:off x="2078683" y="1776607"/>
            <a:ext cx="906462" cy="342900"/>
            <a:chOff x="2449581" y="1888785"/>
            <a:chExt cx="906462" cy="342714"/>
          </a:xfrm>
        </p:grpSpPr>
        <p:sp>
          <p:nvSpPr>
            <p:cNvPr id="48158" name="Freeform 42">
              <a:extLst>
                <a:ext uri="{FF2B5EF4-FFF2-40B4-BE49-F238E27FC236}">
                  <a16:creationId xmlns:a16="http://schemas.microsoft.com/office/drawing/2014/main" id="{804B556F-E388-4EEF-8F18-EAD9E7AB4293}"/>
                </a:ext>
              </a:extLst>
            </p:cNvPr>
            <p:cNvSpPr>
              <a:spLocks/>
            </p:cNvSpPr>
            <p:nvPr/>
          </p:nvSpPr>
          <p:spPr bwMode="auto">
            <a:xfrm flipH="1" flipV="1">
              <a:off x="2895590" y="1892300"/>
              <a:ext cx="460453" cy="339199"/>
            </a:xfrm>
            <a:custGeom>
              <a:avLst/>
              <a:gdLst>
                <a:gd name="T0" fmla="*/ 0 w 1791"/>
                <a:gd name="T1" fmla="*/ 0 h 268"/>
                <a:gd name="T2" fmla="*/ 2147483646 w 1791"/>
                <a:gd name="T3" fmla="*/ 2147483646 h 268"/>
                <a:gd name="T4" fmla="*/ 2147483646 w 1791"/>
                <a:gd name="T5" fmla="*/ 2147483646 h 268"/>
                <a:gd name="T6" fmla="*/ 0 60000 65536"/>
                <a:gd name="T7" fmla="*/ 0 60000 65536"/>
                <a:gd name="T8" fmla="*/ 0 60000 65536"/>
              </a:gdLst>
              <a:ahLst/>
              <a:cxnLst>
                <a:cxn ang="T6">
                  <a:pos x="T0" y="T1"/>
                </a:cxn>
                <a:cxn ang="T7">
                  <a:pos x="T2" y="T3"/>
                </a:cxn>
                <a:cxn ang="T8">
                  <a:pos x="T4" y="T5"/>
                </a:cxn>
              </a:cxnLst>
              <a:rect l="0" t="0" r="r" b="b"/>
              <a:pathLst>
                <a:path w="1791" h="268">
                  <a:moveTo>
                    <a:pt x="0" y="0"/>
                  </a:moveTo>
                  <a:cubicBezTo>
                    <a:pt x="152" y="78"/>
                    <a:pt x="304" y="156"/>
                    <a:pt x="602" y="201"/>
                  </a:cubicBezTo>
                  <a:cubicBezTo>
                    <a:pt x="900" y="246"/>
                    <a:pt x="1590" y="260"/>
                    <a:pt x="1791" y="268"/>
                  </a:cubicBezTo>
                </a:path>
              </a:pathLst>
            </a:custGeom>
            <a:noFill/>
            <a:ln w="9525">
              <a:solidFill>
                <a:srgbClr val="000000"/>
              </a:solidFill>
              <a:round/>
              <a:headEnd type="stealth" w="lg" len="me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48159" name="Freeform 41">
              <a:extLst>
                <a:ext uri="{FF2B5EF4-FFF2-40B4-BE49-F238E27FC236}">
                  <a16:creationId xmlns:a16="http://schemas.microsoft.com/office/drawing/2014/main" id="{86C93680-C56C-4CC8-9A16-8EE2FFCADDEB}"/>
                </a:ext>
              </a:extLst>
            </p:cNvPr>
            <p:cNvSpPr>
              <a:spLocks/>
            </p:cNvSpPr>
            <p:nvPr/>
          </p:nvSpPr>
          <p:spPr bwMode="auto">
            <a:xfrm flipV="1">
              <a:off x="2449581" y="1888785"/>
              <a:ext cx="460453" cy="339199"/>
            </a:xfrm>
            <a:custGeom>
              <a:avLst/>
              <a:gdLst>
                <a:gd name="T0" fmla="*/ 0 w 1791"/>
                <a:gd name="T1" fmla="*/ 0 h 268"/>
                <a:gd name="T2" fmla="*/ 2147483646 w 1791"/>
                <a:gd name="T3" fmla="*/ 2147483646 h 268"/>
                <a:gd name="T4" fmla="*/ 2147483646 w 1791"/>
                <a:gd name="T5" fmla="*/ 2147483646 h 268"/>
                <a:gd name="T6" fmla="*/ 0 60000 65536"/>
                <a:gd name="T7" fmla="*/ 0 60000 65536"/>
                <a:gd name="T8" fmla="*/ 0 60000 65536"/>
              </a:gdLst>
              <a:ahLst/>
              <a:cxnLst>
                <a:cxn ang="T6">
                  <a:pos x="T0" y="T1"/>
                </a:cxn>
                <a:cxn ang="T7">
                  <a:pos x="T2" y="T3"/>
                </a:cxn>
                <a:cxn ang="T8">
                  <a:pos x="T4" y="T5"/>
                </a:cxn>
              </a:cxnLst>
              <a:rect l="0" t="0" r="r" b="b"/>
              <a:pathLst>
                <a:path w="1791" h="268">
                  <a:moveTo>
                    <a:pt x="0" y="0"/>
                  </a:moveTo>
                  <a:cubicBezTo>
                    <a:pt x="152" y="78"/>
                    <a:pt x="304" y="156"/>
                    <a:pt x="602" y="201"/>
                  </a:cubicBezTo>
                  <a:cubicBezTo>
                    <a:pt x="900" y="246"/>
                    <a:pt x="1590" y="260"/>
                    <a:pt x="1791" y="268"/>
                  </a:cubicBez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2" name="Rectangle 113">
            <a:extLst>
              <a:ext uri="{FF2B5EF4-FFF2-40B4-BE49-F238E27FC236}">
                <a16:creationId xmlns:a16="http://schemas.microsoft.com/office/drawing/2014/main" id="{E2A52773-A717-481D-BC1A-F6DEE0ED645C}"/>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como vamos fazer? </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F908F8EA-1B6C-4F0B-BFC3-738F48058F41}"/>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41374CC8-299F-43A5-AC55-0C11BDD2C2AD}"/>
              </a:ext>
            </a:extLst>
          </p:cNvPr>
          <p:cNvSpPr>
            <a:spLocks noChangeArrowheads="1"/>
          </p:cNvSpPr>
          <p:nvPr/>
        </p:nvSpPr>
        <p:spPr bwMode="auto">
          <a:xfrm>
            <a:off x="0" y="219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graphicFrame>
        <p:nvGraphicFramePr>
          <p:cNvPr id="74775" name="Group 23">
            <a:extLst>
              <a:ext uri="{FF2B5EF4-FFF2-40B4-BE49-F238E27FC236}">
                <a16:creationId xmlns:a16="http://schemas.microsoft.com/office/drawing/2014/main" id="{44CB7A48-431E-4997-88AD-EED54682BF06}"/>
              </a:ext>
            </a:extLst>
          </p:cNvPr>
          <p:cNvGraphicFramePr>
            <a:graphicFrameLocks noGrp="1"/>
          </p:cNvGraphicFramePr>
          <p:nvPr/>
        </p:nvGraphicFramePr>
        <p:xfrm>
          <a:off x="0" y="2197100"/>
          <a:ext cx="207964" cy="2465388"/>
        </p:xfrm>
        <a:graphic>
          <a:graphicData uri="http://schemas.openxmlformats.org/drawingml/2006/table">
            <a:tbl>
              <a:tblPr/>
              <a:tblGrid>
                <a:gridCol w="207964">
                  <a:extLst>
                    <a:ext uri="{9D8B030D-6E8A-4147-A177-3AD203B41FA5}">
                      <a16:colId xmlns:a16="http://schemas.microsoft.com/office/drawing/2014/main" val="20000"/>
                    </a:ext>
                  </a:extLst>
                </a:gridCol>
              </a:tblGrid>
              <a:tr h="2465388">
                <a:tc>
                  <a:txBody>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000" b="0" i="0" u="none" strike="noStrike" cap="none" normalizeH="0" baseline="0">
                          <a:ln>
                            <a:noFill/>
                          </a:ln>
                          <a:solidFill>
                            <a:schemeClr val="tx1"/>
                          </a:solidFill>
                          <a:effectLst/>
                          <a:latin typeface="Times New Roman" pitchFamily="18" charset="0"/>
                          <a:cs typeface="Times New Roman" pitchFamily="18" charset="0"/>
                        </a:rPr>
                      </a:br>
                      <a:endParaRPr kumimoji="0" lang="en-US" sz="1100" b="0" i="0" u="none" strike="noStrike" cap="none" normalizeH="0" baseline="0">
                        <a:ln>
                          <a:noFill/>
                        </a:ln>
                        <a:solidFill>
                          <a:schemeClr val="tx1"/>
                        </a:solidFill>
                        <a:effectLst/>
                        <a:latin typeface="Times New Roman" pitchFamily="18" charset="0"/>
                      </a:endParaRPr>
                    </a:p>
                  </a:txBody>
                  <a:tcPr marL="91282" marR="91282"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1" name="Rectangle 36">
            <a:extLst>
              <a:ext uri="{FF2B5EF4-FFF2-40B4-BE49-F238E27FC236}">
                <a16:creationId xmlns:a16="http://schemas.microsoft.com/office/drawing/2014/main" id="{6AFF1466-8929-4CE4-8056-FA05A0217BFE}"/>
              </a:ext>
            </a:extLst>
          </p:cNvPr>
          <p:cNvSpPr>
            <a:spLocks noChangeArrowheads="1"/>
          </p:cNvSpPr>
          <p:nvPr/>
        </p:nvSpPr>
        <p:spPr bwMode="auto">
          <a:xfrm>
            <a:off x="207965" y="877089"/>
            <a:ext cx="873759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914400" indent="-45720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marL="0" indent="0">
              <a:spcBef>
                <a:spcPct val="0"/>
              </a:spcBef>
              <a:buClrTx/>
              <a:buSzTx/>
              <a:buFontTx/>
              <a:buNone/>
            </a:pPr>
            <a:r>
              <a:rPr kumimoji="0" lang="pt-BR" altLang="pt-BR" sz="2000" dirty="0">
                <a:latin typeface="Arial Narrow" panose="020B0606020202030204" pitchFamily="34" charset="0"/>
              </a:rPr>
              <a:t>Na construção de compiladores pode-se usar ferramentas de software tais como </a:t>
            </a:r>
            <a:r>
              <a:rPr kumimoji="0" lang="pt-BR" altLang="pt-BR" sz="2000" b="1" dirty="0">
                <a:latin typeface="Arial Narrow" panose="020B0606020202030204" pitchFamily="34" charset="0"/>
              </a:rPr>
              <a:t>ambientes de programação</a:t>
            </a:r>
            <a:r>
              <a:rPr kumimoji="0" lang="pt-BR" altLang="pt-BR" sz="2000" dirty="0">
                <a:latin typeface="Arial Narrow" panose="020B0606020202030204" pitchFamily="34" charset="0"/>
              </a:rPr>
              <a:t>, </a:t>
            </a:r>
            <a:r>
              <a:rPr kumimoji="0" lang="pt-BR" altLang="pt-BR" sz="2000" b="1" dirty="0">
                <a:latin typeface="Arial Narrow" panose="020B0606020202030204" pitchFamily="34" charset="0"/>
              </a:rPr>
              <a:t>depuradores</a:t>
            </a:r>
            <a:r>
              <a:rPr kumimoji="0" lang="pt-BR" altLang="pt-BR" sz="2000" dirty="0">
                <a:latin typeface="Arial Narrow" panose="020B0606020202030204" pitchFamily="34" charset="0"/>
              </a:rPr>
              <a:t>, </a:t>
            </a:r>
            <a:r>
              <a:rPr kumimoji="0" lang="pt-BR" altLang="pt-BR" sz="2000" b="1" dirty="0">
                <a:latin typeface="Arial Narrow" panose="020B0606020202030204" pitchFamily="34" charset="0"/>
              </a:rPr>
              <a:t>gerenciadores de versões</a:t>
            </a:r>
            <a:r>
              <a:rPr kumimoji="0" lang="pt-BR" altLang="pt-BR" sz="2000" dirty="0">
                <a:latin typeface="Arial Narrow" panose="020B0606020202030204" pitchFamily="34" charset="0"/>
              </a:rPr>
              <a:t>, entre outras. </a:t>
            </a:r>
          </a:p>
          <a:p>
            <a:pPr marL="0" indent="0">
              <a:spcBef>
                <a:spcPct val="0"/>
              </a:spcBef>
              <a:buClrTx/>
              <a:buSzTx/>
              <a:buFontTx/>
              <a:buNone/>
            </a:pPr>
            <a:endParaRPr kumimoji="0" lang="pt-BR" altLang="pt-BR" sz="2000" dirty="0">
              <a:latin typeface="Arial Narrow" panose="020B0606020202030204" pitchFamily="34" charset="0"/>
            </a:endParaRPr>
          </a:p>
          <a:p>
            <a:pPr marL="0" indent="0">
              <a:spcBef>
                <a:spcPct val="0"/>
              </a:spcBef>
              <a:buClrTx/>
              <a:buSzTx/>
              <a:buFontTx/>
              <a:buNone/>
            </a:pPr>
            <a:r>
              <a:rPr kumimoji="0" lang="pt-BR" altLang="pt-BR" sz="2000" dirty="0">
                <a:latin typeface="Arial Narrow" panose="020B0606020202030204" pitchFamily="34" charset="0"/>
              </a:rPr>
              <a:t>Pode-se também fazer uso de algumas ferramentas para projeto e geração automática de alguns processos componentes (compiladores de compiladores, geradores de compiladores, </a:t>
            </a:r>
            <a:r>
              <a:rPr kumimoji="0" lang="pt-BR" altLang="pt-BR" sz="2000" i="1" dirty="0" err="1">
                <a:latin typeface="Arial Narrow" panose="020B0606020202030204" pitchFamily="34" charset="0"/>
              </a:rPr>
              <a:t>compiler-compiler</a:t>
            </a:r>
            <a:r>
              <a:rPr kumimoji="0" lang="pt-BR" altLang="pt-BR" sz="2000" dirty="0">
                <a:latin typeface="Arial Narrow" panose="020B0606020202030204" pitchFamily="34" charset="0"/>
              </a:rPr>
              <a:t>):</a:t>
            </a:r>
            <a:endParaRPr kumimoji="0" lang="pt-BR" altLang="pt-BR" sz="2000" dirty="0">
              <a:latin typeface="Arial Narrow" panose="020B0606020202030204" pitchFamily="34" charset="0"/>
              <a:sym typeface="Wingdings" panose="05000000000000000000" pitchFamily="2" charset="2"/>
            </a:endParaRPr>
          </a:p>
          <a:p>
            <a:pPr marL="265113" lvl="1" indent="-265113">
              <a:spcBef>
                <a:spcPct val="0"/>
              </a:spcBef>
            </a:pPr>
            <a:r>
              <a:rPr kumimoji="0" lang="pt-BR" altLang="pt-BR" sz="2000" b="1" dirty="0">
                <a:solidFill>
                  <a:srgbClr val="FF0000"/>
                </a:solidFill>
                <a:latin typeface="Arial Narrow" panose="020B0606020202030204" pitchFamily="34" charset="0"/>
              </a:rPr>
              <a:t>geradores de analisadores léxicos</a:t>
            </a:r>
            <a:r>
              <a:rPr kumimoji="0" lang="pt-BR" altLang="pt-BR" sz="2000" dirty="0">
                <a:latin typeface="Arial Narrow" panose="020B0606020202030204" pitchFamily="34" charset="0"/>
              </a:rPr>
              <a:t>: LEX, </a:t>
            </a:r>
            <a:r>
              <a:rPr kumimoji="0" lang="pt-BR" altLang="pt-BR" sz="2000" b="1" dirty="0" err="1">
                <a:latin typeface="Arial Narrow" panose="020B0606020202030204" pitchFamily="34" charset="0"/>
              </a:rPr>
              <a:t>JavaCC</a:t>
            </a:r>
            <a:r>
              <a:rPr kumimoji="0" lang="pt-BR" altLang="pt-BR" sz="2000" dirty="0">
                <a:latin typeface="Arial Narrow" panose="020B0606020202030204" pitchFamily="34" charset="0"/>
              </a:rPr>
              <a:t>, </a:t>
            </a:r>
            <a:r>
              <a:rPr kumimoji="0" lang="pt-BR" altLang="pt-BR" sz="2000" b="1" dirty="0">
                <a:solidFill>
                  <a:srgbClr val="008000"/>
                </a:solidFill>
                <a:latin typeface="Arial Narrow" panose="020B0606020202030204" pitchFamily="34" charset="0"/>
              </a:rPr>
              <a:t>GALS</a:t>
            </a:r>
            <a:r>
              <a:rPr kumimoji="0" lang="pt-BR" altLang="pt-BR" sz="2000" dirty="0">
                <a:latin typeface="Arial Narrow" panose="020B0606020202030204" pitchFamily="34" charset="0"/>
              </a:rPr>
              <a:t>, Coco/R, </a:t>
            </a:r>
            <a:r>
              <a:rPr kumimoji="0" lang="pt-BR" altLang="pt-BR" sz="2000" dirty="0" err="1">
                <a:latin typeface="Arial Narrow" panose="020B0606020202030204" pitchFamily="34" charset="0"/>
              </a:rPr>
              <a:t>SableCC</a:t>
            </a:r>
            <a:r>
              <a:rPr kumimoji="0" lang="pt-BR" altLang="pt-BR" sz="2000" dirty="0">
                <a:latin typeface="Arial Narrow" panose="020B0606020202030204" pitchFamily="34" charset="0"/>
              </a:rPr>
              <a:t> (ver outros em </a:t>
            </a:r>
            <a:r>
              <a:rPr kumimoji="0" lang="pt-BR" altLang="pt-BR" sz="2000" i="1" dirty="0">
                <a:latin typeface="Arial Narrow" panose="020B0606020202030204" pitchFamily="34" charset="0"/>
              </a:rPr>
              <a:t>links</a:t>
            </a:r>
            <a:r>
              <a:rPr kumimoji="0" lang="pt-BR" altLang="pt-BR" sz="2000" dirty="0">
                <a:latin typeface="Arial Narrow" panose="020B0606020202030204" pitchFamily="34" charset="0"/>
              </a:rPr>
              <a:t> - no AVA);</a:t>
            </a:r>
          </a:p>
          <a:p>
            <a:pPr marL="0" lvl="1" indent="0">
              <a:spcBef>
                <a:spcPct val="0"/>
              </a:spcBef>
              <a:buFont typeface="Wingdings" panose="05000000000000000000" pitchFamily="2" charset="2"/>
              <a:buChar char="ü"/>
            </a:pPr>
            <a:endParaRPr kumimoji="0" lang="pt-BR" altLang="pt-BR" sz="2000" dirty="0">
              <a:latin typeface="Arial Narrow" panose="020B0606020202030204" pitchFamily="34" charset="0"/>
            </a:endParaRPr>
          </a:p>
          <a:p>
            <a:pPr marL="265113" lvl="1" indent="-265113">
              <a:spcBef>
                <a:spcPct val="0"/>
              </a:spcBef>
            </a:pPr>
            <a:r>
              <a:rPr kumimoji="0" lang="pt-BR" altLang="pt-BR" sz="2000" b="1" dirty="0">
                <a:solidFill>
                  <a:srgbClr val="FF0000"/>
                </a:solidFill>
                <a:latin typeface="Arial Narrow" panose="020B0606020202030204" pitchFamily="34" charset="0"/>
              </a:rPr>
              <a:t>geradores de analisadores sintáticos</a:t>
            </a:r>
            <a:r>
              <a:rPr kumimoji="0" lang="pt-BR" altLang="pt-BR" sz="2000" dirty="0">
                <a:latin typeface="Arial Narrow" panose="020B0606020202030204" pitchFamily="34" charset="0"/>
              </a:rPr>
              <a:t>: YACC, T-</a:t>
            </a:r>
            <a:r>
              <a:rPr kumimoji="0" lang="pt-BR" altLang="pt-BR" sz="2000" dirty="0" err="1">
                <a:latin typeface="Arial Narrow" panose="020B0606020202030204" pitchFamily="34" charset="0"/>
              </a:rPr>
              <a:t>gen</a:t>
            </a:r>
            <a:r>
              <a:rPr kumimoji="0" lang="pt-BR" altLang="pt-BR" sz="2000" dirty="0">
                <a:latin typeface="Arial Narrow" panose="020B0606020202030204" pitchFamily="34" charset="0"/>
              </a:rPr>
              <a:t>, JACK, </a:t>
            </a:r>
            <a:r>
              <a:rPr kumimoji="0" lang="pt-BR" altLang="pt-BR" sz="2000" b="1" dirty="0" err="1">
                <a:latin typeface="Arial Narrow" panose="020B0606020202030204" pitchFamily="34" charset="0"/>
              </a:rPr>
              <a:t>JavaCC</a:t>
            </a:r>
            <a:r>
              <a:rPr kumimoji="0" lang="pt-BR" altLang="pt-BR" sz="2000" dirty="0">
                <a:latin typeface="Arial Narrow" panose="020B0606020202030204" pitchFamily="34" charset="0"/>
              </a:rPr>
              <a:t>, </a:t>
            </a:r>
            <a:r>
              <a:rPr kumimoji="0" lang="pt-BR" altLang="pt-BR" sz="2000" b="1" dirty="0">
                <a:solidFill>
                  <a:srgbClr val="008000"/>
                </a:solidFill>
                <a:latin typeface="Arial Narrow" panose="020B0606020202030204" pitchFamily="34" charset="0"/>
              </a:rPr>
              <a:t>GALS</a:t>
            </a:r>
            <a:r>
              <a:rPr kumimoji="0" lang="pt-BR" altLang="pt-BR" sz="2000" dirty="0">
                <a:latin typeface="Arial Narrow" panose="020B0606020202030204" pitchFamily="34" charset="0"/>
              </a:rPr>
              <a:t>, Coco/R, </a:t>
            </a:r>
            <a:r>
              <a:rPr kumimoji="0" lang="pt-BR" altLang="pt-BR" sz="2000" dirty="0" err="1">
                <a:latin typeface="Arial Narrow" panose="020B0606020202030204" pitchFamily="34" charset="0"/>
              </a:rPr>
              <a:t>SableCC</a:t>
            </a:r>
            <a:r>
              <a:rPr kumimoji="0" lang="pt-BR" altLang="pt-BR" sz="2000" dirty="0">
                <a:latin typeface="Arial Narrow" panose="020B0606020202030204" pitchFamily="34" charset="0"/>
              </a:rPr>
              <a:t>, (ver outros em </a:t>
            </a:r>
            <a:r>
              <a:rPr kumimoji="0" lang="pt-BR" altLang="pt-BR" sz="2000" i="1" dirty="0">
                <a:latin typeface="Arial Narrow" panose="020B0606020202030204" pitchFamily="34" charset="0"/>
              </a:rPr>
              <a:t>links</a:t>
            </a:r>
            <a:r>
              <a:rPr kumimoji="0" lang="pt-BR" altLang="pt-BR" sz="2000" dirty="0">
                <a:latin typeface="Arial Narrow" panose="020B0606020202030204" pitchFamily="34" charset="0"/>
              </a:rPr>
              <a:t> - no AVA).</a:t>
            </a:r>
            <a:endParaRPr kumimoji="0" lang="en-US" altLang="pt-BR" sz="2000" dirty="0">
              <a:latin typeface="Arial Narrow" panose="020B0606020202030204" pitchFamily="34" charset="0"/>
            </a:endParaRPr>
          </a:p>
        </p:txBody>
      </p:sp>
      <p:sp>
        <p:nvSpPr>
          <p:cNvPr id="2" name="Rectangle 113">
            <a:extLst>
              <a:ext uri="{FF2B5EF4-FFF2-40B4-BE49-F238E27FC236}">
                <a16:creationId xmlns:a16="http://schemas.microsoft.com/office/drawing/2014/main" id="{52CCD472-44E8-42CB-A015-70FD1CD1E471}"/>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ferramentas para construção de compiladores</a:t>
            </a:r>
            <a:endParaRPr kumimoji="1" lang="pt-BR" sz="4400" dirty="0">
              <a:solidFill>
                <a:schemeClr val="tx2"/>
              </a:solidFill>
              <a:latin typeface="Arial Narrow" pitchFamily="34" charset="0"/>
            </a:endParaRPr>
          </a:p>
        </p:txBody>
      </p:sp>
      <p:sp>
        <p:nvSpPr>
          <p:cNvPr id="3" name="Line 114">
            <a:extLst>
              <a:ext uri="{FF2B5EF4-FFF2-40B4-BE49-F238E27FC236}">
                <a16:creationId xmlns:a16="http://schemas.microsoft.com/office/drawing/2014/main" id="{D43DF0AF-2784-40B8-AEFD-34241D074599}"/>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a:extLst>
              <a:ext uri="{FF2B5EF4-FFF2-40B4-BE49-F238E27FC236}">
                <a16:creationId xmlns:a16="http://schemas.microsoft.com/office/drawing/2014/main" id="{EB32D0B4-7C63-4A61-BEB1-87A2CBD0F723}"/>
              </a:ext>
            </a:extLst>
          </p:cNvPr>
          <p:cNvSpPr>
            <a:spLocks noChangeArrowheads="1"/>
          </p:cNvSpPr>
          <p:nvPr/>
        </p:nvSpPr>
        <p:spPr bwMode="auto">
          <a:xfrm>
            <a:off x="0" y="2197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spcBef>
                <a:spcPct val="0"/>
              </a:spcBef>
              <a:buClrTx/>
              <a:buSzTx/>
              <a:buFontTx/>
              <a:buNone/>
            </a:pPr>
            <a:endParaRPr kumimoji="0" lang="pt-BR" altLang="pt-BR" sz="2400">
              <a:latin typeface="Times New Roman" panose="02020603050405020304" pitchFamily="18" charset="0"/>
            </a:endParaRPr>
          </a:p>
        </p:txBody>
      </p:sp>
      <p:graphicFrame>
        <p:nvGraphicFramePr>
          <p:cNvPr id="79877" name="Group 5">
            <a:extLst>
              <a:ext uri="{FF2B5EF4-FFF2-40B4-BE49-F238E27FC236}">
                <a16:creationId xmlns:a16="http://schemas.microsoft.com/office/drawing/2014/main" id="{AC29F871-4E70-4039-B7B7-2AD5E3F3C428}"/>
              </a:ext>
            </a:extLst>
          </p:cNvPr>
          <p:cNvGraphicFramePr>
            <a:graphicFrameLocks noGrp="1"/>
          </p:cNvGraphicFramePr>
          <p:nvPr/>
        </p:nvGraphicFramePr>
        <p:xfrm>
          <a:off x="0" y="2197100"/>
          <a:ext cx="207964" cy="2465388"/>
        </p:xfrm>
        <a:graphic>
          <a:graphicData uri="http://schemas.openxmlformats.org/drawingml/2006/table">
            <a:tbl>
              <a:tblPr/>
              <a:tblGrid>
                <a:gridCol w="207964">
                  <a:extLst>
                    <a:ext uri="{9D8B030D-6E8A-4147-A177-3AD203B41FA5}">
                      <a16:colId xmlns:a16="http://schemas.microsoft.com/office/drawing/2014/main" val="20000"/>
                    </a:ext>
                  </a:extLst>
                </a:gridCol>
              </a:tblGrid>
              <a:tr h="2465388">
                <a:tc>
                  <a:txBody>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000" b="0" i="0" u="none" strike="noStrike" cap="none" normalizeH="0" baseline="0" dirty="0">
                          <a:ln>
                            <a:noFill/>
                          </a:ln>
                          <a:solidFill>
                            <a:schemeClr val="tx1"/>
                          </a:solidFill>
                          <a:effectLst/>
                          <a:latin typeface="Times New Roman" pitchFamily="18" charset="0"/>
                          <a:cs typeface="Times New Roman" pitchFamily="18" charset="0"/>
                        </a:rPr>
                      </a:br>
                      <a:endParaRPr kumimoji="0" lang="en-US" sz="1100" b="0" i="0" u="none" strike="noStrike" cap="none" normalizeH="0" baseline="0" dirty="0">
                        <a:ln>
                          <a:noFill/>
                        </a:ln>
                        <a:solidFill>
                          <a:schemeClr val="tx1"/>
                        </a:solidFill>
                        <a:effectLst/>
                        <a:latin typeface="Times New Roman" pitchFamily="18" charset="0"/>
                      </a:endParaRPr>
                    </a:p>
                  </a:txBody>
                  <a:tcPr marL="91282" marR="91282"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70" name="Text Box 11">
            <a:extLst>
              <a:ext uri="{FF2B5EF4-FFF2-40B4-BE49-F238E27FC236}">
                <a16:creationId xmlns:a16="http://schemas.microsoft.com/office/drawing/2014/main" id="{FB475E9E-EFBA-4B68-B09C-A0CE30FBB385}"/>
              </a:ext>
            </a:extLst>
          </p:cNvPr>
          <p:cNvSpPr txBox="1">
            <a:spLocks noChangeArrowheads="1"/>
          </p:cNvSpPr>
          <p:nvPr/>
        </p:nvSpPr>
        <p:spPr bwMode="auto">
          <a:xfrm>
            <a:off x="183976" y="764704"/>
            <a:ext cx="878051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8288" indent="-268288">
              <a:spcBef>
                <a:spcPct val="20000"/>
              </a:spcBef>
              <a:buClr>
                <a:schemeClr val="accent1"/>
              </a:buClr>
              <a:buSzPct val="70000"/>
              <a:buFont typeface="Monotype Sorts" pitchFamily="2" charset="2"/>
              <a:buChar char="n"/>
              <a:tabLst>
                <a:tab pos="360363" algn="l"/>
              </a:tabLst>
              <a:defRPr kumimoji="1" sz="3200">
                <a:solidFill>
                  <a:schemeClr val="tx1"/>
                </a:solidFill>
                <a:latin typeface="Arial" panose="020B0604020202020204" pitchFamily="34" charset="0"/>
              </a:defRPr>
            </a:lvl1pPr>
            <a:lvl2pPr marL="742950" indent="-285750">
              <a:spcBef>
                <a:spcPct val="20000"/>
              </a:spcBef>
              <a:buChar char="–"/>
              <a:tabLst>
                <a:tab pos="360363" algn="l"/>
              </a:tabLst>
              <a:defRPr kumimoji="1" sz="2800">
                <a:solidFill>
                  <a:schemeClr val="tx1"/>
                </a:solidFill>
                <a:latin typeface="Arial" panose="020B0604020202020204" pitchFamily="34" charset="0"/>
              </a:defRPr>
            </a:lvl2pPr>
            <a:lvl3pPr marL="1143000" indent="-228600">
              <a:spcBef>
                <a:spcPct val="20000"/>
              </a:spcBef>
              <a:buChar char="•"/>
              <a:tabLst>
                <a:tab pos="360363" algn="l"/>
              </a:tabLst>
              <a:defRPr kumimoji="1" sz="2400">
                <a:solidFill>
                  <a:schemeClr val="tx1"/>
                </a:solidFill>
                <a:latin typeface="Arial" panose="020B0604020202020204" pitchFamily="34" charset="0"/>
              </a:defRPr>
            </a:lvl3pPr>
            <a:lvl4pPr marL="1600200" indent="-228600">
              <a:spcBef>
                <a:spcPct val="20000"/>
              </a:spcBef>
              <a:buChar char="–"/>
              <a:tabLst>
                <a:tab pos="360363" algn="l"/>
              </a:tabLst>
              <a:defRPr kumimoji="1" sz="2000">
                <a:solidFill>
                  <a:schemeClr val="tx1"/>
                </a:solidFill>
                <a:latin typeface="Arial" panose="020B0604020202020204" pitchFamily="34" charset="0"/>
              </a:defRPr>
            </a:lvl4pPr>
            <a:lvl5pPr marL="2057400" indent="-228600">
              <a:spcBef>
                <a:spcPct val="20000"/>
              </a:spcBef>
              <a:buChar char="»"/>
              <a:tabLst>
                <a:tab pos="360363" algn="l"/>
              </a:tabLst>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360363" algn="l"/>
              </a:tabLst>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360363" algn="l"/>
              </a:tabLst>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360363" algn="l"/>
              </a:tabLst>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360363" algn="l"/>
              </a:tabLst>
              <a:defRPr kumimoji="1" sz="2000">
                <a:solidFill>
                  <a:schemeClr val="tx1"/>
                </a:solidFill>
                <a:latin typeface="Arial" panose="020B0604020202020204" pitchFamily="34" charset="0"/>
              </a:defRPr>
            </a:lvl9pPr>
          </a:lstStyle>
          <a:p>
            <a:pPr>
              <a:spcBef>
                <a:spcPct val="0"/>
              </a:spcBef>
              <a:buClrTx/>
              <a:buSzTx/>
              <a:buFontTx/>
              <a:buAutoNum type="arabicPeriod"/>
            </a:pPr>
            <a:r>
              <a:rPr kumimoji="0" lang="pt-BR" altLang="pt-BR" sz="2000" dirty="0">
                <a:latin typeface="Arial Narrow" panose="020B0606020202030204" pitchFamily="34" charset="0"/>
              </a:rPr>
              <a:t>AHO, A. V. et al. </a:t>
            </a:r>
            <a:r>
              <a:rPr kumimoji="0" lang="pt-BR" altLang="pt-BR" sz="2000" b="1" dirty="0">
                <a:latin typeface="Arial Narrow" panose="020B0606020202030204" pitchFamily="34" charset="0"/>
              </a:rPr>
              <a:t>Compiladores</a:t>
            </a:r>
            <a:r>
              <a:rPr kumimoji="0" lang="pt-BR" altLang="pt-BR" sz="2000" dirty="0">
                <a:latin typeface="Arial Narrow" panose="020B0606020202030204" pitchFamily="34" charset="0"/>
              </a:rPr>
              <a:t>: princípios, técnicas e ferramentas. 2. ed. São Paulo: Pearson </a:t>
            </a:r>
            <a:r>
              <a:rPr kumimoji="0" lang="pt-BR" altLang="pt-BR" sz="2000" dirty="0" err="1">
                <a:latin typeface="Arial Narrow" panose="020B0606020202030204" pitchFamily="34" charset="0"/>
              </a:rPr>
              <a:t>Addison</a:t>
            </a:r>
            <a:r>
              <a:rPr kumimoji="0" lang="pt-BR" altLang="pt-BR" sz="2000" dirty="0">
                <a:latin typeface="Arial Narrow" panose="020B0606020202030204" pitchFamily="34" charset="0"/>
              </a:rPr>
              <a:t> Wesley, 2008</a:t>
            </a:r>
            <a:r>
              <a:rPr kumimoji="0" lang="pt-BR" altLang="pt-BR" sz="2000" dirty="0">
                <a:latin typeface="Times New Roman" panose="02020603050405020304" pitchFamily="18" charset="0"/>
              </a:rPr>
              <a:t>.</a:t>
            </a:r>
            <a:endParaRPr kumimoji="0" lang="pt-BR" altLang="pt-BR" sz="2000" dirty="0">
              <a:latin typeface="Arial Narrow" panose="020B0606020202030204" pitchFamily="34" charset="0"/>
            </a:endParaRPr>
          </a:p>
          <a:p>
            <a:pPr>
              <a:spcBef>
                <a:spcPct val="0"/>
              </a:spcBef>
              <a:buClrTx/>
              <a:buSzTx/>
              <a:buFontTx/>
              <a:buAutoNum type="arabicPeriod"/>
            </a:pPr>
            <a:endParaRPr kumimoji="0" lang="pt-BR" altLang="pt-BR" sz="2000" dirty="0">
              <a:latin typeface="Arial Narrow" panose="020B0606020202030204" pitchFamily="34" charset="0"/>
            </a:endParaRPr>
          </a:p>
          <a:p>
            <a:pPr>
              <a:spcBef>
                <a:spcPct val="0"/>
              </a:spcBef>
              <a:buClrTx/>
              <a:buSzTx/>
              <a:buFontTx/>
              <a:buAutoNum type="arabicPeriod"/>
            </a:pPr>
            <a:r>
              <a:rPr kumimoji="0" lang="pt-BR" altLang="pt-BR" sz="2000" dirty="0">
                <a:latin typeface="Arial Narrow" panose="020B0606020202030204" pitchFamily="34" charset="0"/>
              </a:rPr>
              <a:t>KOWALTOWSKI, T.; LUCCHESI, C. L.; STOLFI, J. </a:t>
            </a:r>
            <a:r>
              <a:rPr kumimoji="0" lang="pt-BR" altLang="pt-BR" sz="2000" b="1" dirty="0" err="1">
                <a:latin typeface="Arial Narrow" panose="020B0606020202030204" pitchFamily="34" charset="0"/>
              </a:rPr>
              <a:t>Finite</a:t>
            </a:r>
            <a:r>
              <a:rPr kumimoji="0" lang="pt-BR" altLang="pt-BR" sz="2000" b="1" dirty="0">
                <a:latin typeface="Arial Narrow" panose="020B0606020202030204" pitchFamily="34" charset="0"/>
              </a:rPr>
              <a:t> </a:t>
            </a:r>
            <a:r>
              <a:rPr kumimoji="0" lang="pt-BR" altLang="pt-BR" sz="2000" b="1" dirty="0" err="1">
                <a:latin typeface="Arial Narrow" panose="020B0606020202030204" pitchFamily="34" charset="0"/>
              </a:rPr>
              <a:t>automata</a:t>
            </a:r>
            <a:r>
              <a:rPr kumimoji="0" lang="pt-BR" altLang="pt-BR" sz="2000" b="1" dirty="0">
                <a:latin typeface="Arial Narrow" panose="020B0606020202030204" pitchFamily="34" charset="0"/>
              </a:rPr>
              <a:t> </a:t>
            </a:r>
            <a:r>
              <a:rPr kumimoji="0" lang="pt-BR" altLang="pt-BR" sz="2000" b="1" dirty="0" err="1">
                <a:latin typeface="Arial Narrow" panose="020B0606020202030204" pitchFamily="34" charset="0"/>
              </a:rPr>
              <a:t>and</a:t>
            </a:r>
            <a:r>
              <a:rPr kumimoji="0" lang="pt-BR" altLang="pt-BR" sz="2000" b="1" dirty="0">
                <a:latin typeface="Arial Narrow" panose="020B0606020202030204" pitchFamily="34" charset="0"/>
              </a:rPr>
              <a:t> </a:t>
            </a:r>
            <a:r>
              <a:rPr kumimoji="0" lang="pt-BR" altLang="pt-BR" sz="2000" b="1" dirty="0" err="1">
                <a:latin typeface="Arial Narrow" panose="020B0606020202030204" pitchFamily="34" charset="0"/>
              </a:rPr>
              <a:t>efficient</a:t>
            </a:r>
            <a:r>
              <a:rPr kumimoji="0" lang="pt-BR" altLang="pt-BR" sz="2000" b="1" dirty="0">
                <a:latin typeface="Arial Narrow" panose="020B0606020202030204" pitchFamily="34" charset="0"/>
              </a:rPr>
              <a:t> </a:t>
            </a:r>
            <a:r>
              <a:rPr kumimoji="0" lang="pt-BR" altLang="pt-BR" sz="2000" b="1" dirty="0" err="1">
                <a:latin typeface="Arial Narrow" panose="020B0606020202030204" pitchFamily="34" charset="0"/>
              </a:rPr>
              <a:t>lexicon</a:t>
            </a:r>
            <a:r>
              <a:rPr kumimoji="0" lang="pt-BR" altLang="pt-BR" sz="2000" b="1" dirty="0">
                <a:latin typeface="Arial Narrow" panose="020B0606020202030204" pitchFamily="34" charset="0"/>
              </a:rPr>
              <a:t> </a:t>
            </a:r>
            <a:r>
              <a:rPr kumimoji="0" lang="pt-BR" altLang="pt-BR" sz="2000" b="1" dirty="0" err="1">
                <a:latin typeface="Arial Narrow" panose="020B0606020202030204" pitchFamily="34" charset="0"/>
              </a:rPr>
              <a:t>implementation</a:t>
            </a:r>
            <a:r>
              <a:rPr kumimoji="0" lang="pt-BR" altLang="pt-BR" sz="2000" dirty="0">
                <a:latin typeface="Arial Narrow" panose="020B0606020202030204" pitchFamily="34" charset="0"/>
              </a:rPr>
              <a:t>. Relatório técnico. Campinas: DCC-UNICAMP, 1998. Disponível em: http://www.ic.unicamp.br/~</a:t>
            </a:r>
            <a:r>
              <a:rPr kumimoji="0" lang="pt-BR" altLang="pt-BR" sz="2000" dirty="0" err="1">
                <a:latin typeface="Arial Narrow" panose="020B0606020202030204" pitchFamily="34" charset="0"/>
              </a:rPr>
              <a:t>reltech</a:t>
            </a:r>
            <a:r>
              <a:rPr kumimoji="0" lang="pt-BR" altLang="pt-BR" sz="2000" dirty="0">
                <a:latin typeface="Arial Narrow" panose="020B0606020202030204" pitchFamily="34" charset="0"/>
              </a:rPr>
              <a:t>/1998/abstracts.html. Acesso em: 21 fev. 2021.</a:t>
            </a:r>
          </a:p>
          <a:p>
            <a:pPr>
              <a:spcBef>
                <a:spcPct val="0"/>
              </a:spcBef>
              <a:buClrTx/>
              <a:buSzTx/>
              <a:buFontTx/>
              <a:buAutoNum type="arabicPeriod"/>
            </a:pPr>
            <a:endParaRPr kumimoji="0" lang="pt-BR" altLang="pt-BR" sz="2000" dirty="0">
              <a:latin typeface="Arial Narrow" panose="020B0606020202030204" pitchFamily="34" charset="0"/>
            </a:endParaRPr>
          </a:p>
          <a:p>
            <a:pPr>
              <a:spcBef>
                <a:spcPct val="0"/>
              </a:spcBef>
              <a:buClrTx/>
              <a:buSzTx/>
              <a:buFontTx/>
              <a:buAutoNum type="arabicPeriod"/>
            </a:pPr>
            <a:r>
              <a:rPr kumimoji="0" lang="pt-BR" altLang="pt-BR" sz="2000" dirty="0">
                <a:latin typeface="Arial Narrow" panose="020B0606020202030204" pitchFamily="34" charset="0"/>
              </a:rPr>
              <a:t>PRICE, A. M. A.; TOSCANI, S. S.</a:t>
            </a:r>
            <a:r>
              <a:rPr kumimoji="0" lang="pt-BR" altLang="pt-BR" sz="2000" b="1" dirty="0">
                <a:latin typeface="Arial Narrow" panose="020B0606020202030204" pitchFamily="34" charset="0"/>
              </a:rPr>
              <a:t> Implementação de linguagens de programação</a:t>
            </a:r>
            <a:r>
              <a:rPr kumimoji="0" lang="pt-BR" altLang="pt-BR" sz="2000" dirty="0">
                <a:latin typeface="Arial Narrow" panose="020B0606020202030204" pitchFamily="34" charset="0"/>
              </a:rPr>
              <a:t>: compiladores. 2.ed. Porto Alegre: Sagra </a:t>
            </a:r>
            <a:r>
              <a:rPr kumimoji="0" lang="pt-BR" altLang="pt-BR" sz="2000" dirty="0" err="1">
                <a:latin typeface="Arial Narrow" panose="020B0606020202030204" pitchFamily="34" charset="0"/>
              </a:rPr>
              <a:t>Luzzatto</a:t>
            </a:r>
            <a:r>
              <a:rPr kumimoji="0" lang="pt-BR" altLang="pt-BR" sz="2000" dirty="0">
                <a:latin typeface="Arial Narrow" panose="020B0606020202030204" pitchFamily="34" charset="0"/>
              </a:rPr>
              <a:t>, 2001. </a:t>
            </a:r>
          </a:p>
          <a:p>
            <a:pPr>
              <a:spcBef>
                <a:spcPct val="0"/>
              </a:spcBef>
              <a:buClrTx/>
              <a:buSzTx/>
              <a:buFontTx/>
              <a:buAutoNum type="arabicPeriod"/>
            </a:pPr>
            <a:endParaRPr kumimoji="0" lang="pt-BR" altLang="pt-BR" sz="2000" dirty="0">
              <a:latin typeface="Arial Narrow" panose="020B0606020202030204" pitchFamily="34" charset="0"/>
            </a:endParaRPr>
          </a:p>
          <a:p>
            <a:pPr>
              <a:spcBef>
                <a:spcPct val="0"/>
              </a:spcBef>
              <a:buClrTx/>
              <a:buSzTx/>
              <a:buFontTx/>
              <a:buAutoNum type="arabicPeriod"/>
            </a:pPr>
            <a:r>
              <a:rPr kumimoji="0" lang="pt-BR" altLang="pt-BR" sz="2000" dirty="0">
                <a:latin typeface="Arial Narrow" panose="020B0606020202030204" pitchFamily="34" charset="0"/>
              </a:rPr>
              <a:t>SOUZA, C. S. </a:t>
            </a:r>
            <a:r>
              <a:rPr kumimoji="0" lang="pt-BR" altLang="pt-BR" sz="2000" b="1" dirty="0">
                <a:latin typeface="Arial Narrow" panose="020B0606020202030204" pitchFamily="34" charset="0"/>
              </a:rPr>
              <a:t>Linguística computacional interativa</a:t>
            </a:r>
            <a:r>
              <a:rPr kumimoji="0" lang="pt-BR" altLang="pt-BR" sz="2000" dirty="0">
                <a:latin typeface="Arial Narrow" panose="020B0606020202030204" pitchFamily="34" charset="0"/>
              </a:rPr>
              <a:t>: notas de aula. Rio de Janeiro, 2012. Disponível em: http://www.inf.puc-rio.br/~inf2705/2012-2/programa.html. Acesso em: 21 fev. </a:t>
            </a:r>
            <a:r>
              <a:rPr kumimoji="0" lang="pt-BR" altLang="pt-BR" sz="2000">
                <a:latin typeface="Arial Narrow" panose="020B0606020202030204" pitchFamily="34" charset="0"/>
              </a:rPr>
              <a:t>2021.</a:t>
            </a:r>
            <a:endParaRPr kumimoji="0" lang="pt-BR" altLang="pt-BR" sz="2000" dirty="0">
              <a:latin typeface="Arial Narrow" panose="020B0606020202030204" pitchFamily="34" charset="0"/>
            </a:endParaRPr>
          </a:p>
        </p:txBody>
      </p:sp>
      <p:sp>
        <p:nvSpPr>
          <p:cNvPr id="8" name="Rectangle 2">
            <a:extLst>
              <a:ext uri="{FF2B5EF4-FFF2-40B4-BE49-F238E27FC236}">
                <a16:creationId xmlns:a16="http://schemas.microsoft.com/office/drawing/2014/main" id="{59DC9C84-7356-4CB2-8E90-5B498345DEDD}"/>
              </a:ext>
            </a:extLst>
          </p:cNvPr>
          <p:cNvSpPr>
            <a:spLocks noChangeArrowheads="1"/>
          </p:cNvSpPr>
          <p:nvPr/>
        </p:nvSpPr>
        <p:spPr bwMode="auto">
          <a:xfrm>
            <a:off x="183976" y="100013"/>
            <a:ext cx="7772400" cy="609600"/>
          </a:xfrm>
          <a:prstGeom prst="rect">
            <a:avLst/>
          </a:prstGeom>
          <a:noFill/>
          <a:ln>
            <a:noFill/>
          </a:ln>
        </p:spPr>
        <p:txBody>
          <a:bodyPr anchor="ctr"/>
          <a:lstStyle/>
          <a:p>
            <a:pPr>
              <a:defRPr/>
            </a:pPr>
            <a:r>
              <a:rPr kumimoji="1" lang="en-US" sz="2800" b="1" dirty="0">
                <a:effectLst>
                  <a:outerShdw blurRad="38100" dist="38100" dir="2700000" algn="tl">
                    <a:srgbClr val="C0C0C0"/>
                  </a:outerShdw>
                </a:effectLst>
                <a:latin typeface="Arial Narrow" pitchFamily="34" charset="0"/>
              </a:rPr>
              <a:t>DOCUMENTOS CONSULTADOS / RECOMENDADOS</a:t>
            </a:r>
            <a:r>
              <a:rPr kumimoji="1" lang="en-US" sz="2800" b="1" dirty="0">
                <a:solidFill>
                  <a:srgbClr val="FF0000"/>
                </a:solidFill>
                <a:effectLst>
                  <a:outerShdw blurRad="38100" dist="38100" dir="2700000" algn="tl">
                    <a:srgbClr val="C0C0C0"/>
                  </a:outerShdw>
                </a:effectLst>
                <a:latin typeface="Arial Narrow" pitchFamily="34" charset="0"/>
              </a:rPr>
              <a:t> </a:t>
            </a:r>
            <a:endParaRPr kumimoji="1" lang="en-US" sz="4400" b="1" dirty="0">
              <a:solidFill>
                <a:srgbClr val="FF0000"/>
              </a:solidFill>
              <a:latin typeface="Arial Narrow" pitchFamily="34" charset="0"/>
            </a:endParaRPr>
          </a:p>
        </p:txBody>
      </p:sp>
      <p:sp>
        <p:nvSpPr>
          <p:cNvPr id="3" name="Line 114">
            <a:extLst>
              <a:ext uri="{FF2B5EF4-FFF2-40B4-BE49-F238E27FC236}">
                <a16:creationId xmlns:a16="http://schemas.microsoft.com/office/drawing/2014/main" id="{CBA9A18A-8681-4C41-AC83-D415559FFCF9}"/>
              </a:ext>
            </a:extLst>
          </p:cNvPr>
          <p:cNvSpPr>
            <a:spLocks noChangeShapeType="1"/>
          </p:cNvSpPr>
          <p:nvPr/>
        </p:nvSpPr>
        <p:spPr bwMode="auto">
          <a:xfrm>
            <a:off x="0" y="620689"/>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EE6D414C-C234-4B58-8785-7714B6D72A2D}"/>
              </a:ext>
            </a:extLst>
          </p:cNvPr>
          <p:cNvGrpSpPr/>
          <p:nvPr/>
        </p:nvGrpSpPr>
        <p:grpSpPr>
          <a:xfrm>
            <a:off x="4854303" y="836712"/>
            <a:ext cx="3400439" cy="3282950"/>
            <a:chOff x="4854303" y="836712"/>
            <a:chExt cx="3400439" cy="3282950"/>
          </a:xfrm>
        </p:grpSpPr>
        <p:sp>
          <p:nvSpPr>
            <p:cNvPr id="28" name="Retângulo 27">
              <a:extLst>
                <a:ext uri="{FF2B5EF4-FFF2-40B4-BE49-F238E27FC236}">
                  <a16:creationId xmlns:a16="http://schemas.microsoft.com/office/drawing/2014/main" id="{FDB7F334-4DDC-4E8A-A8D5-04A4911A2A8F}"/>
                </a:ext>
              </a:extLst>
            </p:cNvPr>
            <p:cNvSpPr/>
            <p:nvPr/>
          </p:nvSpPr>
          <p:spPr>
            <a:xfrm>
              <a:off x="6011945" y="2424916"/>
              <a:ext cx="2070442"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9" name="Conector de Seta Reta 28">
              <a:extLst>
                <a:ext uri="{FF2B5EF4-FFF2-40B4-BE49-F238E27FC236}">
                  <a16:creationId xmlns:a16="http://schemas.microsoft.com/office/drawing/2014/main" id="{C0FAEC24-8243-42F0-BEC3-683FA363EEC8}"/>
                </a:ext>
              </a:extLst>
            </p:cNvPr>
            <p:cNvCxnSpPr>
              <a:cxnSpLocks/>
            </p:cNvCxnSpPr>
            <p:nvPr/>
          </p:nvCxnSpPr>
          <p:spPr>
            <a:xfrm>
              <a:off x="5232563" y="2679223"/>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233E7A0D-0691-480C-9309-2DD880D06FC1}"/>
                </a:ext>
              </a:extLst>
            </p:cNvPr>
            <p:cNvCxnSpPr>
              <a:cxnSpLocks/>
            </p:cNvCxnSpPr>
            <p:nvPr/>
          </p:nvCxnSpPr>
          <p:spPr>
            <a:xfrm>
              <a:off x="7021706" y="1706579"/>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D5EEA6D8-0F91-45CA-B6FF-6BD674920211}"/>
                </a:ext>
              </a:extLst>
            </p:cNvPr>
            <p:cNvCxnSpPr>
              <a:cxnSpLocks/>
            </p:cNvCxnSpPr>
            <p:nvPr/>
          </p:nvCxnSpPr>
          <p:spPr>
            <a:xfrm>
              <a:off x="7021706" y="3002723"/>
              <a:ext cx="0" cy="6480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ECE9B814-084A-45CF-A60F-A1BEC5421CAE}"/>
                </a:ext>
              </a:extLst>
            </p:cNvPr>
            <p:cNvSpPr txBox="1"/>
            <p:nvPr/>
          </p:nvSpPr>
          <p:spPr>
            <a:xfrm>
              <a:off x="4854303" y="2389897"/>
              <a:ext cx="1152344" cy="338554"/>
            </a:xfrm>
            <a:prstGeom prst="rect">
              <a:avLst/>
            </a:prstGeom>
            <a:noFill/>
          </p:spPr>
          <p:txBody>
            <a:bodyPr wrap="square" rtlCol="0">
              <a:spAutoFit/>
            </a:bodyPr>
            <a:lstStyle/>
            <a:p>
              <a:r>
                <a:rPr lang="pt-BR" sz="1600" dirty="0">
                  <a:latin typeface="Segoe Script" panose="030B0504020000000003" pitchFamily="66" charset="0"/>
                </a:rPr>
                <a:t>entrada</a:t>
              </a:r>
            </a:p>
          </p:txBody>
        </p:sp>
        <p:sp>
          <p:nvSpPr>
            <p:cNvPr id="34" name="CaixaDeTexto 33">
              <a:extLst>
                <a:ext uri="{FF2B5EF4-FFF2-40B4-BE49-F238E27FC236}">
                  <a16:creationId xmlns:a16="http://schemas.microsoft.com/office/drawing/2014/main" id="{1B816E76-2A50-4890-9CB1-3848B9F7B257}"/>
                </a:ext>
              </a:extLst>
            </p:cNvPr>
            <p:cNvSpPr txBox="1"/>
            <p:nvPr/>
          </p:nvSpPr>
          <p:spPr>
            <a:xfrm>
              <a:off x="5901452" y="836712"/>
              <a:ext cx="2353290" cy="3282950"/>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qualquer</a:t>
              </a: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interpretador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dirty="0">
                  <a:latin typeface="Segoe Script" panose="030B0504020000000003" pitchFamily="66" charset="0"/>
                </a:rPr>
                <a:t>saída</a:t>
              </a:r>
            </a:p>
          </p:txBody>
        </p:sp>
      </p:grpSp>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a:solidFill>
                  <a:srgbClr val="003300"/>
                </a:solidFill>
                <a:effectLst>
                  <a:outerShdw blurRad="38100" dist="38100" dir="2700000" algn="tl">
                    <a:srgbClr val="C0C0C0"/>
                  </a:outerShdw>
                </a:effectLst>
                <a:latin typeface="Arial Narrow" pitchFamily="34" charset="0"/>
              </a:rPr>
              <a:t>1. INTRODUÇÃO: </a:t>
            </a:r>
            <a:r>
              <a:rPr kumimoji="1" lang="pt-BR" sz="2800">
                <a:solidFill>
                  <a:srgbClr val="003300"/>
                </a:solidFill>
                <a:effectLst>
                  <a:outerShdw blurRad="38100" dist="38100" dir="2700000" algn="tl">
                    <a:srgbClr val="C0C0C0"/>
                  </a:outerShdw>
                </a:effectLst>
                <a:latin typeface="Arial Narrow" pitchFamily="34" charset="0"/>
              </a:rPr>
              <a:t>processadores de linguagens</a:t>
            </a:r>
            <a:endParaRPr kumimoji="1" lang="pt-BR" sz="440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10" name="Agrupar 9">
            <a:extLst>
              <a:ext uri="{FF2B5EF4-FFF2-40B4-BE49-F238E27FC236}">
                <a16:creationId xmlns:a16="http://schemas.microsoft.com/office/drawing/2014/main" id="{23B99284-F610-47C6-A4CB-70754C4905FF}"/>
              </a:ext>
            </a:extLst>
          </p:cNvPr>
          <p:cNvGrpSpPr/>
          <p:nvPr/>
        </p:nvGrpSpPr>
        <p:grpSpPr>
          <a:xfrm>
            <a:off x="0" y="836712"/>
            <a:ext cx="4266692" cy="3929281"/>
            <a:chOff x="251305" y="1275765"/>
            <a:chExt cx="4266692" cy="3929281"/>
          </a:xfrm>
        </p:grpSpPr>
        <p:sp>
          <p:nvSpPr>
            <p:cNvPr id="4" name="Retângulo 3">
              <a:extLst>
                <a:ext uri="{FF2B5EF4-FFF2-40B4-BE49-F238E27FC236}">
                  <a16:creationId xmlns:a16="http://schemas.microsoft.com/office/drawing/2014/main" id="{69A13DA2-BB66-4A73-8C87-2733CCB67743}"/>
                </a:ext>
              </a:extLst>
            </p:cNvPr>
            <p:cNvSpPr/>
            <p:nvPr/>
          </p:nvSpPr>
          <p:spPr>
            <a:xfrm>
              <a:off x="1349430" y="2863969"/>
              <a:ext cx="2070442"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a:extLst>
                <a:ext uri="{FF2B5EF4-FFF2-40B4-BE49-F238E27FC236}">
                  <a16:creationId xmlns:a16="http://schemas.microsoft.com/office/drawing/2014/main" id="{398D8424-D101-4ACD-B3F1-744C51AF89E1}"/>
                </a:ext>
              </a:extLst>
            </p:cNvPr>
            <p:cNvCxnSpPr>
              <a:cxnSpLocks/>
            </p:cNvCxnSpPr>
            <p:nvPr/>
          </p:nvCxnSpPr>
          <p:spPr>
            <a:xfrm>
              <a:off x="629565" y="4671234"/>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78728C54-840C-456B-BDD7-1F70C76D5054}"/>
                </a:ext>
              </a:extLst>
            </p:cNvPr>
            <p:cNvCxnSpPr>
              <a:cxnSpLocks/>
            </p:cNvCxnSpPr>
            <p:nvPr/>
          </p:nvCxnSpPr>
          <p:spPr>
            <a:xfrm>
              <a:off x="2359191" y="2145632"/>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50115EB-E20D-4E0C-B2A7-399C8AC646E3}"/>
                </a:ext>
              </a:extLst>
            </p:cNvPr>
            <p:cNvCxnSpPr>
              <a:cxnSpLocks/>
            </p:cNvCxnSpPr>
            <p:nvPr/>
          </p:nvCxnSpPr>
          <p:spPr>
            <a:xfrm>
              <a:off x="2359191" y="3441776"/>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638D10E3-9DE9-452F-BAE8-33F75BA55486}"/>
                </a:ext>
              </a:extLst>
            </p:cNvPr>
            <p:cNvSpPr txBox="1"/>
            <p:nvPr/>
          </p:nvSpPr>
          <p:spPr>
            <a:xfrm>
              <a:off x="251305" y="4381908"/>
              <a:ext cx="4266692" cy="369332"/>
            </a:xfrm>
            <a:prstGeom prst="rect">
              <a:avLst/>
            </a:prstGeom>
            <a:noFill/>
          </p:spPr>
          <p:txBody>
            <a:bodyPr wrap="square" rtlCol="0">
              <a:spAutoFit/>
            </a:bodyPr>
            <a:lstStyle/>
            <a:p>
              <a:r>
                <a:rPr lang="pt-BR" sz="1600" dirty="0">
                  <a:latin typeface="Segoe Script" panose="030B0504020000000003" pitchFamily="66" charset="0"/>
                </a:rPr>
                <a:t>entrada</a:t>
              </a:r>
              <a:r>
                <a:rPr lang="pt-BR" sz="1800" dirty="0">
                  <a:latin typeface="Segoe Script" panose="030B0504020000000003" pitchFamily="66" charset="0"/>
                </a:rPr>
                <a:t>                            </a:t>
              </a:r>
              <a:r>
                <a:rPr lang="pt-BR" sz="1600" dirty="0">
                  <a:latin typeface="Segoe Script" panose="030B0504020000000003" pitchFamily="66" charset="0"/>
                </a:rPr>
                <a:t>saída</a:t>
              </a:r>
            </a:p>
          </p:txBody>
        </p:sp>
        <p:sp>
          <p:nvSpPr>
            <p:cNvPr id="18" name="Retângulo 17">
              <a:extLst>
                <a:ext uri="{FF2B5EF4-FFF2-40B4-BE49-F238E27FC236}">
                  <a16:creationId xmlns:a16="http://schemas.microsoft.com/office/drawing/2014/main" id="{CD10C5B8-1C2C-49EB-9E07-0D154FD0FF8D}"/>
                </a:ext>
              </a:extLst>
            </p:cNvPr>
            <p:cNvSpPr/>
            <p:nvPr/>
          </p:nvSpPr>
          <p:spPr>
            <a:xfrm>
              <a:off x="1403649" y="4221089"/>
              <a:ext cx="2023867" cy="864096"/>
            </a:xfrm>
            <a:custGeom>
              <a:avLst/>
              <a:gdLst>
                <a:gd name="connsiteX0" fmla="*/ 0 w 2023867"/>
                <a:gd name="connsiteY0" fmla="*/ 0 h 864096"/>
                <a:gd name="connsiteX1" fmla="*/ 485728 w 2023867"/>
                <a:gd name="connsiteY1" fmla="*/ 0 h 864096"/>
                <a:gd name="connsiteX2" fmla="*/ 930979 w 2023867"/>
                <a:gd name="connsiteY2" fmla="*/ 0 h 864096"/>
                <a:gd name="connsiteX3" fmla="*/ 1416707 w 2023867"/>
                <a:gd name="connsiteY3" fmla="*/ 0 h 864096"/>
                <a:gd name="connsiteX4" fmla="*/ 2023867 w 2023867"/>
                <a:gd name="connsiteY4" fmla="*/ 0 h 864096"/>
                <a:gd name="connsiteX5" fmla="*/ 2023867 w 2023867"/>
                <a:gd name="connsiteY5" fmla="*/ 432048 h 864096"/>
                <a:gd name="connsiteX6" fmla="*/ 2023867 w 2023867"/>
                <a:gd name="connsiteY6" fmla="*/ 864096 h 864096"/>
                <a:gd name="connsiteX7" fmla="*/ 1517900 w 2023867"/>
                <a:gd name="connsiteY7" fmla="*/ 864096 h 864096"/>
                <a:gd name="connsiteX8" fmla="*/ 971456 w 2023867"/>
                <a:gd name="connsiteY8" fmla="*/ 864096 h 864096"/>
                <a:gd name="connsiteX9" fmla="*/ 445251 w 2023867"/>
                <a:gd name="connsiteY9" fmla="*/ 864096 h 864096"/>
                <a:gd name="connsiteX10" fmla="*/ 0 w 2023867"/>
                <a:gd name="connsiteY10" fmla="*/ 864096 h 864096"/>
                <a:gd name="connsiteX11" fmla="*/ 0 w 2023867"/>
                <a:gd name="connsiteY11" fmla="*/ 440689 h 864096"/>
                <a:gd name="connsiteX12" fmla="*/ 0 w 2023867"/>
                <a:gd name="connsiteY12"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67" h="864096" extrusionOk="0">
                  <a:moveTo>
                    <a:pt x="0" y="0"/>
                  </a:moveTo>
                  <a:cubicBezTo>
                    <a:pt x="176646" y="-30897"/>
                    <a:pt x="384911" y="50355"/>
                    <a:pt x="485728" y="0"/>
                  </a:cubicBezTo>
                  <a:cubicBezTo>
                    <a:pt x="586545" y="-50355"/>
                    <a:pt x="770855" y="28385"/>
                    <a:pt x="930979" y="0"/>
                  </a:cubicBezTo>
                  <a:cubicBezTo>
                    <a:pt x="1091103" y="-28385"/>
                    <a:pt x="1238933" y="26581"/>
                    <a:pt x="1416707" y="0"/>
                  </a:cubicBezTo>
                  <a:cubicBezTo>
                    <a:pt x="1594481" y="-26581"/>
                    <a:pt x="1816804" y="12085"/>
                    <a:pt x="2023867" y="0"/>
                  </a:cubicBezTo>
                  <a:cubicBezTo>
                    <a:pt x="2052594" y="120524"/>
                    <a:pt x="2017215" y="329566"/>
                    <a:pt x="2023867" y="432048"/>
                  </a:cubicBezTo>
                  <a:cubicBezTo>
                    <a:pt x="2030519" y="534530"/>
                    <a:pt x="1985722" y="664792"/>
                    <a:pt x="2023867" y="864096"/>
                  </a:cubicBezTo>
                  <a:cubicBezTo>
                    <a:pt x="1780120" y="871666"/>
                    <a:pt x="1663983" y="843685"/>
                    <a:pt x="1517900" y="864096"/>
                  </a:cubicBezTo>
                  <a:cubicBezTo>
                    <a:pt x="1371817" y="884507"/>
                    <a:pt x="1172253" y="845171"/>
                    <a:pt x="971456" y="864096"/>
                  </a:cubicBezTo>
                  <a:cubicBezTo>
                    <a:pt x="770659" y="883021"/>
                    <a:pt x="656934" y="805053"/>
                    <a:pt x="445251" y="864096"/>
                  </a:cubicBezTo>
                  <a:cubicBezTo>
                    <a:pt x="233568" y="923139"/>
                    <a:pt x="147545" y="840871"/>
                    <a:pt x="0" y="864096"/>
                  </a:cubicBezTo>
                  <a:cubicBezTo>
                    <a:pt x="-1812" y="750678"/>
                    <a:pt x="48935" y="638714"/>
                    <a:pt x="0" y="440689"/>
                  </a:cubicBezTo>
                  <a:cubicBezTo>
                    <a:pt x="-48935" y="242664"/>
                    <a:pt x="43470" y="124453"/>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FB8DBC0-23BE-41E6-94CE-67EB44B249F5}"/>
                </a:ext>
              </a:extLst>
            </p:cNvPr>
            <p:cNvSpPr txBox="1"/>
            <p:nvPr/>
          </p:nvSpPr>
          <p:spPr>
            <a:xfrm>
              <a:off x="1238937" y="1275765"/>
              <a:ext cx="2353290" cy="3929281"/>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qualquer</a:t>
              </a: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tradutor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dirty="0">
                  <a:latin typeface="Segoe Script" panose="030B0504020000000003" pitchFamily="66" charset="0"/>
                </a:rPr>
                <a:t>programa </a:t>
              </a:r>
            </a:p>
            <a:p>
              <a:pPr algn="ctr"/>
              <a:r>
                <a:rPr lang="pt-BR" dirty="0">
                  <a:latin typeface="Segoe Script" panose="030B0504020000000003" pitchFamily="66" charset="0"/>
                </a:rPr>
                <a:t>objeto </a:t>
              </a:r>
            </a:p>
            <a:p>
              <a:pPr algn="ctr"/>
              <a:r>
                <a:rPr lang="pt-BR" baseline="-25000" dirty="0">
                  <a:latin typeface="Segoe Script" panose="030B0504020000000003" pitchFamily="66" charset="0"/>
                </a:rPr>
                <a:t>linguagem qualquer</a:t>
              </a:r>
              <a:endParaRPr lang="pt-BR" dirty="0">
                <a:latin typeface="Segoe Script" panose="030B0504020000000003" pitchFamily="66" charset="0"/>
              </a:endParaRPr>
            </a:p>
          </p:txBody>
        </p:sp>
        <p:cxnSp>
          <p:nvCxnSpPr>
            <p:cNvPr id="26" name="Conector de Seta Reta 25">
              <a:extLst>
                <a:ext uri="{FF2B5EF4-FFF2-40B4-BE49-F238E27FC236}">
                  <a16:creationId xmlns:a16="http://schemas.microsoft.com/office/drawing/2014/main" id="{12A21079-2EE0-42CF-8FC7-A0E975187D34}"/>
                </a:ext>
              </a:extLst>
            </p:cNvPr>
            <p:cNvCxnSpPr>
              <a:cxnSpLocks/>
            </p:cNvCxnSpPr>
            <p:nvPr/>
          </p:nvCxnSpPr>
          <p:spPr>
            <a:xfrm>
              <a:off x="3509885" y="4658372"/>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376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a:extLst>
              <a:ext uri="{FF2B5EF4-FFF2-40B4-BE49-F238E27FC236}">
                <a16:creationId xmlns:a16="http://schemas.microsoft.com/office/drawing/2014/main" id="{A2E7F026-0FE1-40F6-BD73-2489B2321461}"/>
              </a:ext>
            </a:extLst>
          </p:cNvPr>
          <p:cNvGrpSpPr/>
          <p:nvPr/>
        </p:nvGrpSpPr>
        <p:grpSpPr>
          <a:xfrm>
            <a:off x="4854303" y="836712"/>
            <a:ext cx="3400439" cy="3282950"/>
            <a:chOff x="4854303" y="836712"/>
            <a:chExt cx="3400439" cy="3282950"/>
          </a:xfrm>
        </p:grpSpPr>
        <p:sp>
          <p:nvSpPr>
            <p:cNvPr id="28" name="Retângulo 27">
              <a:extLst>
                <a:ext uri="{FF2B5EF4-FFF2-40B4-BE49-F238E27FC236}">
                  <a16:creationId xmlns:a16="http://schemas.microsoft.com/office/drawing/2014/main" id="{FDB7F334-4DDC-4E8A-A8D5-04A4911A2A8F}"/>
                </a:ext>
              </a:extLst>
            </p:cNvPr>
            <p:cNvSpPr/>
            <p:nvPr/>
          </p:nvSpPr>
          <p:spPr>
            <a:xfrm>
              <a:off x="6011945" y="2424916"/>
              <a:ext cx="2070442"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9" name="Conector de Seta Reta 28">
              <a:extLst>
                <a:ext uri="{FF2B5EF4-FFF2-40B4-BE49-F238E27FC236}">
                  <a16:creationId xmlns:a16="http://schemas.microsoft.com/office/drawing/2014/main" id="{C0FAEC24-8243-42F0-BEC3-683FA363EEC8}"/>
                </a:ext>
              </a:extLst>
            </p:cNvPr>
            <p:cNvCxnSpPr>
              <a:cxnSpLocks/>
            </p:cNvCxnSpPr>
            <p:nvPr/>
          </p:nvCxnSpPr>
          <p:spPr>
            <a:xfrm>
              <a:off x="5232563" y="2679223"/>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233E7A0D-0691-480C-9309-2DD880D06FC1}"/>
                </a:ext>
              </a:extLst>
            </p:cNvPr>
            <p:cNvCxnSpPr>
              <a:cxnSpLocks/>
            </p:cNvCxnSpPr>
            <p:nvPr/>
          </p:nvCxnSpPr>
          <p:spPr>
            <a:xfrm>
              <a:off x="7021706" y="1706579"/>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D5EEA6D8-0F91-45CA-B6FF-6BD674920211}"/>
                </a:ext>
              </a:extLst>
            </p:cNvPr>
            <p:cNvCxnSpPr>
              <a:cxnSpLocks/>
            </p:cNvCxnSpPr>
            <p:nvPr/>
          </p:nvCxnSpPr>
          <p:spPr>
            <a:xfrm>
              <a:off x="7021706" y="3002723"/>
              <a:ext cx="0" cy="6480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ECE9B814-084A-45CF-A60F-A1BEC5421CAE}"/>
                </a:ext>
              </a:extLst>
            </p:cNvPr>
            <p:cNvSpPr txBox="1"/>
            <p:nvPr/>
          </p:nvSpPr>
          <p:spPr>
            <a:xfrm>
              <a:off x="4854303" y="2389897"/>
              <a:ext cx="1152344" cy="338554"/>
            </a:xfrm>
            <a:prstGeom prst="rect">
              <a:avLst/>
            </a:prstGeom>
            <a:noFill/>
          </p:spPr>
          <p:txBody>
            <a:bodyPr wrap="square" rtlCol="0">
              <a:spAutoFit/>
            </a:bodyPr>
            <a:lstStyle/>
            <a:p>
              <a:r>
                <a:rPr lang="pt-BR" sz="1600" dirty="0">
                  <a:latin typeface="Segoe Script" panose="030B0504020000000003" pitchFamily="66" charset="0"/>
                </a:rPr>
                <a:t>entrada</a:t>
              </a:r>
            </a:p>
          </p:txBody>
        </p:sp>
        <p:sp>
          <p:nvSpPr>
            <p:cNvPr id="34" name="CaixaDeTexto 33">
              <a:extLst>
                <a:ext uri="{FF2B5EF4-FFF2-40B4-BE49-F238E27FC236}">
                  <a16:creationId xmlns:a16="http://schemas.microsoft.com/office/drawing/2014/main" id="{1B816E76-2A50-4890-9CB1-3848B9F7B257}"/>
                </a:ext>
              </a:extLst>
            </p:cNvPr>
            <p:cNvSpPr txBox="1"/>
            <p:nvPr/>
          </p:nvSpPr>
          <p:spPr>
            <a:xfrm>
              <a:off x="5901452" y="836712"/>
              <a:ext cx="2353290" cy="3282950"/>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qualquer</a:t>
              </a: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interpretador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dirty="0">
                  <a:latin typeface="Segoe Script" panose="030B0504020000000003" pitchFamily="66" charset="0"/>
                </a:rPr>
                <a:t>saída</a:t>
              </a:r>
            </a:p>
          </p:txBody>
        </p:sp>
      </p:grpSp>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a:solidFill>
                  <a:srgbClr val="003300"/>
                </a:solidFill>
                <a:effectLst>
                  <a:outerShdw blurRad="38100" dist="38100" dir="2700000" algn="tl">
                    <a:srgbClr val="C0C0C0"/>
                  </a:outerShdw>
                </a:effectLst>
                <a:latin typeface="Arial Narrow" pitchFamily="34" charset="0"/>
              </a:rPr>
              <a:t>1. INTRODUÇÃO: </a:t>
            </a:r>
            <a:r>
              <a:rPr kumimoji="1" lang="pt-BR" sz="2800">
                <a:solidFill>
                  <a:srgbClr val="003300"/>
                </a:solidFill>
                <a:effectLst>
                  <a:outerShdw blurRad="38100" dist="38100" dir="2700000" algn="tl">
                    <a:srgbClr val="C0C0C0"/>
                  </a:outerShdw>
                </a:effectLst>
                <a:latin typeface="Arial Narrow" pitchFamily="34" charset="0"/>
              </a:rPr>
              <a:t>processadores de linguagens</a:t>
            </a:r>
            <a:endParaRPr kumimoji="1" lang="pt-BR" sz="440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10" name="Agrupar 9">
            <a:extLst>
              <a:ext uri="{FF2B5EF4-FFF2-40B4-BE49-F238E27FC236}">
                <a16:creationId xmlns:a16="http://schemas.microsoft.com/office/drawing/2014/main" id="{23B99284-F610-47C6-A4CB-70754C4905FF}"/>
              </a:ext>
            </a:extLst>
          </p:cNvPr>
          <p:cNvGrpSpPr/>
          <p:nvPr/>
        </p:nvGrpSpPr>
        <p:grpSpPr>
          <a:xfrm>
            <a:off x="0" y="836712"/>
            <a:ext cx="4266692" cy="3929281"/>
            <a:chOff x="251305" y="1275765"/>
            <a:chExt cx="4266692" cy="3929281"/>
          </a:xfrm>
        </p:grpSpPr>
        <p:sp>
          <p:nvSpPr>
            <p:cNvPr id="4" name="Retângulo 3">
              <a:extLst>
                <a:ext uri="{FF2B5EF4-FFF2-40B4-BE49-F238E27FC236}">
                  <a16:creationId xmlns:a16="http://schemas.microsoft.com/office/drawing/2014/main" id="{69A13DA2-BB66-4A73-8C87-2733CCB67743}"/>
                </a:ext>
              </a:extLst>
            </p:cNvPr>
            <p:cNvSpPr/>
            <p:nvPr/>
          </p:nvSpPr>
          <p:spPr>
            <a:xfrm>
              <a:off x="1349430" y="2863969"/>
              <a:ext cx="2070442"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a:extLst>
                <a:ext uri="{FF2B5EF4-FFF2-40B4-BE49-F238E27FC236}">
                  <a16:creationId xmlns:a16="http://schemas.microsoft.com/office/drawing/2014/main" id="{398D8424-D101-4ACD-B3F1-744C51AF89E1}"/>
                </a:ext>
              </a:extLst>
            </p:cNvPr>
            <p:cNvCxnSpPr>
              <a:cxnSpLocks/>
            </p:cNvCxnSpPr>
            <p:nvPr/>
          </p:nvCxnSpPr>
          <p:spPr>
            <a:xfrm>
              <a:off x="629565" y="4671234"/>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78728C54-840C-456B-BDD7-1F70C76D5054}"/>
                </a:ext>
              </a:extLst>
            </p:cNvPr>
            <p:cNvCxnSpPr>
              <a:cxnSpLocks/>
            </p:cNvCxnSpPr>
            <p:nvPr/>
          </p:nvCxnSpPr>
          <p:spPr>
            <a:xfrm>
              <a:off x="2359191" y="2145632"/>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50115EB-E20D-4E0C-B2A7-399C8AC646E3}"/>
                </a:ext>
              </a:extLst>
            </p:cNvPr>
            <p:cNvCxnSpPr>
              <a:cxnSpLocks/>
            </p:cNvCxnSpPr>
            <p:nvPr/>
          </p:nvCxnSpPr>
          <p:spPr>
            <a:xfrm>
              <a:off x="2359191" y="3441776"/>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638D10E3-9DE9-452F-BAE8-33F75BA55486}"/>
                </a:ext>
              </a:extLst>
            </p:cNvPr>
            <p:cNvSpPr txBox="1"/>
            <p:nvPr/>
          </p:nvSpPr>
          <p:spPr>
            <a:xfrm>
              <a:off x="251305" y="4381908"/>
              <a:ext cx="4266692" cy="369332"/>
            </a:xfrm>
            <a:prstGeom prst="rect">
              <a:avLst/>
            </a:prstGeom>
            <a:noFill/>
          </p:spPr>
          <p:txBody>
            <a:bodyPr wrap="square" rtlCol="0">
              <a:spAutoFit/>
            </a:bodyPr>
            <a:lstStyle/>
            <a:p>
              <a:r>
                <a:rPr lang="pt-BR" sz="1600" dirty="0">
                  <a:latin typeface="Segoe Script" panose="030B0504020000000003" pitchFamily="66" charset="0"/>
                </a:rPr>
                <a:t>entrada</a:t>
              </a:r>
              <a:r>
                <a:rPr lang="pt-BR" sz="1800" dirty="0">
                  <a:latin typeface="Segoe Script" panose="030B0504020000000003" pitchFamily="66" charset="0"/>
                </a:rPr>
                <a:t>                            </a:t>
              </a:r>
              <a:r>
                <a:rPr lang="pt-BR" sz="1600" dirty="0">
                  <a:latin typeface="Segoe Script" panose="030B0504020000000003" pitchFamily="66" charset="0"/>
                </a:rPr>
                <a:t>saída</a:t>
              </a:r>
            </a:p>
          </p:txBody>
        </p:sp>
        <p:sp>
          <p:nvSpPr>
            <p:cNvPr id="18" name="Retângulo 17">
              <a:extLst>
                <a:ext uri="{FF2B5EF4-FFF2-40B4-BE49-F238E27FC236}">
                  <a16:creationId xmlns:a16="http://schemas.microsoft.com/office/drawing/2014/main" id="{CD10C5B8-1C2C-49EB-9E07-0D154FD0FF8D}"/>
                </a:ext>
              </a:extLst>
            </p:cNvPr>
            <p:cNvSpPr/>
            <p:nvPr/>
          </p:nvSpPr>
          <p:spPr>
            <a:xfrm>
              <a:off x="1403649" y="4221089"/>
              <a:ext cx="2023867" cy="864096"/>
            </a:xfrm>
            <a:custGeom>
              <a:avLst/>
              <a:gdLst>
                <a:gd name="connsiteX0" fmla="*/ 0 w 2023867"/>
                <a:gd name="connsiteY0" fmla="*/ 0 h 864096"/>
                <a:gd name="connsiteX1" fmla="*/ 485728 w 2023867"/>
                <a:gd name="connsiteY1" fmla="*/ 0 h 864096"/>
                <a:gd name="connsiteX2" fmla="*/ 930979 w 2023867"/>
                <a:gd name="connsiteY2" fmla="*/ 0 h 864096"/>
                <a:gd name="connsiteX3" fmla="*/ 1416707 w 2023867"/>
                <a:gd name="connsiteY3" fmla="*/ 0 h 864096"/>
                <a:gd name="connsiteX4" fmla="*/ 2023867 w 2023867"/>
                <a:gd name="connsiteY4" fmla="*/ 0 h 864096"/>
                <a:gd name="connsiteX5" fmla="*/ 2023867 w 2023867"/>
                <a:gd name="connsiteY5" fmla="*/ 432048 h 864096"/>
                <a:gd name="connsiteX6" fmla="*/ 2023867 w 2023867"/>
                <a:gd name="connsiteY6" fmla="*/ 864096 h 864096"/>
                <a:gd name="connsiteX7" fmla="*/ 1517900 w 2023867"/>
                <a:gd name="connsiteY7" fmla="*/ 864096 h 864096"/>
                <a:gd name="connsiteX8" fmla="*/ 971456 w 2023867"/>
                <a:gd name="connsiteY8" fmla="*/ 864096 h 864096"/>
                <a:gd name="connsiteX9" fmla="*/ 445251 w 2023867"/>
                <a:gd name="connsiteY9" fmla="*/ 864096 h 864096"/>
                <a:gd name="connsiteX10" fmla="*/ 0 w 2023867"/>
                <a:gd name="connsiteY10" fmla="*/ 864096 h 864096"/>
                <a:gd name="connsiteX11" fmla="*/ 0 w 2023867"/>
                <a:gd name="connsiteY11" fmla="*/ 440689 h 864096"/>
                <a:gd name="connsiteX12" fmla="*/ 0 w 2023867"/>
                <a:gd name="connsiteY12"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67" h="864096" extrusionOk="0">
                  <a:moveTo>
                    <a:pt x="0" y="0"/>
                  </a:moveTo>
                  <a:cubicBezTo>
                    <a:pt x="176646" y="-30897"/>
                    <a:pt x="384911" y="50355"/>
                    <a:pt x="485728" y="0"/>
                  </a:cubicBezTo>
                  <a:cubicBezTo>
                    <a:pt x="586545" y="-50355"/>
                    <a:pt x="770855" y="28385"/>
                    <a:pt x="930979" y="0"/>
                  </a:cubicBezTo>
                  <a:cubicBezTo>
                    <a:pt x="1091103" y="-28385"/>
                    <a:pt x="1238933" y="26581"/>
                    <a:pt x="1416707" y="0"/>
                  </a:cubicBezTo>
                  <a:cubicBezTo>
                    <a:pt x="1594481" y="-26581"/>
                    <a:pt x="1816804" y="12085"/>
                    <a:pt x="2023867" y="0"/>
                  </a:cubicBezTo>
                  <a:cubicBezTo>
                    <a:pt x="2052594" y="120524"/>
                    <a:pt x="2017215" y="329566"/>
                    <a:pt x="2023867" y="432048"/>
                  </a:cubicBezTo>
                  <a:cubicBezTo>
                    <a:pt x="2030519" y="534530"/>
                    <a:pt x="1985722" y="664792"/>
                    <a:pt x="2023867" y="864096"/>
                  </a:cubicBezTo>
                  <a:cubicBezTo>
                    <a:pt x="1780120" y="871666"/>
                    <a:pt x="1663983" y="843685"/>
                    <a:pt x="1517900" y="864096"/>
                  </a:cubicBezTo>
                  <a:cubicBezTo>
                    <a:pt x="1371817" y="884507"/>
                    <a:pt x="1172253" y="845171"/>
                    <a:pt x="971456" y="864096"/>
                  </a:cubicBezTo>
                  <a:cubicBezTo>
                    <a:pt x="770659" y="883021"/>
                    <a:pt x="656934" y="805053"/>
                    <a:pt x="445251" y="864096"/>
                  </a:cubicBezTo>
                  <a:cubicBezTo>
                    <a:pt x="233568" y="923139"/>
                    <a:pt x="147545" y="840871"/>
                    <a:pt x="0" y="864096"/>
                  </a:cubicBezTo>
                  <a:cubicBezTo>
                    <a:pt x="-1812" y="750678"/>
                    <a:pt x="48935" y="638714"/>
                    <a:pt x="0" y="440689"/>
                  </a:cubicBezTo>
                  <a:cubicBezTo>
                    <a:pt x="-48935" y="242664"/>
                    <a:pt x="43470" y="124453"/>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FB8DBC0-23BE-41E6-94CE-67EB44B249F5}"/>
                </a:ext>
              </a:extLst>
            </p:cNvPr>
            <p:cNvSpPr txBox="1"/>
            <p:nvPr/>
          </p:nvSpPr>
          <p:spPr>
            <a:xfrm>
              <a:off x="1238937" y="1275765"/>
              <a:ext cx="2353290" cy="3929281"/>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qualquer</a:t>
              </a: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tradutor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dirty="0">
                  <a:latin typeface="Segoe Script" panose="030B0504020000000003" pitchFamily="66" charset="0"/>
                </a:rPr>
                <a:t>programa </a:t>
              </a:r>
            </a:p>
            <a:p>
              <a:pPr algn="ctr"/>
              <a:r>
                <a:rPr lang="pt-BR" dirty="0">
                  <a:latin typeface="Segoe Script" panose="030B0504020000000003" pitchFamily="66" charset="0"/>
                </a:rPr>
                <a:t>objeto </a:t>
              </a:r>
            </a:p>
            <a:p>
              <a:pPr algn="ctr"/>
              <a:r>
                <a:rPr lang="pt-BR" baseline="-25000" dirty="0">
                  <a:latin typeface="Segoe Script" panose="030B0504020000000003" pitchFamily="66" charset="0"/>
                </a:rPr>
                <a:t>linguagem qualquer</a:t>
              </a:r>
              <a:endParaRPr lang="pt-BR" dirty="0">
                <a:latin typeface="Segoe Script" panose="030B0504020000000003" pitchFamily="66" charset="0"/>
              </a:endParaRPr>
            </a:p>
          </p:txBody>
        </p:sp>
        <p:cxnSp>
          <p:nvCxnSpPr>
            <p:cNvPr id="26" name="Conector de Seta Reta 25">
              <a:extLst>
                <a:ext uri="{FF2B5EF4-FFF2-40B4-BE49-F238E27FC236}">
                  <a16:creationId xmlns:a16="http://schemas.microsoft.com/office/drawing/2014/main" id="{12A21079-2EE0-42CF-8FC7-A0E975187D34}"/>
                </a:ext>
              </a:extLst>
            </p:cNvPr>
            <p:cNvCxnSpPr>
              <a:cxnSpLocks/>
            </p:cNvCxnSpPr>
            <p:nvPr/>
          </p:nvCxnSpPr>
          <p:spPr>
            <a:xfrm>
              <a:off x="3509885" y="4658372"/>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CaixaDeTexto 6">
            <a:extLst>
              <a:ext uri="{FF2B5EF4-FFF2-40B4-BE49-F238E27FC236}">
                <a16:creationId xmlns:a16="http://schemas.microsoft.com/office/drawing/2014/main" id="{F8A062A0-7F2B-493E-871B-F5846648AEAD}"/>
              </a:ext>
            </a:extLst>
          </p:cNvPr>
          <p:cNvSpPr txBox="1">
            <a:spLocks noChangeArrowheads="1"/>
          </p:cNvSpPr>
          <p:nvPr/>
        </p:nvSpPr>
        <p:spPr bwMode="auto">
          <a:xfrm>
            <a:off x="4736564" y="4232181"/>
            <a:ext cx="3518178" cy="2246769"/>
          </a:xfrm>
          <a:prstGeom prst="rect">
            <a:avLst/>
          </a:prstGeom>
          <a:solidFill>
            <a:srgbClr val="FFFF99"/>
          </a:solidFill>
          <a:ln w="9525">
            <a:solidFill>
              <a:srgbClr val="003300"/>
            </a:solidFill>
            <a:miter lim="800000"/>
            <a:headEnd/>
            <a:tailEnd/>
          </a:ln>
        </p:spPr>
        <p:txBody>
          <a:bodyPr wrap="square">
            <a:spAutoFit/>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marL="0" lvl="1">
              <a:spcBef>
                <a:spcPct val="0"/>
              </a:spcBef>
              <a:buFontTx/>
              <a:buNone/>
            </a:pPr>
            <a:r>
              <a:rPr kumimoji="0" lang="pt-BR" altLang="pt-BR" sz="2000" b="1" dirty="0">
                <a:latin typeface="Arial Narrow" panose="020B0606020202030204" pitchFamily="34" charset="0"/>
              </a:rPr>
              <a:t>tradutor:</a:t>
            </a:r>
          </a:p>
          <a:p>
            <a:pPr marL="265113" lvl="1" indent="-265113">
              <a:spcBef>
                <a:spcPct val="0"/>
              </a:spcBef>
            </a:pPr>
            <a:r>
              <a:rPr kumimoji="0" lang="pt-BR" altLang="pt-BR" sz="2000" dirty="0">
                <a:latin typeface="Arial Narrow" panose="020B0606020202030204" pitchFamily="34" charset="0"/>
              </a:rPr>
              <a:t>detecção/tratamento de erros;</a:t>
            </a:r>
          </a:p>
          <a:p>
            <a:pPr marL="265113" lvl="1" indent="-265113">
              <a:spcBef>
                <a:spcPct val="0"/>
              </a:spcBef>
            </a:pPr>
            <a:r>
              <a:rPr kumimoji="0" lang="pt-BR" altLang="pt-BR" sz="2000" dirty="0">
                <a:latin typeface="Arial Narrow" panose="020B0606020202030204" pitchFamily="34" charset="0"/>
              </a:rPr>
              <a:t>uma tradução, n execuções;</a:t>
            </a:r>
          </a:p>
          <a:p>
            <a:pPr marL="265113" lvl="1" indent="-265113">
              <a:spcBef>
                <a:spcPct val="0"/>
              </a:spcBef>
              <a:buNone/>
            </a:pPr>
            <a:endParaRPr kumimoji="0" lang="pt-BR" altLang="pt-BR" sz="2000" dirty="0">
              <a:latin typeface="Arial Narrow" panose="020B0606020202030204" pitchFamily="34" charset="0"/>
            </a:endParaRPr>
          </a:p>
          <a:p>
            <a:pPr marL="265113" lvl="1" indent="-265113">
              <a:spcBef>
                <a:spcPct val="0"/>
              </a:spcBef>
              <a:buNone/>
            </a:pPr>
            <a:r>
              <a:rPr kumimoji="0" lang="pt-BR" altLang="pt-BR" sz="2000" b="1" dirty="0">
                <a:latin typeface="Arial Narrow" panose="020B0606020202030204" pitchFamily="34" charset="0"/>
              </a:rPr>
              <a:t>interpretador</a:t>
            </a:r>
            <a:r>
              <a:rPr kumimoji="0" lang="pt-BR" altLang="pt-BR" sz="2000" dirty="0">
                <a:latin typeface="Arial Narrow" panose="020B0606020202030204" pitchFamily="34" charset="0"/>
              </a:rPr>
              <a:t>:</a:t>
            </a:r>
          </a:p>
          <a:p>
            <a:pPr marL="265113" lvl="1" indent="-265113">
              <a:spcBef>
                <a:spcPct val="0"/>
              </a:spcBef>
            </a:pPr>
            <a:r>
              <a:rPr kumimoji="0" lang="pt-BR" altLang="pt-BR" sz="2000" dirty="0">
                <a:latin typeface="Arial Narrow" panose="020B0606020202030204" pitchFamily="34" charset="0"/>
              </a:rPr>
              <a:t>detecção/tratamento de erros;</a:t>
            </a:r>
          </a:p>
          <a:p>
            <a:pPr marL="265113" lvl="1" indent="-265113">
              <a:spcBef>
                <a:spcPct val="0"/>
              </a:spcBef>
            </a:pPr>
            <a:r>
              <a:rPr kumimoji="0" lang="pt-BR" altLang="pt-BR" sz="2000" dirty="0">
                <a:latin typeface="Arial Narrow" panose="020B0606020202030204" pitchFamily="34" charset="0"/>
              </a:rPr>
              <a:t>n traduções, n execuções.</a:t>
            </a:r>
          </a:p>
        </p:txBody>
      </p:sp>
      <p:cxnSp>
        <p:nvCxnSpPr>
          <p:cNvPr id="21" name="Conector de seta reta 7">
            <a:extLst>
              <a:ext uri="{FF2B5EF4-FFF2-40B4-BE49-F238E27FC236}">
                <a16:creationId xmlns:a16="http://schemas.microsoft.com/office/drawing/2014/main" id="{35179A70-7FAF-4992-98E2-1D0A2B0FF75E}"/>
              </a:ext>
            </a:extLst>
          </p:cNvPr>
          <p:cNvCxnSpPr>
            <a:cxnSpLocks noChangeShapeType="1"/>
          </p:cNvCxnSpPr>
          <p:nvPr/>
        </p:nvCxnSpPr>
        <p:spPr bwMode="auto">
          <a:xfrm>
            <a:off x="4204761" y="2549679"/>
            <a:ext cx="816408" cy="1690029"/>
          </a:xfrm>
          <a:prstGeom prst="straightConnector1">
            <a:avLst/>
          </a:prstGeom>
          <a:noFill/>
          <a:ln w="60325" cap="sq"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1900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tipos de tradutores</a:t>
            </a:r>
            <a:endParaRPr kumimoji="1" lang="pt-BR" sz="4400" dirty="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3" name="Agrupar 2">
            <a:extLst>
              <a:ext uri="{FF2B5EF4-FFF2-40B4-BE49-F238E27FC236}">
                <a16:creationId xmlns:a16="http://schemas.microsoft.com/office/drawing/2014/main" id="{08CE331E-0860-4FBE-BDE5-5247BE0EC2A2}"/>
              </a:ext>
            </a:extLst>
          </p:cNvPr>
          <p:cNvGrpSpPr/>
          <p:nvPr/>
        </p:nvGrpSpPr>
        <p:grpSpPr>
          <a:xfrm>
            <a:off x="179512" y="908720"/>
            <a:ext cx="2521682" cy="4113947"/>
            <a:chOff x="1058303" y="836712"/>
            <a:chExt cx="2521682" cy="4113947"/>
          </a:xfrm>
        </p:grpSpPr>
        <p:sp>
          <p:nvSpPr>
            <p:cNvPr id="4" name="Retângulo 3">
              <a:extLst>
                <a:ext uri="{FF2B5EF4-FFF2-40B4-BE49-F238E27FC236}">
                  <a16:creationId xmlns:a16="http://schemas.microsoft.com/office/drawing/2014/main" id="{69A13DA2-BB66-4A73-8C87-2733CCB67743}"/>
                </a:ext>
              </a:extLst>
            </p:cNvPr>
            <p:cNvSpPr/>
            <p:nvPr/>
          </p:nvSpPr>
          <p:spPr>
            <a:xfrm>
              <a:off x="1088602" y="2424916"/>
              <a:ext cx="2403278"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FB8DBC0-23BE-41E6-94CE-67EB44B249F5}"/>
                </a:ext>
              </a:extLst>
            </p:cNvPr>
            <p:cNvSpPr txBox="1"/>
            <p:nvPr/>
          </p:nvSpPr>
          <p:spPr>
            <a:xfrm>
              <a:off x="1058303" y="836712"/>
              <a:ext cx="2521682" cy="4113947"/>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qualquer</a:t>
              </a: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err="1">
                  <a:solidFill>
                    <a:srgbClr val="FF0000"/>
                  </a:solidFill>
                  <a:latin typeface="Segoe Script" panose="030B0504020000000003" pitchFamily="66" charset="0"/>
                </a:rPr>
                <a:t>pré</a:t>
              </a:r>
              <a:r>
                <a:rPr lang="pt-BR" sz="2000" b="1" dirty="0">
                  <a:solidFill>
                    <a:srgbClr val="FF0000"/>
                  </a:solidFill>
                  <a:latin typeface="Segoe Script" panose="030B0504020000000003" pitchFamily="66" charset="0"/>
                </a:rPr>
                <a:t>-processador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dirty="0">
                  <a:latin typeface="Segoe Script" panose="030B0504020000000003" pitchFamily="66" charset="0"/>
                </a:rPr>
                <a:t>pré-processado </a:t>
              </a:r>
            </a:p>
            <a:p>
              <a:pPr algn="ctr"/>
              <a:r>
                <a:rPr lang="pt-BR" baseline="-25000" dirty="0">
                  <a:latin typeface="Segoe Script" panose="030B0504020000000003" pitchFamily="66" charset="0"/>
                </a:rPr>
                <a:t>linguagem qualquer</a:t>
              </a:r>
              <a:endParaRPr lang="pt-BR" dirty="0">
                <a:latin typeface="Segoe Script" panose="030B0504020000000003" pitchFamily="66" charset="0"/>
              </a:endParaRPr>
            </a:p>
          </p:txBody>
        </p:sp>
        <p:cxnSp>
          <p:nvCxnSpPr>
            <p:cNvPr id="12" name="Conector de Seta Reta 11">
              <a:extLst>
                <a:ext uri="{FF2B5EF4-FFF2-40B4-BE49-F238E27FC236}">
                  <a16:creationId xmlns:a16="http://schemas.microsoft.com/office/drawing/2014/main" id="{78728C54-840C-456B-BDD7-1F70C76D5054}"/>
                </a:ext>
              </a:extLst>
            </p:cNvPr>
            <p:cNvCxnSpPr>
              <a:cxnSpLocks/>
            </p:cNvCxnSpPr>
            <p:nvPr/>
          </p:nvCxnSpPr>
          <p:spPr>
            <a:xfrm>
              <a:off x="2258718" y="1706579"/>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50115EB-E20D-4E0C-B2A7-399C8AC646E3}"/>
                </a:ext>
              </a:extLst>
            </p:cNvPr>
            <p:cNvCxnSpPr>
              <a:cxnSpLocks/>
            </p:cNvCxnSpPr>
            <p:nvPr/>
          </p:nvCxnSpPr>
          <p:spPr>
            <a:xfrm>
              <a:off x="2258718" y="3002723"/>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a:extLst>
                <a:ext uri="{FF2B5EF4-FFF2-40B4-BE49-F238E27FC236}">
                  <a16:creationId xmlns:a16="http://schemas.microsoft.com/office/drawing/2014/main" id="{CD10C5B8-1C2C-49EB-9E07-0D154FD0FF8D}"/>
                </a:ext>
              </a:extLst>
            </p:cNvPr>
            <p:cNvSpPr/>
            <p:nvPr/>
          </p:nvSpPr>
          <p:spPr>
            <a:xfrm>
              <a:off x="1234801" y="3782035"/>
              <a:ext cx="2168687" cy="1168623"/>
            </a:xfrm>
            <a:custGeom>
              <a:avLst/>
              <a:gdLst>
                <a:gd name="connsiteX0" fmla="*/ 0 w 2168687"/>
                <a:gd name="connsiteY0" fmla="*/ 0 h 1168623"/>
                <a:gd name="connsiteX1" fmla="*/ 520485 w 2168687"/>
                <a:gd name="connsiteY1" fmla="*/ 0 h 1168623"/>
                <a:gd name="connsiteX2" fmla="*/ 997596 w 2168687"/>
                <a:gd name="connsiteY2" fmla="*/ 0 h 1168623"/>
                <a:gd name="connsiteX3" fmla="*/ 1518081 w 2168687"/>
                <a:gd name="connsiteY3" fmla="*/ 0 h 1168623"/>
                <a:gd name="connsiteX4" fmla="*/ 2168687 w 2168687"/>
                <a:gd name="connsiteY4" fmla="*/ 0 h 1168623"/>
                <a:gd name="connsiteX5" fmla="*/ 2168687 w 2168687"/>
                <a:gd name="connsiteY5" fmla="*/ 584312 h 1168623"/>
                <a:gd name="connsiteX6" fmla="*/ 2168687 w 2168687"/>
                <a:gd name="connsiteY6" fmla="*/ 1168623 h 1168623"/>
                <a:gd name="connsiteX7" fmla="*/ 1626515 w 2168687"/>
                <a:gd name="connsiteY7" fmla="*/ 1168623 h 1168623"/>
                <a:gd name="connsiteX8" fmla="*/ 1040970 w 2168687"/>
                <a:gd name="connsiteY8" fmla="*/ 1168623 h 1168623"/>
                <a:gd name="connsiteX9" fmla="*/ 477111 w 2168687"/>
                <a:gd name="connsiteY9" fmla="*/ 1168623 h 1168623"/>
                <a:gd name="connsiteX10" fmla="*/ 0 w 2168687"/>
                <a:gd name="connsiteY10" fmla="*/ 1168623 h 1168623"/>
                <a:gd name="connsiteX11" fmla="*/ 0 w 2168687"/>
                <a:gd name="connsiteY11" fmla="*/ 595998 h 1168623"/>
                <a:gd name="connsiteX12" fmla="*/ 0 w 2168687"/>
                <a:gd name="connsiteY12" fmla="*/ 0 h 116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8687" h="1168623" extrusionOk="0">
                  <a:moveTo>
                    <a:pt x="0" y="0"/>
                  </a:moveTo>
                  <a:cubicBezTo>
                    <a:pt x="190087" y="-22456"/>
                    <a:pt x="348638" y="46184"/>
                    <a:pt x="520485" y="0"/>
                  </a:cubicBezTo>
                  <a:cubicBezTo>
                    <a:pt x="692332" y="-46184"/>
                    <a:pt x="771783" y="43235"/>
                    <a:pt x="997596" y="0"/>
                  </a:cubicBezTo>
                  <a:cubicBezTo>
                    <a:pt x="1223409" y="-43235"/>
                    <a:pt x="1310547" y="7186"/>
                    <a:pt x="1518081" y="0"/>
                  </a:cubicBezTo>
                  <a:cubicBezTo>
                    <a:pt x="1725616" y="-7186"/>
                    <a:pt x="1965997" y="60086"/>
                    <a:pt x="2168687" y="0"/>
                  </a:cubicBezTo>
                  <a:cubicBezTo>
                    <a:pt x="2212900" y="170076"/>
                    <a:pt x="2103088" y="432197"/>
                    <a:pt x="2168687" y="584312"/>
                  </a:cubicBezTo>
                  <a:cubicBezTo>
                    <a:pt x="2234286" y="736427"/>
                    <a:pt x="2159148" y="999522"/>
                    <a:pt x="2168687" y="1168623"/>
                  </a:cubicBezTo>
                  <a:cubicBezTo>
                    <a:pt x="1961847" y="1196740"/>
                    <a:pt x="1742640" y="1146687"/>
                    <a:pt x="1626515" y="1168623"/>
                  </a:cubicBezTo>
                  <a:cubicBezTo>
                    <a:pt x="1510390" y="1190559"/>
                    <a:pt x="1160275" y="1146993"/>
                    <a:pt x="1040970" y="1168623"/>
                  </a:cubicBezTo>
                  <a:cubicBezTo>
                    <a:pt x="921665" y="1190253"/>
                    <a:pt x="627278" y="1101200"/>
                    <a:pt x="477111" y="1168623"/>
                  </a:cubicBezTo>
                  <a:cubicBezTo>
                    <a:pt x="326944" y="1236046"/>
                    <a:pt x="228464" y="1154239"/>
                    <a:pt x="0" y="1168623"/>
                  </a:cubicBezTo>
                  <a:cubicBezTo>
                    <a:pt x="-46302" y="989422"/>
                    <a:pt x="33166" y="845696"/>
                    <a:pt x="0" y="595998"/>
                  </a:cubicBezTo>
                  <a:cubicBezTo>
                    <a:pt x="-33166" y="346301"/>
                    <a:pt x="41310" y="281286"/>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5" name="Agrupar 24">
            <a:extLst>
              <a:ext uri="{FF2B5EF4-FFF2-40B4-BE49-F238E27FC236}">
                <a16:creationId xmlns:a16="http://schemas.microsoft.com/office/drawing/2014/main" id="{6F77A64C-E780-4108-8AEE-F0554AE4D8A1}"/>
              </a:ext>
            </a:extLst>
          </p:cNvPr>
          <p:cNvGrpSpPr/>
          <p:nvPr/>
        </p:nvGrpSpPr>
        <p:grpSpPr>
          <a:xfrm>
            <a:off x="6442806" y="908720"/>
            <a:ext cx="2521682" cy="4113946"/>
            <a:chOff x="1058303" y="836712"/>
            <a:chExt cx="2521682" cy="4113946"/>
          </a:xfrm>
        </p:grpSpPr>
        <p:sp>
          <p:nvSpPr>
            <p:cNvPr id="27" name="Retângulo 26">
              <a:extLst>
                <a:ext uri="{FF2B5EF4-FFF2-40B4-BE49-F238E27FC236}">
                  <a16:creationId xmlns:a16="http://schemas.microsoft.com/office/drawing/2014/main" id="{D515CF7B-7249-49C2-A7BC-8BD8CF301BD8}"/>
                </a:ext>
              </a:extLst>
            </p:cNvPr>
            <p:cNvSpPr/>
            <p:nvPr/>
          </p:nvSpPr>
          <p:spPr>
            <a:xfrm>
              <a:off x="1088602" y="2424916"/>
              <a:ext cx="2403278"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CaixaDeTexto 32">
              <a:extLst>
                <a:ext uri="{FF2B5EF4-FFF2-40B4-BE49-F238E27FC236}">
                  <a16:creationId xmlns:a16="http://schemas.microsoft.com/office/drawing/2014/main" id="{2510FE31-44FF-41FC-AA17-6E0A0A0F2357}"/>
                </a:ext>
              </a:extLst>
            </p:cNvPr>
            <p:cNvSpPr txBox="1"/>
            <p:nvPr/>
          </p:nvSpPr>
          <p:spPr>
            <a:xfrm>
              <a:off x="1058303" y="836712"/>
              <a:ext cx="2521682" cy="4001095"/>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a:t>
              </a:r>
              <a:r>
                <a:rPr lang="pt-BR" baseline="-25000" dirty="0" err="1">
                  <a:latin typeface="Segoe Script" panose="030B0504020000000003" pitchFamily="66" charset="0"/>
                </a:rPr>
                <a:t>assembly</a:t>
              </a: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montador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800" baseline="-25000" dirty="0">
                <a:latin typeface="Segoe Script" panose="030B0504020000000003" pitchFamily="66" charset="0"/>
              </a:endParaRPr>
            </a:p>
            <a:p>
              <a:pPr algn="ctr"/>
              <a:endParaRPr lang="pt-BR" sz="800" baseline="-25000" dirty="0">
                <a:latin typeface="Segoe Script" panose="030B0504020000000003" pitchFamily="66" charset="0"/>
              </a:endParaRPr>
            </a:p>
            <a:p>
              <a:pPr algn="ctr"/>
              <a:r>
                <a:rPr lang="pt-BR" dirty="0">
                  <a:latin typeface="Segoe Script" panose="030B0504020000000003" pitchFamily="66" charset="0"/>
                </a:rPr>
                <a:t>programa </a:t>
              </a:r>
            </a:p>
            <a:p>
              <a:pPr algn="ctr"/>
              <a:r>
                <a:rPr lang="pt-BR" dirty="0">
                  <a:latin typeface="Segoe Script" panose="030B0504020000000003" pitchFamily="66" charset="0"/>
                </a:rPr>
                <a:t>objeto </a:t>
              </a:r>
            </a:p>
            <a:p>
              <a:pPr algn="ctr"/>
              <a:r>
                <a:rPr lang="pt-BR" baseline="-25000" dirty="0">
                  <a:latin typeface="Segoe Script" panose="030B0504020000000003" pitchFamily="66" charset="0"/>
                </a:rPr>
                <a:t>linguagem de máquina</a:t>
              </a:r>
              <a:endParaRPr lang="pt-BR" dirty="0">
                <a:latin typeface="Segoe Script" panose="030B0504020000000003" pitchFamily="66" charset="0"/>
              </a:endParaRPr>
            </a:p>
          </p:txBody>
        </p:sp>
        <p:cxnSp>
          <p:nvCxnSpPr>
            <p:cNvPr id="35" name="Conector de Seta Reta 34">
              <a:extLst>
                <a:ext uri="{FF2B5EF4-FFF2-40B4-BE49-F238E27FC236}">
                  <a16:creationId xmlns:a16="http://schemas.microsoft.com/office/drawing/2014/main" id="{5CE00A85-FC86-4BFD-B01B-345FCABD927E}"/>
                </a:ext>
              </a:extLst>
            </p:cNvPr>
            <p:cNvCxnSpPr>
              <a:cxnSpLocks/>
            </p:cNvCxnSpPr>
            <p:nvPr/>
          </p:nvCxnSpPr>
          <p:spPr>
            <a:xfrm>
              <a:off x="2258718" y="1706579"/>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a:extLst>
                <a:ext uri="{FF2B5EF4-FFF2-40B4-BE49-F238E27FC236}">
                  <a16:creationId xmlns:a16="http://schemas.microsoft.com/office/drawing/2014/main" id="{0899BF76-2439-4AAE-8E5B-35103A1FB293}"/>
                </a:ext>
              </a:extLst>
            </p:cNvPr>
            <p:cNvCxnSpPr>
              <a:cxnSpLocks/>
            </p:cNvCxnSpPr>
            <p:nvPr/>
          </p:nvCxnSpPr>
          <p:spPr>
            <a:xfrm>
              <a:off x="2258718" y="3002723"/>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tângulo 36">
              <a:extLst>
                <a:ext uri="{FF2B5EF4-FFF2-40B4-BE49-F238E27FC236}">
                  <a16:creationId xmlns:a16="http://schemas.microsoft.com/office/drawing/2014/main" id="{62251E3A-8FBA-4D3B-AEF7-492F9A8B4D70}"/>
                </a:ext>
              </a:extLst>
            </p:cNvPr>
            <p:cNvSpPr/>
            <p:nvPr/>
          </p:nvSpPr>
          <p:spPr>
            <a:xfrm>
              <a:off x="1234801" y="3782035"/>
              <a:ext cx="2168687" cy="1168623"/>
            </a:xfrm>
            <a:custGeom>
              <a:avLst/>
              <a:gdLst>
                <a:gd name="connsiteX0" fmla="*/ 0 w 2168687"/>
                <a:gd name="connsiteY0" fmla="*/ 0 h 1168623"/>
                <a:gd name="connsiteX1" fmla="*/ 520485 w 2168687"/>
                <a:gd name="connsiteY1" fmla="*/ 0 h 1168623"/>
                <a:gd name="connsiteX2" fmla="*/ 997596 w 2168687"/>
                <a:gd name="connsiteY2" fmla="*/ 0 h 1168623"/>
                <a:gd name="connsiteX3" fmla="*/ 1518081 w 2168687"/>
                <a:gd name="connsiteY3" fmla="*/ 0 h 1168623"/>
                <a:gd name="connsiteX4" fmla="*/ 2168687 w 2168687"/>
                <a:gd name="connsiteY4" fmla="*/ 0 h 1168623"/>
                <a:gd name="connsiteX5" fmla="*/ 2168687 w 2168687"/>
                <a:gd name="connsiteY5" fmla="*/ 584312 h 1168623"/>
                <a:gd name="connsiteX6" fmla="*/ 2168687 w 2168687"/>
                <a:gd name="connsiteY6" fmla="*/ 1168623 h 1168623"/>
                <a:gd name="connsiteX7" fmla="*/ 1626515 w 2168687"/>
                <a:gd name="connsiteY7" fmla="*/ 1168623 h 1168623"/>
                <a:gd name="connsiteX8" fmla="*/ 1040970 w 2168687"/>
                <a:gd name="connsiteY8" fmla="*/ 1168623 h 1168623"/>
                <a:gd name="connsiteX9" fmla="*/ 477111 w 2168687"/>
                <a:gd name="connsiteY9" fmla="*/ 1168623 h 1168623"/>
                <a:gd name="connsiteX10" fmla="*/ 0 w 2168687"/>
                <a:gd name="connsiteY10" fmla="*/ 1168623 h 1168623"/>
                <a:gd name="connsiteX11" fmla="*/ 0 w 2168687"/>
                <a:gd name="connsiteY11" fmla="*/ 595998 h 1168623"/>
                <a:gd name="connsiteX12" fmla="*/ 0 w 2168687"/>
                <a:gd name="connsiteY12" fmla="*/ 0 h 116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8687" h="1168623" extrusionOk="0">
                  <a:moveTo>
                    <a:pt x="0" y="0"/>
                  </a:moveTo>
                  <a:cubicBezTo>
                    <a:pt x="190087" y="-22456"/>
                    <a:pt x="348638" y="46184"/>
                    <a:pt x="520485" y="0"/>
                  </a:cubicBezTo>
                  <a:cubicBezTo>
                    <a:pt x="692332" y="-46184"/>
                    <a:pt x="771783" y="43235"/>
                    <a:pt x="997596" y="0"/>
                  </a:cubicBezTo>
                  <a:cubicBezTo>
                    <a:pt x="1223409" y="-43235"/>
                    <a:pt x="1310547" y="7186"/>
                    <a:pt x="1518081" y="0"/>
                  </a:cubicBezTo>
                  <a:cubicBezTo>
                    <a:pt x="1725616" y="-7186"/>
                    <a:pt x="1965997" y="60086"/>
                    <a:pt x="2168687" y="0"/>
                  </a:cubicBezTo>
                  <a:cubicBezTo>
                    <a:pt x="2212900" y="170076"/>
                    <a:pt x="2103088" y="432197"/>
                    <a:pt x="2168687" y="584312"/>
                  </a:cubicBezTo>
                  <a:cubicBezTo>
                    <a:pt x="2234286" y="736427"/>
                    <a:pt x="2159148" y="999522"/>
                    <a:pt x="2168687" y="1168623"/>
                  </a:cubicBezTo>
                  <a:cubicBezTo>
                    <a:pt x="1961847" y="1196740"/>
                    <a:pt x="1742640" y="1146687"/>
                    <a:pt x="1626515" y="1168623"/>
                  </a:cubicBezTo>
                  <a:cubicBezTo>
                    <a:pt x="1510390" y="1190559"/>
                    <a:pt x="1160275" y="1146993"/>
                    <a:pt x="1040970" y="1168623"/>
                  </a:cubicBezTo>
                  <a:cubicBezTo>
                    <a:pt x="921665" y="1190253"/>
                    <a:pt x="627278" y="1101200"/>
                    <a:pt x="477111" y="1168623"/>
                  </a:cubicBezTo>
                  <a:cubicBezTo>
                    <a:pt x="326944" y="1236046"/>
                    <a:pt x="228464" y="1154239"/>
                    <a:pt x="0" y="1168623"/>
                  </a:cubicBezTo>
                  <a:cubicBezTo>
                    <a:pt x="-46302" y="989422"/>
                    <a:pt x="33166" y="845696"/>
                    <a:pt x="0" y="595998"/>
                  </a:cubicBezTo>
                  <a:cubicBezTo>
                    <a:pt x="-33166" y="346301"/>
                    <a:pt x="41310" y="281286"/>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38" name="Conector de seta reta 7">
            <a:extLst>
              <a:ext uri="{FF2B5EF4-FFF2-40B4-BE49-F238E27FC236}">
                <a16:creationId xmlns:a16="http://schemas.microsoft.com/office/drawing/2014/main" id="{4335A2CD-AAA0-44F7-B231-C039858A5921}"/>
              </a:ext>
            </a:extLst>
          </p:cNvPr>
          <p:cNvCxnSpPr>
            <a:cxnSpLocks noChangeShapeType="1"/>
          </p:cNvCxnSpPr>
          <p:nvPr/>
        </p:nvCxnSpPr>
        <p:spPr bwMode="auto">
          <a:xfrm flipV="1">
            <a:off x="2524697" y="1632828"/>
            <a:ext cx="1111199" cy="1940188"/>
          </a:xfrm>
          <a:prstGeom prst="straightConnector1">
            <a:avLst/>
          </a:prstGeom>
          <a:noFill/>
          <a:ln w="28575" cap="sq" algn="ctr">
            <a:solidFill>
              <a:schemeClr val="tx1"/>
            </a:solidFill>
            <a:prstDash val="sys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9" name="Agrupar 38">
            <a:extLst>
              <a:ext uri="{FF2B5EF4-FFF2-40B4-BE49-F238E27FC236}">
                <a16:creationId xmlns:a16="http://schemas.microsoft.com/office/drawing/2014/main" id="{F4155C41-24A6-49A3-A218-950C16B30C68}"/>
              </a:ext>
            </a:extLst>
          </p:cNvPr>
          <p:cNvGrpSpPr/>
          <p:nvPr/>
        </p:nvGrpSpPr>
        <p:grpSpPr>
          <a:xfrm>
            <a:off x="3275856" y="908720"/>
            <a:ext cx="2521682" cy="4113946"/>
            <a:chOff x="1058303" y="836712"/>
            <a:chExt cx="2521682" cy="4113946"/>
          </a:xfrm>
        </p:grpSpPr>
        <p:sp>
          <p:nvSpPr>
            <p:cNvPr id="40" name="Retângulo 39">
              <a:extLst>
                <a:ext uri="{FF2B5EF4-FFF2-40B4-BE49-F238E27FC236}">
                  <a16:creationId xmlns:a16="http://schemas.microsoft.com/office/drawing/2014/main" id="{FCD0C0D7-9EBA-49DF-AC9B-B5B9EA329B1A}"/>
                </a:ext>
              </a:extLst>
            </p:cNvPr>
            <p:cNvSpPr/>
            <p:nvPr/>
          </p:nvSpPr>
          <p:spPr>
            <a:xfrm>
              <a:off x="1088602" y="2424916"/>
              <a:ext cx="2403278"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EFE82F7E-E901-4CBB-8644-169B9D7FFDE6}"/>
                </a:ext>
              </a:extLst>
            </p:cNvPr>
            <p:cNvSpPr txBox="1"/>
            <p:nvPr/>
          </p:nvSpPr>
          <p:spPr>
            <a:xfrm>
              <a:off x="1058303" y="836712"/>
              <a:ext cx="2521682" cy="4062651"/>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qualquer</a:t>
              </a: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compilador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800" dirty="0">
                <a:latin typeface="Segoe Script" panose="030B0504020000000003" pitchFamily="66" charset="0"/>
              </a:endParaRPr>
            </a:p>
            <a:p>
              <a:pPr algn="ctr"/>
              <a:endParaRPr lang="pt-BR" sz="800" baseline="-25000" dirty="0">
                <a:latin typeface="Segoe Script" panose="030B0504020000000003" pitchFamily="66" charset="0"/>
              </a:endParaRPr>
            </a:p>
            <a:p>
              <a:pPr algn="ctr"/>
              <a:r>
                <a:rPr lang="pt-BR" dirty="0">
                  <a:latin typeface="Segoe Script" panose="030B0504020000000003" pitchFamily="66" charset="0"/>
                </a:rPr>
                <a:t>programa </a:t>
              </a:r>
            </a:p>
            <a:p>
              <a:pPr algn="ctr"/>
              <a:r>
                <a:rPr lang="pt-BR" dirty="0">
                  <a:latin typeface="Segoe Script" panose="030B0504020000000003" pitchFamily="66" charset="0"/>
                </a:rPr>
                <a:t>objeto </a:t>
              </a:r>
            </a:p>
            <a:p>
              <a:pPr algn="ctr"/>
              <a:r>
                <a:rPr lang="pt-BR" baseline="-25000" dirty="0">
                  <a:latin typeface="Segoe Script" panose="030B0504020000000003" pitchFamily="66" charset="0"/>
                </a:rPr>
                <a:t>linguagem </a:t>
              </a:r>
              <a:r>
                <a:rPr lang="pt-BR" baseline="-25000" dirty="0" err="1">
                  <a:latin typeface="Segoe Script" panose="030B0504020000000003" pitchFamily="66" charset="0"/>
                </a:rPr>
                <a:t>assembly</a:t>
              </a:r>
              <a:endParaRPr lang="pt-BR" dirty="0">
                <a:latin typeface="Segoe Script" panose="030B0504020000000003" pitchFamily="66" charset="0"/>
              </a:endParaRPr>
            </a:p>
          </p:txBody>
        </p:sp>
        <p:cxnSp>
          <p:nvCxnSpPr>
            <p:cNvPr id="42" name="Conector de Seta Reta 41">
              <a:extLst>
                <a:ext uri="{FF2B5EF4-FFF2-40B4-BE49-F238E27FC236}">
                  <a16:creationId xmlns:a16="http://schemas.microsoft.com/office/drawing/2014/main" id="{4C7EBC6E-7329-42B5-99CB-F728E048BBFE}"/>
                </a:ext>
              </a:extLst>
            </p:cNvPr>
            <p:cNvCxnSpPr>
              <a:cxnSpLocks/>
            </p:cNvCxnSpPr>
            <p:nvPr/>
          </p:nvCxnSpPr>
          <p:spPr>
            <a:xfrm>
              <a:off x="2258718" y="1706579"/>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de Seta Reta 42">
              <a:extLst>
                <a:ext uri="{FF2B5EF4-FFF2-40B4-BE49-F238E27FC236}">
                  <a16:creationId xmlns:a16="http://schemas.microsoft.com/office/drawing/2014/main" id="{1AA92070-EA97-4612-8270-0D49E7E14877}"/>
                </a:ext>
              </a:extLst>
            </p:cNvPr>
            <p:cNvCxnSpPr>
              <a:cxnSpLocks/>
            </p:cNvCxnSpPr>
            <p:nvPr/>
          </p:nvCxnSpPr>
          <p:spPr>
            <a:xfrm>
              <a:off x="2258718" y="3002723"/>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tângulo 43">
              <a:extLst>
                <a:ext uri="{FF2B5EF4-FFF2-40B4-BE49-F238E27FC236}">
                  <a16:creationId xmlns:a16="http://schemas.microsoft.com/office/drawing/2014/main" id="{F99B807F-54B2-4007-A106-21F37002F864}"/>
                </a:ext>
              </a:extLst>
            </p:cNvPr>
            <p:cNvSpPr/>
            <p:nvPr/>
          </p:nvSpPr>
          <p:spPr>
            <a:xfrm>
              <a:off x="1234801" y="3782035"/>
              <a:ext cx="2168687" cy="1168623"/>
            </a:xfrm>
            <a:custGeom>
              <a:avLst/>
              <a:gdLst>
                <a:gd name="connsiteX0" fmla="*/ 0 w 2168687"/>
                <a:gd name="connsiteY0" fmla="*/ 0 h 1168623"/>
                <a:gd name="connsiteX1" fmla="*/ 520485 w 2168687"/>
                <a:gd name="connsiteY1" fmla="*/ 0 h 1168623"/>
                <a:gd name="connsiteX2" fmla="*/ 997596 w 2168687"/>
                <a:gd name="connsiteY2" fmla="*/ 0 h 1168623"/>
                <a:gd name="connsiteX3" fmla="*/ 1518081 w 2168687"/>
                <a:gd name="connsiteY3" fmla="*/ 0 h 1168623"/>
                <a:gd name="connsiteX4" fmla="*/ 2168687 w 2168687"/>
                <a:gd name="connsiteY4" fmla="*/ 0 h 1168623"/>
                <a:gd name="connsiteX5" fmla="*/ 2168687 w 2168687"/>
                <a:gd name="connsiteY5" fmla="*/ 584312 h 1168623"/>
                <a:gd name="connsiteX6" fmla="*/ 2168687 w 2168687"/>
                <a:gd name="connsiteY6" fmla="*/ 1168623 h 1168623"/>
                <a:gd name="connsiteX7" fmla="*/ 1626515 w 2168687"/>
                <a:gd name="connsiteY7" fmla="*/ 1168623 h 1168623"/>
                <a:gd name="connsiteX8" fmla="*/ 1040970 w 2168687"/>
                <a:gd name="connsiteY8" fmla="*/ 1168623 h 1168623"/>
                <a:gd name="connsiteX9" fmla="*/ 477111 w 2168687"/>
                <a:gd name="connsiteY9" fmla="*/ 1168623 h 1168623"/>
                <a:gd name="connsiteX10" fmla="*/ 0 w 2168687"/>
                <a:gd name="connsiteY10" fmla="*/ 1168623 h 1168623"/>
                <a:gd name="connsiteX11" fmla="*/ 0 w 2168687"/>
                <a:gd name="connsiteY11" fmla="*/ 595998 h 1168623"/>
                <a:gd name="connsiteX12" fmla="*/ 0 w 2168687"/>
                <a:gd name="connsiteY12" fmla="*/ 0 h 116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8687" h="1168623" extrusionOk="0">
                  <a:moveTo>
                    <a:pt x="0" y="0"/>
                  </a:moveTo>
                  <a:cubicBezTo>
                    <a:pt x="190087" y="-22456"/>
                    <a:pt x="348638" y="46184"/>
                    <a:pt x="520485" y="0"/>
                  </a:cubicBezTo>
                  <a:cubicBezTo>
                    <a:pt x="692332" y="-46184"/>
                    <a:pt x="771783" y="43235"/>
                    <a:pt x="997596" y="0"/>
                  </a:cubicBezTo>
                  <a:cubicBezTo>
                    <a:pt x="1223409" y="-43235"/>
                    <a:pt x="1310547" y="7186"/>
                    <a:pt x="1518081" y="0"/>
                  </a:cubicBezTo>
                  <a:cubicBezTo>
                    <a:pt x="1725616" y="-7186"/>
                    <a:pt x="1965997" y="60086"/>
                    <a:pt x="2168687" y="0"/>
                  </a:cubicBezTo>
                  <a:cubicBezTo>
                    <a:pt x="2212900" y="170076"/>
                    <a:pt x="2103088" y="432197"/>
                    <a:pt x="2168687" y="584312"/>
                  </a:cubicBezTo>
                  <a:cubicBezTo>
                    <a:pt x="2234286" y="736427"/>
                    <a:pt x="2159148" y="999522"/>
                    <a:pt x="2168687" y="1168623"/>
                  </a:cubicBezTo>
                  <a:cubicBezTo>
                    <a:pt x="1961847" y="1196740"/>
                    <a:pt x="1742640" y="1146687"/>
                    <a:pt x="1626515" y="1168623"/>
                  </a:cubicBezTo>
                  <a:cubicBezTo>
                    <a:pt x="1510390" y="1190559"/>
                    <a:pt x="1160275" y="1146993"/>
                    <a:pt x="1040970" y="1168623"/>
                  </a:cubicBezTo>
                  <a:cubicBezTo>
                    <a:pt x="921665" y="1190253"/>
                    <a:pt x="627278" y="1101200"/>
                    <a:pt x="477111" y="1168623"/>
                  </a:cubicBezTo>
                  <a:cubicBezTo>
                    <a:pt x="326944" y="1236046"/>
                    <a:pt x="228464" y="1154239"/>
                    <a:pt x="0" y="1168623"/>
                  </a:cubicBezTo>
                  <a:cubicBezTo>
                    <a:pt x="-46302" y="989422"/>
                    <a:pt x="33166" y="845696"/>
                    <a:pt x="0" y="595998"/>
                  </a:cubicBezTo>
                  <a:cubicBezTo>
                    <a:pt x="-33166" y="346301"/>
                    <a:pt x="41310" y="281286"/>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45" name="Conector de seta reta 7">
            <a:extLst>
              <a:ext uri="{FF2B5EF4-FFF2-40B4-BE49-F238E27FC236}">
                <a16:creationId xmlns:a16="http://schemas.microsoft.com/office/drawing/2014/main" id="{4E462AFD-53B4-42BB-A5EB-06A7AA7A2023}"/>
              </a:ext>
            </a:extLst>
          </p:cNvPr>
          <p:cNvCxnSpPr>
            <a:cxnSpLocks noChangeShapeType="1"/>
          </p:cNvCxnSpPr>
          <p:nvPr/>
        </p:nvCxnSpPr>
        <p:spPr bwMode="auto">
          <a:xfrm flipV="1">
            <a:off x="5677194" y="1735729"/>
            <a:ext cx="1111199" cy="1940188"/>
          </a:xfrm>
          <a:prstGeom prst="straightConnector1">
            <a:avLst/>
          </a:prstGeom>
          <a:noFill/>
          <a:ln w="28575" cap="sq" algn="ctr">
            <a:solidFill>
              <a:schemeClr val="tx1"/>
            </a:solidFill>
            <a:prstDash val="sys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9223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abordagem híbrida</a:t>
            </a:r>
            <a:endParaRPr kumimoji="1" lang="pt-BR" sz="4400" dirty="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8" name="Agrupar 7">
            <a:extLst>
              <a:ext uri="{FF2B5EF4-FFF2-40B4-BE49-F238E27FC236}">
                <a16:creationId xmlns:a16="http://schemas.microsoft.com/office/drawing/2014/main" id="{86139553-9E0A-4124-8FC5-BF5AD98845EA}"/>
              </a:ext>
            </a:extLst>
          </p:cNvPr>
          <p:cNvGrpSpPr/>
          <p:nvPr/>
        </p:nvGrpSpPr>
        <p:grpSpPr>
          <a:xfrm>
            <a:off x="1172994" y="836712"/>
            <a:ext cx="6779086" cy="4343011"/>
            <a:chOff x="889258" y="836712"/>
            <a:chExt cx="6779086" cy="4343011"/>
          </a:xfrm>
        </p:grpSpPr>
        <p:sp>
          <p:nvSpPr>
            <p:cNvPr id="4" name="Retângulo 3">
              <a:extLst>
                <a:ext uri="{FF2B5EF4-FFF2-40B4-BE49-F238E27FC236}">
                  <a16:creationId xmlns:a16="http://schemas.microsoft.com/office/drawing/2014/main" id="{69A13DA2-BB66-4A73-8C87-2733CCB67743}"/>
                </a:ext>
              </a:extLst>
            </p:cNvPr>
            <p:cNvSpPr/>
            <p:nvPr/>
          </p:nvSpPr>
          <p:spPr>
            <a:xfrm>
              <a:off x="1061398" y="2424916"/>
              <a:ext cx="2070442"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de Seta Reta 11">
              <a:extLst>
                <a:ext uri="{FF2B5EF4-FFF2-40B4-BE49-F238E27FC236}">
                  <a16:creationId xmlns:a16="http://schemas.microsoft.com/office/drawing/2014/main" id="{78728C54-840C-456B-BDD7-1F70C76D5054}"/>
                </a:ext>
              </a:extLst>
            </p:cNvPr>
            <p:cNvCxnSpPr>
              <a:cxnSpLocks/>
            </p:cNvCxnSpPr>
            <p:nvPr/>
          </p:nvCxnSpPr>
          <p:spPr>
            <a:xfrm>
              <a:off x="2107886" y="1706579"/>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50115EB-E20D-4E0C-B2A7-399C8AC646E3}"/>
                </a:ext>
              </a:extLst>
            </p:cNvPr>
            <p:cNvCxnSpPr>
              <a:cxnSpLocks/>
            </p:cNvCxnSpPr>
            <p:nvPr/>
          </p:nvCxnSpPr>
          <p:spPr>
            <a:xfrm>
              <a:off x="2107886" y="3002723"/>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a:extLst>
                <a:ext uri="{FF2B5EF4-FFF2-40B4-BE49-F238E27FC236}">
                  <a16:creationId xmlns:a16="http://schemas.microsoft.com/office/drawing/2014/main" id="{CD10C5B8-1C2C-49EB-9E07-0D154FD0FF8D}"/>
                </a:ext>
              </a:extLst>
            </p:cNvPr>
            <p:cNvSpPr/>
            <p:nvPr/>
          </p:nvSpPr>
          <p:spPr>
            <a:xfrm>
              <a:off x="889258" y="3782036"/>
              <a:ext cx="2451661" cy="864096"/>
            </a:xfrm>
            <a:custGeom>
              <a:avLst/>
              <a:gdLst>
                <a:gd name="connsiteX0" fmla="*/ 0 w 2451661"/>
                <a:gd name="connsiteY0" fmla="*/ 0 h 864096"/>
                <a:gd name="connsiteX1" fmla="*/ 465816 w 2451661"/>
                <a:gd name="connsiteY1" fmla="*/ 0 h 864096"/>
                <a:gd name="connsiteX2" fmla="*/ 882598 w 2451661"/>
                <a:gd name="connsiteY2" fmla="*/ 0 h 864096"/>
                <a:gd name="connsiteX3" fmla="*/ 1348414 w 2451661"/>
                <a:gd name="connsiteY3" fmla="*/ 0 h 864096"/>
                <a:gd name="connsiteX4" fmla="*/ 1814229 w 2451661"/>
                <a:gd name="connsiteY4" fmla="*/ 0 h 864096"/>
                <a:gd name="connsiteX5" fmla="*/ 2451661 w 2451661"/>
                <a:gd name="connsiteY5" fmla="*/ 0 h 864096"/>
                <a:gd name="connsiteX6" fmla="*/ 2451661 w 2451661"/>
                <a:gd name="connsiteY6" fmla="*/ 440689 h 864096"/>
                <a:gd name="connsiteX7" fmla="*/ 2451661 w 2451661"/>
                <a:gd name="connsiteY7" fmla="*/ 864096 h 864096"/>
                <a:gd name="connsiteX8" fmla="*/ 1912296 w 2451661"/>
                <a:gd name="connsiteY8" fmla="*/ 864096 h 864096"/>
                <a:gd name="connsiteX9" fmla="*/ 1397447 w 2451661"/>
                <a:gd name="connsiteY9" fmla="*/ 864096 h 864096"/>
                <a:gd name="connsiteX10" fmla="*/ 980664 w 2451661"/>
                <a:gd name="connsiteY10" fmla="*/ 864096 h 864096"/>
                <a:gd name="connsiteX11" fmla="*/ 514849 w 2451661"/>
                <a:gd name="connsiteY11" fmla="*/ 864096 h 864096"/>
                <a:gd name="connsiteX12" fmla="*/ 0 w 2451661"/>
                <a:gd name="connsiteY12" fmla="*/ 864096 h 864096"/>
                <a:gd name="connsiteX13" fmla="*/ 0 w 2451661"/>
                <a:gd name="connsiteY13" fmla="*/ 449330 h 864096"/>
                <a:gd name="connsiteX14" fmla="*/ 0 w 2451661"/>
                <a:gd name="connsiteY14"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1661" h="864096" extrusionOk="0">
                  <a:moveTo>
                    <a:pt x="0" y="0"/>
                  </a:moveTo>
                  <a:cubicBezTo>
                    <a:pt x="106095" y="-37690"/>
                    <a:pt x="350399" y="52744"/>
                    <a:pt x="465816" y="0"/>
                  </a:cubicBezTo>
                  <a:cubicBezTo>
                    <a:pt x="581233" y="-52744"/>
                    <a:pt x="770861" y="18017"/>
                    <a:pt x="882598" y="0"/>
                  </a:cubicBezTo>
                  <a:cubicBezTo>
                    <a:pt x="994335" y="-18017"/>
                    <a:pt x="1145740" y="13483"/>
                    <a:pt x="1348414" y="0"/>
                  </a:cubicBezTo>
                  <a:cubicBezTo>
                    <a:pt x="1551088" y="-13483"/>
                    <a:pt x="1594902" y="38014"/>
                    <a:pt x="1814229" y="0"/>
                  </a:cubicBezTo>
                  <a:cubicBezTo>
                    <a:pt x="2033557" y="-38014"/>
                    <a:pt x="2168686" y="10091"/>
                    <a:pt x="2451661" y="0"/>
                  </a:cubicBezTo>
                  <a:cubicBezTo>
                    <a:pt x="2465669" y="182868"/>
                    <a:pt x="2437637" y="294290"/>
                    <a:pt x="2451661" y="440689"/>
                  </a:cubicBezTo>
                  <a:cubicBezTo>
                    <a:pt x="2465685" y="587088"/>
                    <a:pt x="2446385" y="731379"/>
                    <a:pt x="2451661" y="864096"/>
                  </a:cubicBezTo>
                  <a:cubicBezTo>
                    <a:pt x="2286098" y="900351"/>
                    <a:pt x="2051219" y="819395"/>
                    <a:pt x="1912296" y="864096"/>
                  </a:cubicBezTo>
                  <a:cubicBezTo>
                    <a:pt x="1773374" y="908797"/>
                    <a:pt x="1530483" y="829232"/>
                    <a:pt x="1397447" y="864096"/>
                  </a:cubicBezTo>
                  <a:cubicBezTo>
                    <a:pt x="1264411" y="898960"/>
                    <a:pt x="1153866" y="843892"/>
                    <a:pt x="980664" y="864096"/>
                  </a:cubicBezTo>
                  <a:cubicBezTo>
                    <a:pt x="807462" y="884300"/>
                    <a:pt x="738677" y="810617"/>
                    <a:pt x="514849" y="864096"/>
                  </a:cubicBezTo>
                  <a:cubicBezTo>
                    <a:pt x="291022" y="917575"/>
                    <a:pt x="250797" y="830644"/>
                    <a:pt x="0" y="864096"/>
                  </a:cubicBezTo>
                  <a:cubicBezTo>
                    <a:pt x="-12087" y="726342"/>
                    <a:pt x="5803" y="561441"/>
                    <a:pt x="0" y="449330"/>
                  </a:cubicBezTo>
                  <a:cubicBezTo>
                    <a:pt x="-5803" y="337219"/>
                    <a:pt x="9603" y="93043"/>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FDB7F334-4DDC-4E8A-A8D5-04A4911A2A8F}"/>
                </a:ext>
              </a:extLst>
            </p:cNvPr>
            <p:cNvSpPr/>
            <p:nvPr/>
          </p:nvSpPr>
          <p:spPr>
            <a:xfrm>
              <a:off x="4149257" y="4112540"/>
              <a:ext cx="2070442" cy="106718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9" name="Conector de Seta Reta 28">
              <a:extLst>
                <a:ext uri="{FF2B5EF4-FFF2-40B4-BE49-F238E27FC236}">
                  <a16:creationId xmlns:a16="http://schemas.microsoft.com/office/drawing/2014/main" id="{C0FAEC24-8243-42F0-BEC3-683FA363EEC8}"/>
                </a:ext>
              </a:extLst>
            </p:cNvPr>
            <p:cNvCxnSpPr>
              <a:cxnSpLocks/>
            </p:cNvCxnSpPr>
            <p:nvPr/>
          </p:nvCxnSpPr>
          <p:spPr>
            <a:xfrm>
              <a:off x="3369030" y="4190007"/>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ECE9B814-084A-45CF-A60F-A1BEC5421CAE}"/>
                </a:ext>
              </a:extLst>
            </p:cNvPr>
            <p:cNvSpPr txBox="1"/>
            <p:nvPr/>
          </p:nvSpPr>
          <p:spPr>
            <a:xfrm>
              <a:off x="2996913" y="4800759"/>
              <a:ext cx="1152344" cy="338554"/>
            </a:xfrm>
            <a:prstGeom prst="rect">
              <a:avLst/>
            </a:prstGeom>
            <a:noFill/>
          </p:spPr>
          <p:txBody>
            <a:bodyPr wrap="square" rtlCol="0">
              <a:spAutoFit/>
            </a:bodyPr>
            <a:lstStyle/>
            <a:p>
              <a:r>
                <a:rPr lang="pt-BR" sz="1600" dirty="0">
                  <a:latin typeface="Segoe Script" panose="030B0504020000000003" pitchFamily="66" charset="0"/>
                </a:rPr>
                <a:t>entrada</a:t>
              </a:r>
            </a:p>
          </p:txBody>
        </p:sp>
        <p:sp>
          <p:nvSpPr>
            <p:cNvPr id="34" name="CaixaDeTexto 33">
              <a:extLst>
                <a:ext uri="{FF2B5EF4-FFF2-40B4-BE49-F238E27FC236}">
                  <a16:creationId xmlns:a16="http://schemas.microsoft.com/office/drawing/2014/main" id="{1B816E76-2A50-4890-9CB1-3848B9F7B257}"/>
                </a:ext>
              </a:extLst>
            </p:cNvPr>
            <p:cNvSpPr txBox="1"/>
            <p:nvPr/>
          </p:nvSpPr>
          <p:spPr>
            <a:xfrm>
              <a:off x="4007833" y="4112540"/>
              <a:ext cx="2353290" cy="913070"/>
            </a:xfrm>
            <a:prstGeom prst="rect">
              <a:avLst/>
            </a:prstGeom>
            <a:noFill/>
          </p:spPr>
          <p:txBody>
            <a:bodyPr wrap="square" rtlCol="0">
              <a:spAutoFit/>
            </a:bodyPr>
            <a:lstStyle/>
            <a:p>
              <a:pPr algn="ctr"/>
              <a:endParaRPr lang="pt-BR" sz="2000" b="1" baseline="-25000" dirty="0">
                <a:solidFill>
                  <a:srgbClr val="FF0000"/>
                </a:solidFill>
                <a:latin typeface="Segoe Script" panose="030B0504020000000003" pitchFamily="66" charset="0"/>
              </a:endParaRPr>
            </a:p>
            <a:p>
              <a:pPr algn="ctr"/>
              <a:r>
                <a:rPr lang="pt-BR" sz="2000" baseline="-25000" dirty="0">
                  <a:latin typeface="Segoe Script" panose="030B0504020000000003" pitchFamily="66" charset="0"/>
                </a:rPr>
                <a:t>(máquina virtual)</a:t>
              </a:r>
              <a:endParaRPr lang="pt-BR" sz="2000" b="1"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interpretador</a:t>
              </a:r>
              <a:r>
                <a:rPr lang="pt-BR" sz="2000" baseline="-25000" dirty="0">
                  <a:latin typeface="Segoe Script" panose="030B0504020000000003" pitchFamily="66" charset="0"/>
                </a:rPr>
                <a:t> </a:t>
              </a:r>
            </a:p>
          </p:txBody>
        </p:sp>
        <p:sp>
          <p:nvSpPr>
            <p:cNvPr id="2" name="CaixaDeTexto 1">
              <a:extLst>
                <a:ext uri="{FF2B5EF4-FFF2-40B4-BE49-F238E27FC236}">
                  <a16:creationId xmlns:a16="http://schemas.microsoft.com/office/drawing/2014/main" id="{FFB8DBC0-23BE-41E6-94CE-67EB44B249F5}"/>
                </a:ext>
              </a:extLst>
            </p:cNvPr>
            <p:cNvSpPr txBox="1"/>
            <p:nvPr/>
          </p:nvSpPr>
          <p:spPr>
            <a:xfrm>
              <a:off x="987632" y="836712"/>
              <a:ext cx="2353290" cy="3836948"/>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qualquer</a:t>
              </a: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compilador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dirty="0">
                  <a:latin typeface="Segoe Script" panose="030B0504020000000003" pitchFamily="66" charset="0"/>
                </a:rPr>
                <a:t>programa </a:t>
              </a:r>
            </a:p>
            <a:p>
              <a:pPr algn="ctr"/>
              <a:r>
                <a:rPr lang="pt-BR" dirty="0">
                  <a:latin typeface="Segoe Script" panose="030B0504020000000003" pitchFamily="66" charset="0"/>
                </a:rPr>
                <a:t>objeto (</a:t>
              </a:r>
              <a:r>
                <a:rPr lang="pt-BR" dirty="0" err="1">
                  <a:latin typeface="Segoe Script" panose="030B0504020000000003" pitchFamily="66" charset="0"/>
                </a:rPr>
                <a:t>bytecode</a:t>
              </a:r>
              <a:r>
                <a:rPr lang="pt-BR" dirty="0">
                  <a:latin typeface="Segoe Script" panose="030B0504020000000003" pitchFamily="66" charset="0"/>
                </a:rPr>
                <a:t>)</a:t>
              </a:r>
            </a:p>
            <a:p>
              <a:pPr algn="ctr"/>
              <a:r>
                <a:rPr lang="pt-BR" baseline="-25000" dirty="0">
                  <a:latin typeface="Segoe Script" panose="030B0504020000000003" pitchFamily="66" charset="0"/>
                </a:rPr>
                <a:t>linguagem intermediária</a:t>
              </a:r>
              <a:endParaRPr lang="pt-BR" dirty="0">
                <a:latin typeface="Segoe Script" panose="030B0504020000000003" pitchFamily="66" charset="0"/>
              </a:endParaRPr>
            </a:p>
          </p:txBody>
        </p:sp>
        <p:cxnSp>
          <p:nvCxnSpPr>
            <p:cNvPr id="22" name="Conector de Seta Reta 21">
              <a:extLst>
                <a:ext uri="{FF2B5EF4-FFF2-40B4-BE49-F238E27FC236}">
                  <a16:creationId xmlns:a16="http://schemas.microsoft.com/office/drawing/2014/main" id="{0F01FE4D-4908-41D9-9E64-792CAB2E5925}"/>
                </a:ext>
              </a:extLst>
            </p:cNvPr>
            <p:cNvCxnSpPr>
              <a:cxnSpLocks/>
            </p:cNvCxnSpPr>
            <p:nvPr/>
          </p:nvCxnSpPr>
          <p:spPr>
            <a:xfrm>
              <a:off x="3369030" y="5059923"/>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DBD3C2D2-F1F8-477A-BE27-4265D069CC2F}"/>
                </a:ext>
              </a:extLst>
            </p:cNvPr>
            <p:cNvCxnSpPr>
              <a:cxnSpLocks/>
            </p:cNvCxnSpPr>
            <p:nvPr/>
          </p:nvCxnSpPr>
          <p:spPr>
            <a:xfrm>
              <a:off x="6282404" y="4646131"/>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2C205242-6522-42EF-A98E-BA31D3835601}"/>
                </a:ext>
              </a:extLst>
            </p:cNvPr>
            <p:cNvSpPr txBox="1"/>
            <p:nvPr/>
          </p:nvSpPr>
          <p:spPr>
            <a:xfrm>
              <a:off x="6516000" y="4370745"/>
              <a:ext cx="1152344" cy="338554"/>
            </a:xfrm>
            <a:prstGeom prst="rect">
              <a:avLst/>
            </a:prstGeom>
            <a:noFill/>
          </p:spPr>
          <p:txBody>
            <a:bodyPr wrap="square" rtlCol="0">
              <a:spAutoFit/>
            </a:bodyPr>
            <a:lstStyle/>
            <a:p>
              <a:r>
                <a:rPr lang="pt-BR" sz="1600" dirty="0">
                  <a:latin typeface="Segoe Script" panose="030B0504020000000003" pitchFamily="66" charset="0"/>
                </a:rPr>
                <a:t>saída</a:t>
              </a:r>
            </a:p>
          </p:txBody>
        </p:sp>
      </p:grpSp>
    </p:spTree>
    <p:extLst>
      <p:ext uri="{BB962C8B-B14F-4D97-AF65-F5344CB8AC3E}">
        <p14:creationId xmlns:p14="http://schemas.microsoft.com/office/powerpoint/2010/main" val="209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i="1" dirty="0" err="1">
                <a:solidFill>
                  <a:srgbClr val="003300"/>
                </a:solidFill>
                <a:effectLst>
                  <a:outerShdw blurRad="38100" dist="38100" dir="2700000" algn="tl">
                    <a:srgbClr val="C0C0C0"/>
                  </a:outerShdw>
                </a:effectLst>
                <a:latin typeface="Arial Narrow" pitchFamily="34" charset="0"/>
              </a:rPr>
              <a:t>just</a:t>
            </a:r>
            <a:r>
              <a:rPr kumimoji="1" lang="pt-BR" sz="2800" i="1" dirty="0">
                <a:solidFill>
                  <a:srgbClr val="003300"/>
                </a:solidFill>
                <a:effectLst>
                  <a:outerShdw blurRad="38100" dist="38100" dir="2700000" algn="tl">
                    <a:srgbClr val="C0C0C0"/>
                  </a:outerShdw>
                </a:effectLst>
                <a:latin typeface="Arial Narrow" pitchFamily="34" charset="0"/>
              </a:rPr>
              <a:t>-</a:t>
            </a:r>
            <a:r>
              <a:rPr kumimoji="1" lang="pt-BR" sz="2800" i="1" dirty="0" err="1">
                <a:solidFill>
                  <a:srgbClr val="003300"/>
                </a:solidFill>
                <a:effectLst>
                  <a:outerShdw blurRad="38100" dist="38100" dir="2700000" algn="tl">
                    <a:srgbClr val="C0C0C0"/>
                  </a:outerShdw>
                </a:effectLst>
                <a:latin typeface="Arial Narrow" pitchFamily="34" charset="0"/>
              </a:rPr>
              <a:t>in-time</a:t>
            </a:r>
            <a:r>
              <a:rPr kumimoji="1" lang="pt-BR" sz="2800" dirty="0">
                <a:solidFill>
                  <a:srgbClr val="003300"/>
                </a:solidFill>
                <a:effectLst>
                  <a:outerShdw blurRad="38100" dist="38100" dir="2700000" algn="tl">
                    <a:srgbClr val="C0C0C0"/>
                  </a:outerShdw>
                </a:effectLst>
                <a:latin typeface="Arial Narrow" pitchFamily="34" charset="0"/>
              </a:rPr>
              <a:t> (JIT)</a:t>
            </a:r>
            <a:endParaRPr kumimoji="1" lang="pt-BR" sz="4400" dirty="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15" name="Agrupar 14">
            <a:extLst>
              <a:ext uri="{FF2B5EF4-FFF2-40B4-BE49-F238E27FC236}">
                <a16:creationId xmlns:a16="http://schemas.microsoft.com/office/drawing/2014/main" id="{07455517-EE4E-44F8-BD9B-6C4B4BC3E34A}"/>
              </a:ext>
            </a:extLst>
          </p:cNvPr>
          <p:cNvGrpSpPr/>
          <p:nvPr/>
        </p:nvGrpSpPr>
        <p:grpSpPr>
          <a:xfrm>
            <a:off x="1172994" y="836712"/>
            <a:ext cx="6733908" cy="4938791"/>
            <a:chOff x="1172994" y="836712"/>
            <a:chExt cx="6733908" cy="4938791"/>
          </a:xfrm>
        </p:grpSpPr>
        <p:sp>
          <p:nvSpPr>
            <p:cNvPr id="4" name="Retângulo 3">
              <a:extLst>
                <a:ext uri="{FF2B5EF4-FFF2-40B4-BE49-F238E27FC236}">
                  <a16:creationId xmlns:a16="http://schemas.microsoft.com/office/drawing/2014/main" id="{69A13DA2-BB66-4A73-8C87-2733CCB67743}"/>
                </a:ext>
              </a:extLst>
            </p:cNvPr>
            <p:cNvSpPr/>
            <p:nvPr/>
          </p:nvSpPr>
          <p:spPr>
            <a:xfrm>
              <a:off x="1345134" y="2424916"/>
              <a:ext cx="2070442" cy="4930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de Seta Reta 11">
              <a:extLst>
                <a:ext uri="{FF2B5EF4-FFF2-40B4-BE49-F238E27FC236}">
                  <a16:creationId xmlns:a16="http://schemas.microsoft.com/office/drawing/2014/main" id="{78728C54-840C-456B-BDD7-1F70C76D5054}"/>
                </a:ext>
              </a:extLst>
            </p:cNvPr>
            <p:cNvCxnSpPr>
              <a:cxnSpLocks/>
            </p:cNvCxnSpPr>
            <p:nvPr/>
          </p:nvCxnSpPr>
          <p:spPr>
            <a:xfrm>
              <a:off x="2391622" y="1706579"/>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50115EB-E20D-4E0C-B2A7-399C8AC646E3}"/>
                </a:ext>
              </a:extLst>
            </p:cNvPr>
            <p:cNvCxnSpPr>
              <a:cxnSpLocks/>
            </p:cNvCxnSpPr>
            <p:nvPr/>
          </p:nvCxnSpPr>
          <p:spPr>
            <a:xfrm>
              <a:off x="2391622" y="3002723"/>
              <a:ext cx="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a:extLst>
                <a:ext uri="{FF2B5EF4-FFF2-40B4-BE49-F238E27FC236}">
                  <a16:creationId xmlns:a16="http://schemas.microsoft.com/office/drawing/2014/main" id="{CD10C5B8-1C2C-49EB-9E07-0D154FD0FF8D}"/>
                </a:ext>
              </a:extLst>
            </p:cNvPr>
            <p:cNvSpPr/>
            <p:nvPr/>
          </p:nvSpPr>
          <p:spPr>
            <a:xfrm>
              <a:off x="1172994" y="3782036"/>
              <a:ext cx="2451661" cy="864096"/>
            </a:xfrm>
            <a:custGeom>
              <a:avLst/>
              <a:gdLst>
                <a:gd name="connsiteX0" fmla="*/ 0 w 2451661"/>
                <a:gd name="connsiteY0" fmla="*/ 0 h 864096"/>
                <a:gd name="connsiteX1" fmla="*/ 465816 w 2451661"/>
                <a:gd name="connsiteY1" fmla="*/ 0 h 864096"/>
                <a:gd name="connsiteX2" fmla="*/ 882598 w 2451661"/>
                <a:gd name="connsiteY2" fmla="*/ 0 h 864096"/>
                <a:gd name="connsiteX3" fmla="*/ 1348414 w 2451661"/>
                <a:gd name="connsiteY3" fmla="*/ 0 h 864096"/>
                <a:gd name="connsiteX4" fmla="*/ 1814229 w 2451661"/>
                <a:gd name="connsiteY4" fmla="*/ 0 h 864096"/>
                <a:gd name="connsiteX5" fmla="*/ 2451661 w 2451661"/>
                <a:gd name="connsiteY5" fmla="*/ 0 h 864096"/>
                <a:gd name="connsiteX6" fmla="*/ 2451661 w 2451661"/>
                <a:gd name="connsiteY6" fmla="*/ 440689 h 864096"/>
                <a:gd name="connsiteX7" fmla="*/ 2451661 w 2451661"/>
                <a:gd name="connsiteY7" fmla="*/ 864096 h 864096"/>
                <a:gd name="connsiteX8" fmla="*/ 1912296 w 2451661"/>
                <a:gd name="connsiteY8" fmla="*/ 864096 h 864096"/>
                <a:gd name="connsiteX9" fmla="*/ 1397447 w 2451661"/>
                <a:gd name="connsiteY9" fmla="*/ 864096 h 864096"/>
                <a:gd name="connsiteX10" fmla="*/ 980664 w 2451661"/>
                <a:gd name="connsiteY10" fmla="*/ 864096 h 864096"/>
                <a:gd name="connsiteX11" fmla="*/ 514849 w 2451661"/>
                <a:gd name="connsiteY11" fmla="*/ 864096 h 864096"/>
                <a:gd name="connsiteX12" fmla="*/ 0 w 2451661"/>
                <a:gd name="connsiteY12" fmla="*/ 864096 h 864096"/>
                <a:gd name="connsiteX13" fmla="*/ 0 w 2451661"/>
                <a:gd name="connsiteY13" fmla="*/ 449330 h 864096"/>
                <a:gd name="connsiteX14" fmla="*/ 0 w 2451661"/>
                <a:gd name="connsiteY14"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1661" h="864096" extrusionOk="0">
                  <a:moveTo>
                    <a:pt x="0" y="0"/>
                  </a:moveTo>
                  <a:cubicBezTo>
                    <a:pt x="106095" y="-37690"/>
                    <a:pt x="350399" y="52744"/>
                    <a:pt x="465816" y="0"/>
                  </a:cubicBezTo>
                  <a:cubicBezTo>
                    <a:pt x="581233" y="-52744"/>
                    <a:pt x="770861" y="18017"/>
                    <a:pt x="882598" y="0"/>
                  </a:cubicBezTo>
                  <a:cubicBezTo>
                    <a:pt x="994335" y="-18017"/>
                    <a:pt x="1145740" y="13483"/>
                    <a:pt x="1348414" y="0"/>
                  </a:cubicBezTo>
                  <a:cubicBezTo>
                    <a:pt x="1551088" y="-13483"/>
                    <a:pt x="1594902" y="38014"/>
                    <a:pt x="1814229" y="0"/>
                  </a:cubicBezTo>
                  <a:cubicBezTo>
                    <a:pt x="2033557" y="-38014"/>
                    <a:pt x="2168686" y="10091"/>
                    <a:pt x="2451661" y="0"/>
                  </a:cubicBezTo>
                  <a:cubicBezTo>
                    <a:pt x="2465669" y="182868"/>
                    <a:pt x="2437637" y="294290"/>
                    <a:pt x="2451661" y="440689"/>
                  </a:cubicBezTo>
                  <a:cubicBezTo>
                    <a:pt x="2465685" y="587088"/>
                    <a:pt x="2446385" y="731379"/>
                    <a:pt x="2451661" y="864096"/>
                  </a:cubicBezTo>
                  <a:cubicBezTo>
                    <a:pt x="2286098" y="900351"/>
                    <a:pt x="2051219" y="819395"/>
                    <a:pt x="1912296" y="864096"/>
                  </a:cubicBezTo>
                  <a:cubicBezTo>
                    <a:pt x="1773374" y="908797"/>
                    <a:pt x="1530483" y="829232"/>
                    <a:pt x="1397447" y="864096"/>
                  </a:cubicBezTo>
                  <a:cubicBezTo>
                    <a:pt x="1264411" y="898960"/>
                    <a:pt x="1153866" y="843892"/>
                    <a:pt x="980664" y="864096"/>
                  </a:cubicBezTo>
                  <a:cubicBezTo>
                    <a:pt x="807462" y="884300"/>
                    <a:pt x="738677" y="810617"/>
                    <a:pt x="514849" y="864096"/>
                  </a:cubicBezTo>
                  <a:cubicBezTo>
                    <a:pt x="291022" y="917575"/>
                    <a:pt x="250797" y="830644"/>
                    <a:pt x="0" y="864096"/>
                  </a:cubicBezTo>
                  <a:cubicBezTo>
                    <a:pt x="-12087" y="726342"/>
                    <a:pt x="5803" y="561441"/>
                    <a:pt x="0" y="449330"/>
                  </a:cubicBezTo>
                  <a:cubicBezTo>
                    <a:pt x="-5803" y="337219"/>
                    <a:pt x="9603" y="93043"/>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FDB7F334-4DDC-4E8A-A8D5-04A4911A2A8F}"/>
                </a:ext>
              </a:extLst>
            </p:cNvPr>
            <p:cNvSpPr/>
            <p:nvPr/>
          </p:nvSpPr>
          <p:spPr>
            <a:xfrm>
              <a:off x="4432993" y="4112540"/>
              <a:ext cx="2070442" cy="154870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9" name="Conector de Seta Reta 28">
              <a:extLst>
                <a:ext uri="{FF2B5EF4-FFF2-40B4-BE49-F238E27FC236}">
                  <a16:creationId xmlns:a16="http://schemas.microsoft.com/office/drawing/2014/main" id="{C0FAEC24-8243-42F0-BEC3-683FA363EEC8}"/>
                </a:ext>
              </a:extLst>
            </p:cNvPr>
            <p:cNvCxnSpPr>
              <a:cxnSpLocks/>
            </p:cNvCxnSpPr>
            <p:nvPr/>
          </p:nvCxnSpPr>
          <p:spPr>
            <a:xfrm>
              <a:off x="3652766" y="4190007"/>
              <a:ext cx="737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ECE9B814-084A-45CF-A60F-A1BEC5421CAE}"/>
                </a:ext>
              </a:extLst>
            </p:cNvPr>
            <p:cNvSpPr txBox="1"/>
            <p:nvPr/>
          </p:nvSpPr>
          <p:spPr>
            <a:xfrm>
              <a:off x="3258223" y="4926922"/>
              <a:ext cx="1152344" cy="338554"/>
            </a:xfrm>
            <a:prstGeom prst="rect">
              <a:avLst/>
            </a:prstGeom>
            <a:noFill/>
          </p:spPr>
          <p:txBody>
            <a:bodyPr wrap="square" rtlCol="0">
              <a:spAutoFit/>
            </a:bodyPr>
            <a:lstStyle/>
            <a:p>
              <a:r>
                <a:rPr lang="pt-BR" sz="1600" dirty="0">
                  <a:latin typeface="Segoe Script" panose="030B0504020000000003" pitchFamily="66" charset="0"/>
                </a:rPr>
                <a:t>entrada</a:t>
              </a:r>
            </a:p>
          </p:txBody>
        </p:sp>
        <p:sp>
          <p:nvSpPr>
            <p:cNvPr id="34" name="CaixaDeTexto 33">
              <a:extLst>
                <a:ext uri="{FF2B5EF4-FFF2-40B4-BE49-F238E27FC236}">
                  <a16:creationId xmlns:a16="http://schemas.microsoft.com/office/drawing/2014/main" id="{1B816E76-2A50-4890-9CB1-3848B9F7B257}"/>
                </a:ext>
              </a:extLst>
            </p:cNvPr>
            <p:cNvSpPr txBox="1"/>
            <p:nvPr/>
          </p:nvSpPr>
          <p:spPr>
            <a:xfrm>
              <a:off x="4291569" y="3959621"/>
              <a:ext cx="2353290" cy="1815882"/>
            </a:xfrm>
            <a:prstGeom prst="rect">
              <a:avLst/>
            </a:prstGeom>
            <a:noFill/>
          </p:spPr>
          <p:txBody>
            <a:bodyPr wrap="square" rtlCol="0">
              <a:spAutoFit/>
            </a:bodyPr>
            <a:lstStyle/>
            <a:p>
              <a:pPr algn="ctr"/>
              <a:endParaRPr lang="pt-BR" sz="2000" b="1" baseline="-25000" dirty="0">
                <a:solidFill>
                  <a:srgbClr val="FF0000"/>
                </a:solidFill>
                <a:latin typeface="Segoe Script" panose="030B0504020000000003" pitchFamily="66" charset="0"/>
              </a:endParaRPr>
            </a:p>
            <a:p>
              <a:pPr algn="ctr"/>
              <a:r>
                <a:rPr lang="pt-BR" sz="2000" baseline="-25000" dirty="0">
                  <a:latin typeface="Segoe Script" panose="030B0504020000000003" pitchFamily="66" charset="0"/>
                </a:rPr>
                <a:t>(máquina virtual)</a:t>
              </a:r>
            </a:p>
            <a:p>
              <a:pPr algn="ctr"/>
              <a:r>
                <a:rPr lang="pt-BR" sz="2000" b="1" dirty="0">
                  <a:solidFill>
                    <a:srgbClr val="FF0000"/>
                  </a:solidFill>
                  <a:latin typeface="Segoe Script" panose="030B0504020000000003" pitchFamily="66" charset="0"/>
                </a:rPr>
                <a:t>compilador</a:t>
              </a:r>
            </a:p>
            <a:p>
              <a:pPr algn="ctr"/>
              <a:endParaRPr lang="pt-BR" sz="2000" b="1" dirty="0">
                <a:solidFill>
                  <a:srgbClr val="FF0000"/>
                </a:solidFill>
                <a:latin typeface="Segoe Script" panose="030B0504020000000003" pitchFamily="66" charset="0"/>
              </a:endParaRPr>
            </a:p>
            <a:p>
              <a:pPr algn="ctr"/>
              <a:r>
                <a:rPr lang="pt-BR" sz="1600" dirty="0">
                  <a:latin typeface="Segoe Script" panose="030B0504020000000003" pitchFamily="66" charset="0"/>
                </a:rPr>
                <a:t>programa </a:t>
              </a:r>
            </a:p>
            <a:p>
              <a:pPr algn="ctr"/>
              <a:r>
                <a:rPr lang="pt-BR" sz="1600" dirty="0">
                  <a:latin typeface="Segoe Script" panose="030B0504020000000003" pitchFamily="66" charset="0"/>
                </a:rPr>
                <a:t>objeto</a:t>
              </a:r>
              <a:endParaRPr lang="pt-BR" sz="1600" b="1" dirty="0">
                <a:solidFill>
                  <a:srgbClr val="FF0000"/>
                </a:solidFill>
                <a:latin typeface="Segoe Script" panose="030B0504020000000003" pitchFamily="66" charset="0"/>
              </a:endParaRPr>
            </a:p>
            <a:p>
              <a:pPr algn="ctr"/>
              <a:r>
                <a:rPr lang="pt-BR" sz="2000" baseline="-25000" dirty="0">
                  <a:latin typeface="Segoe Script" panose="030B0504020000000003" pitchFamily="66" charset="0"/>
                </a:rPr>
                <a:t> </a:t>
              </a:r>
            </a:p>
          </p:txBody>
        </p:sp>
        <p:sp>
          <p:nvSpPr>
            <p:cNvPr id="2" name="CaixaDeTexto 1">
              <a:extLst>
                <a:ext uri="{FF2B5EF4-FFF2-40B4-BE49-F238E27FC236}">
                  <a16:creationId xmlns:a16="http://schemas.microsoft.com/office/drawing/2014/main" id="{FFB8DBC0-23BE-41E6-94CE-67EB44B249F5}"/>
                </a:ext>
              </a:extLst>
            </p:cNvPr>
            <p:cNvSpPr txBox="1"/>
            <p:nvPr/>
          </p:nvSpPr>
          <p:spPr>
            <a:xfrm>
              <a:off x="1271368" y="836712"/>
              <a:ext cx="2353290" cy="3836948"/>
            </a:xfrm>
            <a:prstGeom prst="rect">
              <a:avLst/>
            </a:prstGeom>
            <a:noFill/>
          </p:spPr>
          <p:txBody>
            <a:bodyPr wrap="square" rtlCol="0">
              <a:spAutoFit/>
            </a:bodyPr>
            <a:lstStyle/>
            <a:p>
              <a:pPr algn="ctr"/>
              <a:r>
                <a:rPr lang="pt-BR" dirty="0">
                  <a:latin typeface="Segoe Script" panose="030B0504020000000003" pitchFamily="66" charset="0"/>
                </a:rPr>
                <a:t>programa </a:t>
              </a:r>
            </a:p>
            <a:p>
              <a:pPr algn="ctr"/>
              <a:r>
                <a:rPr lang="pt-BR" dirty="0">
                  <a:latin typeface="Segoe Script" panose="030B0504020000000003" pitchFamily="66" charset="0"/>
                </a:rPr>
                <a:t>fonte </a:t>
              </a:r>
            </a:p>
            <a:p>
              <a:pPr algn="ctr"/>
              <a:r>
                <a:rPr lang="pt-BR" baseline="-25000" dirty="0">
                  <a:latin typeface="Segoe Script" panose="030B0504020000000003" pitchFamily="66" charset="0"/>
                </a:rPr>
                <a:t>linguagem qualquer</a:t>
              </a: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baseline="-25000" dirty="0">
                <a:latin typeface="Segoe Script" panose="030B0504020000000003" pitchFamily="66" charset="0"/>
              </a:endParaRPr>
            </a:p>
            <a:p>
              <a:pPr algn="ctr"/>
              <a:endParaRPr lang="pt-BR" sz="2000" b="1" baseline="-25000" dirty="0">
                <a:solidFill>
                  <a:srgbClr val="FF0000"/>
                </a:solidFill>
                <a:latin typeface="Segoe Script" panose="030B0504020000000003" pitchFamily="66" charset="0"/>
              </a:endParaRPr>
            </a:p>
            <a:p>
              <a:pPr algn="ctr"/>
              <a:r>
                <a:rPr lang="pt-BR" sz="2000" b="1" dirty="0">
                  <a:solidFill>
                    <a:srgbClr val="FF0000"/>
                  </a:solidFill>
                  <a:latin typeface="Segoe Script" panose="030B0504020000000003" pitchFamily="66" charset="0"/>
                </a:rPr>
                <a:t>compilador</a:t>
              </a:r>
              <a:r>
                <a:rPr lang="pt-BR" sz="2000" dirty="0">
                  <a:latin typeface="Segoe Script" panose="030B0504020000000003" pitchFamily="66" charset="0"/>
                </a:rPr>
                <a:t> </a:t>
              </a: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endParaRPr lang="pt-BR" sz="2000" dirty="0">
                <a:latin typeface="Segoe Script" panose="030B0504020000000003" pitchFamily="66" charset="0"/>
              </a:endParaRPr>
            </a:p>
            <a:p>
              <a:pPr algn="ctr"/>
              <a:r>
                <a:rPr lang="pt-BR" dirty="0">
                  <a:latin typeface="Segoe Script" panose="030B0504020000000003" pitchFamily="66" charset="0"/>
                </a:rPr>
                <a:t>programa </a:t>
              </a:r>
            </a:p>
            <a:p>
              <a:pPr algn="ctr"/>
              <a:r>
                <a:rPr lang="pt-BR" dirty="0">
                  <a:latin typeface="Segoe Script" panose="030B0504020000000003" pitchFamily="66" charset="0"/>
                </a:rPr>
                <a:t>objeto (</a:t>
              </a:r>
              <a:r>
                <a:rPr lang="pt-BR" dirty="0" err="1">
                  <a:latin typeface="Segoe Script" panose="030B0504020000000003" pitchFamily="66" charset="0"/>
                </a:rPr>
                <a:t>bytecode</a:t>
              </a:r>
              <a:r>
                <a:rPr lang="pt-BR" dirty="0">
                  <a:latin typeface="Segoe Script" panose="030B0504020000000003" pitchFamily="66" charset="0"/>
                </a:rPr>
                <a:t>)</a:t>
              </a:r>
            </a:p>
            <a:p>
              <a:pPr algn="ctr"/>
              <a:r>
                <a:rPr lang="pt-BR" baseline="-25000" dirty="0">
                  <a:latin typeface="Segoe Script" panose="030B0504020000000003" pitchFamily="66" charset="0"/>
                </a:rPr>
                <a:t>linguagem intermediária</a:t>
              </a:r>
              <a:endParaRPr lang="pt-BR" dirty="0">
                <a:latin typeface="Segoe Script" panose="030B0504020000000003" pitchFamily="66" charset="0"/>
              </a:endParaRPr>
            </a:p>
          </p:txBody>
        </p:sp>
        <p:cxnSp>
          <p:nvCxnSpPr>
            <p:cNvPr id="22" name="Conector de Seta Reta 21">
              <a:extLst>
                <a:ext uri="{FF2B5EF4-FFF2-40B4-BE49-F238E27FC236}">
                  <a16:creationId xmlns:a16="http://schemas.microsoft.com/office/drawing/2014/main" id="{0F01FE4D-4908-41D9-9E64-792CAB2E5925}"/>
                </a:ext>
              </a:extLst>
            </p:cNvPr>
            <p:cNvCxnSpPr>
              <a:cxnSpLocks/>
            </p:cNvCxnSpPr>
            <p:nvPr/>
          </p:nvCxnSpPr>
          <p:spPr>
            <a:xfrm>
              <a:off x="3563888" y="5225510"/>
              <a:ext cx="1103600" cy="3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DBD3C2D2-F1F8-477A-BE27-4265D069CC2F}"/>
                </a:ext>
              </a:extLst>
            </p:cNvPr>
            <p:cNvCxnSpPr>
              <a:cxnSpLocks/>
            </p:cNvCxnSpPr>
            <p:nvPr/>
          </p:nvCxnSpPr>
          <p:spPr>
            <a:xfrm>
              <a:off x="6205650" y="5205645"/>
              <a:ext cx="1102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2C205242-6522-42EF-A98E-BA31D3835601}"/>
                </a:ext>
              </a:extLst>
            </p:cNvPr>
            <p:cNvSpPr txBox="1"/>
            <p:nvPr/>
          </p:nvSpPr>
          <p:spPr>
            <a:xfrm>
              <a:off x="6660422" y="4930259"/>
              <a:ext cx="1246480" cy="338554"/>
            </a:xfrm>
            <a:prstGeom prst="rect">
              <a:avLst/>
            </a:prstGeom>
            <a:noFill/>
          </p:spPr>
          <p:txBody>
            <a:bodyPr wrap="square" rtlCol="0">
              <a:spAutoFit/>
            </a:bodyPr>
            <a:lstStyle/>
            <a:p>
              <a:r>
                <a:rPr lang="pt-BR" sz="1600" dirty="0">
                  <a:latin typeface="Segoe Script" panose="030B0504020000000003" pitchFamily="66" charset="0"/>
                </a:rPr>
                <a:t>saída</a:t>
              </a:r>
            </a:p>
          </p:txBody>
        </p:sp>
      </p:grpSp>
      <p:sp>
        <p:nvSpPr>
          <p:cNvPr id="3" name="Retângulo 2">
            <a:extLst>
              <a:ext uri="{FF2B5EF4-FFF2-40B4-BE49-F238E27FC236}">
                <a16:creationId xmlns:a16="http://schemas.microsoft.com/office/drawing/2014/main" id="{EDF7B10B-EC0D-4A5A-B26D-01D39DAAE8E2}"/>
              </a:ext>
            </a:extLst>
          </p:cNvPr>
          <p:cNvSpPr/>
          <p:nvPr/>
        </p:nvSpPr>
        <p:spPr>
          <a:xfrm>
            <a:off x="4860032" y="4926922"/>
            <a:ext cx="1193493" cy="604555"/>
          </a:xfrm>
          <a:custGeom>
            <a:avLst/>
            <a:gdLst>
              <a:gd name="connsiteX0" fmla="*/ 0 w 1193493"/>
              <a:gd name="connsiteY0" fmla="*/ 0 h 604555"/>
              <a:gd name="connsiteX1" fmla="*/ 584812 w 1193493"/>
              <a:gd name="connsiteY1" fmla="*/ 0 h 604555"/>
              <a:gd name="connsiteX2" fmla="*/ 1193493 w 1193493"/>
              <a:gd name="connsiteY2" fmla="*/ 0 h 604555"/>
              <a:gd name="connsiteX3" fmla="*/ 1193493 w 1193493"/>
              <a:gd name="connsiteY3" fmla="*/ 296232 h 604555"/>
              <a:gd name="connsiteX4" fmla="*/ 1193493 w 1193493"/>
              <a:gd name="connsiteY4" fmla="*/ 604555 h 604555"/>
              <a:gd name="connsiteX5" fmla="*/ 572877 w 1193493"/>
              <a:gd name="connsiteY5" fmla="*/ 604555 h 604555"/>
              <a:gd name="connsiteX6" fmla="*/ 0 w 1193493"/>
              <a:gd name="connsiteY6" fmla="*/ 604555 h 604555"/>
              <a:gd name="connsiteX7" fmla="*/ 0 w 1193493"/>
              <a:gd name="connsiteY7" fmla="*/ 308323 h 604555"/>
              <a:gd name="connsiteX8" fmla="*/ 0 w 1193493"/>
              <a:gd name="connsiteY8" fmla="*/ 0 h 604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3493" h="604555" extrusionOk="0">
                <a:moveTo>
                  <a:pt x="0" y="0"/>
                </a:moveTo>
                <a:cubicBezTo>
                  <a:pt x="170712" y="-3357"/>
                  <a:pt x="302446" y="38465"/>
                  <a:pt x="584812" y="0"/>
                </a:cubicBezTo>
                <a:cubicBezTo>
                  <a:pt x="867178" y="-38465"/>
                  <a:pt x="1022968" y="40794"/>
                  <a:pt x="1193493" y="0"/>
                </a:cubicBezTo>
                <a:cubicBezTo>
                  <a:pt x="1210765" y="127515"/>
                  <a:pt x="1163065" y="149530"/>
                  <a:pt x="1193493" y="296232"/>
                </a:cubicBezTo>
                <a:cubicBezTo>
                  <a:pt x="1223921" y="442934"/>
                  <a:pt x="1189919" y="487312"/>
                  <a:pt x="1193493" y="604555"/>
                </a:cubicBezTo>
                <a:cubicBezTo>
                  <a:pt x="1034723" y="624618"/>
                  <a:pt x="722070" y="561341"/>
                  <a:pt x="572877" y="604555"/>
                </a:cubicBezTo>
                <a:cubicBezTo>
                  <a:pt x="423684" y="647769"/>
                  <a:pt x="222740" y="596837"/>
                  <a:pt x="0" y="604555"/>
                </a:cubicBezTo>
                <a:cubicBezTo>
                  <a:pt x="-25645" y="467196"/>
                  <a:pt x="31434" y="453079"/>
                  <a:pt x="0" y="308323"/>
                </a:cubicBezTo>
                <a:cubicBezTo>
                  <a:pt x="-31434" y="163567"/>
                  <a:pt x="10907" y="127128"/>
                  <a:pt x="0" y="0"/>
                </a:cubicBezTo>
                <a:close/>
              </a:path>
            </a:pathLst>
          </a:custGeom>
          <a:noFill/>
          <a:ln w="19050">
            <a:solidFill>
              <a:schemeClr val="tx1"/>
            </a:solidFill>
            <a:prstDash val="sysDash"/>
            <a:extLst>
              <a:ext uri="{C807C97D-BFC1-408E-A445-0C87EB9F89A2}">
                <ask:lineSketchStyleProps xmlns:ask="http://schemas.microsoft.com/office/drawing/2018/sketchyshapes" sd="139348676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4" name="Conector de Seta Reta 23">
            <a:extLst>
              <a:ext uri="{FF2B5EF4-FFF2-40B4-BE49-F238E27FC236}">
                <a16:creationId xmlns:a16="http://schemas.microsoft.com/office/drawing/2014/main" id="{1FC98D35-8F14-42A9-A479-0F3C0A5AC3DB}"/>
              </a:ext>
            </a:extLst>
          </p:cNvPr>
          <p:cNvCxnSpPr>
            <a:cxnSpLocks/>
          </p:cNvCxnSpPr>
          <p:nvPr/>
        </p:nvCxnSpPr>
        <p:spPr>
          <a:xfrm>
            <a:off x="5508104" y="4646132"/>
            <a:ext cx="0" cy="2807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07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3">
            <a:extLst>
              <a:ext uri="{FF2B5EF4-FFF2-40B4-BE49-F238E27FC236}">
                <a16:creationId xmlns:a16="http://schemas.microsoft.com/office/drawing/2014/main" id="{169B3E44-78D1-44D5-AFA9-06ACD65B2576}"/>
              </a:ext>
            </a:extLst>
          </p:cNvPr>
          <p:cNvSpPr>
            <a:spLocks noChangeArrowheads="1"/>
          </p:cNvSpPr>
          <p:nvPr/>
        </p:nvSpPr>
        <p:spPr bwMode="auto">
          <a:xfrm>
            <a:off x="179512" y="100013"/>
            <a:ext cx="8766051" cy="609600"/>
          </a:xfrm>
          <a:prstGeom prst="rect">
            <a:avLst/>
          </a:prstGeom>
          <a:noFill/>
          <a:ln>
            <a:noFill/>
          </a:ln>
        </p:spPr>
        <p:txBody>
          <a:bodyPr anchor="ctr"/>
          <a:lstStyle/>
          <a:p>
            <a:pPr>
              <a:defRPr/>
            </a:pPr>
            <a:r>
              <a:rPr kumimoji="1" lang="pt-BR" sz="2800" b="1" dirty="0">
                <a:solidFill>
                  <a:srgbClr val="003300"/>
                </a:solidFill>
                <a:effectLst>
                  <a:outerShdw blurRad="38100" dist="38100" dir="2700000" algn="tl">
                    <a:srgbClr val="C0C0C0"/>
                  </a:outerShdw>
                </a:effectLst>
                <a:latin typeface="Arial Narrow" pitchFamily="34" charset="0"/>
              </a:rPr>
              <a:t>1. INTRODUÇÃO: </a:t>
            </a:r>
            <a:r>
              <a:rPr kumimoji="1" lang="pt-BR" sz="2800" dirty="0">
                <a:solidFill>
                  <a:srgbClr val="003300"/>
                </a:solidFill>
                <a:effectLst>
                  <a:outerShdw blurRad="38100" dist="38100" dir="2700000" algn="tl">
                    <a:srgbClr val="C0C0C0"/>
                  </a:outerShdw>
                </a:effectLst>
                <a:latin typeface="Arial Narrow" pitchFamily="34" charset="0"/>
              </a:rPr>
              <a:t>compilador conceitual</a:t>
            </a:r>
            <a:endParaRPr kumimoji="1" lang="pt-BR" sz="4400" dirty="0">
              <a:solidFill>
                <a:schemeClr val="tx2"/>
              </a:solidFill>
              <a:latin typeface="Arial Narrow" pitchFamily="34" charset="0"/>
            </a:endParaRPr>
          </a:p>
        </p:txBody>
      </p:sp>
      <p:sp>
        <p:nvSpPr>
          <p:cNvPr id="7" name="Line 114">
            <a:extLst>
              <a:ext uri="{FF2B5EF4-FFF2-40B4-BE49-F238E27FC236}">
                <a16:creationId xmlns:a16="http://schemas.microsoft.com/office/drawing/2014/main" id="{E0B4790F-9BBA-4C0A-A9DA-4D9A429D131D}"/>
              </a:ext>
            </a:extLst>
          </p:cNvPr>
          <p:cNvSpPr>
            <a:spLocks noChangeShapeType="1"/>
          </p:cNvSpPr>
          <p:nvPr/>
        </p:nvSpPr>
        <p:spPr bwMode="auto">
          <a:xfrm>
            <a:off x="-9463" y="620688"/>
            <a:ext cx="9144000" cy="0"/>
          </a:xfrm>
          <a:prstGeom prst="line">
            <a:avLst/>
          </a:prstGeom>
          <a:noFill/>
          <a:ln w="38100">
            <a:solidFill>
              <a:srgbClr val="FF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25" name="Group 127">
            <a:extLst>
              <a:ext uri="{FF2B5EF4-FFF2-40B4-BE49-F238E27FC236}">
                <a16:creationId xmlns:a16="http://schemas.microsoft.com/office/drawing/2014/main" id="{D36728E4-804B-4C5D-8482-A0EA7A92903B}"/>
              </a:ext>
            </a:extLst>
          </p:cNvPr>
          <p:cNvGrpSpPr>
            <a:grpSpLocks/>
          </p:cNvGrpSpPr>
          <p:nvPr/>
        </p:nvGrpSpPr>
        <p:grpSpPr bwMode="auto">
          <a:xfrm>
            <a:off x="700943" y="764704"/>
            <a:ext cx="7723188" cy="5688013"/>
            <a:chOff x="758" y="548"/>
            <a:chExt cx="4865" cy="3583"/>
          </a:xfrm>
        </p:grpSpPr>
        <p:sp>
          <p:nvSpPr>
            <p:cNvPr id="26" name="Rectangle 45">
              <a:extLst>
                <a:ext uri="{FF2B5EF4-FFF2-40B4-BE49-F238E27FC236}">
                  <a16:creationId xmlns:a16="http://schemas.microsoft.com/office/drawing/2014/main" id="{2C7B1C8F-D0AC-4A98-8E13-0682775E9880}"/>
                </a:ext>
              </a:extLst>
            </p:cNvPr>
            <p:cNvSpPr>
              <a:spLocks noChangeArrowheads="1"/>
            </p:cNvSpPr>
            <p:nvPr/>
          </p:nvSpPr>
          <p:spPr bwMode="auto">
            <a:xfrm>
              <a:off x="4615" y="1445"/>
              <a:ext cx="1008" cy="59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dirty="0">
                  <a:latin typeface="Arial Narrow" panose="020B0606020202030204" pitchFamily="34" charset="0"/>
                </a:rPr>
                <a:t>detecção / tratamento </a:t>
              </a:r>
            </a:p>
            <a:p>
              <a:pPr algn="ctr">
                <a:spcBef>
                  <a:spcPct val="0"/>
                </a:spcBef>
                <a:buClrTx/>
                <a:buSzTx/>
                <a:buFontTx/>
                <a:buNone/>
              </a:pPr>
              <a:r>
                <a:rPr kumimoji="0" lang="pt-BR" altLang="pt-BR" sz="2000" dirty="0">
                  <a:latin typeface="Arial Narrow" panose="020B0606020202030204" pitchFamily="34" charset="0"/>
                </a:rPr>
                <a:t>de erros</a:t>
              </a:r>
            </a:p>
          </p:txBody>
        </p:sp>
        <p:sp>
          <p:nvSpPr>
            <p:cNvPr id="27" name="Line 52">
              <a:extLst>
                <a:ext uri="{FF2B5EF4-FFF2-40B4-BE49-F238E27FC236}">
                  <a16:creationId xmlns:a16="http://schemas.microsoft.com/office/drawing/2014/main" id="{43EFE28F-93AB-4EE7-8F48-A3CA29B36B37}"/>
                </a:ext>
              </a:extLst>
            </p:cNvPr>
            <p:cNvSpPr>
              <a:spLocks noChangeShapeType="1"/>
            </p:cNvSpPr>
            <p:nvPr/>
          </p:nvSpPr>
          <p:spPr bwMode="auto">
            <a:xfrm flipH="1" flipV="1">
              <a:off x="3890" y="1150"/>
              <a:ext cx="664" cy="37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0" name="Oval 55">
              <a:extLst>
                <a:ext uri="{FF2B5EF4-FFF2-40B4-BE49-F238E27FC236}">
                  <a16:creationId xmlns:a16="http://schemas.microsoft.com/office/drawing/2014/main" id="{46B0761D-CB69-456B-9832-5A682294EF8A}"/>
                </a:ext>
              </a:extLst>
            </p:cNvPr>
            <p:cNvSpPr>
              <a:spLocks noChangeArrowheads="1"/>
            </p:cNvSpPr>
            <p:nvPr/>
          </p:nvSpPr>
          <p:spPr bwMode="auto">
            <a:xfrm>
              <a:off x="1993" y="548"/>
              <a:ext cx="2449" cy="27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lang="pt-BR" altLang="pt-BR" sz="1800" b="1" dirty="0">
                  <a:solidFill>
                    <a:srgbClr val="FF0000"/>
                  </a:solidFill>
                  <a:latin typeface="Segoe Script" panose="030B0504020000000003" pitchFamily="66" charset="0"/>
                </a:rPr>
                <a:t>programa fonte </a:t>
              </a:r>
              <a:r>
                <a:rPr kumimoji="0" lang="pt-BR" altLang="pt-BR" sz="2000" b="1" i="1" dirty="0">
                  <a:solidFill>
                    <a:srgbClr val="FF0000"/>
                  </a:solidFill>
                  <a:latin typeface="Arial Narrow" panose="020B0606020202030204" pitchFamily="34" charset="0"/>
                </a:rPr>
                <a:t>/ </a:t>
              </a:r>
              <a:r>
                <a:rPr kumimoji="0" lang="pt-BR" altLang="pt-BR" sz="2000" b="1" dirty="0" err="1">
                  <a:solidFill>
                    <a:srgbClr val="FF0000"/>
                  </a:solidFill>
                  <a:latin typeface="Arial Narrow" panose="020B0606020202030204" pitchFamily="34" charset="0"/>
                </a:rPr>
                <a:t>Lqq</a:t>
              </a:r>
              <a:endParaRPr kumimoji="0" lang="pt-BR" altLang="pt-BR" sz="2000" b="1" dirty="0">
                <a:solidFill>
                  <a:srgbClr val="FF0000"/>
                </a:solidFill>
                <a:latin typeface="Arial Narrow" panose="020B0606020202030204" pitchFamily="34" charset="0"/>
              </a:endParaRPr>
            </a:p>
          </p:txBody>
        </p:sp>
        <p:sp>
          <p:nvSpPr>
            <p:cNvPr id="31" name="Rectangle 56">
              <a:extLst>
                <a:ext uri="{FF2B5EF4-FFF2-40B4-BE49-F238E27FC236}">
                  <a16:creationId xmlns:a16="http://schemas.microsoft.com/office/drawing/2014/main" id="{6BEDB59C-8E77-4025-9AA6-04F042B05599}"/>
                </a:ext>
              </a:extLst>
            </p:cNvPr>
            <p:cNvSpPr>
              <a:spLocks noChangeArrowheads="1"/>
            </p:cNvSpPr>
            <p:nvPr/>
          </p:nvSpPr>
          <p:spPr bwMode="auto">
            <a:xfrm>
              <a:off x="2552" y="1077"/>
              <a:ext cx="1316"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léxico</a:t>
              </a:r>
              <a:endParaRPr kumimoji="0" lang="pt-BR" altLang="pt-BR" sz="2000" dirty="0">
                <a:latin typeface="Arial Narrow" panose="020B0606020202030204" pitchFamily="34" charset="0"/>
              </a:endParaRPr>
            </a:p>
          </p:txBody>
        </p:sp>
        <p:sp>
          <p:nvSpPr>
            <p:cNvPr id="33" name="Line 57">
              <a:extLst>
                <a:ext uri="{FF2B5EF4-FFF2-40B4-BE49-F238E27FC236}">
                  <a16:creationId xmlns:a16="http://schemas.microsoft.com/office/drawing/2014/main" id="{D33795B6-A669-4CC3-BC34-71A93C71FBF4}"/>
                </a:ext>
              </a:extLst>
            </p:cNvPr>
            <p:cNvSpPr>
              <a:spLocks noChangeShapeType="1"/>
            </p:cNvSpPr>
            <p:nvPr/>
          </p:nvSpPr>
          <p:spPr bwMode="auto">
            <a:xfrm>
              <a:off x="3215" y="857"/>
              <a:ext cx="2" cy="196"/>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5" name="Line 66">
              <a:extLst>
                <a:ext uri="{FF2B5EF4-FFF2-40B4-BE49-F238E27FC236}">
                  <a16:creationId xmlns:a16="http://schemas.microsoft.com/office/drawing/2014/main" id="{0F35FFE0-C0A7-4136-96B0-43BE5E9B0987}"/>
                </a:ext>
              </a:extLst>
            </p:cNvPr>
            <p:cNvSpPr>
              <a:spLocks noChangeShapeType="1"/>
            </p:cNvSpPr>
            <p:nvPr/>
          </p:nvSpPr>
          <p:spPr bwMode="auto">
            <a:xfrm>
              <a:off x="3206" y="1327"/>
              <a:ext cx="2" cy="196"/>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6" name="Line 67">
              <a:extLst>
                <a:ext uri="{FF2B5EF4-FFF2-40B4-BE49-F238E27FC236}">
                  <a16:creationId xmlns:a16="http://schemas.microsoft.com/office/drawing/2014/main" id="{F06CF68C-F166-49AF-9AA0-0610A3FA003F}"/>
                </a:ext>
              </a:extLst>
            </p:cNvPr>
            <p:cNvSpPr>
              <a:spLocks noChangeShapeType="1"/>
            </p:cNvSpPr>
            <p:nvPr/>
          </p:nvSpPr>
          <p:spPr bwMode="auto">
            <a:xfrm flipH="1">
              <a:off x="3206" y="1785"/>
              <a:ext cx="4" cy="20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7" name="Line 68">
              <a:extLst>
                <a:ext uri="{FF2B5EF4-FFF2-40B4-BE49-F238E27FC236}">
                  <a16:creationId xmlns:a16="http://schemas.microsoft.com/office/drawing/2014/main" id="{45AA7C80-2827-4C98-9606-C4094A9ED076}"/>
                </a:ext>
              </a:extLst>
            </p:cNvPr>
            <p:cNvSpPr>
              <a:spLocks noChangeShapeType="1"/>
            </p:cNvSpPr>
            <p:nvPr/>
          </p:nvSpPr>
          <p:spPr bwMode="auto">
            <a:xfrm>
              <a:off x="3192" y="2244"/>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8" name="Rectangle 71">
              <a:extLst>
                <a:ext uri="{FF2B5EF4-FFF2-40B4-BE49-F238E27FC236}">
                  <a16:creationId xmlns:a16="http://schemas.microsoft.com/office/drawing/2014/main" id="{731AB657-88B5-41D1-97E4-CFD15A045D7D}"/>
                </a:ext>
              </a:extLst>
            </p:cNvPr>
            <p:cNvSpPr>
              <a:spLocks noChangeArrowheads="1"/>
            </p:cNvSpPr>
            <p:nvPr/>
          </p:nvSpPr>
          <p:spPr bwMode="auto">
            <a:xfrm>
              <a:off x="2445" y="1559"/>
              <a:ext cx="1519"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sintático</a:t>
              </a:r>
              <a:endParaRPr kumimoji="0" lang="pt-BR" altLang="pt-BR" sz="2000" dirty="0">
                <a:latin typeface="Arial Narrow" panose="020B0606020202030204" pitchFamily="34" charset="0"/>
              </a:endParaRPr>
            </a:p>
          </p:txBody>
        </p:sp>
        <p:sp>
          <p:nvSpPr>
            <p:cNvPr id="39" name="Rectangle 72">
              <a:extLst>
                <a:ext uri="{FF2B5EF4-FFF2-40B4-BE49-F238E27FC236}">
                  <a16:creationId xmlns:a16="http://schemas.microsoft.com/office/drawing/2014/main" id="{189D60B6-1D81-4AF7-A659-24337CB70A7E}"/>
                </a:ext>
              </a:extLst>
            </p:cNvPr>
            <p:cNvSpPr>
              <a:spLocks noChangeArrowheads="1"/>
            </p:cNvSpPr>
            <p:nvPr/>
          </p:nvSpPr>
          <p:spPr bwMode="auto">
            <a:xfrm>
              <a:off x="2379" y="2011"/>
              <a:ext cx="1614"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dirty="0" err="1">
                  <a:latin typeface="Arial Narrow" panose="020B0606020202030204" pitchFamily="34" charset="0"/>
                </a:rPr>
                <a:t>analisador</a:t>
              </a:r>
              <a:r>
                <a:rPr kumimoji="0" lang="en-US" altLang="pt-BR" sz="2000" dirty="0">
                  <a:latin typeface="Arial Narrow" panose="020B0606020202030204" pitchFamily="34" charset="0"/>
                </a:rPr>
                <a:t> </a:t>
              </a:r>
              <a:r>
                <a:rPr kumimoji="0" lang="en-US" altLang="pt-BR" sz="2000" dirty="0" err="1">
                  <a:latin typeface="Arial Narrow" panose="020B0606020202030204" pitchFamily="34" charset="0"/>
                </a:rPr>
                <a:t>semântico</a:t>
              </a:r>
              <a:endParaRPr kumimoji="0" lang="pt-BR" altLang="pt-BR" sz="2000" dirty="0">
                <a:latin typeface="Arial Narrow" panose="020B0606020202030204" pitchFamily="34" charset="0"/>
              </a:endParaRPr>
            </a:p>
          </p:txBody>
        </p:sp>
        <p:sp>
          <p:nvSpPr>
            <p:cNvPr id="40" name="Rectangle 73">
              <a:extLst>
                <a:ext uri="{FF2B5EF4-FFF2-40B4-BE49-F238E27FC236}">
                  <a16:creationId xmlns:a16="http://schemas.microsoft.com/office/drawing/2014/main" id="{C9790B46-4EC4-4820-8757-E1319DE3039F}"/>
                </a:ext>
              </a:extLst>
            </p:cNvPr>
            <p:cNvSpPr>
              <a:spLocks noChangeArrowheads="1"/>
            </p:cNvSpPr>
            <p:nvPr/>
          </p:nvSpPr>
          <p:spPr bwMode="auto">
            <a:xfrm>
              <a:off x="2024" y="2465"/>
              <a:ext cx="2334"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a:latin typeface="Arial Narrow" panose="020B0606020202030204" pitchFamily="34" charset="0"/>
                </a:rPr>
                <a:t>gerador de código intermediário</a:t>
              </a:r>
              <a:endParaRPr kumimoji="0" lang="pt-BR" altLang="pt-BR" sz="2000">
                <a:latin typeface="Arial Narrow" panose="020B0606020202030204" pitchFamily="34" charset="0"/>
              </a:endParaRPr>
            </a:p>
          </p:txBody>
        </p:sp>
        <p:sp>
          <p:nvSpPr>
            <p:cNvPr id="41" name="Line 74">
              <a:extLst>
                <a:ext uri="{FF2B5EF4-FFF2-40B4-BE49-F238E27FC236}">
                  <a16:creationId xmlns:a16="http://schemas.microsoft.com/office/drawing/2014/main" id="{1BE3564C-E4A9-43E5-AE15-8D0C793B50CB}"/>
                </a:ext>
              </a:extLst>
            </p:cNvPr>
            <p:cNvSpPr>
              <a:spLocks noChangeShapeType="1"/>
            </p:cNvSpPr>
            <p:nvPr/>
          </p:nvSpPr>
          <p:spPr bwMode="auto">
            <a:xfrm>
              <a:off x="3188" y="2710"/>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2" name="Rectangle 75">
              <a:extLst>
                <a:ext uri="{FF2B5EF4-FFF2-40B4-BE49-F238E27FC236}">
                  <a16:creationId xmlns:a16="http://schemas.microsoft.com/office/drawing/2014/main" id="{CED79D55-9116-420B-85F0-5473AE6A4747}"/>
                </a:ext>
              </a:extLst>
            </p:cNvPr>
            <p:cNvSpPr>
              <a:spLocks noChangeArrowheads="1"/>
            </p:cNvSpPr>
            <p:nvPr/>
          </p:nvSpPr>
          <p:spPr bwMode="auto">
            <a:xfrm>
              <a:off x="2452" y="2911"/>
              <a:ext cx="1452"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a:latin typeface="Arial Narrow" panose="020B0606020202030204" pitchFamily="34" charset="0"/>
                </a:rPr>
                <a:t>otimizador de código</a:t>
              </a:r>
              <a:endParaRPr kumimoji="0" lang="pt-BR" altLang="pt-BR" sz="2000">
                <a:latin typeface="Arial Narrow" panose="020B0606020202030204" pitchFamily="34" charset="0"/>
              </a:endParaRPr>
            </a:p>
          </p:txBody>
        </p:sp>
        <p:sp>
          <p:nvSpPr>
            <p:cNvPr id="43" name="Line 76">
              <a:extLst>
                <a:ext uri="{FF2B5EF4-FFF2-40B4-BE49-F238E27FC236}">
                  <a16:creationId xmlns:a16="http://schemas.microsoft.com/office/drawing/2014/main" id="{87F0EC95-4177-4434-9649-21AFE55F888A}"/>
                </a:ext>
              </a:extLst>
            </p:cNvPr>
            <p:cNvSpPr>
              <a:spLocks noChangeShapeType="1"/>
            </p:cNvSpPr>
            <p:nvPr/>
          </p:nvSpPr>
          <p:spPr bwMode="auto">
            <a:xfrm>
              <a:off x="3179" y="3155"/>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4" name="Rectangle 77">
              <a:extLst>
                <a:ext uri="{FF2B5EF4-FFF2-40B4-BE49-F238E27FC236}">
                  <a16:creationId xmlns:a16="http://schemas.microsoft.com/office/drawing/2014/main" id="{BE6F888D-1158-4DFB-A61B-8B18BEB3DCFA}"/>
                </a:ext>
              </a:extLst>
            </p:cNvPr>
            <p:cNvSpPr>
              <a:spLocks noChangeArrowheads="1"/>
            </p:cNvSpPr>
            <p:nvPr/>
          </p:nvSpPr>
          <p:spPr bwMode="auto">
            <a:xfrm>
              <a:off x="2477" y="3376"/>
              <a:ext cx="1379" cy="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en-US" altLang="pt-BR" sz="2000">
                  <a:latin typeface="Arial Narrow" panose="020B0606020202030204" pitchFamily="34" charset="0"/>
                </a:rPr>
                <a:t>gerador de código</a:t>
              </a:r>
              <a:endParaRPr kumimoji="0" lang="pt-BR" altLang="pt-BR" sz="2000">
                <a:latin typeface="Arial Narrow" panose="020B0606020202030204" pitchFamily="34" charset="0"/>
              </a:endParaRPr>
            </a:p>
          </p:txBody>
        </p:sp>
        <p:sp>
          <p:nvSpPr>
            <p:cNvPr id="45" name="Line 78">
              <a:extLst>
                <a:ext uri="{FF2B5EF4-FFF2-40B4-BE49-F238E27FC236}">
                  <a16:creationId xmlns:a16="http://schemas.microsoft.com/office/drawing/2014/main" id="{0515FE6F-2C84-4B75-816C-C067373E8272}"/>
                </a:ext>
              </a:extLst>
            </p:cNvPr>
            <p:cNvSpPr>
              <a:spLocks noChangeShapeType="1"/>
            </p:cNvSpPr>
            <p:nvPr/>
          </p:nvSpPr>
          <p:spPr bwMode="auto">
            <a:xfrm>
              <a:off x="3180" y="3618"/>
              <a:ext cx="3" cy="197"/>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6" name="Oval 79">
              <a:extLst>
                <a:ext uri="{FF2B5EF4-FFF2-40B4-BE49-F238E27FC236}">
                  <a16:creationId xmlns:a16="http://schemas.microsoft.com/office/drawing/2014/main" id="{8BAFF2DC-5772-4615-99F6-E09DD2317D7A}"/>
                </a:ext>
              </a:extLst>
            </p:cNvPr>
            <p:cNvSpPr>
              <a:spLocks noChangeArrowheads="1"/>
            </p:cNvSpPr>
            <p:nvPr/>
          </p:nvSpPr>
          <p:spPr bwMode="auto">
            <a:xfrm>
              <a:off x="1752" y="3852"/>
              <a:ext cx="2862" cy="27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lang="pt-BR" altLang="pt-BR" sz="1800" b="1" dirty="0">
                  <a:solidFill>
                    <a:srgbClr val="FF0000"/>
                  </a:solidFill>
                  <a:latin typeface="Segoe Script" panose="030B0504020000000003" pitchFamily="66" charset="0"/>
                </a:rPr>
                <a:t>programa objeto</a:t>
              </a:r>
              <a:r>
                <a:rPr kumimoji="0" lang="pt-BR" altLang="pt-BR" sz="2000" b="1" i="1" dirty="0">
                  <a:solidFill>
                    <a:srgbClr val="FF0000"/>
                  </a:solidFill>
                  <a:latin typeface="Arial Narrow" panose="020B0606020202030204" pitchFamily="34" charset="0"/>
                </a:rPr>
                <a:t>/</a:t>
              </a:r>
              <a:r>
                <a:rPr kumimoji="0" lang="pt-BR" altLang="pt-BR" sz="2000" b="1" dirty="0" err="1">
                  <a:solidFill>
                    <a:srgbClr val="FF0000"/>
                  </a:solidFill>
                  <a:latin typeface="Arial Narrow" panose="020B0606020202030204" pitchFamily="34" charset="0"/>
                </a:rPr>
                <a:t>Lmáquina</a:t>
              </a:r>
              <a:endParaRPr kumimoji="0" lang="pt-BR" altLang="pt-BR" sz="2000" b="1" dirty="0">
                <a:solidFill>
                  <a:srgbClr val="FF0000"/>
                </a:solidFill>
                <a:latin typeface="Arial Narrow" panose="020B0606020202030204" pitchFamily="34" charset="0"/>
              </a:endParaRPr>
            </a:p>
          </p:txBody>
        </p:sp>
        <p:sp>
          <p:nvSpPr>
            <p:cNvPr id="47" name="Line 80">
              <a:extLst>
                <a:ext uri="{FF2B5EF4-FFF2-40B4-BE49-F238E27FC236}">
                  <a16:creationId xmlns:a16="http://schemas.microsoft.com/office/drawing/2014/main" id="{BA0B427E-EF5D-4654-A3B8-8A3CAE836E0C}"/>
                </a:ext>
              </a:extLst>
            </p:cNvPr>
            <p:cNvSpPr>
              <a:spLocks noChangeShapeType="1"/>
            </p:cNvSpPr>
            <p:nvPr/>
          </p:nvSpPr>
          <p:spPr bwMode="auto">
            <a:xfrm flipH="1">
              <a:off x="3969" y="1678"/>
              <a:ext cx="569" cy="2"/>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8" name="Line 82">
              <a:extLst>
                <a:ext uri="{FF2B5EF4-FFF2-40B4-BE49-F238E27FC236}">
                  <a16:creationId xmlns:a16="http://schemas.microsoft.com/office/drawing/2014/main" id="{000B6D6A-0262-4229-8E4C-5CC2150B2516}"/>
                </a:ext>
              </a:extLst>
            </p:cNvPr>
            <p:cNvSpPr>
              <a:spLocks noChangeShapeType="1"/>
            </p:cNvSpPr>
            <p:nvPr/>
          </p:nvSpPr>
          <p:spPr bwMode="auto">
            <a:xfrm flipH="1">
              <a:off x="3987" y="1795"/>
              <a:ext cx="559" cy="334"/>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49" name="Rectangle 83">
              <a:extLst>
                <a:ext uri="{FF2B5EF4-FFF2-40B4-BE49-F238E27FC236}">
                  <a16:creationId xmlns:a16="http://schemas.microsoft.com/office/drawing/2014/main" id="{39BB0F38-07B2-47FB-8F25-FDC3FE36B0C4}"/>
                </a:ext>
              </a:extLst>
            </p:cNvPr>
            <p:cNvSpPr>
              <a:spLocks noChangeArrowheads="1"/>
            </p:cNvSpPr>
            <p:nvPr/>
          </p:nvSpPr>
          <p:spPr bwMode="auto">
            <a:xfrm>
              <a:off x="758" y="2359"/>
              <a:ext cx="1008" cy="40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gn="ctr">
                <a:spcBef>
                  <a:spcPct val="0"/>
                </a:spcBef>
                <a:buClrTx/>
                <a:buSzTx/>
                <a:buFontTx/>
                <a:buNone/>
              </a:pPr>
              <a:r>
                <a:rPr kumimoji="0" lang="pt-BR" altLang="pt-BR" sz="2000">
                  <a:latin typeface="Arial Narrow" panose="020B0606020202030204" pitchFamily="34" charset="0"/>
                </a:rPr>
                <a:t>tabela de símbolos</a:t>
              </a:r>
            </a:p>
          </p:txBody>
        </p:sp>
        <p:sp>
          <p:nvSpPr>
            <p:cNvPr id="50" name="Line 84">
              <a:extLst>
                <a:ext uri="{FF2B5EF4-FFF2-40B4-BE49-F238E27FC236}">
                  <a16:creationId xmlns:a16="http://schemas.microsoft.com/office/drawing/2014/main" id="{F70FB462-9D09-42BF-B30B-EAB6C7F93D43}"/>
                </a:ext>
              </a:extLst>
            </p:cNvPr>
            <p:cNvSpPr>
              <a:spLocks noChangeShapeType="1"/>
            </p:cNvSpPr>
            <p:nvPr/>
          </p:nvSpPr>
          <p:spPr bwMode="auto">
            <a:xfrm flipV="1">
              <a:off x="1799" y="2044"/>
              <a:ext cx="587" cy="344"/>
            </a:xfrm>
            <a:prstGeom prst="line">
              <a:avLst/>
            </a:prstGeom>
            <a:noFill/>
            <a:ln w="9525">
              <a:solidFill>
                <a:srgbClr val="00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1" name="Line 85">
              <a:extLst>
                <a:ext uri="{FF2B5EF4-FFF2-40B4-BE49-F238E27FC236}">
                  <a16:creationId xmlns:a16="http://schemas.microsoft.com/office/drawing/2014/main" id="{0F62A0C0-D00A-4088-81C4-993264BCE922}"/>
                </a:ext>
              </a:extLst>
            </p:cNvPr>
            <p:cNvSpPr>
              <a:spLocks noChangeShapeType="1"/>
            </p:cNvSpPr>
            <p:nvPr/>
          </p:nvSpPr>
          <p:spPr bwMode="auto">
            <a:xfrm flipV="1">
              <a:off x="1801" y="2564"/>
              <a:ext cx="214" cy="8"/>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2" name="Line 86">
              <a:extLst>
                <a:ext uri="{FF2B5EF4-FFF2-40B4-BE49-F238E27FC236}">
                  <a16:creationId xmlns:a16="http://schemas.microsoft.com/office/drawing/2014/main" id="{3D7CCA4A-E4F0-40A0-8328-04EDD0F9A3F5}"/>
                </a:ext>
              </a:extLst>
            </p:cNvPr>
            <p:cNvSpPr>
              <a:spLocks noChangeShapeType="1"/>
            </p:cNvSpPr>
            <p:nvPr/>
          </p:nvSpPr>
          <p:spPr bwMode="auto">
            <a:xfrm>
              <a:off x="1819" y="2670"/>
              <a:ext cx="588" cy="353"/>
            </a:xfrm>
            <a:prstGeom prst="line">
              <a:avLst/>
            </a:prstGeom>
            <a:noFill/>
            <a:ln w="9525">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Tree>
    <p:extLst>
      <p:ext uri="{BB962C8B-B14F-4D97-AF65-F5344CB8AC3E}">
        <p14:creationId xmlns:p14="http://schemas.microsoft.com/office/powerpoint/2010/main" val="1354810681"/>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3073</Words>
  <Application>Microsoft Office PowerPoint</Application>
  <PresentationFormat>Apresentação na tela (4:3)</PresentationFormat>
  <Paragraphs>693</Paragraphs>
  <Slides>36</Slides>
  <Notes>25</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36</vt:i4>
      </vt:variant>
    </vt:vector>
  </HeadingPairs>
  <TitlesOfParts>
    <vt:vector size="46" baseType="lpstr">
      <vt:lpstr>Arial</vt:lpstr>
      <vt:lpstr>Arial Narrow</vt:lpstr>
      <vt:lpstr>Calibri</vt:lpstr>
      <vt:lpstr>Courier New</vt:lpstr>
      <vt:lpstr>Monotype Sorts</vt:lpstr>
      <vt:lpstr>Segoe Script</vt:lpstr>
      <vt:lpstr>Times New Roman</vt:lpstr>
      <vt:lpstr>Verdana</vt:lpstr>
      <vt:lpstr>Wingdings</vt:lpstr>
      <vt:lpstr>Design padrão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Joyce Martins</dc:creator>
  <cp:lastModifiedBy>Joyce Martins</cp:lastModifiedBy>
  <cp:revision>207</cp:revision>
  <dcterms:created xsi:type="dcterms:W3CDTF">2020-08-12T11:39:18Z</dcterms:created>
  <dcterms:modified xsi:type="dcterms:W3CDTF">2023-07-30T17:25:51Z</dcterms:modified>
</cp:coreProperties>
</file>