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8" r:id="rId14"/>
    <p:sldId id="329" r:id="rId15"/>
    <p:sldId id="327" r:id="rId16"/>
    <p:sldId id="330" r:id="rId17"/>
    <p:sldId id="331" r:id="rId18"/>
    <p:sldId id="318" r:id="rId19"/>
    <p:sldId id="332" r:id="rId20"/>
    <p:sldId id="333" r:id="rId21"/>
    <p:sldId id="334" r:id="rId22"/>
    <p:sldId id="335" r:id="rId23"/>
    <p:sldId id="341" r:id="rId24"/>
    <p:sldId id="337" r:id="rId25"/>
    <p:sldId id="338" r:id="rId26"/>
    <p:sldId id="339" r:id="rId27"/>
    <p:sldId id="340" r:id="rId28"/>
    <p:sldId id="342" r:id="rId29"/>
  </p:sldIdLst>
  <p:sldSz cx="12188825" cy="6858000"/>
  <p:notesSz cx="6858000" cy="9144000"/>
  <p:custDataLst>
    <p:tags r:id="rId32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A0A38-24BF-43B8-8D1A-91262FF48066}" v="8" dt="2020-05-27T03:17:26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29" autoAdjust="0"/>
  </p:normalViewPr>
  <p:slideViewPr>
    <p:cSldViewPr showGuides="1">
      <p:cViewPr varScale="1">
        <p:scale>
          <a:sx n="49" d="100"/>
          <a:sy n="49" d="100"/>
        </p:scale>
        <p:origin x="666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06/06/2023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06/06/2023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2qCAusRYCw" TargetMode="External"/><Relationship Id="rId2" Type="http://schemas.openxmlformats.org/officeDocument/2006/relationships/hyperlink" Target="http://www.inpi.gov.br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pi.gov.br/menu-servicos/transferencia/guia-basico-de-transferencia-de-tecnologia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5213" y="609600"/>
            <a:ext cx="9493694" cy="2895600"/>
          </a:xfrm>
        </p:spPr>
        <p:txBody>
          <a:bodyPr rtlCol="0"/>
          <a:lstStyle/>
          <a:p>
            <a:r>
              <a:rPr lang="pt-BR" dirty="0"/>
              <a:t>Programa de Computador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3" y="3516343"/>
            <a:ext cx="8229600" cy="12192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2800" dirty="0"/>
              <a:t>Propriedade intelectual</a:t>
            </a:r>
          </a:p>
          <a:p>
            <a:pPr rtl="0"/>
            <a:endParaRPr lang="pt-BR" sz="2800" dirty="0"/>
          </a:p>
          <a:p>
            <a:r>
              <a:rPr lang="pt-BR" sz="2800" cap="none" dirty="0">
                <a:latin typeface="Abadi" panose="020B0604020104020204" pitchFamily="34" charset="0"/>
              </a:rPr>
              <a:t>Direitos Autorais</a:t>
            </a:r>
          </a:p>
          <a:p>
            <a:pPr rtl="0"/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Titularidade Contrato Trabalho/Serviço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“Salvo estipulação em contrário, pertencerão </a:t>
            </a:r>
            <a:r>
              <a:rPr lang="pt-BR" sz="2800" dirty="0">
                <a:solidFill>
                  <a:srgbClr val="FFFF00"/>
                </a:solidFill>
              </a:rPr>
              <a:t>exclusivamente</a:t>
            </a:r>
            <a:r>
              <a:rPr lang="pt-BR" sz="2800" dirty="0"/>
              <a:t> ao </a:t>
            </a:r>
            <a:r>
              <a:rPr lang="pt-BR" sz="2800" dirty="0">
                <a:solidFill>
                  <a:srgbClr val="FFFF00"/>
                </a:solidFill>
              </a:rPr>
              <a:t>empregador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FF00"/>
                </a:solidFill>
              </a:rPr>
              <a:t>contratante de serviços </a:t>
            </a:r>
            <a:r>
              <a:rPr lang="pt-BR" sz="2800" dirty="0"/>
              <a:t>ou </a:t>
            </a:r>
            <a:r>
              <a:rPr lang="pt-BR" sz="2800" dirty="0">
                <a:solidFill>
                  <a:srgbClr val="FFFF00"/>
                </a:solidFill>
              </a:rPr>
              <a:t>órgão público</a:t>
            </a:r>
            <a:r>
              <a:rPr lang="pt-BR" sz="2800" dirty="0"/>
              <a:t>, os direitos relativos ao programa de computador, desenvolvido e elaborado durante a vigência de contrato ou de vínculo estatutário, expressamente destinado à pesquisa e desenvolvimento, </a:t>
            </a:r>
            <a:r>
              <a:rPr lang="pt-BR" sz="2800" dirty="0">
                <a:solidFill>
                  <a:srgbClr val="FFFF00"/>
                </a:solidFill>
              </a:rPr>
              <a:t>ou</a:t>
            </a:r>
            <a:r>
              <a:rPr lang="pt-BR" sz="2800" dirty="0"/>
              <a:t> em que a atividade do empregado, contratado de serviço ou servidor seja prevista, </a:t>
            </a:r>
            <a:r>
              <a:rPr lang="pt-BR" sz="2800" dirty="0">
                <a:solidFill>
                  <a:srgbClr val="FFFF00"/>
                </a:solidFill>
              </a:rPr>
              <a:t>ou</a:t>
            </a:r>
            <a:r>
              <a:rPr lang="pt-BR" sz="2800" dirty="0"/>
              <a:t> ainda, que decorra da própria natureza dos encargos concernentes a esses vínculos.”</a:t>
            </a:r>
            <a:r>
              <a:rPr lang="pt-BR" sz="2800" dirty="0">
                <a:solidFill>
                  <a:srgbClr val="FFFF00"/>
                </a:solidFill>
              </a:rPr>
              <a:t> </a:t>
            </a:r>
            <a:br>
              <a:rPr lang="pt-BR" sz="2800" dirty="0"/>
            </a:br>
            <a:r>
              <a:rPr lang="pt-BR" sz="2800" dirty="0"/>
              <a:t>(Art. 4º da Lei do Software)</a:t>
            </a:r>
          </a:p>
          <a:p>
            <a:pPr marL="0" indent="0">
              <a:buNone/>
            </a:pPr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579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Titularidade Contrato Trabalho/Serviço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“Pertencerão, com exclusividade, ao empregado, contratado de serviço ou servidor os direitos concernentes a programa de computador </a:t>
            </a:r>
            <a:r>
              <a:rPr lang="pt-BR" sz="2800" dirty="0">
                <a:solidFill>
                  <a:srgbClr val="FFFF00"/>
                </a:solidFill>
              </a:rPr>
              <a:t>gerado sem </a:t>
            </a:r>
            <a:r>
              <a:rPr lang="pt-BR" sz="2800" u="sng" dirty="0">
                <a:solidFill>
                  <a:srgbClr val="FFFF00"/>
                </a:solidFill>
              </a:rPr>
              <a:t>relação com o contrato</a:t>
            </a:r>
            <a:r>
              <a:rPr lang="pt-BR" sz="2800" dirty="0">
                <a:solidFill>
                  <a:srgbClr val="FFFF00"/>
                </a:solidFill>
              </a:rPr>
              <a:t> de trabalho, prestação de serviços ou vínculo estatutário</a:t>
            </a:r>
            <a:r>
              <a:rPr lang="pt-BR" sz="2800" dirty="0"/>
              <a:t>, e </a:t>
            </a:r>
            <a:r>
              <a:rPr lang="pt-BR" sz="2800" dirty="0">
                <a:solidFill>
                  <a:srgbClr val="FFFF00"/>
                </a:solidFill>
              </a:rPr>
              <a:t>sem a </a:t>
            </a:r>
            <a:r>
              <a:rPr lang="pt-BR" sz="2800" u="sng" dirty="0">
                <a:solidFill>
                  <a:srgbClr val="FFFF00"/>
                </a:solidFill>
              </a:rPr>
              <a:t>utilização de recursos</a:t>
            </a:r>
            <a:r>
              <a:rPr lang="pt-BR" sz="2800" dirty="0">
                <a:solidFill>
                  <a:srgbClr val="FFFF00"/>
                </a:solidFill>
              </a:rPr>
              <a:t>, informações tecnológicas, segredos industriais e de negócios, materiais, instalações ou equipamentos</a:t>
            </a:r>
            <a:r>
              <a:rPr lang="pt-BR" sz="2800" dirty="0"/>
              <a:t> do empregador, da empresa ou entidade com a qual o empregador mantenha contrato de prestação de serviços ou assemelhados, do contratante de serviços ou órgão público.”</a:t>
            </a:r>
            <a:r>
              <a:rPr lang="pt-BR" sz="2800" dirty="0">
                <a:solidFill>
                  <a:srgbClr val="FFFF00"/>
                </a:solidFill>
              </a:rPr>
              <a:t> </a:t>
            </a:r>
            <a:br>
              <a:rPr lang="pt-BR" sz="2800" dirty="0"/>
            </a:br>
            <a:r>
              <a:rPr lang="pt-BR" sz="2800" dirty="0"/>
              <a:t>(Art. 4º , § 2º da Lei do Software)</a:t>
            </a:r>
          </a:p>
          <a:p>
            <a:pPr marL="0" indent="0">
              <a:buNone/>
            </a:pPr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151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Direitos </a:t>
            </a:r>
            <a:r>
              <a:rPr lang="pt-BR" sz="4000" u="sng" dirty="0"/>
              <a:t>Patrimoniais</a:t>
            </a:r>
            <a:r>
              <a:rPr lang="pt-BR" sz="4000" dirty="0"/>
              <a:t> Autorais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rgbClr val="FFFF00"/>
                </a:solidFill>
              </a:rPr>
              <a:t>Presume-se onerosa </a:t>
            </a:r>
            <a:r>
              <a:rPr lang="pt-BR" sz="2800" dirty="0"/>
              <a:t>a transferência de qualquer direito patrimonial. Qualquer cessão de direito a título gratuito deve ser formalmente expressa.</a:t>
            </a:r>
            <a:br>
              <a:rPr lang="pt-BR" sz="2800" dirty="0"/>
            </a:br>
            <a:r>
              <a:rPr lang="pt-BR" sz="2800" dirty="0"/>
              <a:t>(Art. 50 da </a:t>
            </a:r>
            <a:r>
              <a:rPr lang="pt-BR" sz="2800"/>
              <a:t>Lei Autoral)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Direitos patrimoniais </a:t>
            </a:r>
            <a:r>
              <a:rPr lang="pt-BR" sz="2800" dirty="0">
                <a:solidFill>
                  <a:srgbClr val="FFFF00"/>
                </a:solidFill>
              </a:rPr>
              <a:t>perduram por 50 anos</a:t>
            </a:r>
            <a:r>
              <a:rPr lang="pt-BR" sz="2800" dirty="0"/>
              <a:t>. Conta-se a partir de 1º de janeiro do ano subsequente a publicação ou criação.</a:t>
            </a:r>
            <a:br>
              <a:rPr lang="pt-BR" sz="2800" dirty="0"/>
            </a:br>
            <a:r>
              <a:rPr lang="pt-BR" sz="2800" dirty="0"/>
              <a:t>(Art. 2º , § 2º  da Lei do Software)</a:t>
            </a:r>
          </a:p>
          <a:p>
            <a:pPr rtl="0"/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996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Direitos </a:t>
            </a:r>
            <a:r>
              <a:rPr lang="pt-BR" sz="4000" u="sng" dirty="0"/>
              <a:t>Morais</a:t>
            </a:r>
            <a:r>
              <a:rPr lang="pt-BR" sz="4000" dirty="0"/>
              <a:t> Autorais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São dirigidos aos autores.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FF00"/>
                </a:solidFill>
              </a:rPr>
              <a:t>Paternidade</a:t>
            </a:r>
            <a:r>
              <a:rPr lang="pt-BR" sz="2800" dirty="0"/>
              <a:t>: reivindicar a autoria da obra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FF00"/>
                </a:solidFill>
              </a:rPr>
              <a:t>Integridade</a:t>
            </a:r>
            <a:r>
              <a:rPr lang="pt-BR" sz="2800" dirty="0"/>
              <a:t>: “opor-se a alterações não-autorizadas, quando estas impliquem deformação, mutilação ou outra modificação do programa de computador, que prejudiquem a sua honra ou a sua reputação”</a:t>
            </a:r>
          </a:p>
          <a:p>
            <a:pPr marL="0" indent="0">
              <a:buNone/>
            </a:pPr>
            <a:r>
              <a:rPr lang="pt-BR" sz="2800" dirty="0"/>
              <a:t>(Art. 2</a:t>
            </a:r>
            <a:r>
              <a:rPr lang="da-DK" sz="2800" dirty="0"/>
              <a:t>º , § 1º da Lei do Software</a:t>
            </a:r>
            <a:r>
              <a:rPr lang="pt-BR" sz="2800" dirty="0"/>
              <a:t>)</a:t>
            </a:r>
          </a:p>
          <a:p>
            <a:pPr rtl="0"/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076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Direitos </a:t>
            </a:r>
            <a:r>
              <a:rPr lang="pt-BR" sz="4000" u="sng" dirty="0"/>
              <a:t>Morais</a:t>
            </a:r>
            <a:r>
              <a:rPr lang="pt-BR" sz="4000" dirty="0"/>
              <a:t> Autorais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i="1" dirty="0"/>
              <a:t>“</a:t>
            </a:r>
            <a:r>
              <a:rPr lang="pt-BR" sz="2800" i="1" dirty="0" err="1"/>
              <a:t>Easter</a:t>
            </a:r>
            <a:r>
              <a:rPr lang="pt-BR" sz="2800" i="1" dirty="0"/>
              <a:t> </a:t>
            </a:r>
            <a:r>
              <a:rPr lang="pt-BR" sz="2800" i="1" dirty="0" err="1"/>
              <a:t>Eggs</a:t>
            </a:r>
            <a:r>
              <a:rPr lang="pt-BR" sz="2800" i="1" dirty="0"/>
              <a:t>”  Filme “</a:t>
            </a:r>
            <a:r>
              <a:rPr lang="pt-BR" sz="2800" i="1" dirty="0" err="1"/>
              <a:t>Ready</a:t>
            </a:r>
            <a:r>
              <a:rPr lang="pt-BR" sz="2800" i="1" dirty="0"/>
              <a:t> Player </a:t>
            </a:r>
            <a:r>
              <a:rPr lang="pt-BR" sz="2800" i="1" dirty="0" err="1"/>
              <a:t>One</a:t>
            </a:r>
            <a:r>
              <a:rPr lang="pt-BR" sz="2800" i="1" dirty="0"/>
              <a:t>” </a:t>
            </a:r>
          </a:p>
          <a:p>
            <a:pPr marL="0" indent="0">
              <a:buNone/>
            </a:pPr>
            <a:r>
              <a:rPr lang="pt-BR" sz="2800" dirty="0"/>
              <a:t>Os direitos morais do autor são:</a:t>
            </a:r>
          </a:p>
          <a:p>
            <a:pPr>
              <a:buFontTx/>
              <a:buChar char="-"/>
            </a:pPr>
            <a:r>
              <a:rPr lang="pt-BR" sz="2800" dirty="0"/>
              <a:t>imprescritíveis (...a qualquer tempo...)</a:t>
            </a:r>
          </a:p>
          <a:p>
            <a:pPr>
              <a:buFontTx/>
              <a:buChar char="-"/>
            </a:pPr>
            <a:r>
              <a:rPr lang="pt-BR" sz="2800" dirty="0"/>
              <a:t>Inalienáveis</a:t>
            </a:r>
          </a:p>
          <a:p>
            <a:pPr>
              <a:buFontTx/>
              <a:buChar char="-"/>
            </a:pPr>
            <a:r>
              <a:rPr lang="pt-BR" sz="2800" dirty="0"/>
              <a:t>irrenunciáveis </a:t>
            </a:r>
          </a:p>
          <a:p>
            <a:pPr marL="0" indent="0">
              <a:buNone/>
            </a:pPr>
            <a:r>
              <a:rPr lang="pt-BR" sz="2800" dirty="0"/>
              <a:t>(Art. 27 </a:t>
            </a:r>
            <a:r>
              <a:rPr lang="da-DK" sz="2800" dirty="0"/>
              <a:t> da Lei Autoral</a:t>
            </a:r>
            <a:r>
              <a:rPr lang="pt-BR" sz="2800" dirty="0"/>
              <a:t>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 rtl="0">
              <a:buNone/>
            </a:pPr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  <p:pic>
        <p:nvPicPr>
          <p:cNvPr id="3" name="Imagem 2" descr="Uma imagem contendo monitor, luz, grande, homem&#10;&#10;Descrição gerada automaticamente">
            <a:extLst>
              <a:ext uri="{FF2B5EF4-FFF2-40B4-BE49-F238E27FC236}">
                <a16:creationId xmlns:a16="http://schemas.microsoft.com/office/drawing/2014/main" id="{68A5F657-430A-4500-A1CA-042E1D730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264987"/>
            <a:ext cx="3312368" cy="49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Registro 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 rtlCol="0">
            <a:normAutofit/>
          </a:bodyPr>
          <a:lstStyle/>
          <a:p>
            <a:pPr>
              <a:buFontTx/>
              <a:buChar char="-"/>
            </a:pPr>
            <a:r>
              <a:rPr lang="pt-BR" sz="2800" dirty="0"/>
              <a:t>É </a:t>
            </a:r>
            <a:r>
              <a:rPr lang="pt-BR" sz="2800" dirty="0">
                <a:solidFill>
                  <a:srgbClr val="FFFF00"/>
                </a:solidFill>
              </a:rPr>
              <a:t>facultativo</a:t>
            </a:r>
            <a:r>
              <a:rPr lang="pt-BR" sz="2800" dirty="0"/>
              <a:t> (Art. 3º Lei do Software)</a:t>
            </a:r>
          </a:p>
          <a:p>
            <a:pPr>
              <a:buFontTx/>
              <a:buChar char="-"/>
            </a:pPr>
            <a:r>
              <a:rPr lang="pt-BR" sz="2800" dirty="0"/>
              <a:t>Tem caráter declaratório (não constitui Direito)</a:t>
            </a:r>
          </a:p>
          <a:p>
            <a:pPr>
              <a:buFontTx/>
              <a:buChar char="-"/>
            </a:pPr>
            <a:r>
              <a:rPr lang="pt-BR" sz="2800" dirty="0"/>
              <a:t>Admite prova em contrário</a:t>
            </a:r>
          </a:p>
          <a:p>
            <a:pPr>
              <a:buFontTx/>
              <a:buChar char="-"/>
            </a:pPr>
            <a:r>
              <a:rPr lang="pt-BR" sz="2800" dirty="0"/>
              <a:t>Instituição de registro - INPI (Decreto 2.556/98)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www.inpi.gov.br</a:t>
            </a:r>
            <a:br>
              <a:rPr lang="pt-BR" sz="2800" dirty="0"/>
            </a:br>
            <a:r>
              <a:rPr lang="pt-BR" sz="2800" dirty="0"/>
              <a:t>confira o vídeo:</a:t>
            </a:r>
            <a:br>
              <a:rPr lang="pt-BR" sz="2800" dirty="0"/>
            </a:br>
            <a:r>
              <a:rPr lang="pt-BR" sz="2800" dirty="0">
                <a:hlinkClick r:id="rId3"/>
              </a:rPr>
              <a:t>https://www.youtube.com/watch?v=R2qCAusRYCw</a:t>
            </a:r>
            <a:endParaRPr lang="pt-BR" sz="2800" dirty="0"/>
          </a:p>
          <a:p>
            <a:pPr>
              <a:buFontTx/>
              <a:buChar char="-"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Comercialização – Contrato de Licença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“O </a:t>
            </a:r>
            <a:r>
              <a:rPr lang="pt-BR" sz="2800" dirty="0">
                <a:solidFill>
                  <a:srgbClr val="FFFF00"/>
                </a:solidFill>
              </a:rPr>
              <a:t>uso</a:t>
            </a:r>
            <a:r>
              <a:rPr lang="pt-BR" sz="2800" dirty="0"/>
              <a:t> de programa de computador no País será objeto de </a:t>
            </a:r>
            <a:r>
              <a:rPr lang="pt-BR" sz="2800" dirty="0">
                <a:solidFill>
                  <a:srgbClr val="FFFF00"/>
                </a:solidFill>
              </a:rPr>
              <a:t>contrato de licença</a:t>
            </a:r>
            <a:r>
              <a:rPr lang="pt-BR" sz="2800" dirty="0"/>
              <a:t>”</a:t>
            </a:r>
            <a:br>
              <a:rPr lang="pt-BR" sz="2800" dirty="0"/>
            </a:br>
            <a:r>
              <a:rPr lang="pt-BR" sz="2800" dirty="0"/>
              <a:t>(Art. 9º </a:t>
            </a:r>
            <a:r>
              <a:rPr lang="da-DK" sz="2800" dirty="0"/>
              <a:t> Lei do Software</a:t>
            </a:r>
            <a:r>
              <a:rPr lang="pt-BR" sz="2800" dirty="0"/>
              <a:t>)</a:t>
            </a:r>
          </a:p>
          <a:p>
            <a:pPr marL="0" indent="0">
              <a:buNone/>
            </a:pPr>
            <a:endParaRPr lang="pt-BR" sz="2800" dirty="0"/>
          </a:p>
          <a:p>
            <a:pPr>
              <a:buFontTx/>
              <a:buChar char="-"/>
            </a:pPr>
            <a:r>
              <a:rPr lang="pt-BR" sz="2800" dirty="0"/>
              <a:t>O uso é determinado pelas condições da licença</a:t>
            </a:r>
          </a:p>
          <a:p>
            <a:pPr>
              <a:buFontTx/>
              <a:buChar char="-"/>
            </a:pPr>
            <a:r>
              <a:rPr lang="pt-BR" sz="2800" dirty="0"/>
              <a:t>Garantia de controle do autor/titular</a:t>
            </a:r>
          </a:p>
          <a:p>
            <a:pPr>
              <a:buFontTx/>
              <a:buChar char="-"/>
            </a:pPr>
            <a:r>
              <a:rPr lang="pt-BR" sz="2800" dirty="0"/>
              <a:t>Impossibilita “Mercado Paralelo”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413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Contrato de Transferência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26030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“Nos casos de </a:t>
            </a:r>
            <a:r>
              <a:rPr lang="pt-BR" sz="2800" dirty="0">
                <a:solidFill>
                  <a:srgbClr val="FFFF00"/>
                </a:solidFill>
              </a:rPr>
              <a:t>transferência de tecnologia </a:t>
            </a:r>
            <a:r>
              <a:rPr lang="pt-BR" sz="2800" dirty="0"/>
              <a:t>de programa de computador, o Instituto Nacional da Propriedade Industrial fará o registro dos respectivos contratos, para </a:t>
            </a:r>
            <a:r>
              <a:rPr lang="pt-BR" sz="2800" dirty="0">
                <a:solidFill>
                  <a:srgbClr val="FFFF00"/>
                </a:solidFill>
              </a:rPr>
              <a:t>que produzam efeitos em relação a terceiros</a:t>
            </a:r>
            <a:r>
              <a:rPr lang="pt-BR" sz="2800" dirty="0"/>
              <a:t>.”</a:t>
            </a:r>
            <a:br>
              <a:rPr lang="pt-BR" sz="2800" dirty="0"/>
            </a:br>
            <a:r>
              <a:rPr lang="pt-BR" sz="2800" dirty="0"/>
              <a:t>(Art. 11 </a:t>
            </a:r>
            <a:r>
              <a:rPr lang="da-DK" sz="2800" dirty="0"/>
              <a:t> Lei do Software</a:t>
            </a:r>
            <a:r>
              <a:rPr lang="pt-BR" sz="2800" dirty="0"/>
              <a:t>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Vide: </a:t>
            </a:r>
            <a:r>
              <a:rPr lang="pt-BR" dirty="0">
                <a:hlinkClick r:id="rId2"/>
              </a:rPr>
              <a:t>http://www.inpi.gov.br/menu-servicos/transferencia/guia-basico-de-transferencia-de-tecnologia</a:t>
            </a:r>
            <a:r>
              <a:rPr lang="pt-BR" dirty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7110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Garantias dos Usuários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Prazo de validade técnica (visível e facilmente legível):</a:t>
            </a:r>
          </a:p>
          <a:p>
            <a:pPr marL="239712" lvl="1" indent="0">
              <a:buNone/>
            </a:pPr>
            <a:r>
              <a:rPr lang="pt-BR" sz="2800" dirty="0"/>
              <a:t>- Contrato de licença de uso</a:t>
            </a:r>
            <a:br>
              <a:rPr lang="pt-BR" sz="2800" dirty="0"/>
            </a:br>
            <a:r>
              <a:rPr lang="pt-BR" sz="2800" dirty="0"/>
              <a:t>- Documento fiscal correspondente</a:t>
            </a:r>
            <a:br>
              <a:rPr lang="pt-BR" sz="2800" dirty="0"/>
            </a:br>
            <a:r>
              <a:rPr lang="pt-BR" sz="2800" dirty="0"/>
              <a:t>- Suportes físicos ou Embalagens 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Obrigatoriedade de prestação de serviços técnicos</a:t>
            </a:r>
            <a:br>
              <a:rPr lang="pt-BR" sz="2800" dirty="0"/>
            </a:br>
            <a:r>
              <a:rPr lang="pt-BR" sz="2800" dirty="0"/>
              <a:t>(durante o prazo de validade técnica)</a:t>
            </a:r>
            <a:br>
              <a:rPr lang="pt-BR" sz="2800" dirty="0"/>
            </a:br>
            <a:r>
              <a:rPr lang="pt-BR" sz="2800" dirty="0"/>
              <a:t>(Art. 7º, 8º  -  Lei do Software)</a:t>
            </a:r>
          </a:p>
        </p:txBody>
      </p:sp>
    </p:spTree>
    <p:extLst>
      <p:ext uri="{BB962C8B-B14F-4D97-AF65-F5344CB8AC3E}">
        <p14:creationId xmlns:p14="http://schemas.microsoft.com/office/powerpoint/2010/main" val="309305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Limitações aos Direitos do Autor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64361"/>
          </a:xfrm>
        </p:spPr>
        <p:txBody>
          <a:bodyPr rtlCol="0">
            <a:normAutofit/>
          </a:bodyPr>
          <a:lstStyle/>
          <a:p>
            <a:pPr>
              <a:buFontTx/>
              <a:buChar char="-"/>
            </a:pPr>
            <a:r>
              <a:rPr lang="pt-BR" sz="2700" dirty="0"/>
              <a:t>Reprodução de 1 exemplar de cópia licenciada (</a:t>
            </a:r>
            <a:r>
              <a:rPr lang="pt-BR" sz="2700" i="1" dirty="0"/>
              <a:t>Backup</a:t>
            </a:r>
            <a:r>
              <a:rPr lang="pt-BR" sz="2700" dirty="0"/>
              <a:t>)</a:t>
            </a:r>
          </a:p>
          <a:p>
            <a:pPr>
              <a:buFontTx/>
              <a:buChar char="-"/>
            </a:pPr>
            <a:r>
              <a:rPr lang="pt-BR" sz="2700" dirty="0"/>
              <a:t>Citação parcial do programa, para fins didáticos </a:t>
            </a:r>
          </a:p>
          <a:p>
            <a:pPr>
              <a:buFontTx/>
              <a:buChar char="-"/>
            </a:pPr>
            <a:r>
              <a:rPr lang="pt-BR" sz="2700" dirty="0"/>
              <a:t>Similaridade com programa pré-existente por força:</a:t>
            </a:r>
          </a:p>
          <a:p>
            <a:pPr marL="458787" lvl="2" indent="0">
              <a:buNone/>
            </a:pPr>
            <a:r>
              <a:rPr lang="pt-BR" sz="2700" dirty="0"/>
              <a:t>- das características funcionais</a:t>
            </a:r>
          </a:p>
          <a:p>
            <a:pPr marL="458787" lvl="2" indent="0">
              <a:buNone/>
            </a:pPr>
            <a:r>
              <a:rPr lang="pt-BR" sz="2700" dirty="0"/>
              <a:t>- observância de normas técnicas</a:t>
            </a:r>
          </a:p>
          <a:p>
            <a:pPr marL="458787" lvl="2" indent="0">
              <a:buNone/>
            </a:pPr>
            <a:r>
              <a:rPr lang="pt-BR" sz="2700" dirty="0"/>
              <a:t>- limitação de forma alternativa de expressão</a:t>
            </a:r>
          </a:p>
          <a:p>
            <a:pPr>
              <a:buFontTx/>
              <a:buChar char="-"/>
            </a:pPr>
            <a:r>
              <a:rPr lang="pt-BR" sz="2700" dirty="0"/>
              <a:t>Integração de um programa a um sistema aplicativo ou operacional, indispensável ao uso (com exclusividade)</a:t>
            </a:r>
          </a:p>
          <a:p>
            <a:pPr marL="458787" lvl="2" indent="0" algn="r">
              <a:lnSpc>
                <a:spcPct val="150000"/>
              </a:lnSpc>
              <a:buNone/>
            </a:pPr>
            <a:r>
              <a:rPr lang="pt-BR" sz="2700" dirty="0"/>
              <a:t>(Art. 6 da  Lei do Software)</a:t>
            </a:r>
          </a:p>
        </p:txBody>
      </p:sp>
    </p:spTree>
    <p:extLst>
      <p:ext uri="{BB962C8B-B14F-4D97-AF65-F5344CB8AC3E}">
        <p14:creationId xmlns:p14="http://schemas.microsoft.com/office/powerpoint/2010/main" val="48589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/>
              <a:t>Relevância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800" dirty="0"/>
              <a:t>Econômica e Social</a:t>
            </a:r>
          </a:p>
          <a:p>
            <a:pPr rtl="0"/>
            <a:r>
              <a:rPr lang="pt-BR" sz="2800" dirty="0"/>
              <a:t>Mercado global que movimenta bilhões de dólares/ano</a:t>
            </a:r>
          </a:p>
          <a:p>
            <a:pPr rtl="0"/>
            <a:r>
              <a:rPr lang="pt-BR" sz="2800" dirty="0"/>
              <a:t>Inúmeras atividades humanas são impactadas </a:t>
            </a:r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Violações aos Direitos do Autor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6436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700" dirty="0">
                <a:solidFill>
                  <a:srgbClr val="FFFF00"/>
                </a:solidFill>
              </a:rPr>
              <a:t>Indicadores de Pirataria de Software no mundo</a:t>
            </a:r>
            <a:r>
              <a:rPr lang="pt-BR" sz="2700" dirty="0"/>
              <a:t>:</a:t>
            </a:r>
          </a:p>
          <a:p>
            <a:pPr marL="0" indent="0">
              <a:buNone/>
            </a:pPr>
            <a:r>
              <a:rPr lang="pt-BR" sz="2700" dirty="0"/>
              <a:t>Relatório da BSA</a:t>
            </a:r>
          </a:p>
          <a:p>
            <a:pPr marL="0" indent="0">
              <a:buNone/>
            </a:pPr>
            <a:r>
              <a:rPr lang="pt-BR" sz="2700" dirty="0"/>
              <a:t>https://www.bsa.org/pt/relatorios/pesquisa-global-de-software-da-bsa-2018</a:t>
            </a:r>
          </a:p>
          <a:p>
            <a:pPr>
              <a:buFontTx/>
              <a:buChar char="-"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26314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Violações aos Direitos do Autor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6436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700" dirty="0">
                <a:solidFill>
                  <a:srgbClr val="FFFF00"/>
                </a:solidFill>
              </a:rPr>
              <a:t>Utilização de programas sem licença de uso</a:t>
            </a:r>
            <a:r>
              <a:rPr lang="pt-BR" sz="2700" dirty="0"/>
              <a:t>:</a:t>
            </a:r>
          </a:p>
          <a:p>
            <a:pPr marL="0" indent="0">
              <a:buNone/>
            </a:pPr>
            <a:r>
              <a:rPr lang="pt-BR" sz="2700" dirty="0"/>
              <a:t>Pena:</a:t>
            </a:r>
          </a:p>
          <a:p>
            <a:pPr>
              <a:buFontTx/>
              <a:buChar char="-"/>
            </a:pPr>
            <a:r>
              <a:rPr lang="pt-BR" sz="2700" dirty="0"/>
              <a:t>Até dois 2 de prisão ou multa. (Art. 12 Lei do Software)</a:t>
            </a:r>
          </a:p>
          <a:p>
            <a:pPr>
              <a:buFontTx/>
              <a:buChar char="-"/>
            </a:pPr>
            <a:r>
              <a:rPr lang="pt-BR" sz="2700" dirty="0"/>
              <a:t>Indenização de até 3000 vezes o valor dos programas.</a:t>
            </a:r>
            <a:br>
              <a:rPr lang="pt-BR" sz="2700" dirty="0"/>
            </a:br>
            <a:r>
              <a:rPr lang="pt-BR" sz="2700" dirty="0"/>
              <a:t>(Art. 103 parágrafo único Lei Autoral) - </a:t>
            </a:r>
            <a:r>
              <a:rPr lang="pt-BR" sz="2700" i="1" dirty="0">
                <a:solidFill>
                  <a:srgbClr val="FFFF00"/>
                </a:solidFill>
              </a:rPr>
              <a:t>controverso</a:t>
            </a:r>
          </a:p>
          <a:p>
            <a:pPr>
              <a:buFontTx/>
              <a:buChar char="-"/>
            </a:pPr>
            <a:endParaRPr lang="pt-BR" sz="2700" dirty="0"/>
          </a:p>
          <a:p>
            <a:pPr>
              <a:buFontTx/>
              <a:buChar char="-"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42065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Violações aos Direitos do Autor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6436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700" dirty="0">
                <a:solidFill>
                  <a:srgbClr val="FFFF00"/>
                </a:solidFill>
              </a:rPr>
              <a:t>Comercialização ilegal de programas:</a:t>
            </a:r>
            <a:br>
              <a:rPr lang="pt-BR" sz="2700" dirty="0">
                <a:solidFill>
                  <a:srgbClr val="FFFF00"/>
                </a:solidFill>
              </a:rPr>
            </a:br>
            <a:r>
              <a:rPr lang="pt-BR" sz="2700" i="1" dirty="0"/>
              <a:t>Reproduzir e comercializar cópias do software sem autorização (licença/cessão) do autor/desenvolvedor</a:t>
            </a:r>
          </a:p>
          <a:p>
            <a:pPr marL="0" indent="0">
              <a:buNone/>
            </a:pPr>
            <a:r>
              <a:rPr lang="pt-BR" sz="2700" dirty="0"/>
              <a:t>Pena:</a:t>
            </a:r>
          </a:p>
          <a:p>
            <a:pPr>
              <a:buFontTx/>
              <a:buChar char="-"/>
            </a:pPr>
            <a:r>
              <a:rPr lang="pt-BR" sz="2700" dirty="0"/>
              <a:t>Até 4 anos de prisão e multa  (Art. 12, § 1º  da Lei do Software)</a:t>
            </a:r>
          </a:p>
          <a:p>
            <a:pPr>
              <a:buFontTx/>
              <a:buChar char="-"/>
            </a:pPr>
            <a:r>
              <a:rPr lang="pt-BR" sz="2700" dirty="0"/>
              <a:t>Indenização de até 3000 vezes o valor dos programas.</a:t>
            </a:r>
            <a:br>
              <a:rPr lang="pt-BR" sz="2700" dirty="0"/>
            </a:br>
            <a:r>
              <a:rPr lang="pt-BR" sz="2700" dirty="0"/>
              <a:t>(Art. 103 parágrafo único Lei Autoral) - </a:t>
            </a:r>
            <a:r>
              <a:rPr lang="pt-BR" sz="2700" i="1" dirty="0">
                <a:solidFill>
                  <a:srgbClr val="FFFF00"/>
                </a:solidFill>
              </a:rPr>
              <a:t>controverso</a:t>
            </a:r>
          </a:p>
          <a:p>
            <a:pPr>
              <a:buFontTx/>
              <a:buChar char="-"/>
            </a:pPr>
            <a:endParaRPr lang="pt-BR" sz="2700" dirty="0"/>
          </a:p>
          <a:p>
            <a:pPr>
              <a:buFontTx/>
              <a:buChar char="-"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6816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Indenização 3000 vezes?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3231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700" dirty="0"/>
              <a:t>“Quem </a:t>
            </a:r>
            <a:r>
              <a:rPr lang="pt-BR" sz="2700" dirty="0">
                <a:solidFill>
                  <a:srgbClr val="FFFF00"/>
                </a:solidFill>
              </a:rPr>
              <a:t>editar</a:t>
            </a:r>
            <a:r>
              <a:rPr lang="pt-BR" sz="2700" dirty="0"/>
              <a:t> obra literária, artística ou científica, sem autorização do titular, perderá para este os exemplares que se apreenderem e pagar-lhe-á o preço dos que tiver vendido.</a:t>
            </a:r>
          </a:p>
          <a:p>
            <a:pPr marL="0" indent="0">
              <a:buNone/>
            </a:pPr>
            <a:r>
              <a:rPr lang="pt-BR" sz="2700" dirty="0"/>
              <a:t>Parágrafo único. Não se </a:t>
            </a:r>
            <a:r>
              <a:rPr lang="pt-BR" sz="2700" dirty="0">
                <a:solidFill>
                  <a:srgbClr val="FFFF00"/>
                </a:solidFill>
              </a:rPr>
              <a:t>conhecendo o número de exemplares </a:t>
            </a:r>
            <a:r>
              <a:rPr lang="pt-BR" sz="2700" dirty="0"/>
              <a:t>que constituem a edição fraudulenta, </a:t>
            </a:r>
            <a:r>
              <a:rPr lang="pt-BR" sz="2700" dirty="0">
                <a:solidFill>
                  <a:srgbClr val="FFFF00"/>
                </a:solidFill>
              </a:rPr>
              <a:t>pagará o transgressor o valor de três mil exemplares</a:t>
            </a:r>
            <a:r>
              <a:rPr lang="pt-BR" sz="2700" dirty="0"/>
              <a:t>, além dos apreendidos.”</a:t>
            </a:r>
          </a:p>
          <a:p>
            <a:pPr marL="0" indent="0">
              <a:buNone/>
            </a:pPr>
            <a:r>
              <a:rPr lang="pt-BR" sz="2700" dirty="0"/>
              <a:t>(Art. 103 da Lei Autoral)</a:t>
            </a:r>
          </a:p>
          <a:p>
            <a:pPr marL="0" indent="0">
              <a:buNone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4631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Indenização 3000 vezes?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3231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700" dirty="0"/>
              <a:t>Sobre o contrato de Edição: “Entende-se que o contrato versa apenas sobre uma edição, se não houver cláusula expressa em contrário.</a:t>
            </a:r>
          </a:p>
          <a:p>
            <a:pPr marL="0" indent="0">
              <a:buNone/>
            </a:pPr>
            <a:r>
              <a:rPr lang="pt-BR" sz="2700" dirty="0"/>
              <a:t>Parágrafo único. </a:t>
            </a:r>
            <a:r>
              <a:rPr lang="pt-BR" sz="2700" dirty="0">
                <a:solidFill>
                  <a:srgbClr val="FFFF00"/>
                </a:solidFill>
              </a:rPr>
              <a:t>No silêncio do contrato, considera-se que cada edição se constitui de três mil exemplares</a:t>
            </a:r>
            <a:r>
              <a:rPr lang="pt-BR" sz="2700" dirty="0"/>
              <a:t>.” </a:t>
            </a:r>
          </a:p>
          <a:p>
            <a:pPr marL="0" indent="0">
              <a:buNone/>
            </a:pPr>
            <a:r>
              <a:rPr lang="pt-BR" sz="2700" dirty="0"/>
              <a:t>(Art. 56. da Lei Autoral)</a:t>
            </a:r>
          </a:p>
          <a:p>
            <a:pPr marL="0" indent="0">
              <a:buNone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5929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2E7C44A1-188A-485B-852C-A904F8E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pt-BR" sz="4000" dirty="0"/>
              <a:t>Indenização</a:t>
            </a:r>
            <a:endParaRPr lang="en-US" sz="4000" dirty="0"/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00393E54-5478-4C27-948B-1B8118DC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828583" cy="433231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700" dirty="0"/>
              <a:t>“Art. 14. Independentemente da ação penal, o prejudicado poderá intentar ação para </a:t>
            </a:r>
            <a:r>
              <a:rPr lang="pt-BR" sz="2700" dirty="0">
                <a:solidFill>
                  <a:srgbClr val="FFFF00"/>
                </a:solidFill>
              </a:rPr>
              <a:t>proibir ao infrator a prática do ato incriminado</a:t>
            </a:r>
            <a:r>
              <a:rPr lang="pt-BR" sz="2700" dirty="0"/>
              <a:t>, com cominação de pena pecuniária para o caso de transgressão do preceito.</a:t>
            </a:r>
          </a:p>
          <a:p>
            <a:pPr marL="0" indent="0">
              <a:buNone/>
            </a:pPr>
            <a:r>
              <a:rPr lang="pt-BR" sz="2700" dirty="0"/>
              <a:t>§ 1º A ação de </a:t>
            </a:r>
            <a:r>
              <a:rPr lang="pt-BR" sz="2700" dirty="0">
                <a:solidFill>
                  <a:srgbClr val="FFFF00"/>
                </a:solidFill>
              </a:rPr>
              <a:t>abstenção de prática de ato </a:t>
            </a:r>
            <a:r>
              <a:rPr lang="pt-BR" sz="2700" dirty="0"/>
              <a:t>poderá ser cumulada com a de </a:t>
            </a:r>
            <a:r>
              <a:rPr lang="pt-BR" sz="2700" u="sng" dirty="0">
                <a:solidFill>
                  <a:srgbClr val="FFFF00"/>
                </a:solidFill>
              </a:rPr>
              <a:t>perdas e danos </a:t>
            </a:r>
            <a:r>
              <a:rPr lang="pt-BR" sz="2700" dirty="0"/>
              <a:t>pelos prejuízos decorrentes da infração.” </a:t>
            </a:r>
          </a:p>
          <a:p>
            <a:pPr marL="0" indent="0">
              <a:buNone/>
            </a:pPr>
            <a:r>
              <a:rPr lang="pt-BR" sz="2700" dirty="0"/>
              <a:t>(Lei do Software)</a:t>
            </a:r>
          </a:p>
          <a:p>
            <a:pPr marL="0" indent="0">
              <a:buNone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2686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/>
              <a:t>Proteção da Propriedade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800" dirty="0"/>
              <a:t>Meios “físicos”</a:t>
            </a:r>
          </a:p>
          <a:p>
            <a:pPr rtl="0"/>
            <a:r>
              <a:rPr lang="pt-BR" sz="2800" dirty="0"/>
              <a:t>Instrumentos Jurídicos</a:t>
            </a:r>
          </a:p>
          <a:p>
            <a:pPr rtl="0"/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236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/>
              <a:t>Conceito de “Programa de Computador”</a:t>
            </a:r>
            <a:endParaRPr lang="en-US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8C79B6-35E3-4B8B-B590-89114089521A}"/>
              </a:ext>
            </a:extLst>
          </p:cNvPr>
          <p:cNvSpPr txBox="1"/>
          <p:nvPr/>
        </p:nvSpPr>
        <p:spPr>
          <a:xfrm>
            <a:off x="1511994" y="4849460"/>
            <a:ext cx="1331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Expressão</a:t>
            </a:r>
          </a:p>
          <a:p>
            <a:pPr algn="ctr"/>
            <a:r>
              <a:rPr lang="pt-BR" sz="2200" dirty="0"/>
              <a:t>Código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605A5-3E4C-4ED0-ABFA-5FD0EC577F67}"/>
              </a:ext>
            </a:extLst>
          </p:cNvPr>
          <p:cNvSpPr txBox="1"/>
          <p:nvPr/>
        </p:nvSpPr>
        <p:spPr>
          <a:xfrm>
            <a:off x="4865905" y="4865268"/>
            <a:ext cx="2810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/>
              <a:t>Expressão</a:t>
            </a:r>
          </a:p>
          <a:p>
            <a:pPr algn="ctr"/>
            <a:r>
              <a:rPr lang="pt-BR" sz="2200" dirty="0"/>
              <a:t>Experiência do Usuário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16E67D-F423-4D09-9C20-B1C62F10D71D}"/>
              </a:ext>
            </a:extLst>
          </p:cNvPr>
          <p:cNvSpPr txBox="1"/>
          <p:nvPr/>
        </p:nvSpPr>
        <p:spPr>
          <a:xfrm>
            <a:off x="9391454" y="4881076"/>
            <a:ext cx="1974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/>
              <a:t>Solução Técnica</a:t>
            </a:r>
          </a:p>
        </p:txBody>
      </p:sp>
      <p:pic>
        <p:nvPicPr>
          <p:cNvPr id="9" name="Imagem 8" descr="Uma imagem contendo ferramenta&#10;&#10;Descrição gerada automaticamente">
            <a:extLst>
              <a:ext uri="{FF2B5EF4-FFF2-40B4-BE49-F238E27FC236}">
                <a16:creationId xmlns:a16="http://schemas.microsoft.com/office/drawing/2014/main" id="{4CC9D37C-34C2-42E3-9015-E65A9EC9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171" y="2475385"/>
            <a:ext cx="2028825" cy="2257425"/>
          </a:xfrm>
          <a:prstGeom prst="rect">
            <a:avLst/>
          </a:prstGeom>
        </p:spPr>
      </p:pic>
      <p:pic>
        <p:nvPicPr>
          <p:cNvPr id="10" name="Imagem 9" descr="Uma imagem contendo pessoa, computador, jovem, vermelho&#10;&#10;Descrição gerada automaticamente">
            <a:extLst>
              <a:ext uri="{FF2B5EF4-FFF2-40B4-BE49-F238E27FC236}">
                <a16:creationId xmlns:a16="http://schemas.microsoft.com/office/drawing/2014/main" id="{97DF9ABA-F2C5-4F19-A510-BBF9A1CDC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98" y="2300287"/>
            <a:ext cx="4013200" cy="2257425"/>
          </a:xfrm>
          <a:prstGeom prst="rect">
            <a:avLst/>
          </a:prstGeom>
        </p:spPr>
      </p:pic>
      <p:pic>
        <p:nvPicPr>
          <p:cNvPr id="11" name="Imagem 10" descr="Tela de computador com fundo preto e letras brancas&#10;&#10;Descrição gerada automaticamente">
            <a:extLst>
              <a:ext uri="{FF2B5EF4-FFF2-40B4-BE49-F238E27FC236}">
                <a16:creationId xmlns:a16="http://schemas.microsoft.com/office/drawing/2014/main" id="{FCA3C9FA-95A5-4623-92A0-7E0FFF8802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8"/>
          <a:stretch/>
        </p:blipFill>
        <p:spPr>
          <a:xfrm>
            <a:off x="938830" y="2475385"/>
            <a:ext cx="2478232" cy="20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Direitos Autorais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rgbClr val="FFFF00"/>
                </a:solidFill>
              </a:rPr>
              <a:t>Lei nº 9.609, de 19 de fevereiro de 1998  (Lei do Software)</a:t>
            </a:r>
          </a:p>
          <a:p>
            <a:pPr marL="0" indent="0">
              <a:buNone/>
            </a:pPr>
            <a:r>
              <a:rPr lang="pt-BR" sz="2800" dirty="0"/>
              <a:t>Dispõe sobre a proteção da propriedade intelectual de programa de computador, sua comercialização no País e dá outras providências (</a:t>
            </a:r>
            <a:r>
              <a:rPr lang="pt-BR" sz="2800" dirty="0">
                <a:solidFill>
                  <a:srgbClr val="FFFF00"/>
                </a:solidFill>
              </a:rPr>
              <a:t>Expressão – Código</a:t>
            </a:r>
            <a:r>
              <a:rPr lang="pt-BR" sz="2800" dirty="0"/>
              <a:t>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>
                <a:solidFill>
                  <a:srgbClr val="FFFF00"/>
                </a:solidFill>
              </a:rPr>
              <a:t>Lei nº 9.610, de 19 de fevereiro de 1998 (Lei Autoral)</a:t>
            </a:r>
          </a:p>
          <a:p>
            <a:pPr marL="0" indent="0">
              <a:buNone/>
            </a:pPr>
            <a:r>
              <a:rPr lang="pt-BR" sz="2800" dirty="0"/>
              <a:t>Altera, atualiza e consolida a legislação sobre direitos autorais e dá outras providências. (</a:t>
            </a:r>
            <a:r>
              <a:rPr lang="pt-BR" sz="2800" dirty="0">
                <a:solidFill>
                  <a:srgbClr val="FFFF00"/>
                </a:solidFill>
              </a:rPr>
              <a:t>Expressão – Experiência</a:t>
            </a:r>
            <a:r>
              <a:rPr lang="pt-BR" sz="2800" dirty="0"/>
              <a:t>)</a:t>
            </a:r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551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Direito Autoral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“O regime de proteção à propriedade intelectual de programa de computador </a:t>
            </a:r>
            <a:r>
              <a:rPr lang="pt-BR" sz="2800" dirty="0">
                <a:solidFill>
                  <a:srgbClr val="FFFF00"/>
                </a:solidFill>
              </a:rPr>
              <a:t>é o conferido às obras literárias </a:t>
            </a:r>
            <a:r>
              <a:rPr lang="pt-BR" sz="2800" dirty="0"/>
              <a:t>pela legislação de direitos autorais e conexos vigentes no País, observado o disposto nesta Lei.” </a:t>
            </a:r>
          </a:p>
          <a:p>
            <a:pPr marL="0" indent="0" algn="r">
              <a:buNone/>
            </a:pPr>
            <a:r>
              <a:rPr lang="pt-BR" sz="2800" dirty="0"/>
              <a:t>(Art. 2º da Lei do Software)</a:t>
            </a:r>
          </a:p>
          <a:p>
            <a:pPr rtl="0"/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464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Conceito de “Programa de Computador”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“Programa de computador é a</a:t>
            </a:r>
            <a:r>
              <a:rPr lang="pt-BR" sz="2800" dirty="0">
                <a:solidFill>
                  <a:srgbClr val="FFFF00"/>
                </a:solidFill>
              </a:rPr>
              <a:t> expressão </a:t>
            </a:r>
            <a:r>
              <a:rPr lang="pt-BR" sz="2800" dirty="0"/>
              <a:t>de um conjunto organizado de </a:t>
            </a:r>
            <a:r>
              <a:rPr lang="pt-BR" sz="2800" dirty="0">
                <a:solidFill>
                  <a:srgbClr val="FFFF00"/>
                </a:solidFill>
              </a:rPr>
              <a:t>instruções em linguagem natural ou codificada</a:t>
            </a:r>
            <a:r>
              <a:rPr lang="pt-BR" sz="2800" dirty="0"/>
              <a:t>, contida em </a:t>
            </a:r>
            <a:r>
              <a:rPr lang="pt-BR" sz="2800" dirty="0">
                <a:solidFill>
                  <a:srgbClr val="FFFF00"/>
                </a:solidFill>
              </a:rPr>
              <a:t>suporte físico de qualquer natureza</a:t>
            </a:r>
            <a:r>
              <a:rPr lang="pt-BR" sz="2800" dirty="0"/>
              <a:t>, de </a:t>
            </a:r>
            <a:r>
              <a:rPr lang="pt-BR" sz="2800" dirty="0">
                <a:solidFill>
                  <a:srgbClr val="FFFF00"/>
                </a:solidFill>
              </a:rPr>
              <a:t>emprego necessário em máquinas automáticas de tratamento da informação</a:t>
            </a:r>
            <a:r>
              <a:rPr lang="pt-BR" sz="2800" dirty="0"/>
              <a:t>, dispositivos, instrumentos ou equipamentos periféricos, </a:t>
            </a:r>
            <a:r>
              <a:rPr lang="pt-BR" sz="2800" dirty="0">
                <a:solidFill>
                  <a:srgbClr val="FFFF00"/>
                </a:solidFill>
              </a:rPr>
              <a:t>baseados em técnica digital ou análoga</a:t>
            </a:r>
            <a:r>
              <a:rPr lang="pt-BR" sz="2800" dirty="0"/>
              <a:t>, para fazê-los funcionar de modo e para fins determinados.”  </a:t>
            </a:r>
          </a:p>
          <a:p>
            <a:pPr marL="0" indent="0" algn="r">
              <a:buNone/>
            </a:pPr>
            <a:r>
              <a:rPr lang="pt-BR" sz="2800" dirty="0"/>
              <a:t>(Art. 1º da Lei do Software)</a:t>
            </a:r>
          </a:p>
          <a:p>
            <a:pPr rtl="0"/>
            <a:endParaRPr lang="pt-BR" sz="2800" dirty="0"/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132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Direitos </a:t>
            </a:r>
            <a:r>
              <a:rPr lang="pt-BR" sz="4000" u="sng" dirty="0"/>
              <a:t>Patrimoniais</a:t>
            </a:r>
            <a:r>
              <a:rPr lang="pt-BR" sz="4000" dirty="0"/>
              <a:t> Autorais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Cabe ao </a:t>
            </a:r>
            <a:r>
              <a:rPr lang="pt-BR" sz="2800" u="sng" dirty="0"/>
              <a:t>autor</a:t>
            </a:r>
            <a:r>
              <a:rPr lang="pt-BR" sz="2800" dirty="0"/>
              <a:t> o direito </a:t>
            </a:r>
            <a:r>
              <a:rPr lang="pt-BR" sz="2800" dirty="0">
                <a:solidFill>
                  <a:srgbClr val="FFFF00"/>
                </a:solidFill>
              </a:rPr>
              <a:t>exclusivo </a:t>
            </a:r>
            <a:r>
              <a:rPr lang="pt-BR" sz="2800" dirty="0"/>
              <a:t>de </a:t>
            </a:r>
            <a:r>
              <a:rPr lang="pt-BR" sz="2800" dirty="0">
                <a:solidFill>
                  <a:srgbClr val="FFFF00"/>
                </a:solidFill>
              </a:rPr>
              <a:t>utilizar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FF00"/>
                </a:solidFill>
              </a:rPr>
              <a:t>fruir</a:t>
            </a:r>
            <a:r>
              <a:rPr lang="pt-BR" sz="2800" dirty="0"/>
              <a:t> e </a:t>
            </a:r>
            <a:r>
              <a:rPr lang="pt-BR" sz="2800" dirty="0">
                <a:solidFill>
                  <a:srgbClr val="FFFF00"/>
                </a:solidFill>
              </a:rPr>
              <a:t>dispor</a:t>
            </a:r>
            <a:r>
              <a:rPr lang="pt-BR" sz="2800" dirty="0"/>
              <a:t> da obra literária, artística ou científica.</a:t>
            </a:r>
            <a:br>
              <a:rPr lang="pt-BR" sz="2800" dirty="0"/>
            </a:br>
            <a:r>
              <a:rPr lang="pt-BR" sz="2800" dirty="0"/>
              <a:t>(Art. 28 da Lei Autoral)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FFFF00"/>
                </a:solidFill>
              </a:rPr>
              <a:t>Depende de autorização prévia e expressa do autor </a:t>
            </a:r>
            <a:r>
              <a:rPr lang="pt-BR" sz="2800" dirty="0"/>
              <a:t>a utilização da obra, por quaisquer modalidades [...]</a:t>
            </a:r>
            <a:br>
              <a:rPr lang="pt-BR" sz="2800" dirty="0"/>
            </a:br>
            <a:r>
              <a:rPr lang="pt-BR" sz="2800" dirty="0"/>
              <a:t>(Art. 29 da Lei Autoral)</a:t>
            </a:r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344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Autoria x Titularidade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rgbClr val="FFFF00"/>
                </a:solidFill>
              </a:rPr>
              <a:t>Autor é quem cria </a:t>
            </a:r>
            <a:r>
              <a:rPr lang="pt-BR" sz="2800" dirty="0"/>
              <a:t>(pessoa física), mas os direitos patrimoniais </a:t>
            </a:r>
            <a:r>
              <a:rPr lang="pt-BR" sz="2800" dirty="0">
                <a:solidFill>
                  <a:srgbClr val="FFFF00"/>
                </a:solidFill>
              </a:rPr>
              <a:t>poderão ser titularizados por pessoas jurídicas</a:t>
            </a:r>
            <a:r>
              <a:rPr lang="pt-BR" sz="2800" dirty="0"/>
              <a:t>.</a:t>
            </a:r>
            <a:br>
              <a:rPr lang="pt-BR" sz="2800" dirty="0"/>
            </a:br>
            <a:r>
              <a:rPr lang="pt-BR" sz="2800" dirty="0"/>
              <a:t>(Art. 11 da Lei Autoral)</a:t>
            </a:r>
          </a:p>
          <a:p>
            <a:pPr marL="0" indent="0">
              <a:buNone/>
            </a:pPr>
            <a:endParaRPr lang="pt-BR" sz="2800" dirty="0"/>
          </a:p>
          <a:p>
            <a:pPr marL="0" indent="0" rtl="0">
              <a:buNone/>
            </a:pPr>
            <a:r>
              <a:rPr lang="pt-BR" sz="2800" dirty="0"/>
              <a:t>A </a:t>
            </a:r>
            <a:r>
              <a:rPr lang="pt-BR" sz="2800" dirty="0">
                <a:solidFill>
                  <a:srgbClr val="FFFF00"/>
                </a:solidFill>
              </a:rPr>
              <a:t>Titularidade para outras pessoas </a:t>
            </a:r>
            <a:r>
              <a:rPr lang="pt-BR" sz="2800" dirty="0"/>
              <a:t>opera-se:</a:t>
            </a:r>
          </a:p>
          <a:p>
            <a:pPr marL="514350" indent="-514350" rtl="0">
              <a:buAutoNum type="alphaLcParenR"/>
            </a:pPr>
            <a:r>
              <a:rPr lang="pt-BR" sz="2800" dirty="0"/>
              <a:t>Por contrato de cessão de direitos</a:t>
            </a:r>
          </a:p>
          <a:p>
            <a:pPr marL="514350" indent="-514350" rtl="0">
              <a:buAutoNum type="alphaLcParenR"/>
            </a:pPr>
            <a:r>
              <a:rPr lang="pt-BR" sz="2800" dirty="0"/>
              <a:t>Por previsão legal específica (situação do empregador)</a:t>
            </a:r>
          </a:p>
          <a:p>
            <a:pPr rtl="0"/>
            <a:endParaRPr lang="pt-BR" sz="2800" dirty="0"/>
          </a:p>
          <a:p>
            <a:pPr rt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67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A739513E7BA24E91FF6E956BDC1317" ma:contentTypeVersion="5" ma:contentTypeDescription="Crie um novo documento." ma:contentTypeScope="" ma:versionID="5cd1b1b4410b2835a66076b348ef29cc">
  <xsd:schema xmlns:xsd="http://www.w3.org/2001/XMLSchema" xmlns:xs="http://www.w3.org/2001/XMLSchema" xmlns:p="http://schemas.microsoft.com/office/2006/metadata/properties" xmlns:ns2="6e9db26c-a994-415e-9a1b-9b8434d72fc0" targetNamespace="http://schemas.microsoft.com/office/2006/metadata/properties" ma:root="true" ma:fieldsID="2310bcdb87e01f22c25c95455ae98beb" ns2:_="">
    <xsd:import namespace="6e9db26c-a994-415e-9a1b-9b8434d72f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db26c-a994-415e-9a1b-9b8434d72f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7A2CA3-A6BA-4A44-99E4-CB7CF57BD4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db26c-a994-415e-9a1b-9b8434d72f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05A71E-53DB-4E14-8180-46B9DD2066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1376</Words>
  <Application>Microsoft Office PowerPoint</Application>
  <PresentationFormat>Personalizar</PresentationFormat>
  <Paragraphs>136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Túnel Azul Digital 16X9</vt:lpstr>
      <vt:lpstr>Programa de Computador</vt:lpstr>
      <vt:lpstr>Relevância</vt:lpstr>
      <vt:lpstr>Proteção da Propriedade</vt:lpstr>
      <vt:lpstr>Conceito de “Programa de Computador”</vt:lpstr>
      <vt:lpstr>Direitos Autorais</vt:lpstr>
      <vt:lpstr>Direito Autoral</vt:lpstr>
      <vt:lpstr>Conceito de “Programa de Computador”</vt:lpstr>
      <vt:lpstr>Direitos Patrimoniais Autorais</vt:lpstr>
      <vt:lpstr>Autoria x Titularidade</vt:lpstr>
      <vt:lpstr>Titularidade Contrato Trabalho/Serviço</vt:lpstr>
      <vt:lpstr>Titularidade Contrato Trabalho/Serviço</vt:lpstr>
      <vt:lpstr>Direitos Patrimoniais Autorais</vt:lpstr>
      <vt:lpstr>Direitos Morais Autorais</vt:lpstr>
      <vt:lpstr>Direitos Morais Autorais</vt:lpstr>
      <vt:lpstr>Registro </vt:lpstr>
      <vt:lpstr>Comercialização – Contrato de Licença</vt:lpstr>
      <vt:lpstr>Contrato de Transferência</vt:lpstr>
      <vt:lpstr>Garantias dos Usuários</vt:lpstr>
      <vt:lpstr>Limitações aos Direitos do Autor</vt:lpstr>
      <vt:lpstr>Violações aos Direitos do Autor</vt:lpstr>
      <vt:lpstr>Violações aos Direitos do Autor</vt:lpstr>
      <vt:lpstr>Violações aos Direitos do Autor</vt:lpstr>
      <vt:lpstr>Indenização 3000 vezes?</vt:lpstr>
      <vt:lpstr>Indenização 3000 vezes?</vt:lpstr>
      <vt:lpstr>Indenização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Computador</dc:title>
  <dc:creator/>
  <cp:lastModifiedBy/>
  <cp:revision>3</cp:revision>
  <dcterms:created xsi:type="dcterms:W3CDTF">2020-05-12T21:35:30Z</dcterms:created>
  <dcterms:modified xsi:type="dcterms:W3CDTF">2023-06-07T02:02:51Z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8c28577e-0e52-49e2-b52e-02bb75ccb8f1_Enabled">
    <vt:lpwstr>true</vt:lpwstr>
  </property>
  <property fmtid="{D5CDD505-2E9C-101B-9397-08002B2CF9AE}" pid="9" name="MSIP_Label_8c28577e-0e52-49e2-b52e-02bb75ccb8f1_SetDate">
    <vt:lpwstr>2023-06-06T21:47:58Z</vt:lpwstr>
  </property>
  <property fmtid="{D5CDD505-2E9C-101B-9397-08002B2CF9AE}" pid="10" name="MSIP_Label_8c28577e-0e52-49e2-b52e-02bb75ccb8f1_Method">
    <vt:lpwstr>Standard</vt:lpwstr>
  </property>
  <property fmtid="{D5CDD505-2E9C-101B-9397-08002B2CF9AE}" pid="11" name="MSIP_Label_8c28577e-0e52-49e2-b52e-02bb75ccb8f1_Name">
    <vt:lpwstr>defa4170-0d19-0005-0004-bc88714345d2</vt:lpwstr>
  </property>
  <property fmtid="{D5CDD505-2E9C-101B-9397-08002B2CF9AE}" pid="12" name="MSIP_Label_8c28577e-0e52-49e2-b52e-02bb75ccb8f1_SiteId">
    <vt:lpwstr>0c2d222a-ecda-4b70-960a-acef6ced3052</vt:lpwstr>
  </property>
  <property fmtid="{D5CDD505-2E9C-101B-9397-08002B2CF9AE}" pid="13" name="MSIP_Label_8c28577e-0e52-49e2-b52e-02bb75ccb8f1_ActionId">
    <vt:lpwstr>2a8698a6-24a4-4a49-9bb3-f04e8291d70d</vt:lpwstr>
  </property>
  <property fmtid="{D5CDD505-2E9C-101B-9397-08002B2CF9AE}" pid="14" name="MSIP_Label_8c28577e-0e52-49e2-b52e-02bb75ccb8f1_ContentBits">
    <vt:lpwstr>0</vt:lpwstr>
  </property>
</Properties>
</file>