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  <p:sldMasterId id="2147483870" r:id="rId2"/>
  </p:sldMasterIdLst>
  <p:sldIdLst>
    <p:sldId id="256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7D8EDE-8648-4F2B-BD35-C367FB6D1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F7443E-4DA3-4F16-A1C7-45B17BEA7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2E5D09-86A1-4E25-B72E-14B8C782F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19D36-6F2D-464A-AD6D-5E9ADD5ACD5C}" type="datetimeFigureOut">
              <a:rPr lang="pt-BR" smtClean="0"/>
              <a:t>27/03/2022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EB3E39-7D58-45C5-8AAB-B4F8F062A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3F6805-D144-4D62-9958-078EE8F5E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CE72-8231-405E-B690-3106FEF480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093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81EE6-98FF-4B82-B73F-FF4FF37E3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007677-93D5-43A6-81D8-70D506CD8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E70D36-48DA-46E3-835D-6DB53C119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19D36-6F2D-464A-AD6D-5E9ADD5ACD5C}" type="datetimeFigureOut">
              <a:rPr lang="pt-BR" smtClean="0"/>
              <a:t>27/03/2022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7A68FC-71C7-43EB-999A-C623D643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14BE2E-7185-43C1-BC29-18191318B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CE72-8231-405E-B690-3106FEF480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55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C6A3F4B-4712-4EF3-B86D-CD61B34A7F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4073D46-07BD-42C7-97C9-0CD6E81A4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A1C81A-648F-4132-AB59-935802E66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19D36-6F2D-464A-AD6D-5E9ADD5ACD5C}" type="datetimeFigureOut">
              <a:rPr lang="pt-BR" smtClean="0"/>
              <a:t>27/03/2022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126C12-C60F-4A6E-B700-B1FCC1017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4A6BA5-E36F-42EC-8198-AC6A12C16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CE72-8231-405E-B690-3106FEF480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7855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19D36-6F2D-464A-AD6D-5E9ADD5ACD5C}" type="datetimeFigureOut">
              <a:rPr lang="pt-BR" smtClean="0"/>
              <a:t>27/03/2022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CE72-8231-405E-B690-3106FEF4802C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754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19D36-6F2D-464A-AD6D-5E9ADD5ACD5C}" type="datetimeFigureOut">
              <a:rPr lang="pt-BR" smtClean="0"/>
              <a:t>27/03/2022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CE72-8231-405E-B690-3106FEF480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2681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19D36-6F2D-464A-AD6D-5E9ADD5ACD5C}" type="datetimeFigureOut">
              <a:rPr lang="pt-BR" smtClean="0"/>
              <a:t>27/03/2022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CE72-8231-405E-B690-3106FEF4802C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663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19D36-6F2D-464A-AD6D-5E9ADD5ACD5C}" type="datetimeFigureOut">
              <a:rPr lang="pt-BR" smtClean="0"/>
              <a:t>27/03/2022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CE72-8231-405E-B690-3106FEF480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332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19D36-6F2D-464A-AD6D-5E9ADD5ACD5C}" type="datetimeFigureOut">
              <a:rPr lang="pt-BR" smtClean="0"/>
              <a:t>27/03/2022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CE72-8231-405E-B690-3106FEF480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2637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19D36-6F2D-464A-AD6D-5E9ADD5ACD5C}" type="datetimeFigureOut">
              <a:rPr lang="pt-BR" smtClean="0"/>
              <a:t>27/03/2022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CE72-8231-405E-B690-3106FEF480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300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19D36-6F2D-464A-AD6D-5E9ADD5ACD5C}" type="datetimeFigureOut">
              <a:rPr lang="pt-BR" smtClean="0"/>
              <a:t>27/03/2022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CE72-8231-405E-B690-3106FEF480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4713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2A19D36-6F2D-464A-AD6D-5E9ADD5ACD5C}" type="datetimeFigureOut">
              <a:rPr lang="pt-BR" smtClean="0"/>
              <a:t>27/03/2022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41CE72-8231-405E-B690-3106FEF480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1704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491C6-1FE9-485D-94C9-C37BE4A00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4D8A06-F26D-4AF9-B48B-A13E20AED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12DDDF-8EAC-448B-BD44-60E78CCAA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19D36-6F2D-464A-AD6D-5E9ADD5ACD5C}" type="datetimeFigureOut">
              <a:rPr lang="pt-BR" smtClean="0"/>
              <a:t>27/03/2022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E48011-7AFA-4570-A0BC-9E8F442C5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D87FC7-3B55-4F6A-80CF-333FC34D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CE72-8231-405E-B690-3106FEF480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43658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19D36-6F2D-464A-AD6D-5E9ADD5ACD5C}" type="datetimeFigureOut">
              <a:rPr lang="pt-BR" smtClean="0"/>
              <a:t>27/03/2022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CE72-8231-405E-B690-3106FEF480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48900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19D36-6F2D-464A-AD6D-5E9ADD5ACD5C}" type="datetimeFigureOut">
              <a:rPr lang="pt-BR" smtClean="0"/>
              <a:t>27/03/2022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CE72-8231-405E-B690-3106FEF480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21722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19D36-6F2D-464A-AD6D-5E9ADD5ACD5C}" type="datetimeFigureOut">
              <a:rPr lang="pt-BR" smtClean="0"/>
              <a:t>27/03/2022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CE72-8231-405E-B690-3106FEF480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8758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A0EB78-A568-4431-A146-AD5A6A617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2D3FA9-5A22-4F29-970D-9D16156DE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610028-D612-48BC-A574-928E4C731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19D36-6F2D-464A-AD6D-5E9ADD5ACD5C}" type="datetimeFigureOut">
              <a:rPr lang="pt-BR" smtClean="0"/>
              <a:t>27/03/2022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26D3EF-0C0C-4773-B85E-89F591298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61571F-B437-45B4-8407-D0A99B1B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CE72-8231-405E-B690-3106FEF480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85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26190-795F-4CCA-B5EB-7FA4944A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E22C4-1A5F-44CB-9164-297A5348CC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754AE1E-1E57-4EA3-90E5-648EEC862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B2C53A9-BAB5-422B-97BA-EA0D3F7BA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19D36-6F2D-464A-AD6D-5E9ADD5ACD5C}" type="datetimeFigureOut">
              <a:rPr lang="pt-BR" smtClean="0"/>
              <a:t>27/03/2022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E298C11-5637-4CD4-9500-46E027469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3B9DC6B-0144-409C-B26F-BDEE09ECF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CE72-8231-405E-B690-3106FEF480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6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7C87AD-841C-47DB-B8C5-5A4C66AA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7BE8C3-EDFF-48A8-A557-11A7C06DB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64191A4-6C07-4B8F-9845-E0746DE80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81ECC02-9C59-4888-B02A-DD2F5D4F38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24CE9C5-1416-41E1-B359-9C47C6D147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333AED0-FBCE-4AE1-A10A-3B4021674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19D36-6F2D-464A-AD6D-5E9ADD5ACD5C}" type="datetimeFigureOut">
              <a:rPr lang="pt-BR" smtClean="0"/>
              <a:t>27/03/2022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E75ED76-8E04-4D62-96A5-54F1BEB57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1223E89-F87D-4120-80B7-227F6B20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CE72-8231-405E-B690-3106FEF480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3758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2E66D5-1457-4A48-B2BD-008398A98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3223A45-0C4D-4E07-ADC5-272A1915D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19D36-6F2D-464A-AD6D-5E9ADD5ACD5C}" type="datetimeFigureOut">
              <a:rPr lang="pt-BR" smtClean="0"/>
              <a:t>27/03/2022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A0FEBA4-923A-4DBF-A69E-DCBFC4E3A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89CC477-4791-4FFE-9E42-0B29B3FAA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CE72-8231-405E-B690-3106FEF480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467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D15B3F9-3A0F-4253-82DA-94EDB2739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19D36-6F2D-464A-AD6D-5E9ADD5ACD5C}" type="datetimeFigureOut">
              <a:rPr lang="pt-BR" smtClean="0"/>
              <a:t>27/03/2022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136147F-A92F-4606-9B3C-494BE5EFC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8639F0E-5329-417D-B1AF-0DCB432CA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CE72-8231-405E-B690-3106FEF480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2234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A5BD8-396C-4171-8ABF-F847DD495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569396-E6C0-4153-B62C-F240F6A9C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3C401FF-76C2-49B8-9694-47EFAE87B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D4950E-C512-462E-B0E0-E3B4F8138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19D36-6F2D-464A-AD6D-5E9ADD5ACD5C}" type="datetimeFigureOut">
              <a:rPr lang="pt-BR" smtClean="0"/>
              <a:t>27/03/2022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3C06D8-C719-41AA-987B-DA0408112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0C0D3F-4023-4A73-B186-D8837B3F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CE72-8231-405E-B690-3106FEF480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131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DF245-6D75-4B19-AC6A-A2EC0F1FD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C0C2393-9A89-4790-A8BF-FA8D2D73E7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466103-B5BD-4971-9DEE-5DD4EA5C2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A9C1BFF-7D84-4DC0-87BF-C5927B287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19D36-6F2D-464A-AD6D-5E9ADD5ACD5C}" type="datetimeFigureOut">
              <a:rPr lang="pt-BR" smtClean="0"/>
              <a:t>27/03/2022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81D136-E8E0-4543-A09D-A5563F60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5BBD14-5586-41A5-BC4B-88A1B5FCC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CE72-8231-405E-B690-3106FEF480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0638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85D1A4D-55A0-4637-90CE-0DB37B677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2D1113-A211-49A0-97E9-04712B071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EE87FB-DA9D-4A5C-8980-D27BE4ABBC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19D36-6F2D-464A-AD6D-5E9ADD5ACD5C}" type="datetimeFigureOut">
              <a:rPr lang="pt-BR" smtClean="0"/>
              <a:t>27/03/2022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56AEEF-403F-4994-ACB5-1AD10E6D69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CC6889-8BF2-4F2E-9CFB-6A8A1CE3D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1CE72-8231-405E-B690-3106FEF480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8568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2A19D36-6F2D-464A-AD6D-5E9ADD5ACD5C}" type="datetimeFigureOut">
              <a:rPr lang="pt-BR" smtClean="0"/>
              <a:t>27/03/2022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E41CE72-8231-405E-B690-3106FEF4802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994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8000"/>
            <a:lum/>
          </a:blip>
          <a:srcRect/>
          <a:stretch>
            <a:fillRect l="-1000"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9E55F4-838E-45AF-A64B-130FBF94D8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latin typeface="Cooper Black" panose="0208090404030B020404" pitchFamily="18" charset="0"/>
              </a:rPr>
              <a:t>DIVERSIDADE E SOCIEDADE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B226397-2501-47AC-9528-9C1AD749A79C}"/>
              </a:ext>
            </a:extLst>
          </p:cNvPr>
          <p:cNvSpPr txBox="1"/>
          <p:nvPr/>
        </p:nvSpPr>
        <p:spPr>
          <a:xfrm>
            <a:off x="1912882" y="3840765"/>
            <a:ext cx="4183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Cronologia do racismo no Brasil</a:t>
            </a:r>
          </a:p>
          <a:p>
            <a:endParaRPr lang="pt-BR" sz="24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FF5507E-880F-4D39-B733-3CDF698A2A77}"/>
              </a:ext>
            </a:extLst>
          </p:cNvPr>
          <p:cNvSpPr txBox="1"/>
          <p:nvPr/>
        </p:nvSpPr>
        <p:spPr>
          <a:xfrm>
            <a:off x="6348250" y="3840765"/>
            <a:ext cx="4319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Índios do Brasil – Quem são eles?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774303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DC5A0A-CF29-4480-9E44-84A664781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br>
              <a:rPr lang="pt-BR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pt-BR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pt-BR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pt-BR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pt-BR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pt-BR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pt-BR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pt-BR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pt-BR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</a:t>
            </a:r>
            <a:r>
              <a:rPr lang="pt-BR" sz="1800" spc="1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Negação, silêncio, raiva, medo, culpa… essas são algumas das respostas mais comuns para dizer a uma pessoa que ela está se comportando de maneira racista (muitas vezes não intencional). O racismo aberto não é socialmente aceitável. Ninguém quer ser tratado assim. Mas toda vez que o racismo é negado, impedimos que ele seja abordado e nossos preconceitos não são discutidos”.</a:t>
            </a:r>
            <a:b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7BAEC-7128-469B-9627-241BDAC68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68931"/>
            <a:ext cx="10515600" cy="30403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Preconceito</a:t>
            </a:r>
            <a:r>
              <a:rPr lang="pt-BR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é o prejulgamento de outra pessoa com base nos grupos sociais que ela pertence. É uma opinião formada, um sentimento, pensamento ou atitudes baseadas em pouca ou nenhuma experiência sem fatos relevantes para comprová-lo.</a:t>
            </a:r>
          </a:p>
          <a:p>
            <a:pPr marL="0" indent="0" algn="just">
              <a:buNone/>
            </a:pPr>
            <a:r>
              <a:rPr lang="pt-BR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Todos somos tendenciosos pelo que sabemos sobre um grupo diretamente na escola ou indiretamente (como em uma cena retratada em um filme). Combinamos e comparamos esses dados com nossas experiências sociais e culturais, que fazem parte de quem somos como seres humanos. O problema é que quando essa informação superficial ou errada é tendenciosa de alguma forma, os membros de um grupo são vistos como inferiores. Isso acontece quando você critica o gênero, raça, status social, orientação sexual ou religião de alguém. Alguns exemplos de preconceito incluem o machismo e a homofobia</a:t>
            </a:r>
          </a:p>
          <a:p>
            <a:pPr marL="0" indent="0"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9E0E3C7-D0A8-4B86-B71E-44E7AA1D1644}"/>
              </a:ext>
            </a:extLst>
          </p:cNvPr>
          <p:cNvSpPr txBox="1"/>
          <p:nvPr/>
        </p:nvSpPr>
        <p:spPr>
          <a:xfrm>
            <a:off x="1198880" y="1427798"/>
            <a:ext cx="9956799" cy="132343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pt-BR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PRECONCEITO, RACISMO E DISCRIMINAÇÃO</a:t>
            </a:r>
          </a:p>
        </p:txBody>
      </p:sp>
    </p:spTree>
    <p:extLst>
      <p:ext uri="{BB962C8B-B14F-4D97-AF65-F5344CB8AC3E}">
        <p14:creationId xmlns:p14="http://schemas.microsoft.com/office/powerpoint/2010/main" val="481401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7BAEC-7128-469B-9627-241BDAC68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440" y="461011"/>
            <a:ext cx="10515600" cy="304038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Já a </a:t>
            </a:r>
            <a:r>
              <a:rPr lang="pt-BR" sz="22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Discriminação</a:t>
            </a:r>
            <a:r>
              <a:rPr lang="pt-BR" sz="2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é a ação baseada no preconceito. Quando o preconceito me leva a agir de forma diferente, tratando membros de determinado grupo sem respeito, tais ações como ignorar, excluir, ameaçar, ridicularizar, difamar e violentar outra pessoa, está ocorrendo uma discriminação.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Todos têm preconceitos e todos discriminam. Seja ficando desconfortável perto de uma determinada pessoa ou grupo com base em um preconceito já pode ser considerado discriminação, mesmo que seja sutil. Como a discriminação é a ação em si, uma pessoa pode ser preconceituosa, mas não agir de acordo com suas opiniões. Ou seja, não efetua de fato ações de discriminação.</a:t>
            </a:r>
          </a:p>
          <a:p>
            <a:pPr marL="0" indent="0"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C699D22-0C32-4B17-93C3-4EBCFDD5C24B}"/>
              </a:ext>
            </a:extLst>
          </p:cNvPr>
          <p:cNvSpPr txBox="1"/>
          <p:nvPr/>
        </p:nvSpPr>
        <p:spPr>
          <a:xfrm>
            <a:off x="980440" y="3230880"/>
            <a:ext cx="10612120" cy="2435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Quando o preconceito coletivo de um grupo racial é apoiado pelo poder da autoridade legal e do controle institucional, ele é transformado em </a:t>
            </a:r>
            <a:r>
              <a:rPr lang="pt-BR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Racismo</a:t>
            </a:r>
            <a:r>
              <a:rPr lang="pt-BR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 Sendo assim, só os brancos podem ser racistas. Pois os negros não possuem o mesmo poder institucional e privilégios sobre os brancos. </a:t>
            </a:r>
          </a:p>
          <a:p>
            <a:pPr algn="just"/>
            <a:r>
              <a:rPr lang="pt-BR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Uma frase presente no livro, mostra de maneira mais resumida e direta do que é o racismo. Escrita pelo professor J. </a:t>
            </a:r>
            <a:r>
              <a:rPr lang="pt-BR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Kanuanui</a:t>
            </a:r>
            <a:r>
              <a:rPr lang="pt-BR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(professor de estudos americanos e antropologia), “O racismo é uma estrutura, não um acontecimento”.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755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A2A5F2D-F449-42CF-837C-348709C54B8B}"/>
              </a:ext>
            </a:extLst>
          </p:cNvPr>
          <p:cNvSpPr txBox="1"/>
          <p:nvPr/>
        </p:nvSpPr>
        <p:spPr>
          <a:xfrm>
            <a:off x="1127760" y="1219200"/>
            <a:ext cx="10088880" cy="4060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Racismo reverso</a:t>
            </a:r>
            <a:endParaRPr lang="pt-B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Por conta disso não teria a possibilidade de existir racismo reverso, porque quando uma pessoa branca sofre algum tipo de violência, ela foi no caso discriminada, porém não sofreu racismo. Porque a sociedade já teve e ainda possui privilégios constitucionais e sociais que apenas beneficiam pessoas brancas, e como esse grupo manteve o poder e esteve na postura de autoridade por muito tempo da nossa história sobre pessoas de cor, isso reflete diretamente no mundo atual que vivemos pois os vestígios e resultados vão muito além da desigualdade social que existe entre esses grupos atualmente, está na opressão que ainda continua, porém acabou se tornando como algo natural socialmente.</a:t>
            </a:r>
          </a:p>
        </p:txBody>
      </p:sp>
    </p:spTree>
    <p:extLst>
      <p:ext uri="{BB962C8B-B14F-4D97-AF65-F5344CB8AC3E}">
        <p14:creationId xmlns:p14="http://schemas.microsoft.com/office/powerpoint/2010/main" val="10668999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</TotalTime>
  <Words>579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Cooper Black</vt:lpstr>
      <vt:lpstr>Tema do Office</vt:lpstr>
      <vt:lpstr>Retrospectiva</vt:lpstr>
      <vt:lpstr>DIVERSIDADE E SOCIEDADE</vt:lpstr>
      <vt:lpstr>         “Negação, silêncio, raiva, medo, culpa… essas são algumas das respostas mais comuns para dizer a uma pessoa que ela está se comportando de maneira racista (muitas vezes não intencional). O racismo aberto não é socialmente aceitável. Ninguém quer ser tratado assim. Mas toda vez que o racismo é negado, impedimos que ele seja abordado e nossos preconceitos não são discutidos”. 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DIVERSIDADE E SOCIEDADE</dc:title>
  <dc:creator>Luiz Henrique Martendal</dc:creator>
  <cp:lastModifiedBy>Luiz Henrique Martendal</cp:lastModifiedBy>
  <cp:revision>4</cp:revision>
  <dcterms:created xsi:type="dcterms:W3CDTF">2022-03-26T21:27:28Z</dcterms:created>
  <dcterms:modified xsi:type="dcterms:W3CDTF">2022-03-27T19:25:44Z</dcterms:modified>
</cp:coreProperties>
</file>