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FB677-BC39-4580-9460-DD25A1935C3D}" v="5" dt="2022-10-26T18:33:53.128"/>
  </p1510:revLst>
</p1510:revInfo>
</file>

<file path=ppt/tableStyles.xml><?xml version="1.0" encoding="utf-8"?>
<a:tblStyleLst xmlns:a="http://schemas.openxmlformats.org/drawingml/2006/main" def="{53EE7E31-03C1-471A-BB6D-2F12DF3A263B}">
  <a:tblStyle styleId="{53EE7E31-03C1-471A-BB6D-2F12DF3A26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Henrique Martendal" userId="aef6eecb4b395f66" providerId="LiveId" clId="{F82FB677-BC39-4580-9460-DD25A1935C3D}"/>
    <pc:docChg chg="modSld">
      <pc:chgData name="Luiz Henrique Martendal" userId="aef6eecb4b395f66" providerId="LiveId" clId="{F82FB677-BC39-4580-9460-DD25A1935C3D}" dt="2022-10-26T18:33:53.128" v="4" actId="20577"/>
      <pc:docMkLst>
        <pc:docMk/>
      </pc:docMkLst>
      <pc:sldChg chg="modSp modNotes">
        <pc:chgData name="Luiz Henrique Martendal" userId="aef6eecb4b395f66" providerId="LiveId" clId="{F82FB677-BC39-4580-9460-DD25A1935C3D}" dt="2022-10-26T18:33:53.128" v="4" actId="20577"/>
        <pc:sldMkLst>
          <pc:docMk/>
          <pc:sldMk cId="0" sldId="258"/>
        </pc:sldMkLst>
        <pc:spChg chg="mod">
          <ac:chgData name="Luiz Henrique Martendal" userId="aef6eecb4b395f66" providerId="LiveId" clId="{F82FB677-BC39-4580-9460-DD25A1935C3D}" dt="2022-10-26T18:33:53.128" v="4" actId="20577"/>
          <ac:spMkLst>
            <pc:docMk/>
            <pc:sldMk cId="0" sldId="258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c9e4d6f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c9e4d6f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c9e4d6f7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c9e4d6f7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c9e4d6f7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c9e4d6f7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c9e4d6f7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c9e4d6f7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c9e4d6f7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c9e4d6f7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75" y="1189275"/>
            <a:ext cx="3853825" cy="26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975" y="676325"/>
            <a:ext cx="736450" cy="8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076" y="3550625"/>
            <a:ext cx="757099" cy="8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71125" y="3947325"/>
            <a:ext cx="37374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Alunos: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Cardoso de Souza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Gustavo Westphal Antunes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Luiz Martendal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05750" y="368175"/>
            <a:ext cx="409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u="sng">
                <a:solidFill>
                  <a:srgbClr val="FFFFFF"/>
                </a:solidFill>
              </a:rPr>
              <a:t>Lógica Proposicional</a:t>
            </a:r>
            <a:endParaRPr sz="2000" b="1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0" y="659475"/>
            <a:ext cx="91440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Com base no seguinte argumento: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87900" y="1273424"/>
            <a:ext cx="8368200" cy="307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software é eficiente, executa rapidamente. Ou o software é eficiente ou tem algum bug. No entanto, o software não executa rapidamente. Logo, ele tem um bug.</a:t>
            </a: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7900" y="1994625"/>
            <a:ext cx="45864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1° premissa: </a:t>
            </a:r>
            <a:r>
              <a:rPr lang="pt-BR" sz="1200" i="1"/>
              <a:t>Se o software é eficiente, executa rapidamente. 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87900" y="2321925"/>
            <a:ext cx="45864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2° premissa: </a:t>
            </a:r>
            <a:r>
              <a:rPr lang="pt-BR" sz="1200" i="1"/>
              <a:t>Ou o software é eficiente ou tem algum bug.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87900" y="2649225"/>
            <a:ext cx="45864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3° premissa: </a:t>
            </a:r>
            <a:r>
              <a:rPr lang="pt-BR" sz="1200" i="1"/>
              <a:t>No entanto, o software não executa rapidamente.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87900" y="2976525"/>
            <a:ext cx="45864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Conclusão: </a:t>
            </a:r>
            <a:r>
              <a:rPr lang="pt-BR" sz="1200" i="1"/>
              <a:t>Logo, ele tem um bug...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890250" y="3631125"/>
            <a:ext cx="73635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Símbolos proposicionais:   E = </a:t>
            </a:r>
            <a:r>
              <a:rPr lang="pt-BR" sz="1200"/>
              <a:t>software é eficiente;</a:t>
            </a:r>
            <a:r>
              <a:rPr lang="pt-BR" sz="1200">
                <a:solidFill>
                  <a:schemeClr val="dk1"/>
                </a:solidFill>
              </a:rPr>
              <a:t>   R = </a:t>
            </a:r>
            <a:r>
              <a:rPr lang="pt-BR" sz="1200"/>
              <a:t>executa rapidamente; </a:t>
            </a:r>
            <a:r>
              <a:rPr lang="pt-BR" sz="1200">
                <a:solidFill>
                  <a:schemeClr val="dk1"/>
                </a:solidFill>
              </a:rPr>
              <a:t>  B =</a:t>
            </a:r>
            <a:r>
              <a:rPr lang="pt-BR" sz="1200"/>
              <a:t> tem algum bug;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0" y="4753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</a:rPr>
              <a:t>Linguagem Proposicional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10075" y="2211850"/>
            <a:ext cx="3387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 v B)  ^ ~(E ^ B)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i="1" dirty="0"/>
              <a:t>Ou o software é eficiente ou tem algum bug.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10075" y="2761425"/>
            <a:ext cx="39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~R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i="1"/>
              <a:t>No entanto, o software não executa rapidamente.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10075" y="3324100"/>
            <a:ext cx="3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i="1"/>
              <a:t>Logo, ele tem um bug...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844850" y="2065600"/>
            <a:ext cx="1301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Resultado: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272775" y="2512000"/>
            <a:ext cx="463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-&gt; R</a:t>
            </a:r>
            <a:r>
              <a:rPr lang="pt-BR" sz="2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^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000">
                <a:solidFill>
                  <a:srgbClr val="B4A7D6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v B</a:t>
            </a:r>
            <a:r>
              <a:rPr lang="pt-BR" sz="2000">
                <a:solidFill>
                  <a:srgbClr val="B4A7D6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^ ~</a:t>
            </a:r>
            <a:r>
              <a:rPr lang="pt-BR" sz="20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^ B</a:t>
            </a:r>
            <a:r>
              <a:rPr lang="pt-BR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pt-BR" sz="2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^ ~R</a:t>
            </a:r>
            <a:r>
              <a:rPr lang="pt-BR" sz="2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B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10075" y="1685375"/>
            <a:ext cx="39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 -&gt; 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i="1"/>
              <a:t>Se o software é eficiente, executa rapidamente.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0" y="4227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</a:rPr>
              <a:t>Dedução formal</a:t>
            </a:r>
            <a:endParaRPr sz="2000" b="1">
              <a:solidFill>
                <a:schemeClr val="dk1"/>
              </a:solidFill>
            </a:endParaRPr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2515588" y="1495250"/>
          <a:ext cx="3967425" cy="2925870"/>
        </p:xfrm>
        <a:graphic>
          <a:graphicData uri="http://schemas.openxmlformats.org/drawingml/2006/table">
            <a:tbl>
              <a:tblPr>
                <a:noFill/>
                <a:tableStyleId>{53EE7E31-03C1-471A-BB6D-2F12DF3A263B}</a:tableStyleId>
              </a:tblPr>
              <a:tblGrid>
                <a:gridCol w="82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Nº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Premissas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Conclusão - B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6" name="Google Shape;96;p16"/>
          <p:cNvSpPr txBox="1"/>
          <p:nvPr/>
        </p:nvSpPr>
        <p:spPr>
          <a:xfrm>
            <a:off x="3345550" y="2115975"/>
            <a:ext cx="3129600" cy="11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E -&gt; R                                   premissa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(E v B ) ^ ~(E ^ B)                 premissa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~R                                         premissa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20175" y="1860525"/>
            <a:ext cx="21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8" name="Google Shape;98;p16"/>
          <p:cNvGraphicFramePr/>
          <p:nvPr/>
        </p:nvGraphicFramePr>
        <p:xfrm>
          <a:off x="3341600" y="3232575"/>
          <a:ext cx="3137475" cy="381000"/>
        </p:xfrm>
        <a:graphic>
          <a:graphicData uri="http://schemas.openxmlformats.org/drawingml/2006/table">
            <a:tbl>
              <a:tblPr>
                <a:noFill/>
                <a:tableStyleId>{53EE7E31-03C1-471A-BB6D-2F12DF3A263B}</a:tableStyleId>
              </a:tblPr>
              <a:tblGrid>
                <a:gridCol w="15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~E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 -&gt; (Mt, 1,3)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99;p16"/>
          <p:cNvSpPr txBox="1"/>
          <p:nvPr/>
        </p:nvSpPr>
        <p:spPr>
          <a:xfrm>
            <a:off x="302875" y="1471125"/>
            <a:ext cx="26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0" name="Google Shape;100;p16"/>
          <p:cNvGraphicFramePr/>
          <p:nvPr/>
        </p:nvGraphicFramePr>
        <p:xfrm>
          <a:off x="3341588" y="3628700"/>
          <a:ext cx="3137475" cy="381000"/>
        </p:xfrm>
        <a:graphic>
          <a:graphicData uri="http://schemas.openxmlformats.org/drawingml/2006/table">
            <a:tbl>
              <a:tblPr>
                <a:noFill/>
                <a:tableStyleId>{53EE7E31-03C1-471A-BB6D-2F12DF3A263B}</a:tableStyleId>
              </a:tblPr>
              <a:tblGrid>
                <a:gridCol w="15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 v B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 ^ (2)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Google Shape;101;p16"/>
          <p:cNvSpPr txBox="1"/>
          <p:nvPr/>
        </p:nvSpPr>
        <p:spPr>
          <a:xfrm>
            <a:off x="475950" y="1399000"/>
            <a:ext cx="22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3341600" y="4009700"/>
          <a:ext cx="3137475" cy="381000"/>
        </p:xfrm>
        <a:graphic>
          <a:graphicData uri="http://schemas.openxmlformats.org/drawingml/2006/table">
            <a:tbl>
              <a:tblPr>
                <a:noFill/>
                <a:tableStyleId>{53EE7E31-03C1-471A-BB6D-2F12DF3A263B}</a:tableStyleId>
              </a:tblPr>
              <a:tblGrid>
                <a:gridCol w="15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B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 v (4,5)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7"/>
          <p:cNvGraphicFramePr/>
          <p:nvPr/>
        </p:nvGraphicFramePr>
        <p:xfrm>
          <a:off x="834588" y="135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{53EE7E31-03C1-471A-BB6D-2F12DF3A263B}</a:tableStyleId>
              </a:tblPr>
              <a:tblGrid>
                <a:gridCol w="42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834575" y="864575"/>
            <a:ext cx="7239000" cy="4926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E   -&gt;    R</a:t>
            </a:r>
            <a:r>
              <a:rPr lang="pt-BR" sz="2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  ^   </a:t>
            </a:r>
            <a:r>
              <a:rPr lang="pt-BR" sz="2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000">
                <a:solidFill>
                  <a:srgbClr val="B4A7D6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E   v   B</a:t>
            </a:r>
            <a:r>
              <a:rPr lang="pt-BR" sz="2000">
                <a:solidFill>
                  <a:srgbClr val="B4A7D6"/>
                </a:solidFill>
                <a:latin typeface="Roboto"/>
                <a:ea typeface="Roboto"/>
                <a:cs typeface="Roboto"/>
                <a:sym typeface="Roboto"/>
              </a:rPr>
              <a:t>)     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^      ~   </a:t>
            </a:r>
            <a:r>
              <a:rPr lang="pt-BR" sz="20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E    ^    B</a:t>
            </a:r>
            <a:r>
              <a:rPr lang="pt-BR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pt-BR" sz="2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 ^     ~    R</a:t>
            </a:r>
            <a:r>
              <a:rPr lang="pt-BR" sz="2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pt-BR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 -&gt;  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28107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Tabela verdade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83460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834600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34600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34600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34600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34600" y="3346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34600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34600" y="41425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68625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260425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686250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686250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686250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686250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686250" y="33863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686250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686250" y="41306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260425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260425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260425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260425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260425" y="3346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260425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260425" y="41306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53790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537900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537900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2537900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537900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537900" y="3346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537900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537900" y="41425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38955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389375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389550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389550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389550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389550" y="3346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389550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389550" y="41306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296390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2963900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2963900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2963375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963900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2963900" y="33402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2963788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2963375" y="41425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11215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112150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112163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2112150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111888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2112150" y="3346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112150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111888" y="41306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466695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666925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4666925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666925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667200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4666950" y="3346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4634225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764765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4666950" y="41425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7647600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7648150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7647650" y="33422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7647650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7647650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551860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5518513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5518563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5518838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518838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5518588" y="3346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518588" y="37503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5518588" y="41306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7648150" y="25478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7647650" y="41366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6796000" y="41306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6796000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6796500" y="25438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092763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6795950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6370213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637020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6370500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5092775" y="1353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5093025" y="21496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6370500" y="33372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5093025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5093025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5093025" y="33402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5076400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5076413" y="41306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7222000" y="41306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7222400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7222150" y="33372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679600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7222150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6796000" y="17504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7222150" y="2545313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6796500" y="29420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7221875" y="2149588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7221850" y="1751138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6796500" y="33372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6370500" y="41306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7221800" y="1357163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6370300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6370500" y="3734438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6370500" y="2545313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6370500" y="21715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5944363" y="1777813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5944375" y="1381613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5944750" y="2961488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5944750" y="33380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5944350" y="21715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5944488" y="25701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5936213" y="37503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5960775" y="41288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3815400" y="1357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3815413" y="1753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3815400" y="21436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3815138" y="25497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4241063" y="21515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4241150" y="13651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3815138" y="2939038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3815413" y="33402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815150" y="41425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3799063" y="37344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4232975" y="41247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4232975" y="33461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4233000" y="37533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4225063" y="25468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4241275" y="2943013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4241163" y="1753363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/>
        </p:nvSpPr>
        <p:spPr>
          <a:xfrm>
            <a:off x="-64175" y="3488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</a:rPr>
              <a:t>Refutação</a:t>
            </a:r>
            <a:endParaRPr sz="2000" b="1">
              <a:solidFill>
                <a:schemeClr val="dk1"/>
              </a:solidFill>
            </a:endParaRPr>
          </a:p>
        </p:txBody>
      </p:sp>
      <p:graphicFrame>
        <p:nvGraphicFramePr>
          <p:cNvPr id="252" name="Google Shape;252;p18"/>
          <p:cNvGraphicFramePr/>
          <p:nvPr/>
        </p:nvGraphicFramePr>
        <p:xfrm>
          <a:off x="328438" y="17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{53EE7E31-03C1-471A-BB6D-2F12DF3A263B}</a:tableStyleId>
              </a:tblPr>
              <a:tblGrid>
                <a:gridCol w="58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0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5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3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1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pt-BR" sz="2000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-&gt;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lang="pt-BR" sz="2000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^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pt-BR" sz="2000">
                          <a:solidFill>
                            <a:srgbClr val="B4A7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pt-BR" sz="2000">
                          <a:solidFill>
                            <a:srgbClr val="B4A7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^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~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E691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^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pt-BR" sz="20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pt-BR" sz="2000">
                          <a:solidFill>
                            <a:srgbClr val="FF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^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~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lang="pt-BR" sz="2000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-&gt;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3" name="Google Shape;253;p18"/>
          <p:cNvSpPr txBox="1"/>
          <p:nvPr/>
        </p:nvSpPr>
        <p:spPr>
          <a:xfrm>
            <a:off x="32845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185425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234475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288790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3850225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436105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4871875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6423525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914025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91395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41475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335290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5392288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89295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739900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7896700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8374475" y="2371650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Apresentação na tela (16:9)</PresentationFormat>
  <Paragraphs>222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Roboto Slab</vt:lpstr>
      <vt:lpstr>Roboto</vt:lpstr>
      <vt:lpstr>Arial</vt:lpstr>
      <vt:lpstr>Marina</vt:lpstr>
      <vt:lpstr>Apresentação do PowerPoint</vt:lpstr>
      <vt:lpstr>Com base no seguinte argumento: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Luiz Henrique Martendal</cp:lastModifiedBy>
  <cp:revision>1</cp:revision>
  <dcterms:modified xsi:type="dcterms:W3CDTF">2022-10-26T18:34:00Z</dcterms:modified>
</cp:coreProperties>
</file>