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83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61" r:id="rId14"/>
    <p:sldId id="274" r:id="rId15"/>
    <p:sldId id="268" r:id="rId16"/>
    <p:sldId id="275" r:id="rId17"/>
    <p:sldId id="276" r:id="rId18"/>
    <p:sldId id="278" r:id="rId19"/>
    <p:sldId id="296" r:id="rId2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B000"/>
    <a:srgbClr val="FF9900"/>
    <a:srgbClr val="008000"/>
    <a:srgbClr val="003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36646-A4EA-4197-9AFE-E0D49482D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B3010B-A0C3-430A-8B52-3D38BD8E4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C96FC3-344E-4496-899C-FC48162F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4964F2-4D0A-4A5B-8AE6-ADD1F347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310D59-FA78-4F16-B7E5-D89398F3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78724B-6F80-4CA7-BA0B-75F33061EC8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396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579A5-54B7-4337-A8A6-CAFF7200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66374D-9C8B-4C70-91A8-4A6994B7B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ADC179-10D1-44C6-8C4C-7047C4EB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C6CEEB-F40B-4977-A0C4-602C4463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1BD909-7824-41DE-B056-0C37B2D7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C871A-FF86-41CB-BF05-BA572B57972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587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22D46C-D3B7-4B61-B551-A924D5A16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3D4F30-E856-42B6-B5D2-E338A55E3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62D4F3-2789-4746-81DF-DE4B600E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0E283C-972B-4BD4-A44B-80C65002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DC83E3-0F57-458B-8AD8-2D435090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DF1DF-8371-4FC4-9FF1-105DBB01BB0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825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96229-95DE-43B4-A297-7E6459C3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5C673E-D293-4F5F-A67D-748FBE70D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C9BE1-CC80-460F-93D8-85FF9676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3D50D0-FF46-4F5F-859B-A0AA5ABE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342141-65D6-4C6C-8E1A-4D6C8ACC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D423AC-6E16-4215-B8E4-F5E2BC5DADD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4144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90BC3-41A7-4EB1-8E36-0115F4FE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DF7868-8078-495C-8AE8-1E226D151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3428BB-14C0-4656-BB84-4B323C02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97257C-56DC-4586-8CEE-732A9F3A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E3806A-9A8B-45D0-B774-4766A19B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C2430-2E32-4CAC-BE74-35C83E86C4F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5959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65EAB-7ECF-4DAC-AC17-725718F0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AB546D-32F3-4E77-BCAF-651E85FB8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0415AD-A383-43F6-9D75-5832B8330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92BC49-BA12-455F-834A-7B988187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A8EB5B-AB24-46E1-ADBA-4AB18B97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33DB64-45E0-40A1-8854-BE3148EF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0B92E-3EC3-4347-9279-36D8C56AA75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590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49CD0-C87B-4F51-BFD9-DF42CC57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D2801E-7A1C-427D-97B9-C2DEB0EE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DBAB8B-073E-4C1C-A56D-9CB5AEA74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528681-08C3-440B-915F-D68DD71A1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C078BA-9744-4BB5-95D8-8F3540F2D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682383-3BF1-4054-9900-B2451FA0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931180-5110-480D-B649-E08381E3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44BF63-FCAA-4C85-A917-34076C4C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B4DF3-A317-41AE-B461-912609B2B0E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5762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A167C-9E3E-41A7-8858-E4AFFF88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CE3415-8BBC-4B44-A03D-FF29741C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E8DD7D-BF79-4EC6-8E00-FC0A0297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B27825-B100-4537-9114-BE8993FF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1B359-EA33-4DBC-AE76-1423AFEA224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9811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9CFCDF-2972-44D5-B21E-CB7FBA30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372721-EE09-4FBE-87BC-71523F98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46AEC3-F469-43CA-9965-FA40CCE7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8EF38-52FB-4FCF-B5BD-894AC50580D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9016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FD6FF-B145-40AD-B5A0-B6B419F4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C3B62E-34D9-450F-A194-72FB260D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6396D2-EF89-4EF1-8B92-A6E21B325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164AE6-CAF3-418B-8460-6D892F87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E4E583-F9D5-4257-B73C-A7B32394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EC1B7C-401C-4005-9E17-939F479E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32B74-6127-4251-907A-DE18FC797A9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6717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70D6D-3ECC-46DF-9590-816144B7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0430FE-9D19-4617-82AC-603B9922D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67A9C7-22ED-414B-89CD-298EC4438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5DFF5E-3762-42B6-ADA0-06574C6F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763D61-751A-4F35-906C-4BAA2FD2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6717C7-9596-4C38-BE5C-FF57CED8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F3EBD-B595-41C4-8DA8-C9DB1049391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6400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355FDE-6091-46ED-B16F-0EDA7B51E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319FB3B-3040-462A-9D99-04346DADB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3BD5DC2-EA48-4245-B4E7-4EF2E59490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 alt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B4FC89E-B27C-49C7-B127-518779B24B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 alt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984B1CB-72D1-4698-B7A9-2485EB2D7D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BC1D36-FE07-4AAA-8CB4-1BA567BC975E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4E7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Imagem 6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E1820400-861C-40FD-B005-68FAD27D6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88" y="404664"/>
            <a:ext cx="1529006" cy="1081772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38C3ED8F-E20E-41A7-84A1-0CF9D8A39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403" y="2348880"/>
            <a:ext cx="7824787" cy="3236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pt-BR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TEORIA  DA  COMPUTAÇÃO</a:t>
            </a:r>
          </a:p>
          <a:p>
            <a:pPr algn="ctr">
              <a:defRPr/>
            </a:pPr>
            <a:r>
              <a:rPr lang="pt-BR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carga horária: 4 h/a</a:t>
            </a:r>
          </a:p>
          <a:p>
            <a:pPr algn="ctr">
              <a:defRPr/>
            </a:pPr>
            <a:endParaRPr lang="pt-BR" sz="24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>
              <a:defRPr/>
            </a:pPr>
            <a:b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</a:br>
            <a:b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</a:br>
            <a:b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</a:b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Profa. Joyce Martins (joyce@furb.br)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1657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PLANO  DE  ENSINO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grpSp>
        <p:nvGrpSpPr>
          <p:cNvPr id="4" name="Group 135">
            <a:extLst>
              <a:ext uri="{FF2B5EF4-FFF2-40B4-BE49-F238E27FC236}">
                <a16:creationId xmlns:a16="http://schemas.microsoft.com/office/drawing/2014/main" id="{BF651C78-8A9A-4237-A539-D188FF6DC35E}"/>
              </a:ext>
            </a:extLst>
          </p:cNvPr>
          <p:cNvGrpSpPr>
            <a:grpSpLocks/>
          </p:cNvGrpSpPr>
          <p:nvPr/>
        </p:nvGrpSpPr>
        <p:grpSpPr bwMode="auto">
          <a:xfrm>
            <a:off x="179512" y="764704"/>
            <a:ext cx="8766050" cy="1903768"/>
            <a:chOff x="811" y="1655"/>
            <a:chExt cx="4748" cy="5067"/>
          </a:xfrm>
        </p:grpSpPr>
        <p:sp>
          <p:nvSpPr>
            <p:cNvPr id="6" name="Text Box 133">
              <a:extLst>
                <a:ext uri="{FF2B5EF4-FFF2-40B4-BE49-F238E27FC236}">
                  <a16:creationId xmlns:a16="http://schemas.microsoft.com/office/drawing/2014/main" id="{19531745-A6D8-4ECD-82CF-445EED09B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" y="1664"/>
              <a:ext cx="4672" cy="50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269875" indent="-269875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>
                <a:spcBef>
                  <a:spcPct val="50000"/>
                </a:spcBef>
                <a:buFontTx/>
                <a:buNone/>
              </a:pPr>
              <a:r>
                <a:rPr kumimoji="0" lang="en-US" altLang="pt-BR" sz="2000" b="1" dirty="0">
                  <a:solidFill>
                    <a:srgbClr val="FF0000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CONTEÚDO  PROGRAMÁTICO:</a:t>
              </a:r>
            </a:p>
            <a:p>
              <a:pPr marL="265113" lvl="1" indent="-265113">
                <a:spcBef>
                  <a:spcPct val="50000"/>
                </a:spcBef>
                <a:buFont typeface="+mj-lt"/>
                <a:buAutoNum type="arabicPeriod" startAt="3"/>
              </a:pPr>
              <a:r>
                <a:rPr kumimoji="0" lang="pt-BR" altLang="pt-BR" sz="2000" b="1" dirty="0">
                  <a:latin typeface="Arial Narrow" panose="020B0606020202030204" pitchFamily="34" charset="0"/>
                  <a:cs typeface="Times New Roman" panose="02020603050405020304" pitchFamily="18" charset="0"/>
                </a:rPr>
                <a:t>NOÇÕES</a:t>
              </a:r>
              <a:r>
                <a:rPr kumimoji="0" lang="pt-BR" altLang="pt-BR" sz="2000" b="1" dirty="0">
                  <a:latin typeface="Arial Narrow" panose="020B0606020202030204" pitchFamily="34" charset="0"/>
                </a:rPr>
                <a:t> DE CÁLCULO LAMBDA E FUNÇÕES RECURSIVAS</a:t>
              </a:r>
            </a:p>
            <a:p>
              <a:pPr marL="615950" lvl="2" indent="-342900">
                <a:spcBef>
                  <a:spcPts val="300"/>
                </a:spcBef>
                <a:spcAft>
                  <a:spcPts val="300"/>
                </a:spcAft>
                <a:buFont typeface="Arial Narrow" panose="020B0606020202030204" pitchFamily="34" charset="0"/>
                <a:buChar char="–"/>
                <a:defRPr/>
              </a:pPr>
              <a:r>
                <a:rPr kumimoji="0" lang="pt-BR" sz="2000" dirty="0">
                  <a:latin typeface="Arial Narrow" pitchFamily="34" charset="0"/>
                </a:rPr>
                <a:t>formalismos funcionais recursivos (funções recursivas de </a:t>
              </a:r>
              <a:r>
                <a:rPr kumimoji="0" lang="pt-BR" sz="2000" dirty="0" err="1">
                  <a:latin typeface="Arial Narrow" pitchFamily="34" charset="0"/>
                </a:rPr>
                <a:t>Kleene</a:t>
              </a:r>
              <a:r>
                <a:rPr kumimoji="0" lang="pt-BR" sz="2000" dirty="0">
                  <a:latin typeface="Arial Narrow" pitchFamily="34" charset="0"/>
                </a:rPr>
                <a:t>, cálculo Lambda) para formalizar a noção de </a:t>
              </a:r>
              <a:r>
                <a:rPr kumimoji="0" lang="pt-BR" sz="2000" u="sng" dirty="0">
                  <a:latin typeface="Arial Narrow" pitchFamily="34" charset="0"/>
                </a:rPr>
                <a:t>função computável</a:t>
              </a:r>
              <a:r>
                <a:rPr kumimoji="0" lang="pt-BR" sz="2000" dirty="0">
                  <a:latin typeface="Arial Narrow" pitchFamily="34" charset="0"/>
                </a:rPr>
                <a:t>;</a:t>
              </a:r>
            </a:p>
            <a:p>
              <a:pPr marL="615950" lvl="2" indent="-342900">
                <a:spcBef>
                  <a:spcPts val="300"/>
                </a:spcBef>
                <a:spcAft>
                  <a:spcPts val="300"/>
                </a:spcAft>
                <a:buFont typeface="Arial Narrow" panose="020B0606020202030204" pitchFamily="34" charset="0"/>
                <a:buChar char="–"/>
                <a:defRPr/>
              </a:pPr>
              <a:r>
                <a:rPr kumimoji="0" lang="pt-BR" sz="2000" dirty="0">
                  <a:solidFill>
                    <a:schemeClr val="bg1">
                      <a:lumMod val="75000"/>
                    </a:schemeClr>
                  </a:solidFill>
                  <a:latin typeface="Arial Narrow" pitchFamily="34" charset="0"/>
                </a:rPr>
                <a:t>importância do conceito de recursão para a Ciência da Computação.</a:t>
              </a:r>
              <a:endParaRPr kumimoji="0" lang="pt-BR" alt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" name="Rectangle 134">
              <a:extLst>
                <a:ext uri="{FF2B5EF4-FFF2-40B4-BE49-F238E27FC236}">
                  <a16:creationId xmlns:a16="http://schemas.microsoft.com/office/drawing/2014/main" id="{B2B168B0-EF83-4DE4-AA99-F1145566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" y="1655"/>
              <a:ext cx="4748" cy="49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240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10" name="Conector de seta reta 2">
            <a:extLst>
              <a:ext uri="{FF2B5EF4-FFF2-40B4-BE49-F238E27FC236}">
                <a16:creationId xmlns:a16="http://schemas.microsoft.com/office/drawing/2014/main" id="{9CF03A2F-370A-4E4C-A3E6-3E19907610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67944" y="2204864"/>
            <a:ext cx="2016224" cy="1800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CaixaDeTexto 9">
            <a:extLst>
              <a:ext uri="{FF2B5EF4-FFF2-40B4-BE49-F238E27FC236}">
                <a16:creationId xmlns:a16="http://schemas.microsoft.com/office/drawing/2014/main" id="{D626CCD5-952E-4C91-A0CE-06C87A5E4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618" y="4005064"/>
            <a:ext cx="3467100" cy="1016000"/>
          </a:xfrm>
          <a:prstGeom prst="rect">
            <a:avLst/>
          </a:prstGeom>
          <a:solidFill>
            <a:srgbClr val="FFFF99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pt-BR" sz="2000" dirty="0">
                <a:latin typeface="Arial Narrow" panose="020B0606020202030204" pitchFamily="34" charset="0"/>
              </a:rPr>
              <a:t>Uma </a:t>
            </a:r>
            <a:r>
              <a:rPr lang="pt-BR" altLang="pt-BR" sz="2000" b="1" dirty="0">
                <a:latin typeface="Arial Narrow" panose="020B0606020202030204" pitchFamily="34" charset="0"/>
              </a:rPr>
              <a:t>função</a:t>
            </a:r>
            <a:r>
              <a:rPr lang="pt-BR" altLang="pt-BR" sz="2000" dirty="0">
                <a:latin typeface="Arial Narrow" panose="020B0606020202030204" pitchFamily="34" charset="0"/>
              </a:rPr>
              <a:t> é dita </a:t>
            </a:r>
            <a:r>
              <a:rPr lang="pt-BR" altLang="pt-BR" sz="2000" b="1" dirty="0">
                <a:latin typeface="Arial Narrow" panose="020B0606020202030204" pitchFamily="34" charset="0"/>
              </a:rPr>
              <a:t>computável</a:t>
            </a:r>
            <a:r>
              <a:rPr lang="pt-BR" altLang="pt-BR" sz="2000" dirty="0">
                <a:latin typeface="Arial Narrow" panose="020B0606020202030204" pitchFamily="34" charset="0"/>
              </a:rPr>
              <a:t> se é possível calcular seu valor, dado qualquer elemento do seu domínio.</a:t>
            </a:r>
          </a:p>
        </p:txBody>
      </p:sp>
    </p:spTree>
    <p:extLst>
      <p:ext uri="{BB962C8B-B14F-4D97-AF65-F5344CB8AC3E}">
        <p14:creationId xmlns:p14="http://schemas.microsoft.com/office/powerpoint/2010/main" val="311496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PLANO  DE  ENSINO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grpSp>
        <p:nvGrpSpPr>
          <p:cNvPr id="4" name="Group 135">
            <a:extLst>
              <a:ext uri="{FF2B5EF4-FFF2-40B4-BE49-F238E27FC236}">
                <a16:creationId xmlns:a16="http://schemas.microsoft.com/office/drawing/2014/main" id="{BF651C78-8A9A-4237-A539-D188FF6DC35E}"/>
              </a:ext>
            </a:extLst>
          </p:cNvPr>
          <p:cNvGrpSpPr>
            <a:grpSpLocks/>
          </p:cNvGrpSpPr>
          <p:nvPr/>
        </p:nvGrpSpPr>
        <p:grpSpPr bwMode="auto">
          <a:xfrm>
            <a:off x="179512" y="764704"/>
            <a:ext cx="8766050" cy="1903768"/>
            <a:chOff x="811" y="1655"/>
            <a:chExt cx="4748" cy="5067"/>
          </a:xfrm>
        </p:grpSpPr>
        <p:sp>
          <p:nvSpPr>
            <p:cNvPr id="6" name="Text Box 133">
              <a:extLst>
                <a:ext uri="{FF2B5EF4-FFF2-40B4-BE49-F238E27FC236}">
                  <a16:creationId xmlns:a16="http://schemas.microsoft.com/office/drawing/2014/main" id="{19531745-A6D8-4ECD-82CF-445EED09B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" y="1664"/>
              <a:ext cx="4672" cy="50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269875" indent="-269875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>
                <a:spcBef>
                  <a:spcPct val="50000"/>
                </a:spcBef>
                <a:buFontTx/>
                <a:buNone/>
              </a:pPr>
              <a:r>
                <a:rPr kumimoji="0" lang="en-US" altLang="pt-BR" sz="2000" b="1" dirty="0">
                  <a:solidFill>
                    <a:srgbClr val="FF0000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CONTEÚDO  PROGRAMÁTICO:</a:t>
              </a:r>
            </a:p>
            <a:p>
              <a:pPr marL="265113" lvl="1" indent="-265113">
                <a:spcBef>
                  <a:spcPct val="50000"/>
                </a:spcBef>
                <a:buFont typeface="+mj-lt"/>
                <a:buAutoNum type="arabicPeriod" startAt="3"/>
              </a:pPr>
              <a:r>
                <a:rPr kumimoji="0" lang="pt-BR" altLang="pt-BR" sz="2000" b="1" dirty="0">
                  <a:latin typeface="Arial Narrow" panose="020B0606020202030204" pitchFamily="34" charset="0"/>
                  <a:cs typeface="Times New Roman" panose="02020603050405020304" pitchFamily="18" charset="0"/>
                </a:rPr>
                <a:t>NOÇÕES</a:t>
              </a:r>
              <a:r>
                <a:rPr kumimoji="0" lang="pt-BR" altLang="pt-BR" sz="2000" b="1" dirty="0">
                  <a:latin typeface="Arial Narrow" panose="020B0606020202030204" pitchFamily="34" charset="0"/>
                </a:rPr>
                <a:t> DE CÁLCULO LAMBDA E FUNÇÕES RECURSIVAS</a:t>
              </a:r>
            </a:p>
            <a:p>
              <a:pPr marL="615950" lvl="2" indent="-342900">
                <a:spcBef>
                  <a:spcPts val="300"/>
                </a:spcBef>
                <a:spcAft>
                  <a:spcPts val="300"/>
                </a:spcAft>
                <a:buFont typeface="Arial Narrow" panose="020B0606020202030204" pitchFamily="34" charset="0"/>
                <a:buChar char="–"/>
                <a:defRPr/>
              </a:pPr>
              <a:r>
                <a:rPr kumimoji="0" lang="pt-BR" sz="2000" dirty="0">
                  <a:latin typeface="Arial Narrow" pitchFamily="34" charset="0"/>
                </a:rPr>
                <a:t>formalismos funcionais recursivos (</a:t>
              </a:r>
              <a:r>
                <a:rPr kumimoji="0" lang="pt-BR" sz="2000" u="sng" dirty="0">
                  <a:latin typeface="Arial Narrow" pitchFamily="34" charset="0"/>
                </a:rPr>
                <a:t>funções recursivas de </a:t>
              </a:r>
              <a:r>
                <a:rPr kumimoji="0" lang="pt-BR" sz="2000" u="sng" dirty="0" err="1">
                  <a:latin typeface="Arial Narrow" pitchFamily="34" charset="0"/>
                </a:rPr>
                <a:t>Kleene</a:t>
              </a:r>
              <a:r>
                <a:rPr kumimoji="0" lang="pt-BR" sz="2000" dirty="0">
                  <a:latin typeface="Arial Narrow" pitchFamily="34" charset="0"/>
                </a:rPr>
                <a:t>, </a:t>
              </a:r>
              <a:r>
                <a:rPr kumimoji="0" lang="pt-BR" sz="2000" u="sng" dirty="0">
                  <a:latin typeface="Arial Narrow" pitchFamily="34" charset="0"/>
                </a:rPr>
                <a:t>cálculo Lambda</a:t>
              </a:r>
              <a:r>
                <a:rPr kumimoji="0" lang="pt-BR" sz="2000" dirty="0">
                  <a:latin typeface="Arial Narrow" pitchFamily="34" charset="0"/>
                </a:rPr>
                <a:t>) para formalizar a noção de função computável;</a:t>
              </a:r>
            </a:p>
            <a:p>
              <a:pPr marL="615950" lvl="2" indent="-342900">
                <a:spcBef>
                  <a:spcPts val="300"/>
                </a:spcBef>
                <a:spcAft>
                  <a:spcPts val="300"/>
                </a:spcAft>
                <a:buFont typeface="Arial Narrow" panose="020B0606020202030204" pitchFamily="34" charset="0"/>
                <a:buChar char="–"/>
                <a:defRPr/>
              </a:pPr>
              <a:r>
                <a:rPr kumimoji="0" lang="pt-BR" sz="2000" dirty="0">
                  <a:solidFill>
                    <a:schemeClr val="bg1">
                      <a:lumMod val="75000"/>
                    </a:schemeClr>
                  </a:solidFill>
                  <a:latin typeface="Arial Narrow" pitchFamily="34" charset="0"/>
                </a:rPr>
                <a:t>importância do conceito de recursão para a Ciência da Computação.</a:t>
              </a:r>
              <a:endParaRPr kumimoji="0" lang="pt-BR" alt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" name="Rectangle 134">
              <a:extLst>
                <a:ext uri="{FF2B5EF4-FFF2-40B4-BE49-F238E27FC236}">
                  <a16:creationId xmlns:a16="http://schemas.microsoft.com/office/drawing/2014/main" id="{B2B168B0-EF83-4DE4-AA99-F1145566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" y="1655"/>
              <a:ext cx="4748" cy="49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9" name="CaixaDeTexto 3">
            <a:extLst>
              <a:ext uri="{FF2B5EF4-FFF2-40B4-BE49-F238E27FC236}">
                <a16:creationId xmlns:a16="http://schemas.microsoft.com/office/drawing/2014/main" id="{A98CA5D5-BEB6-401C-B233-E7A38BBD7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3173529"/>
            <a:ext cx="3467100" cy="400050"/>
          </a:xfrm>
          <a:prstGeom prst="rect">
            <a:avLst/>
          </a:prstGeom>
          <a:solidFill>
            <a:srgbClr val="FFFF99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pt-BR" altLang="pt-BR" sz="2000" b="1" dirty="0">
                <a:latin typeface="Arial Narrow" panose="020B0606020202030204" pitchFamily="34" charset="0"/>
              </a:rPr>
              <a:t>ou</a:t>
            </a:r>
            <a:r>
              <a:rPr lang="pt-BR" altLang="pt-BR" sz="2000" dirty="0">
                <a:latin typeface="Arial Narrow" panose="020B0606020202030204" pitchFamily="34" charset="0"/>
              </a:rPr>
              <a:t> := </a:t>
            </a:r>
            <a:r>
              <a:rPr lang="pt-BR" alt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</a:t>
            </a:r>
            <a:r>
              <a:rPr lang="pt-BR" altLang="pt-BR" sz="2000" dirty="0" err="1">
                <a:latin typeface="Arial Narrow" panose="020B0606020202030204" pitchFamily="34" charset="0"/>
              </a:rPr>
              <a:t>p.</a:t>
            </a:r>
            <a:r>
              <a:rPr lang="pt-BR" altLang="pt-BR" sz="2000" dirty="0" err="1">
                <a:latin typeface="Arial Narrow" panose="020B0606020202030204" pitchFamily="34" charset="0"/>
                <a:sym typeface="Symbol" panose="05050102010706020507" pitchFamily="18" charset="2"/>
              </a:rPr>
              <a:t></a:t>
            </a:r>
            <a:r>
              <a:rPr lang="pt-BR" altLang="pt-BR" sz="2000" dirty="0" err="1">
                <a:latin typeface="Arial Narrow" panose="020B0606020202030204" pitchFamily="34" charset="0"/>
              </a:rPr>
              <a:t>q</a:t>
            </a:r>
            <a:r>
              <a:rPr lang="pt-BR" altLang="pt-BR" sz="2000" dirty="0">
                <a:latin typeface="Arial Narrow" panose="020B0606020202030204" pitchFamily="34" charset="0"/>
              </a:rPr>
              <a:t>.(p </a:t>
            </a:r>
            <a:r>
              <a:rPr lang="pt-BR" altLang="pt-BR" sz="2000" b="1" dirty="0">
                <a:latin typeface="Arial Narrow" panose="020B0606020202030204" pitchFamily="34" charset="0"/>
              </a:rPr>
              <a:t>verdadeiro </a:t>
            </a:r>
            <a:r>
              <a:rPr lang="pt-BR" altLang="pt-BR" sz="2000" dirty="0">
                <a:latin typeface="Arial Narrow" panose="020B0606020202030204" pitchFamily="34" charset="0"/>
              </a:rPr>
              <a:t>q)</a:t>
            </a:r>
          </a:p>
        </p:txBody>
      </p:sp>
      <p:cxnSp>
        <p:nvCxnSpPr>
          <p:cNvPr id="12" name="Conector de seta reta 12">
            <a:extLst>
              <a:ext uri="{FF2B5EF4-FFF2-40B4-BE49-F238E27FC236}">
                <a16:creationId xmlns:a16="http://schemas.microsoft.com/office/drawing/2014/main" id="{639937A9-1B72-4DB0-9206-E45F5CEF57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34570" y="1912087"/>
            <a:ext cx="1054100" cy="12398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CaixaDeTexto 9">
            <a:extLst>
              <a:ext uri="{FF2B5EF4-FFF2-40B4-BE49-F238E27FC236}">
                <a16:creationId xmlns:a16="http://schemas.microsoft.com/office/drawing/2014/main" id="{832355A9-E2B2-4F7D-BDCF-66EDF7E2C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98" y="3173529"/>
            <a:ext cx="4517618" cy="707886"/>
          </a:xfrm>
          <a:prstGeom prst="rect">
            <a:avLst/>
          </a:prstGeom>
          <a:solidFill>
            <a:srgbClr val="FFFF99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pt-BR" sz="2000" b="1" dirty="0">
                <a:latin typeface="Arial Narrow" panose="020B0606020202030204" pitchFamily="34" charset="0"/>
              </a:rPr>
              <a:t>fatorial</a:t>
            </a:r>
            <a:r>
              <a:rPr lang="pt-BR" altLang="pt-BR" sz="2000" dirty="0">
                <a:latin typeface="Arial Narrow" panose="020B0606020202030204" pitchFamily="34" charset="0"/>
              </a:rPr>
              <a:t>(0) = um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pt-BR" sz="2000" b="1" dirty="0">
                <a:latin typeface="Arial Narrow" panose="020B0606020202030204" pitchFamily="34" charset="0"/>
              </a:rPr>
              <a:t>fatorial</a:t>
            </a:r>
            <a:r>
              <a:rPr lang="pt-BR" altLang="pt-BR" sz="2000" dirty="0">
                <a:latin typeface="Arial Narrow" panose="020B0606020202030204" pitchFamily="34" charset="0"/>
              </a:rPr>
              <a:t>(x) = multiplicação(x, </a:t>
            </a:r>
            <a:r>
              <a:rPr lang="pt-BR" altLang="pt-BR" sz="2000" b="1" dirty="0">
                <a:latin typeface="Arial Narrow" panose="020B0606020202030204" pitchFamily="34" charset="0"/>
              </a:rPr>
              <a:t>fatorial</a:t>
            </a:r>
            <a:r>
              <a:rPr lang="pt-BR" altLang="pt-BR" sz="2000" dirty="0">
                <a:latin typeface="Arial Narrow" panose="020B0606020202030204" pitchFamily="34" charset="0"/>
              </a:rPr>
              <a:t>(x-1))</a:t>
            </a:r>
          </a:p>
        </p:txBody>
      </p:sp>
      <p:cxnSp>
        <p:nvCxnSpPr>
          <p:cNvPr id="14" name="Conector de seta reta 12">
            <a:extLst>
              <a:ext uri="{FF2B5EF4-FFF2-40B4-BE49-F238E27FC236}">
                <a16:creationId xmlns:a16="http://schemas.microsoft.com/office/drawing/2014/main" id="{5BC15D42-28A9-46C5-B601-AD5C3AD37C6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894727" y="1912087"/>
            <a:ext cx="1054100" cy="12398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4660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PLANO  DE  ENSINO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grpSp>
        <p:nvGrpSpPr>
          <p:cNvPr id="4" name="Group 135">
            <a:extLst>
              <a:ext uri="{FF2B5EF4-FFF2-40B4-BE49-F238E27FC236}">
                <a16:creationId xmlns:a16="http://schemas.microsoft.com/office/drawing/2014/main" id="{BF651C78-8A9A-4237-A539-D188FF6DC35E}"/>
              </a:ext>
            </a:extLst>
          </p:cNvPr>
          <p:cNvGrpSpPr>
            <a:grpSpLocks/>
          </p:cNvGrpSpPr>
          <p:nvPr/>
        </p:nvGrpSpPr>
        <p:grpSpPr bwMode="auto">
          <a:xfrm>
            <a:off x="179512" y="764704"/>
            <a:ext cx="8766050" cy="1903768"/>
            <a:chOff x="811" y="1655"/>
            <a:chExt cx="4748" cy="5067"/>
          </a:xfrm>
        </p:grpSpPr>
        <p:sp>
          <p:nvSpPr>
            <p:cNvPr id="6" name="Text Box 133">
              <a:extLst>
                <a:ext uri="{FF2B5EF4-FFF2-40B4-BE49-F238E27FC236}">
                  <a16:creationId xmlns:a16="http://schemas.microsoft.com/office/drawing/2014/main" id="{19531745-A6D8-4ECD-82CF-445EED09B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" y="1664"/>
              <a:ext cx="4672" cy="50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269875" indent="-269875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>
                <a:spcBef>
                  <a:spcPct val="50000"/>
                </a:spcBef>
                <a:buFontTx/>
                <a:buNone/>
              </a:pPr>
              <a:r>
                <a:rPr kumimoji="0" lang="en-US" altLang="pt-BR" sz="2000" b="1" dirty="0">
                  <a:solidFill>
                    <a:srgbClr val="FF0000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CONTEÚDO  PROGRAMÁTICO:</a:t>
              </a:r>
            </a:p>
            <a:p>
              <a:pPr marL="265113" lvl="1" indent="-265113">
                <a:spcBef>
                  <a:spcPct val="50000"/>
                </a:spcBef>
                <a:buFont typeface="+mj-lt"/>
                <a:buAutoNum type="arabicPeriod" startAt="3"/>
              </a:pPr>
              <a:r>
                <a:rPr kumimoji="0" lang="pt-BR" altLang="pt-BR" sz="2000" b="1" dirty="0">
                  <a:latin typeface="Arial Narrow" panose="020B0606020202030204" pitchFamily="34" charset="0"/>
                  <a:cs typeface="Times New Roman" panose="02020603050405020304" pitchFamily="18" charset="0"/>
                </a:rPr>
                <a:t>NOÇÕES</a:t>
              </a:r>
              <a:r>
                <a:rPr kumimoji="0" lang="pt-BR" altLang="pt-BR" sz="2000" b="1" dirty="0">
                  <a:latin typeface="Arial Narrow" panose="020B0606020202030204" pitchFamily="34" charset="0"/>
                </a:rPr>
                <a:t> DE CÁLCULO LAMBDA E FUNÇÕES RECURSIVAS</a:t>
              </a:r>
            </a:p>
            <a:p>
              <a:pPr marL="615950" lvl="2" indent="-342900">
                <a:spcBef>
                  <a:spcPts val="300"/>
                </a:spcBef>
                <a:spcAft>
                  <a:spcPts val="300"/>
                </a:spcAft>
                <a:buFont typeface="Arial Narrow" panose="020B0606020202030204" pitchFamily="34" charset="0"/>
                <a:buChar char="–"/>
                <a:defRPr/>
              </a:pPr>
              <a:r>
                <a:rPr kumimoji="0" lang="pt-BR" sz="2000" dirty="0">
                  <a:solidFill>
                    <a:schemeClr val="bg1">
                      <a:lumMod val="75000"/>
                    </a:schemeClr>
                  </a:solidFill>
                  <a:latin typeface="Arial Narrow" pitchFamily="34" charset="0"/>
                </a:rPr>
                <a:t>formalismos funcionais recursivos (funções recursivas de </a:t>
              </a:r>
              <a:r>
                <a:rPr kumimoji="0" lang="pt-BR" sz="2000" dirty="0" err="1">
                  <a:solidFill>
                    <a:schemeClr val="bg1">
                      <a:lumMod val="75000"/>
                    </a:schemeClr>
                  </a:solidFill>
                  <a:latin typeface="Arial Narrow" pitchFamily="34" charset="0"/>
                </a:rPr>
                <a:t>Kleene</a:t>
              </a:r>
              <a:r>
                <a:rPr kumimoji="0" lang="pt-BR" sz="2000" dirty="0">
                  <a:solidFill>
                    <a:schemeClr val="bg1">
                      <a:lumMod val="75000"/>
                    </a:schemeClr>
                  </a:solidFill>
                  <a:latin typeface="Arial Narrow" pitchFamily="34" charset="0"/>
                </a:rPr>
                <a:t>, cálculo Lambda) para formalizar a noção de função computável;</a:t>
              </a:r>
            </a:p>
            <a:p>
              <a:pPr marL="615950" lvl="2" indent="-342900">
                <a:spcBef>
                  <a:spcPts val="300"/>
                </a:spcBef>
                <a:spcAft>
                  <a:spcPts val="300"/>
                </a:spcAft>
                <a:buFont typeface="Arial Narrow" panose="020B0606020202030204" pitchFamily="34" charset="0"/>
                <a:buChar char="–"/>
                <a:defRPr/>
              </a:pPr>
              <a:r>
                <a:rPr kumimoji="0" lang="pt-BR" sz="2000" u="sng" dirty="0">
                  <a:latin typeface="Arial Narrow" pitchFamily="34" charset="0"/>
                </a:rPr>
                <a:t>importância</a:t>
              </a:r>
              <a:r>
                <a:rPr kumimoji="0" lang="pt-BR" sz="2000" dirty="0">
                  <a:latin typeface="Arial Narrow" pitchFamily="34" charset="0"/>
                </a:rPr>
                <a:t> do conceito de recursão para a Ciência da Computação.</a:t>
              </a:r>
              <a:endParaRPr kumimoji="0" lang="pt-BR" altLang="pt-BR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8" name="Rectangle 134">
              <a:extLst>
                <a:ext uri="{FF2B5EF4-FFF2-40B4-BE49-F238E27FC236}">
                  <a16:creationId xmlns:a16="http://schemas.microsoft.com/office/drawing/2014/main" id="{B2B168B0-EF83-4DE4-AA99-F1145566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" y="1655"/>
              <a:ext cx="4748" cy="49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1" name="CaixaDeTexto 9">
            <a:extLst>
              <a:ext uri="{FF2B5EF4-FFF2-40B4-BE49-F238E27FC236}">
                <a16:creationId xmlns:a16="http://schemas.microsoft.com/office/drawing/2014/main" id="{852F1646-03B2-4F79-91D0-AD6338986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2456" y="2743365"/>
            <a:ext cx="5399088" cy="3478212"/>
          </a:xfrm>
          <a:prstGeom prst="rect">
            <a:avLst/>
          </a:prstGeom>
          <a:solidFill>
            <a:srgbClr val="FFFF99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0"/>
              </a:spcBef>
              <a:buFontTx/>
              <a:buNone/>
            </a:pPr>
            <a:r>
              <a:rPr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Funções recursivas </a:t>
            </a:r>
            <a:r>
              <a:rPr lang="pt-BR" altLang="pt-BR" sz="2000" dirty="0">
                <a:latin typeface="Arial Narrow" panose="020B0606020202030204" pitchFamily="34" charset="0"/>
              </a:rPr>
              <a:t>“possuem um poder de expressão significativo, no sentido em que uma simples função pode representar um algoritmo consideravelmente complexo” (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DIVERIO; MENEZES, 2011, p. 237)</a:t>
            </a:r>
            <a:r>
              <a:rPr lang="pt-BR" altLang="pt-BR" sz="2000" dirty="0">
                <a:latin typeface="Arial Narrow" panose="020B0606020202030204" pitchFamily="34" charset="0"/>
              </a:rPr>
              <a:t>.</a:t>
            </a:r>
          </a:p>
          <a:p>
            <a:pPr marL="0" lvl="1">
              <a:spcBef>
                <a:spcPct val="0"/>
              </a:spcBef>
              <a:buFontTx/>
              <a:buNone/>
            </a:pPr>
            <a:endParaRPr lang="pt-BR" altLang="pt-BR" sz="2000" dirty="0">
              <a:latin typeface="Arial Narrow" panose="020B0606020202030204" pitchFamily="34" charset="0"/>
            </a:endParaRPr>
          </a:p>
          <a:p>
            <a:pPr marL="0" lvl="1">
              <a:spcBef>
                <a:spcPct val="0"/>
              </a:spcBef>
              <a:buFontTx/>
              <a:buNone/>
            </a:pPr>
            <a:r>
              <a:rPr lang="pt-BR" altLang="pt-BR" sz="2000" dirty="0">
                <a:latin typeface="Arial Narrow" panose="020B0606020202030204" pitchFamily="34" charset="0"/>
              </a:rPr>
              <a:t>Linguagens de programação funcionais são baseadas no  cálculo Lambda.</a:t>
            </a:r>
          </a:p>
          <a:p>
            <a:pPr marL="0" lvl="1">
              <a:spcBef>
                <a:spcPct val="0"/>
              </a:spcBef>
              <a:buFontTx/>
              <a:buNone/>
            </a:pPr>
            <a:endParaRPr lang="pt-BR" altLang="pt-BR" sz="2000" dirty="0">
              <a:latin typeface="Arial Narrow" panose="020B0606020202030204" pitchFamily="34" charset="0"/>
            </a:endParaRPr>
          </a:p>
          <a:p>
            <a:pPr marL="0" lvl="1">
              <a:spcBef>
                <a:spcPct val="0"/>
              </a:spcBef>
              <a:buFontTx/>
              <a:buNone/>
            </a:pPr>
            <a:r>
              <a:rPr lang="pt-BR" altLang="pt-BR" sz="2000" dirty="0">
                <a:latin typeface="Arial Narrow" panose="020B0606020202030204" pitchFamily="34" charset="0"/>
              </a:rPr>
              <a:t>As linguagens de programação possuem recursão como um construtor básico de programas e o Java 8 inclui </a:t>
            </a:r>
            <a:r>
              <a:rPr lang="pt-BR" alt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-</a:t>
            </a:r>
            <a:r>
              <a:rPr lang="pt-BR" altLang="pt-BR" sz="2000" dirty="0">
                <a:latin typeface="Arial Narrow" panose="020B0606020202030204" pitchFamily="34" charset="0"/>
              </a:rPr>
              <a:t>expressões.</a:t>
            </a:r>
          </a:p>
        </p:txBody>
      </p:sp>
      <p:cxnSp>
        <p:nvCxnSpPr>
          <p:cNvPr id="15" name="Conector de seta reta 12">
            <a:extLst>
              <a:ext uri="{FF2B5EF4-FFF2-40B4-BE49-F238E27FC236}">
                <a16:creationId xmlns:a16="http://schemas.microsoft.com/office/drawing/2014/main" id="{BE03EC8D-5DB2-464F-BF4A-69737B117D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56531" y="2567152"/>
            <a:ext cx="415925" cy="503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88392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PLANO  DE  ENSINO: </a:t>
            </a: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bibliografia básica</a:t>
            </a:r>
            <a:endParaRPr kumimoji="1" lang="pt-BR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F27CF05C-C500-4FFC-84FD-081163581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974457"/>
            <a:ext cx="458958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tabLst>
                <a:tab pos="360363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60363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60363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Tx/>
              <a:buSzTx/>
              <a:buFontTx/>
              <a:buNone/>
            </a:pPr>
            <a:r>
              <a:rPr kumimoji="0" lang="en-US" altLang="pt-BR" sz="2000" dirty="0">
                <a:latin typeface="Arial Narrow" panose="020B0606020202030204" pitchFamily="34" charset="0"/>
              </a:rPr>
              <a:t>DIVERIO, T. A.; MENEZES, P. B. </a:t>
            </a:r>
            <a:r>
              <a:rPr kumimoji="0" lang="en-US" altLang="pt-BR" sz="2000" b="1" dirty="0">
                <a:latin typeface="Arial Narrow" panose="020B0606020202030204" pitchFamily="34" charset="0"/>
              </a:rPr>
              <a:t>Teoria da </a:t>
            </a:r>
            <a:r>
              <a:rPr kumimoji="0" lang="en-US" altLang="pt-BR" sz="2000" b="1" dirty="0" err="1">
                <a:latin typeface="Arial Narrow" panose="020B0606020202030204" pitchFamily="34" charset="0"/>
              </a:rPr>
              <a:t>computação</a:t>
            </a:r>
            <a:r>
              <a:rPr kumimoji="0" lang="en-US" altLang="pt-BR" sz="2000" dirty="0">
                <a:latin typeface="Arial Narrow" panose="020B0606020202030204" pitchFamily="34" charset="0"/>
              </a:rPr>
              <a:t>: </a:t>
            </a:r>
            <a:r>
              <a:rPr kumimoji="0" lang="en-US" altLang="pt-BR" sz="2000" dirty="0" err="1">
                <a:latin typeface="Arial Narrow" panose="020B0606020202030204" pitchFamily="34" charset="0"/>
              </a:rPr>
              <a:t>máquinas</a:t>
            </a:r>
            <a:r>
              <a:rPr kumimoji="0" lang="en-US" altLang="pt-BR" sz="2000" dirty="0">
                <a:latin typeface="Arial Narrow" panose="020B0606020202030204" pitchFamily="34" charset="0"/>
              </a:rPr>
              <a:t> </a:t>
            </a:r>
            <a:r>
              <a:rPr kumimoji="0" lang="en-US" altLang="pt-BR" sz="2000" dirty="0" err="1">
                <a:latin typeface="Arial Narrow" panose="020B0606020202030204" pitchFamily="34" charset="0"/>
              </a:rPr>
              <a:t>universais</a:t>
            </a:r>
            <a:r>
              <a:rPr kumimoji="0" lang="en-US" altLang="pt-BR" sz="2000" dirty="0">
                <a:latin typeface="Arial Narrow" panose="020B0606020202030204" pitchFamily="34" charset="0"/>
              </a:rPr>
              <a:t> e </a:t>
            </a:r>
            <a:r>
              <a:rPr kumimoji="0" lang="en-US" altLang="pt-BR" sz="2000" dirty="0" err="1">
                <a:latin typeface="Arial Narrow" panose="020B0606020202030204" pitchFamily="34" charset="0"/>
              </a:rPr>
              <a:t>computabilidade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. 3. ed.  Porto Alegre: Bookman, 2011. (e-book).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12C585-4804-43DD-BBC9-4DEC10678167}"/>
              </a:ext>
            </a:extLst>
          </p:cNvPr>
          <p:cNvPicPr/>
          <p:nvPr/>
        </p:nvPicPr>
        <p:blipFill rotWithShape="1">
          <a:blip r:embed="rId2"/>
          <a:srcRect l="35045" t="19686" r="37280" b="8273"/>
          <a:stretch/>
        </p:blipFill>
        <p:spPr bwMode="auto">
          <a:xfrm>
            <a:off x="395536" y="980728"/>
            <a:ext cx="3576637" cy="5648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61117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3">
            <a:extLst>
              <a:ext uri="{FF2B5EF4-FFF2-40B4-BE49-F238E27FC236}">
                <a16:creationId xmlns:a16="http://schemas.microsoft.com/office/drawing/2014/main" id="{1B1ED7EF-54D9-4AF7-A058-416A1EF4E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PLANO  DE  </a:t>
            </a: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ENSINO: bibliografia básica</a:t>
            </a:r>
            <a:endParaRPr kumimoji="1" lang="pt-BR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9" name="Line 114">
            <a:extLst>
              <a:ext uri="{FF2B5EF4-FFF2-40B4-BE49-F238E27FC236}">
                <a16:creationId xmlns:a16="http://schemas.microsoft.com/office/drawing/2014/main" id="{E03DA999-0729-4422-948B-5AAC5AE06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41B88141-C863-4878-8857-47F3CAD7F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908720"/>
            <a:ext cx="451757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tabLst>
                <a:tab pos="360363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60363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60363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Tx/>
              <a:buSzTx/>
              <a:buFontTx/>
              <a:buNone/>
            </a:pPr>
            <a:r>
              <a:rPr kumimoji="0" lang="en-US" altLang="pt-BR" sz="2000" dirty="0">
                <a:latin typeface="Arial Narrow" panose="020B0606020202030204" pitchFamily="34" charset="0"/>
              </a:rPr>
              <a:t>HOPCROFT, J. E.; ULLMAN, J. D.; MOTWANI, R.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Introdução à teoria de autômatos, linguagens e computação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. Rio de Janeiro: Campus, 2003.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132AD8A-0B71-4FF9-97C8-87B5C58A9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0728"/>
            <a:ext cx="3897313" cy="5492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7484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3">
            <a:extLst>
              <a:ext uri="{FF2B5EF4-FFF2-40B4-BE49-F238E27FC236}">
                <a16:creationId xmlns:a16="http://schemas.microsoft.com/office/drawing/2014/main" id="{1B1ED7EF-54D9-4AF7-A058-416A1EF4E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PLANO  DE  </a:t>
            </a: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ENSINO: bibliografia básica</a:t>
            </a:r>
            <a:endParaRPr kumimoji="1" lang="pt-BR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9" name="Line 114">
            <a:extLst>
              <a:ext uri="{FF2B5EF4-FFF2-40B4-BE49-F238E27FC236}">
                <a16:creationId xmlns:a16="http://schemas.microsoft.com/office/drawing/2014/main" id="{E03DA999-0729-4422-948B-5AAC5AE06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41B88141-C863-4878-8857-47F3CAD7F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908720"/>
            <a:ext cx="451757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tabLst>
                <a:tab pos="360363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60363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60363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ClrTx/>
              <a:buSzTx/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MENEZES, P. F. B.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Linguagens formais e autômatos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. 6. ed. Porto Alegre: Bookman, 2011. (e-book). </a:t>
            </a:r>
          </a:p>
        </p:txBody>
      </p:sp>
      <p:pic>
        <p:nvPicPr>
          <p:cNvPr id="2" name="Imagem 7">
            <a:extLst>
              <a:ext uri="{FF2B5EF4-FFF2-40B4-BE49-F238E27FC236}">
                <a16:creationId xmlns:a16="http://schemas.microsoft.com/office/drawing/2014/main" id="{87E2AB89-B107-43C0-9783-544BBCA6F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37041" t="25414" r="38448" b="12093"/>
          <a:stretch>
            <a:fillRect/>
          </a:stretch>
        </p:blipFill>
        <p:spPr bwMode="auto">
          <a:xfrm>
            <a:off x="323528" y="1020464"/>
            <a:ext cx="3890962" cy="55768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11818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3">
            <a:extLst>
              <a:ext uri="{FF2B5EF4-FFF2-40B4-BE49-F238E27FC236}">
                <a16:creationId xmlns:a16="http://schemas.microsoft.com/office/drawing/2014/main" id="{1B1ED7EF-54D9-4AF7-A058-416A1EF4E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PLANO  DE  </a:t>
            </a: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ENSINO: bibliografia complementar</a:t>
            </a:r>
            <a:endParaRPr kumimoji="1" lang="pt-BR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9" name="Line 114">
            <a:extLst>
              <a:ext uri="{FF2B5EF4-FFF2-40B4-BE49-F238E27FC236}">
                <a16:creationId xmlns:a16="http://schemas.microsoft.com/office/drawing/2014/main" id="{E03DA999-0729-4422-948B-5AAC5AE06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grpSp>
        <p:nvGrpSpPr>
          <p:cNvPr id="6" name="Group 125">
            <a:extLst>
              <a:ext uri="{FF2B5EF4-FFF2-40B4-BE49-F238E27FC236}">
                <a16:creationId xmlns:a16="http://schemas.microsoft.com/office/drawing/2014/main" id="{29E068B6-B690-423A-BC9D-64D40A49E119}"/>
              </a:ext>
            </a:extLst>
          </p:cNvPr>
          <p:cNvGrpSpPr>
            <a:grpSpLocks/>
          </p:cNvGrpSpPr>
          <p:nvPr/>
        </p:nvGrpSpPr>
        <p:grpSpPr bwMode="auto">
          <a:xfrm>
            <a:off x="179512" y="746125"/>
            <a:ext cx="8766050" cy="3990986"/>
            <a:chOff x="910" y="848"/>
            <a:chExt cx="4675" cy="5998"/>
          </a:xfrm>
        </p:grpSpPr>
        <p:sp>
          <p:nvSpPr>
            <p:cNvPr id="8" name="Text Box 118">
              <a:extLst>
                <a:ext uri="{FF2B5EF4-FFF2-40B4-BE49-F238E27FC236}">
                  <a16:creationId xmlns:a16="http://schemas.microsoft.com/office/drawing/2014/main" id="{66B7996B-7791-4B70-BA42-F7A169E47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" y="848"/>
              <a:ext cx="4597" cy="5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265113" indent="-265113">
                <a:spcBef>
                  <a:spcPts val="800"/>
                </a:spcBef>
                <a:buClr>
                  <a:schemeClr val="tx1"/>
                </a:buClr>
                <a:buSzPct val="100000"/>
                <a:buFont typeface="+mj-lt"/>
                <a:buAutoNum type="arabicPeriod"/>
              </a:pPr>
              <a:r>
                <a:rPr lang="en-US" altLang="pt-BR" sz="2000" dirty="0">
                  <a:latin typeface="Arial Narrow" panose="020B0606020202030204" pitchFamily="34" charset="0"/>
                </a:rPr>
                <a:t>COHEN, D. I. A. </a:t>
              </a:r>
              <a:r>
                <a:rPr lang="en-US" altLang="pt-BR" sz="2000" b="1" dirty="0">
                  <a:latin typeface="Arial Narrow" panose="020B0606020202030204" pitchFamily="34" charset="0"/>
                </a:rPr>
                <a:t>Introduction to computer theory</a:t>
              </a:r>
              <a:r>
                <a:rPr lang="en-US" altLang="pt-BR" sz="2000" dirty="0">
                  <a:latin typeface="Arial Narrow" panose="020B0606020202030204" pitchFamily="34" charset="0"/>
                </a:rPr>
                <a:t>. New York: John Wiley &amp; Sons, 1997.</a:t>
              </a:r>
            </a:p>
            <a:p>
              <a:pPr marL="265113" indent="-265113">
                <a:spcBef>
                  <a:spcPts val="800"/>
                </a:spcBef>
                <a:buClr>
                  <a:schemeClr val="tx1"/>
                </a:buClr>
                <a:buSzPct val="100000"/>
                <a:buFont typeface="+mj-lt"/>
                <a:buAutoNum type="arabicPeriod"/>
              </a:pPr>
              <a:r>
                <a:rPr lang="en-US" altLang="pt-BR" sz="2000" dirty="0">
                  <a:latin typeface="Arial Narrow" panose="020B0606020202030204" pitchFamily="34" charset="0"/>
                </a:rPr>
                <a:t>MARTIN, J. C. </a:t>
              </a:r>
              <a:r>
                <a:rPr lang="en-US" altLang="pt-BR" sz="2000" b="1" dirty="0">
                  <a:latin typeface="Arial Narrow" panose="020B0606020202030204" pitchFamily="34" charset="0"/>
                </a:rPr>
                <a:t>Introduction to languages and the theory of computation</a:t>
              </a:r>
              <a:r>
                <a:rPr lang="en-US" altLang="pt-BR" sz="2000" dirty="0">
                  <a:latin typeface="Arial Narrow" panose="020B0606020202030204" pitchFamily="34" charset="0"/>
                </a:rPr>
                <a:t>. 3rd ed. Boston: McGraw-Hill, 2003. </a:t>
              </a:r>
            </a:p>
            <a:p>
              <a:pPr marL="265113" indent="-265113">
                <a:spcBef>
                  <a:spcPts val="800"/>
                </a:spcBef>
                <a:buClr>
                  <a:schemeClr val="tx1"/>
                </a:buClr>
                <a:buSzPct val="100000"/>
                <a:buFont typeface="+mj-lt"/>
                <a:buAutoNum type="arabicPeriod"/>
              </a:pPr>
              <a:r>
                <a:rPr lang="pt-BR" altLang="pt-BR" sz="2000" dirty="0">
                  <a:latin typeface="Arial Narrow" panose="020B0606020202030204" pitchFamily="34" charset="0"/>
                </a:rPr>
                <a:t>RAMOS, M. V. M.; JOSÉ NETO, J.; VEGA, Í. S. </a:t>
              </a:r>
              <a:r>
                <a:rPr lang="pt-BR" altLang="pt-BR" sz="2000" b="1" dirty="0">
                  <a:latin typeface="Arial Narrow" panose="020B0606020202030204" pitchFamily="34" charset="0"/>
                </a:rPr>
                <a:t>Linguagens formais</a:t>
              </a:r>
              <a:r>
                <a:rPr lang="pt-BR" altLang="pt-BR" sz="2000" dirty="0">
                  <a:latin typeface="Arial Narrow" panose="020B0606020202030204" pitchFamily="34" charset="0"/>
                </a:rPr>
                <a:t>: teoria, modelagem e implementação. Porto Alegre: Bookman, 2009. </a:t>
              </a:r>
            </a:p>
            <a:p>
              <a:pPr marL="265113" indent="-265113">
                <a:spcBef>
                  <a:spcPts val="800"/>
                </a:spcBef>
                <a:buClr>
                  <a:schemeClr val="tx1"/>
                </a:buClr>
                <a:buSzPct val="100000"/>
                <a:buFont typeface="+mj-lt"/>
                <a:buAutoNum type="arabicPeriod"/>
              </a:pPr>
              <a:r>
                <a:rPr lang="pt-BR" altLang="pt-BR" sz="2000" dirty="0">
                  <a:latin typeface="Arial Narrow" panose="020B0606020202030204" pitchFamily="34" charset="0"/>
                </a:rPr>
                <a:t>SIPSER, M. </a:t>
              </a:r>
              <a:r>
                <a:rPr lang="pt-BR" altLang="pt-BR" sz="2000" b="1" dirty="0">
                  <a:latin typeface="Arial Narrow" panose="020B0606020202030204" pitchFamily="34" charset="0"/>
                </a:rPr>
                <a:t>Introdução à teoria da computação. </a:t>
              </a:r>
              <a:r>
                <a:rPr lang="pt-BR" altLang="pt-BR" sz="2000" dirty="0">
                  <a:latin typeface="Arial Narrow" panose="020B0606020202030204" pitchFamily="34" charset="0"/>
                </a:rPr>
                <a:t>2.ed. São Paulo: </a:t>
              </a:r>
              <a:r>
                <a:rPr lang="pt-BR" altLang="pt-BR" sz="2000" dirty="0" err="1">
                  <a:latin typeface="Arial Narrow" panose="020B0606020202030204" pitchFamily="34" charset="0"/>
                </a:rPr>
                <a:t>Cengage</a:t>
              </a:r>
              <a:r>
                <a:rPr lang="pt-BR" altLang="pt-BR" sz="2000" dirty="0">
                  <a:latin typeface="Arial Narrow" panose="020B0606020202030204" pitchFamily="34" charset="0"/>
                </a:rPr>
                <a:t> Learning, 2012 (e-book). </a:t>
              </a:r>
            </a:p>
            <a:p>
              <a:pPr marL="265113" indent="-265113">
                <a:spcBef>
                  <a:spcPts val="800"/>
                </a:spcBef>
                <a:buClr>
                  <a:schemeClr val="tx1"/>
                </a:buClr>
                <a:buSzPct val="100000"/>
                <a:buFont typeface="+mj-lt"/>
                <a:buAutoNum type="arabicPeriod"/>
              </a:pPr>
              <a:r>
                <a:rPr lang="pt-BR" altLang="pt-BR" sz="2000" dirty="0">
                  <a:latin typeface="Arial Narrow" panose="020B0606020202030204" pitchFamily="34" charset="0"/>
                </a:rPr>
                <a:t>VIEIRA</a:t>
              </a:r>
              <a:r>
                <a:rPr lang="pt-BR" altLang="pt-BR" sz="2000" b="1" dirty="0">
                  <a:latin typeface="Arial Narrow" panose="020B0606020202030204" pitchFamily="34" charset="0"/>
                </a:rPr>
                <a:t>, </a:t>
              </a:r>
              <a:r>
                <a:rPr lang="pt-BR" altLang="pt-BR" sz="2000" dirty="0">
                  <a:latin typeface="Arial Narrow" panose="020B0606020202030204" pitchFamily="34" charset="0"/>
                </a:rPr>
                <a:t>Newton José. </a:t>
              </a:r>
              <a:r>
                <a:rPr lang="pt-BR" altLang="pt-BR" sz="2000" b="1" dirty="0">
                  <a:latin typeface="Arial Narrow" panose="020B0606020202030204" pitchFamily="34" charset="0"/>
                </a:rPr>
                <a:t>Introdução aos fundamentos da computação</a:t>
              </a:r>
              <a:r>
                <a:rPr lang="pt-BR" altLang="pt-BR" sz="2000" dirty="0">
                  <a:latin typeface="Arial Narrow" panose="020B0606020202030204" pitchFamily="34" charset="0"/>
                </a:rPr>
                <a:t>: linguagens e máquinas. São Paulo: Thomson Pioneira, 2006.</a:t>
              </a:r>
              <a:r>
                <a:rPr lang="pt-BR" altLang="pt-BR" sz="2000" b="1" dirty="0">
                  <a:latin typeface="Arial Narrow" panose="020B0606020202030204" pitchFamily="34" charset="0"/>
                </a:rPr>
                <a:t> </a:t>
              </a:r>
              <a:endParaRPr lang="pt-BR" altLang="pt-BR" sz="2000" dirty="0">
                <a:latin typeface="Arial Narrow" panose="020B0606020202030204" pitchFamily="34" charset="0"/>
              </a:endParaRPr>
            </a:p>
            <a:p>
              <a:pPr marL="457200" indent="-457200">
                <a:spcBef>
                  <a:spcPts val="800"/>
                </a:spcBef>
                <a:buClr>
                  <a:schemeClr val="tx1"/>
                </a:buClr>
                <a:buSzPct val="100000"/>
                <a:buFont typeface="+mj-lt"/>
                <a:buAutoNum type="arabicPeriod"/>
              </a:pPr>
              <a:endParaRPr lang="pt-BR" altLang="pt-BR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10" name="Rectangle 120">
              <a:extLst>
                <a:ext uri="{FF2B5EF4-FFF2-40B4-BE49-F238E27FC236}">
                  <a16:creationId xmlns:a16="http://schemas.microsoft.com/office/drawing/2014/main" id="{57AFCD85-0B5C-49AD-84FA-23285C0D9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" y="849"/>
              <a:ext cx="4675" cy="53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2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676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3">
            <a:extLst>
              <a:ext uri="{FF2B5EF4-FFF2-40B4-BE49-F238E27FC236}">
                <a16:creationId xmlns:a16="http://schemas.microsoft.com/office/drawing/2014/main" id="{1B1ED7EF-54D9-4AF7-A058-416A1EF4E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PLANO  DE  </a:t>
            </a:r>
            <a:r>
              <a:rPr kumimoji="1" lang="pt-BR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ENSINO: eletrônico</a:t>
            </a:r>
            <a:endParaRPr kumimoji="1" lang="pt-BR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9" name="Line 114">
            <a:extLst>
              <a:ext uri="{FF2B5EF4-FFF2-40B4-BE49-F238E27FC236}">
                <a16:creationId xmlns:a16="http://schemas.microsoft.com/office/drawing/2014/main" id="{E03DA999-0729-4422-948B-5AAC5AE06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grpSp>
        <p:nvGrpSpPr>
          <p:cNvPr id="6" name="Group 125">
            <a:extLst>
              <a:ext uri="{FF2B5EF4-FFF2-40B4-BE49-F238E27FC236}">
                <a16:creationId xmlns:a16="http://schemas.microsoft.com/office/drawing/2014/main" id="{29E068B6-B690-423A-BC9D-64D40A49E119}"/>
              </a:ext>
            </a:extLst>
          </p:cNvPr>
          <p:cNvGrpSpPr>
            <a:grpSpLocks/>
          </p:cNvGrpSpPr>
          <p:nvPr/>
        </p:nvGrpSpPr>
        <p:grpSpPr bwMode="auto">
          <a:xfrm>
            <a:off x="179512" y="746125"/>
            <a:ext cx="8766050" cy="2554719"/>
            <a:chOff x="910" y="848"/>
            <a:chExt cx="4675" cy="6525"/>
          </a:xfrm>
        </p:grpSpPr>
        <p:sp>
          <p:nvSpPr>
            <p:cNvPr id="8" name="Text Box 118">
              <a:extLst>
                <a:ext uri="{FF2B5EF4-FFF2-40B4-BE49-F238E27FC236}">
                  <a16:creationId xmlns:a16="http://schemas.microsoft.com/office/drawing/2014/main" id="{66B7996B-7791-4B70-BA42-F7A169E47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" y="848"/>
              <a:ext cx="4597" cy="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265113" indent="-265113">
                <a:spcBef>
                  <a:spcPts val="800"/>
                </a:spcBef>
                <a:buClr>
                  <a:schemeClr val="tx1"/>
                </a:buClr>
                <a:buSzPct val="100000"/>
                <a:buFont typeface="+mj-lt"/>
                <a:buAutoNum type="arabicPeriod"/>
              </a:pPr>
              <a:r>
                <a:rPr lang="pt-BR" altLang="pt-BR" sz="2000" dirty="0">
                  <a:latin typeface="Arial Narrow" panose="020B0606020202030204" pitchFamily="34" charset="0"/>
                </a:rPr>
                <a:t>JFLAP: Java Formal </a:t>
              </a:r>
              <a:r>
                <a:rPr lang="pt-BR" altLang="pt-BR" sz="2000" dirty="0" err="1">
                  <a:latin typeface="Arial Narrow" panose="020B0606020202030204" pitchFamily="34" charset="0"/>
                </a:rPr>
                <a:t>Languages</a:t>
              </a:r>
              <a:r>
                <a:rPr lang="pt-BR" altLang="pt-BR" sz="2000" dirty="0">
                  <a:latin typeface="Arial Narrow" panose="020B0606020202030204" pitchFamily="34" charset="0"/>
                </a:rPr>
                <a:t> &amp; </a:t>
              </a:r>
              <a:r>
                <a:rPr lang="pt-BR" altLang="pt-BR" sz="2000" dirty="0" err="1">
                  <a:latin typeface="Arial Narrow" panose="020B0606020202030204" pitchFamily="34" charset="0"/>
                </a:rPr>
                <a:t>Automata</a:t>
              </a:r>
              <a:r>
                <a:rPr lang="pt-BR" altLang="pt-BR" sz="2000" dirty="0">
                  <a:latin typeface="Arial Narrow" panose="020B0606020202030204" pitchFamily="34" charset="0"/>
                </a:rPr>
                <a:t> </a:t>
              </a:r>
              <a:r>
                <a:rPr lang="pt-BR" altLang="pt-BR" sz="2000" dirty="0" err="1">
                  <a:latin typeface="Arial Narrow" panose="020B0606020202030204" pitchFamily="34" charset="0"/>
                </a:rPr>
                <a:t>Package</a:t>
              </a:r>
              <a:r>
                <a:rPr lang="pt-BR" altLang="pt-BR" sz="2000" dirty="0">
                  <a:latin typeface="Arial Narrow" panose="020B0606020202030204" pitchFamily="34" charset="0"/>
                </a:rPr>
                <a:t> [simulador], 2007. Disponível em: http://www.jflap.org/. Acesso em: 21 fev. 2023. </a:t>
              </a:r>
            </a:p>
            <a:p>
              <a:pPr marL="265113" indent="-265113">
                <a:spcBef>
                  <a:spcPts val="800"/>
                </a:spcBef>
                <a:buClr>
                  <a:schemeClr val="tx1"/>
                </a:buClr>
                <a:buSzPct val="100000"/>
                <a:buFont typeface="+mj-lt"/>
                <a:buAutoNum type="arabicPeriod"/>
              </a:pPr>
              <a:r>
                <a:rPr lang="pt-BR" altLang="pt-BR" sz="2000" dirty="0">
                  <a:latin typeface="Arial Narrow" panose="020B0606020202030204" pitchFamily="34" charset="0"/>
                </a:rPr>
                <a:t>MARTINS, J. </a:t>
              </a:r>
              <a:r>
                <a:rPr lang="pt-BR" altLang="pt-BR" sz="2000" b="1" dirty="0">
                  <a:latin typeface="Arial Narrow" panose="020B0606020202030204" pitchFamily="34" charset="0"/>
                </a:rPr>
                <a:t>Teoria da Computação</a:t>
              </a:r>
              <a:r>
                <a:rPr lang="pt-BR" altLang="pt-BR" sz="2000" dirty="0">
                  <a:latin typeface="Arial Narrow" panose="020B0606020202030204" pitchFamily="34" charset="0"/>
                </a:rPr>
                <a:t>: notas de aula. Blumenau, 2022. Disponível em: http://ava3.furb.br. Acesso em: 21 fev. 2023.</a:t>
              </a:r>
            </a:p>
            <a:p>
              <a:pPr marL="265113" indent="-265113">
                <a:spcBef>
                  <a:spcPts val="800"/>
                </a:spcBef>
                <a:buClr>
                  <a:schemeClr val="tx1"/>
                </a:buClr>
                <a:buSzPct val="100000"/>
                <a:buFont typeface="+mj-lt"/>
                <a:buAutoNum type="arabicPeriod"/>
              </a:pPr>
              <a:r>
                <a:rPr lang="pt-BR" altLang="pt-BR" sz="2000" dirty="0">
                  <a:latin typeface="Arial Narrow" panose="020B0606020202030204" pitchFamily="34" charset="0"/>
                </a:rPr>
                <a:t>SKINNER, G. </a:t>
              </a:r>
              <a:r>
                <a:rPr lang="pt-BR" altLang="pt-BR" sz="2000" b="1" dirty="0" err="1">
                  <a:latin typeface="Arial Narrow" panose="020B0606020202030204" pitchFamily="34" charset="0"/>
                </a:rPr>
                <a:t>RegExr</a:t>
              </a:r>
              <a:r>
                <a:rPr lang="pt-BR" altLang="pt-BR" sz="2000" dirty="0">
                  <a:latin typeface="Arial Narrow" panose="020B0606020202030204" pitchFamily="34" charset="0"/>
                </a:rPr>
                <a:t>: </a:t>
              </a:r>
              <a:r>
                <a:rPr lang="pt-BR" altLang="pt-BR" sz="2000" dirty="0" err="1">
                  <a:latin typeface="Arial Narrow" panose="020B0606020202030204" pitchFamily="34" charset="0"/>
                </a:rPr>
                <a:t>learn</a:t>
              </a:r>
              <a:r>
                <a:rPr lang="pt-BR" altLang="pt-BR" sz="2000" dirty="0">
                  <a:latin typeface="Arial Narrow" panose="020B0606020202030204" pitchFamily="34" charset="0"/>
                </a:rPr>
                <a:t>, build &amp; </a:t>
              </a:r>
              <a:r>
                <a:rPr lang="pt-BR" altLang="pt-BR" sz="2000" dirty="0" err="1">
                  <a:latin typeface="Arial Narrow" panose="020B0606020202030204" pitchFamily="34" charset="0"/>
                </a:rPr>
                <a:t>test</a:t>
              </a:r>
              <a:r>
                <a:rPr lang="pt-BR" altLang="pt-BR" sz="2000" dirty="0">
                  <a:latin typeface="Arial Narrow" panose="020B0606020202030204" pitchFamily="34" charset="0"/>
                </a:rPr>
                <a:t> </a:t>
              </a:r>
              <a:r>
                <a:rPr lang="pt-BR" altLang="pt-BR" sz="2000" dirty="0" err="1">
                  <a:latin typeface="Arial Narrow" panose="020B0606020202030204" pitchFamily="34" charset="0"/>
                </a:rPr>
                <a:t>RegEx</a:t>
              </a:r>
              <a:r>
                <a:rPr lang="pt-BR" altLang="pt-BR" sz="2000" dirty="0">
                  <a:latin typeface="Arial Narrow" panose="020B0606020202030204" pitchFamily="34" charset="0"/>
                </a:rPr>
                <a:t>. v3.1 [</a:t>
              </a:r>
              <a:r>
                <a:rPr lang="pt-BR" altLang="pt-BR" sz="2000" dirty="0" err="1">
                  <a:latin typeface="Arial Narrow" panose="020B0606020202030204" pitchFamily="34" charset="0"/>
                </a:rPr>
                <a:t>S.l</a:t>
              </a:r>
              <a:r>
                <a:rPr lang="pt-BR" altLang="pt-BR" sz="2000" dirty="0">
                  <a:latin typeface="Arial Narrow" panose="020B0606020202030204" pitchFamily="34" charset="0"/>
                </a:rPr>
                <a:t>.], 2017. Disponível em: http://regexr.com/. Acesso em: 21 fev. </a:t>
              </a:r>
              <a:r>
                <a:rPr lang="pt-BR" altLang="pt-BR" sz="2000">
                  <a:latin typeface="Arial Narrow" panose="020B0606020202030204" pitchFamily="34" charset="0"/>
                </a:rPr>
                <a:t>2023.</a:t>
              </a:r>
              <a:endParaRPr lang="pt-BR" altLang="pt-BR" sz="2000" dirty="0">
                <a:latin typeface="Arial Narrow" panose="020B0606020202030204" pitchFamily="34" charset="0"/>
              </a:endParaRPr>
            </a:p>
            <a:p>
              <a:pPr marL="457200" indent="-457200">
                <a:spcBef>
                  <a:spcPts val="800"/>
                </a:spcBef>
                <a:buClr>
                  <a:schemeClr val="tx1"/>
                </a:buClr>
                <a:buSzPct val="100000"/>
                <a:buFont typeface="+mj-lt"/>
                <a:buAutoNum type="arabicPeriod"/>
              </a:pPr>
              <a:endParaRPr lang="en-US" altLang="pt-BR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10" name="Rectangle 120">
              <a:extLst>
                <a:ext uri="{FF2B5EF4-FFF2-40B4-BE49-F238E27FC236}">
                  <a16:creationId xmlns:a16="http://schemas.microsoft.com/office/drawing/2014/main" id="{57AFCD85-0B5C-49AD-84FA-23285C0D9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" y="849"/>
              <a:ext cx="4675" cy="53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2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687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PLANO  DE  ENSINO: </a:t>
            </a:r>
            <a:r>
              <a:rPr kumimoji="1" lang="en-US" sz="2800" b="1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procedimentos</a:t>
            </a: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de </a:t>
            </a:r>
            <a:r>
              <a:rPr kumimoji="1" lang="en-US" sz="2800" b="1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avaliação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1AE80C-0D63-4991-B443-65DED095D05D}"/>
              </a:ext>
            </a:extLst>
          </p:cNvPr>
          <p:cNvSpPr txBox="1"/>
          <p:nvPr/>
        </p:nvSpPr>
        <p:spPr>
          <a:xfrm>
            <a:off x="179512" y="730859"/>
            <a:ext cx="8712968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Como serão as aulas de Teoria da Computação? Como serão as avaliações?</a:t>
            </a:r>
          </a:p>
          <a:p>
            <a:endParaRPr lang="pt-BR" altLang="pt-BR" b="1" dirty="0">
              <a:solidFill>
                <a:srgbClr val="FF000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t-BR" altLang="pt-BR" b="1" dirty="0">
                <a:latin typeface="Segoe Script" panose="030B0504020000000003" pitchFamily="66" charset="0"/>
                <a:cs typeface="Times New Roman" panose="02020603050405020304" pitchFamily="18" charset="0"/>
              </a:rPr>
              <a:t>teoria   +   exercícios</a:t>
            </a:r>
          </a:p>
          <a:p>
            <a:endParaRPr lang="pt-BR" altLang="pt-BR" b="1" dirty="0">
              <a:latin typeface="Segoe Script" panose="030B0504020000000003" pitchFamily="66" charset="0"/>
              <a:cs typeface="Times New Roman" panose="02020603050405020304" pitchFamily="18" charset="0"/>
            </a:endParaRPr>
          </a:p>
          <a:p>
            <a:pPr marL="104775">
              <a:defRPr/>
            </a:pPr>
            <a:r>
              <a:rPr lang="pt-BR" sz="2000" dirty="0">
                <a:latin typeface="Arial Narrow" pitchFamily="34" charset="0"/>
              </a:rPr>
              <a:t>duas </a:t>
            </a:r>
            <a:r>
              <a:rPr lang="pt-BR" sz="2000" b="1" dirty="0">
                <a:latin typeface="Arial Narrow" pitchFamily="34" charset="0"/>
              </a:rPr>
              <a:t>provas </a:t>
            </a:r>
            <a:r>
              <a:rPr lang="pt-BR" sz="2000" dirty="0">
                <a:latin typeface="Arial Narrow" pitchFamily="34" charset="0"/>
              </a:rPr>
              <a:t>individuais</a:t>
            </a:r>
            <a:r>
              <a:rPr lang="pt-BR" sz="2000" b="1" dirty="0">
                <a:latin typeface="Arial Narrow" pitchFamily="34" charset="0"/>
              </a:rPr>
              <a:t> </a:t>
            </a:r>
            <a:r>
              <a:rPr lang="pt-BR" sz="2000" dirty="0">
                <a:latin typeface="Arial Narrow" pitchFamily="34" charset="0"/>
              </a:rPr>
              <a:t>(</a:t>
            </a:r>
            <a:r>
              <a:rPr lang="pt-BR" sz="2000" u="sng" dirty="0">
                <a:latin typeface="Arial Narrow" pitchFamily="34" charset="0"/>
              </a:rPr>
              <a:t>critérios:</a:t>
            </a:r>
            <a:r>
              <a:rPr lang="pt-BR" sz="2000" dirty="0">
                <a:latin typeface="Arial Narrow" pitchFamily="34" charset="0"/>
              </a:rPr>
              <a:t> uso correto do padrão linguístico, capacidade de resolver problemas, objetividade e adequação das respostas ao conteúdo abordado)</a:t>
            </a:r>
          </a:p>
          <a:p>
            <a:pPr marL="104775">
              <a:defRPr/>
            </a:pPr>
            <a:endParaRPr lang="pt-BR" sz="2000" b="1" dirty="0">
              <a:latin typeface="Arial Narrow" pitchFamily="34" charset="0"/>
            </a:endParaRPr>
          </a:p>
          <a:p>
            <a:pPr marL="104775">
              <a:defRPr/>
            </a:pPr>
            <a:r>
              <a:rPr lang="pt-BR" sz="2000" dirty="0">
                <a:latin typeface="Arial Narrow" pitchFamily="34" charset="0"/>
              </a:rPr>
              <a:t>dois </a:t>
            </a:r>
            <a:r>
              <a:rPr lang="pt-BR" sz="2000" b="1" dirty="0">
                <a:latin typeface="Arial Narrow" pitchFamily="34" charset="0"/>
              </a:rPr>
              <a:t>trabalhos</a:t>
            </a:r>
            <a:r>
              <a:rPr lang="pt-BR" sz="2000" dirty="0">
                <a:latin typeface="Arial Narrow" pitchFamily="34" charset="0"/>
              </a:rPr>
              <a:t> individuais ou em dupla (</a:t>
            </a:r>
            <a:r>
              <a:rPr lang="pt-BR" sz="2000" u="sng" dirty="0">
                <a:latin typeface="Arial Narrow" pitchFamily="34" charset="0"/>
              </a:rPr>
              <a:t>critérios</a:t>
            </a:r>
            <a:r>
              <a:rPr lang="pt-BR" sz="2000" dirty="0">
                <a:latin typeface="Arial Narrow" pitchFamily="34" charset="0"/>
              </a:rPr>
              <a:t>: uso correto do padrão linguístico, capacidade de resolver problemas, habilidades técnica e cognitiva).</a:t>
            </a:r>
          </a:p>
          <a:p>
            <a:pPr marL="723900" lvl="1" indent="0">
              <a:defRPr/>
            </a:pPr>
            <a:endParaRPr lang="pt-BR" sz="2000" dirty="0">
              <a:latin typeface="Arial Narrow" pitchFamily="34" charset="0"/>
            </a:endParaRPr>
          </a:p>
          <a:p>
            <a:pPr marL="355600" indent="-250825">
              <a:spcBef>
                <a:spcPts val="0"/>
              </a:spcBef>
              <a:defRPr/>
            </a:pP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MÉDIA  SEMESTRAL:</a:t>
            </a:r>
          </a:p>
          <a:p>
            <a:pPr algn="ctr">
              <a:defRPr/>
            </a:pPr>
            <a:r>
              <a:rPr lang="pt-BR" sz="2000" dirty="0">
                <a:latin typeface="Arial Narrow" pitchFamily="34" charset="0"/>
              </a:rPr>
              <a:t>(média aritmética dos trabalhos  +  prova n</a:t>
            </a:r>
            <a:r>
              <a:rPr lang="pt-BR" altLang="pt-BR" sz="2000" dirty="0">
                <a:latin typeface="Arial Narrow" panose="020B0606020202030204" pitchFamily="34" charset="0"/>
                <a:cs typeface="Times New Roman" panose="02020603050405020304" pitchFamily="18" charset="0"/>
              </a:rPr>
              <a:t>º1</a:t>
            </a:r>
            <a:r>
              <a:rPr lang="pt-BR" sz="2000" dirty="0">
                <a:latin typeface="Arial Narrow" pitchFamily="34" charset="0"/>
              </a:rPr>
              <a:t>  + prova n</a:t>
            </a:r>
            <a:r>
              <a:rPr lang="pt-BR" altLang="pt-BR" sz="2000" dirty="0">
                <a:latin typeface="Arial Narrow" panose="020B0606020202030204" pitchFamily="34" charset="0"/>
                <a:cs typeface="Times New Roman" panose="02020603050405020304" pitchFamily="18" charset="0"/>
              </a:rPr>
              <a:t>º2) / 3 </a:t>
            </a:r>
          </a:p>
          <a:p>
            <a:pPr algn="ctr">
              <a:defRPr/>
            </a:pPr>
            <a:endParaRPr lang="pt-BR" sz="20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sz="2000" dirty="0">
                <a:latin typeface="Arial Narrow" pitchFamily="34" charset="0"/>
              </a:rPr>
              <a:t>O estudante que não realizar qualquer atividade feita em aula deverá apresentar à professora, no prazo de 5 (cinco) dias, justificativa fundamentada solicitando nova oportunidade. As atividades serão realizadas no final do semestre após o último </a:t>
            </a:r>
          </a:p>
          <a:p>
            <a:pPr>
              <a:defRPr/>
            </a:pPr>
            <a:r>
              <a:rPr lang="pt-BR" sz="2000" dirty="0">
                <a:latin typeface="Arial Narrow" pitchFamily="34" charset="0"/>
              </a:rPr>
              <a:t>dia de aula da disciplina.</a:t>
            </a:r>
          </a:p>
        </p:txBody>
      </p:sp>
    </p:spTree>
    <p:extLst>
      <p:ext uri="{BB962C8B-B14F-4D97-AF65-F5344CB8AC3E}">
        <p14:creationId xmlns:p14="http://schemas.microsoft.com/office/powerpoint/2010/main" val="1200980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PLANO  DE  ENSINO: </a:t>
            </a:r>
            <a:r>
              <a:rPr kumimoji="1" lang="en-US" sz="2800" b="1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observações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1AE80C-0D63-4991-B443-65DED095D05D}"/>
              </a:ext>
            </a:extLst>
          </p:cNvPr>
          <p:cNvSpPr txBox="1"/>
          <p:nvPr/>
        </p:nvSpPr>
        <p:spPr>
          <a:xfrm>
            <a:off x="179512" y="730859"/>
            <a:ext cx="871296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2000" b="1" i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MUITO IMPORTANTES</a:t>
            </a:r>
          </a:p>
          <a:p>
            <a:pPr marL="265113" indent="-265113">
              <a:buFont typeface="+mj-lt"/>
              <a:buAutoNum type="arabicPeriod"/>
            </a:pPr>
            <a:r>
              <a:rPr lang="pt-BR" altLang="pt-BR" sz="2000" dirty="0">
                <a:latin typeface="Arial Narrow" panose="020B0606020202030204" pitchFamily="34" charset="0"/>
                <a:cs typeface="Times New Roman" panose="02020603050405020304" pitchFamily="18" charset="0"/>
              </a:rPr>
              <a:t>Todas as atividades avaliativas serão marcadas com antecedência mínima de 1 (uma) semana, conforme definição prévia. </a:t>
            </a:r>
          </a:p>
          <a:p>
            <a:pPr marL="265113" indent="-265113">
              <a:buFont typeface="+mj-lt"/>
              <a:buAutoNum type="arabicPeriod" startAt="2"/>
            </a:pPr>
            <a:endParaRPr lang="pt-BR" altLang="pt-BR" sz="20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65113" indent="-265113">
              <a:buFont typeface="+mj-lt"/>
              <a:buAutoNum type="arabicPeriod" startAt="2"/>
            </a:pPr>
            <a:r>
              <a:rPr lang="pt-BR" altLang="pt-BR" sz="2000" dirty="0">
                <a:latin typeface="Arial Narrow" panose="020B0606020202030204" pitchFamily="34" charset="0"/>
                <a:cs typeface="Times New Roman" panose="02020603050405020304" pitchFamily="18" charset="0"/>
              </a:rPr>
              <a:t>Observa-se que qualquer atividade receberá nota 0.0 (zero) caso apresente sinais de cópia, independente de tratar-se do original ou da cópia.</a:t>
            </a:r>
          </a:p>
          <a:p>
            <a:pPr marL="265113" lvl="1"/>
            <a:endParaRPr lang="pt-BR" altLang="pt-BR" sz="20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65113" indent="-265113">
              <a:buFont typeface="+mj-lt"/>
              <a:buAutoNum type="arabicPeriod" startAt="3"/>
            </a:pPr>
            <a:r>
              <a:rPr lang="pt-BR" altLang="pt-BR" sz="2000" dirty="0">
                <a:latin typeface="Arial Narrow" panose="020B0606020202030204" pitchFamily="34" charset="0"/>
                <a:cs typeface="Times New Roman" panose="02020603050405020304" pitchFamily="18" charset="0"/>
              </a:rPr>
              <a:t>Ressalta-se a importância dos estudantes acompanharem as comunicações via </a:t>
            </a:r>
            <a:r>
              <a:rPr lang="pt-BR" altLang="pt-BR" sz="2000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email</a:t>
            </a:r>
            <a:r>
              <a:rPr lang="pt-BR" altLang="pt-BR" sz="2000" dirty="0">
                <a:latin typeface="Arial Narrow" panose="020B0606020202030204" pitchFamily="34" charset="0"/>
                <a:cs typeface="Times New Roman" panose="02020603050405020304" pitchFamily="18" charset="0"/>
              </a:rPr>
              <a:t> institucional (@furb.br) e as postagem feitas no Ambiente Virtual de Aprendizagem (AVA3).</a:t>
            </a:r>
          </a:p>
        </p:txBody>
      </p:sp>
    </p:spTree>
    <p:extLst>
      <p:ext uri="{BB962C8B-B14F-4D97-AF65-F5344CB8AC3E}">
        <p14:creationId xmlns:p14="http://schemas.microsoft.com/office/powerpoint/2010/main" val="368920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PLANO  DE  ENSINO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grpSp>
        <p:nvGrpSpPr>
          <p:cNvPr id="6" name="Group 125">
            <a:extLst>
              <a:ext uri="{FF2B5EF4-FFF2-40B4-BE49-F238E27FC236}">
                <a16:creationId xmlns:a16="http://schemas.microsoft.com/office/drawing/2014/main" id="{CA75C504-3940-4419-81B5-9A24D988E664}"/>
              </a:ext>
            </a:extLst>
          </p:cNvPr>
          <p:cNvGrpSpPr>
            <a:grpSpLocks/>
          </p:cNvGrpSpPr>
          <p:nvPr/>
        </p:nvGrpSpPr>
        <p:grpSpPr bwMode="auto">
          <a:xfrm>
            <a:off x="188975" y="4725144"/>
            <a:ext cx="8766050" cy="1026691"/>
            <a:chOff x="910" y="848"/>
            <a:chExt cx="4675" cy="1543"/>
          </a:xfrm>
        </p:grpSpPr>
        <p:sp>
          <p:nvSpPr>
            <p:cNvPr id="8" name="Text Box 118">
              <a:extLst>
                <a:ext uri="{FF2B5EF4-FFF2-40B4-BE49-F238E27FC236}">
                  <a16:creationId xmlns:a16="http://schemas.microsoft.com/office/drawing/2014/main" id="{237F89FA-7188-4E34-9ABF-445352D20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" y="848"/>
              <a:ext cx="4597" cy="1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lvl="1" algn="just">
                <a:spcBef>
                  <a:spcPct val="50000"/>
                </a:spcBef>
                <a:buFontTx/>
                <a:buNone/>
              </a:pPr>
              <a:r>
                <a:rPr kumimoji="0" lang="en-US" altLang="pt-BR" sz="2000" b="1" dirty="0">
                  <a:solidFill>
                    <a:srgbClr val="FF0000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OBJETIVO  GERAL:</a:t>
              </a:r>
            </a:p>
            <a:p>
              <a:pPr marL="0" lvl="1">
                <a:spcBef>
                  <a:spcPct val="0"/>
                </a:spcBef>
                <a:buFontTx/>
                <a:buNone/>
              </a:pPr>
              <a:r>
                <a:rPr kumimoji="0" lang="pt-BR" altLang="pt-BR" sz="2000" dirty="0">
                  <a:latin typeface="Arial Narrow" panose="020B0606020202030204" pitchFamily="34" charset="0"/>
                  <a:cs typeface="Times New Roman" panose="02020603050405020304" pitchFamily="18" charset="0"/>
                </a:rPr>
                <a:t>Compreender os modelos formais da teoria da computação, utilizando-os para descrever formalmente linguagens [e problemas]. </a:t>
              </a:r>
            </a:p>
          </p:txBody>
        </p:sp>
        <p:sp>
          <p:nvSpPr>
            <p:cNvPr id="9" name="Rectangle 120">
              <a:extLst>
                <a:ext uri="{FF2B5EF4-FFF2-40B4-BE49-F238E27FC236}">
                  <a16:creationId xmlns:a16="http://schemas.microsoft.com/office/drawing/2014/main" id="{87D09F3A-01C4-4F9E-B1C0-A1BE0CA24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" y="849"/>
              <a:ext cx="4675" cy="15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763BBB13-3587-4967-B393-D07542821C7A}"/>
              </a:ext>
            </a:extLst>
          </p:cNvPr>
          <p:cNvSpPr/>
          <p:nvPr/>
        </p:nvSpPr>
        <p:spPr>
          <a:xfrm>
            <a:off x="179512" y="754246"/>
            <a:ext cx="8766049" cy="3754874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000" dirty="0">
                <a:latin typeface="Arial Narrow" panose="020B0606020202030204" pitchFamily="34" charset="0"/>
              </a:rPr>
              <a:t>“</a:t>
            </a:r>
            <a:r>
              <a:rPr lang="pt-BR" sz="2000" dirty="0">
                <a:latin typeface="Arial Narrow" pitchFamily="34" charset="0"/>
                <a:cs typeface="Times New Roman" pitchFamily="18" charset="0"/>
              </a:rPr>
              <a:t>A </a:t>
            </a:r>
            <a:r>
              <a:rPr lang="pt-BR" sz="2000" b="1" dirty="0">
                <a:latin typeface="Arial Narrow" pitchFamily="34" charset="0"/>
                <a:cs typeface="Times New Roman" pitchFamily="18" charset="0"/>
              </a:rPr>
              <a:t>CIÊNCIA DA COMPUTAÇÃO</a:t>
            </a:r>
            <a:r>
              <a:rPr lang="pt-BR" sz="2000" dirty="0">
                <a:latin typeface="Arial Narrow" pitchFamily="34" charset="0"/>
                <a:cs typeface="Times New Roman" pitchFamily="18" charset="0"/>
              </a:rPr>
              <a:t> é o conhecimento sistematizado da computação, [... cujo estudo] possui duas ênfases: </a:t>
            </a:r>
          </a:p>
          <a:p>
            <a:pPr marL="273050" indent="-27305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latin typeface="Arial Narrow" pitchFamily="34" charset="0"/>
                <a:cs typeface="Times New Roman" pitchFamily="18" charset="0"/>
              </a:rPr>
              <a:t>fundamentos e modelos computacionais (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ênfase teórica</a:t>
            </a:r>
            <a:r>
              <a:rPr lang="pt-BR" sz="2000" dirty="0">
                <a:latin typeface="Arial Narrow" pitchFamily="34" charset="0"/>
                <a:cs typeface="Times New Roman" pitchFamily="18" charset="0"/>
              </a:rPr>
              <a:t>);</a:t>
            </a:r>
          </a:p>
          <a:p>
            <a:pPr marL="273050" indent="-27305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latin typeface="Arial Narrow" pitchFamily="34" charset="0"/>
                <a:cs typeface="Times New Roman" pitchFamily="18" charset="0"/>
              </a:rPr>
              <a:t>projeto de sistemas computacionais (</a:t>
            </a:r>
            <a:r>
              <a:rPr lang="pt-BR" sz="2000" b="1" dirty="0">
                <a:solidFill>
                  <a:srgbClr val="008000"/>
                </a:solidFill>
                <a:latin typeface="Arial Narrow" pitchFamily="34" charset="0"/>
                <a:cs typeface="Times New Roman" pitchFamily="18" charset="0"/>
              </a:rPr>
              <a:t>ênfase prática</a:t>
            </a:r>
            <a:r>
              <a:rPr lang="pt-BR" sz="2000" dirty="0">
                <a:latin typeface="Arial Narrow" pitchFamily="34" charset="0"/>
                <a:cs typeface="Times New Roman" pitchFamily="18" charset="0"/>
              </a:rPr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pt-BR" sz="2000" dirty="0">
              <a:latin typeface="Arial Narrow" pitchFamily="34" charset="0"/>
              <a:cs typeface="Times New Roman" pitchFamily="18" charset="0"/>
            </a:endParaRPr>
          </a:p>
          <a:p>
            <a:pPr>
              <a:defRPr/>
            </a:pPr>
            <a:r>
              <a:rPr lang="pt-BR" sz="2000" dirty="0">
                <a:latin typeface="Arial Narrow" pitchFamily="34" charset="0"/>
                <a:cs typeface="Times New Roman" pitchFamily="18" charset="0"/>
              </a:rPr>
              <a:t>A ênfase teórica [a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TEORIA DA COMPUTAÇÃO</a:t>
            </a:r>
            <a:r>
              <a:rPr lang="pt-BR" sz="2000" dirty="0">
                <a:latin typeface="Arial Narrow" pitchFamily="34" charset="0"/>
                <a:cs typeface="Times New Roman" pitchFamily="18" charset="0"/>
              </a:rPr>
              <a:t>] independe de instrumentos ou máquinas de computação e suas tecnologias e, portanto, independe de computadores (hardware e software) [...]. Ou seja, computador é apenas uma instância tecnológica de alguns conhecimentos da ênfase prática da ciência da computação.” (DIVERIO; MENEZES, 2011, p. 22).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sz="2000" dirty="0">
                <a:latin typeface="Arial Narrow" pitchFamily="34" charset="0"/>
                <a:cs typeface="Times New Roman" pitchFamily="18" charset="0"/>
              </a:rPr>
              <a:t>A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TEORIA DA COMPUTAÇÃO </a:t>
            </a:r>
            <a:r>
              <a:rPr lang="pt-BR" sz="2000" dirty="0">
                <a:latin typeface="Arial Narrow" pitchFamily="34" charset="0"/>
                <a:cs typeface="Times New Roman" pitchFamily="18" charset="0"/>
              </a:rPr>
              <a:t>é a base fundamental da Ciência da Computação.</a:t>
            </a:r>
          </a:p>
        </p:txBody>
      </p:sp>
    </p:spTree>
    <p:extLst>
      <p:ext uri="{BB962C8B-B14F-4D97-AF65-F5344CB8AC3E}">
        <p14:creationId xmlns:p14="http://schemas.microsoft.com/office/powerpoint/2010/main" val="277347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PLANO  DE  ENSINO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grpSp>
        <p:nvGrpSpPr>
          <p:cNvPr id="4" name="Group 135">
            <a:extLst>
              <a:ext uri="{FF2B5EF4-FFF2-40B4-BE49-F238E27FC236}">
                <a16:creationId xmlns:a16="http://schemas.microsoft.com/office/drawing/2014/main" id="{BF651C78-8A9A-4237-A539-D188FF6DC35E}"/>
              </a:ext>
            </a:extLst>
          </p:cNvPr>
          <p:cNvGrpSpPr>
            <a:grpSpLocks/>
          </p:cNvGrpSpPr>
          <p:nvPr/>
        </p:nvGrpSpPr>
        <p:grpSpPr bwMode="auto">
          <a:xfrm>
            <a:off x="179512" y="764704"/>
            <a:ext cx="8766050" cy="2376264"/>
            <a:chOff x="811" y="1655"/>
            <a:chExt cx="4748" cy="3426"/>
          </a:xfrm>
        </p:grpSpPr>
        <p:sp>
          <p:nvSpPr>
            <p:cNvPr id="6" name="Text Box 133">
              <a:extLst>
                <a:ext uri="{FF2B5EF4-FFF2-40B4-BE49-F238E27FC236}">
                  <a16:creationId xmlns:a16="http://schemas.microsoft.com/office/drawing/2014/main" id="{19531745-A6D8-4ECD-82CF-445EED09B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" y="1664"/>
              <a:ext cx="4672" cy="3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269875" indent="-269875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>
                <a:spcBef>
                  <a:spcPct val="50000"/>
                </a:spcBef>
                <a:buFontTx/>
                <a:buNone/>
              </a:pPr>
              <a:r>
                <a:rPr kumimoji="0" lang="en-US" altLang="pt-BR" sz="2000" b="1" dirty="0">
                  <a:solidFill>
                    <a:srgbClr val="FF0000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CONTEÚDO  PROGRAMÁTICO:</a:t>
              </a:r>
            </a:p>
            <a:p>
              <a:pPr lvl="1">
                <a:spcBef>
                  <a:spcPct val="50000"/>
                </a:spcBef>
                <a:buFontTx/>
                <a:buAutoNum type="arabicPeriod"/>
              </a:pPr>
              <a:r>
                <a:rPr kumimoji="0" lang="pt-BR" altLang="pt-BR" sz="2000" b="1" dirty="0">
                  <a:latin typeface="Arial Narrow" panose="020B0606020202030204" pitchFamily="34" charset="0"/>
                  <a:cs typeface="Times New Roman" panose="02020603050405020304" pitchFamily="18" charset="0"/>
                </a:rPr>
                <a:t>INTRODUÇÃO</a:t>
              </a:r>
              <a:r>
                <a:rPr kumimoji="0" lang="pt-BR" altLang="pt-BR" sz="2000" b="1" dirty="0">
                  <a:latin typeface="Arial Narrow" panose="020B0606020202030204" pitchFamily="34" charset="0"/>
                </a:rPr>
                <a:t> E CONCEITOS BÁSICOS</a:t>
              </a:r>
            </a:p>
            <a:p>
              <a:pPr lvl="1">
                <a:spcBef>
                  <a:spcPct val="50000"/>
                </a:spcBef>
                <a:buFontTx/>
                <a:buAutoNum type="arabicPeriod"/>
              </a:pPr>
              <a:endParaRPr kumimoji="0" lang="pt-BR" altLang="pt-BR" sz="1000" dirty="0">
                <a:latin typeface="Arial Narrow" panose="020B0606020202030204" pitchFamily="34" charset="0"/>
              </a:endParaRPr>
            </a:p>
            <a:p>
              <a:pPr marL="273050" lvl="1" indent="-273050"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 startAt="2"/>
                <a:defRPr/>
              </a:pPr>
              <a:r>
                <a:rPr kumimoji="0" lang="pt-BR" sz="2000" b="1" dirty="0">
                  <a:latin typeface="Arial Narrow" panose="020B0606020202030204" pitchFamily="34" charset="0"/>
                  <a:cs typeface="Times New Roman" panose="02020603050405020304" pitchFamily="18" charset="0"/>
                </a:rPr>
                <a:t>LINGUAGENS</a:t>
              </a:r>
              <a:r>
                <a:rPr kumimoji="0" lang="pt-BR" sz="2000" b="1" dirty="0">
                  <a:latin typeface="Arial Narrow" panose="020B0606020202030204" pitchFamily="34" charset="0"/>
                </a:rPr>
                <a:t>: GRAMÁTICAS E MÁQUINAS</a:t>
              </a:r>
              <a:r>
                <a:rPr kumimoji="0" lang="pt-BR" altLang="pt-BR" sz="2000" b="1" dirty="0">
                  <a:latin typeface="Arial Narrow" panose="020B0606020202030204" pitchFamily="34" charset="0"/>
                </a:rPr>
                <a:t> </a:t>
              </a:r>
              <a:r>
                <a:rPr kumimoji="0" lang="pt-BR" altLang="pt-BR" sz="2000" dirty="0">
                  <a:latin typeface="Arial Narrow" panose="020B0606020202030204" pitchFamily="34" charset="0"/>
                </a:rPr>
                <a:t>(linguagens regulares; linguagens livres de contexto; linguagens recursivas e recursivamente enumeráveis)</a:t>
              </a:r>
            </a:p>
            <a:p>
              <a:pPr marL="273050" lvl="1" indent="-273050"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 startAt="2"/>
                <a:defRPr/>
              </a:pPr>
              <a:endParaRPr kumimoji="0" lang="pt-BR" altLang="pt-BR" sz="1000" b="1" dirty="0">
                <a:latin typeface="Arial Narrow" panose="020B0606020202030204" pitchFamily="34" charset="0"/>
              </a:endParaRPr>
            </a:p>
            <a:p>
              <a:pPr marL="273050" lvl="1" indent="-273050">
                <a:spcBef>
                  <a:spcPts val="300"/>
                </a:spcBef>
                <a:spcAft>
                  <a:spcPts val="300"/>
                </a:spcAft>
                <a:buFont typeface="+mj-lt"/>
                <a:buAutoNum type="arabicPeriod" startAt="2"/>
                <a:defRPr/>
              </a:pPr>
              <a:r>
                <a:rPr kumimoji="0" lang="pt-BR" altLang="pt-BR" sz="2000" b="1" dirty="0">
                  <a:latin typeface="Arial Narrow" panose="020B0606020202030204" pitchFamily="34" charset="0"/>
                  <a:cs typeface="Times New Roman" panose="02020603050405020304" pitchFamily="18" charset="0"/>
                </a:rPr>
                <a:t>NOÇÕES</a:t>
              </a:r>
              <a:r>
                <a:rPr kumimoji="0" lang="pt-BR" altLang="pt-BR" sz="2000" b="1" dirty="0">
                  <a:latin typeface="Arial Narrow" panose="020B0606020202030204" pitchFamily="34" charset="0"/>
                </a:rPr>
                <a:t> DE CÁLCULO LAMBDA E FUNÇÕES RECURSIVAS</a:t>
              </a:r>
            </a:p>
          </p:txBody>
        </p:sp>
        <p:sp>
          <p:nvSpPr>
            <p:cNvPr id="8" name="Rectangle 134">
              <a:extLst>
                <a:ext uri="{FF2B5EF4-FFF2-40B4-BE49-F238E27FC236}">
                  <a16:creationId xmlns:a16="http://schemas.microsoft.com/office/drawing/2014/main" id="{B2B168B0-EF83-4DE4-AA99-F1145566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" y="1655"/>
              <a:ext cx="4748" cy="34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2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577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PLANO  DE  ENSINO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grpSp>
        <p:nvGrpSpPr>
          <p:cNvPr id="4" name="Group 135">
            <a:extLst>
              <a:ext uri="{FF2B5EF4-FFF2-40B4-BE49-F238E27FC236}">
                <a16:creationId xmlns:a16="http://schemas.microsoft.com/office/drawing/2014/main" id="{BF651C78-8A9A-4237-A539-D188FF6DC35E}"/>
              </a:ext>
            </a:extLst>
          </p:cNvPr>
          <p:cNvGrpSpPr>
            <a:grpSpLocks/>
          </p:cNvGrpSpPr>
          <p:nvPr/>
        </p:nvGrpSpPr>
        <p:grpSpPr bwMode="auto">
          <a:xfrm>
            <a:off x="179512" y="764704"/>
            <a:ext cx="8766050" cy="2376264"/>
            <a:chOff x="811" y="1655"/>
            <a:chExt cx="4748" cy="3426"/>
          </a:xfrm>
        </p:grpSpPr>
        <p:sp>
          <p:nvSpPr>
            <p:cNvPr id="6" name="Text Box 133">
              <a:extLst>
                <a:ext uri="{FF2B5EF4-FFF2-40B4-BE49-F238E27FC236}">
                  <a16:creationId xmlns:a16="http://schemas.microsoft.com/office/drawing/2014/main" id="{19531745-A6D8-4ECD-82CF-445EED09B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" y="1664"/>
              <a:ext cx="4672" cy="3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269875" indent="-269875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>
                <a:spcBef>
                  <a:spcPct val="50000"/>
                </a:spcBef>
                <a:buFontTx/>
                <a:buNone/>
              </a:pPr>
              <a:r>
                <a:rPr kumimoji="0" lang="en-US" altLang="pt-BR" sz="2000" b="1" dirty="0">
                  <a:solidFill>
                    <a:srgbClr val="FF0000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CONTEÚDO  PROGRAMÁTICO:</a:t>
              </a:r>
            </a:p>
            <a:p>
              <a:pPr lvl="1">
                <a:spcBef>
                  <a:spcPct val="50000"/>
                </a:spcBef>
                <a:buFontTx/>
                <a:buAutoNum type="arabicPeriod"/>
              </a:pPr>
              <a:r>
                <a:rPr kumimoji="0" lang="pt-BR" altLang="pt-BR" sz="2000" b="1" dirty="0">
                  <a:latin typeface="Arial Narrow" panose="020B0606020202030204" pitchFamily="34" charset="0"/>
                  <a:cs typeface="Times New Roman" panose="02020603050405020304" pitchFamily="18" charset="0"/>
                </a:rPr>
                <a:t>INTRODUÇÃO</a:t>
              </a:r>
              <a:r>
                <a:rPr kumimoji="0" lang="pt-BR" altLang="pt-BR" sz="2000" b="1" dirty="0">
                  <a:latin typeface="Arial Narrow" panose="020B0606020202030204" pitchFamily="34" charset="0"/>
                </a:rPr>
                <a:t> E CONCEITOS BÁSICOS</a:t>
              </a:r>
            </a:p>
            <a:p>
              <a:pPr marL="608013" lvl="1" indent="-342900">
                <a:spcBef>
                  <a:spcPts val="300"/>
                </a:spcBef>
                <a:spcAft>
                  <a:spcPts val="300"/>
                </a:spcAft>
              </a:pPr>
              <a:r>
                <a:rPr kumimoji="0" lang="pt-BR" altLang="pt-BR" sz="2000" dirty="0">
                  <a:latin typeface="Arial Narrow" panose="020B0606020202030204" pitchFamily="34" charset="0"/>
                </a:rPr>
                <a:t>breve história dos fundamentos e dos modelos computacionais da Teoria da Computação;</a:t>
              </a:r>
            </a:p>
            <a:p>
              <a:pPr marL="541338" lvl="1" indent="-276225">
                <a:spcBef>
                  <a:spcPts val="300"/>
                </a:spcBef>
                <a:spcAft>
                  <a:spcPts val="300"/>
                </a:spcAft>
              </a:pPr>
              <a:r>
                <a:rPr kumimoji="0" lang="pt-BR" altLang="pt-BR" sz="2000" dirty="0">
                  <a:latin typeface="Arial Narrow" panose="020B0606020202030204" pitchFamily="34" charset="0"/>
                </a:rPr>
                <a:t>exemplos de aplicações;</a:t>
              </a:r>
            </a:p>
            <a:p>
              <a:pPr marL="541338" lvl="1" indent="-276225">
                <a:spcBef>
                  <a:spcPts val="300"/>
                </a:spcBef>
                <a:spcAft>
                  <a:spcPts val="300"/>
                </a:spcAft>
              </a:pPr>
              <a:r>
                <a:rPr kumimoji="0" lang="pt-BR" altLang="pt-BR" sz="2000" dirty="0">
                  <a:latin typeface="Arial Narrow" panose="020B0606020202030204" pitchFamily="34" charset="0"/>
                </a:rPr>
                <a:t>conceitos básicos fundamentais.</a:t>
              </a:r>
            </a:p>
          </p:txBody>
        </p:sp>
        <p:sp>
          <p:nvSpPr>
            <p:cNvPr id="8" name="Rectangle 134">
              <a:extLst>
                <a:ext uri="{FF2B5EF4-FFF2-40B4-BE49-F238E27FC236}">
                  <a16:creationId xmlns:a16="http://schemas.microsoft.com/office/drawing/2014/main" id="{B2B168B0-EF83-4DE4-AA99-F1145566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" y="1655"/>
              <a:ext cx="4748" cy="34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2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721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PLANO  DE  ENSINO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grpSp>
        <p:nvGrpSpPr>
          <p:cNvPr id="4" name="Group 135">
            <a:extLst>
              <a:ext uri="{FF2B5EF4-FFF2-40B4-BE49-F238E27FC236}">
                <a16:creationId xmlns:a16="http://schemas.microsoft.com/office/drawing/2014/main" id="{BF651C78-8A9A-4237-A539-D188FF6DC35E}"/>
              </a:ext>
            </a:extLst>
          </p:cNvPr>
          <p:cNvGrpSpPr>
            <a:grpSpLocks/>
          </p:cNvGrpSpPr>
          <p:nvPr/>
        </p:nvGrpSpPr>
        <p:grpSpPr bwMode="auto">
          <a:xfrm>
            <a:off x="179512" y="764704"/>
            <a:ext cx="8766050" cy="3830044"/>
            <a:chOff x="811" y="1655"/>
            <a:chExt cx="4748" cy="5522"/>
          </a:xfrm>
        </p:grpSpPr>
        <p:sp>
          <p:nvSpPr>
            <p:cNvPr id="6" name="Text Box 133">
              <a:extLst>
                <a:ext uri="{FF2B5EF4-FFF2-40B4-BE49-F238E27FC236}">
                  <a16:creationId xmlns:a16="http://schemas.microsoft.com/office/drawing/2014/main" id="{19531745-A6D8-4ECD-82CF-445EED09B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" y="1664"/>
              <a:ext cx="4672" cy="5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269875" indent="-269875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>
                <a:spcBef>
                  <a:spcPct val="50000"/>
                </a:spcBef>
                <a:buFontTx/>
                <a:buNone/>
              </a:pPr>
              <a:r>
                <a:rPr kumimoji="0" lang="en-US" altLang="pt-BR" sz="2000" b="1" dirty="0">
                  <a:solidFill>
                    <a:srgbClr val="FF0000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CONTEÚDO  PROGRAMÁTICO:</a:t>
              </a:r>
            </a:p>
            <a:p>
              <a:pPr marL="265113" lvl="1" indent="-265113">
                <a:spcBef>
                  <a:spcPct val="50000"/>
                </a:spcBef>
                <a:buFont typeface="+mj-lt"/>
                <a:buAutoNum type="arabicPeriod" startAt="2"/>
              </a:pPr>
              <a:r>
                <a:rPr kumimoji="0" lang="pt-BR" sz="2000" b="1" dirty="0">
                  <a:latin typeface="Arial Narrow" panose="020B0606020202030204" pitchFamily="34" charset="0"/>
                </a:rPr>
                <a:t>LINGUAGENS: GRAMÁTICAS E MÁQUINAS</a:t>
              </a:r>
              <a:r>
                <a:rPr kumimoji="0" lang="pt-BR" altLang="pt-BR" sz="2000" b="1" dirty="0">
                  <a:latin typeface="Arial Narrow" panose="020B0606020202030204" pitchFamily="34" charset="0"/>
                </a:rPr>
                <a:t> </a:t>
              </a:r>
              <a:r>
                <a:rPr kumimoji="0" lang="pt-BR" altLang="pt-BR" sz="2000" dirty="0">
                  <a:latin typeface="Arial Narrow" panose="020B0606020202030204" pitchFamily="34" charset="0"/>
                </a:rPr>
                <a:t>(linguagens regulares; linguagens livres de contexto; linguagens recursivas e recursivamente enumeráveis; h</a:t>
              </a:r>
              <a:r>
                <a:rPr kumimoji="0" lang="pt-BR" sz="2000" dirty="0">
                  <a:latin typeface="Arial Narrow" panose="020B0606020202030204" pitchFamily="34" charset="0"/>
                </a:rPr>
                <a:t>ierarquia de linguagens, gramáticas e máquinas</a:t>
              </a:r>
              <a:r>
                <a:rPr kumimoji="0" lang="pt-BR" altLang="pt-BR" sz="2000" dirty="0">
                  <a:latin typeface="Arial Narrow" panose="020B0606020202030204" pitchFamily="34" charset="0"/>
                </a:rPr>
                <a:t>)</a:t>
              </a:r>
            </a:p>
            <a:p>
              <a:pPr marL="615950" lvl="2" indent="-342900">
                <a:spcBef>
                  <a:spcPts val="300"/>
                </a:spcBef>
                <a:spcAft>
                  <a:spcPts val="300"/>
                </a:spcAft>
                <a:buFont typeface="Arial Narrow" panose="020B0606020202030204" pitchFamily="34" charset="0"/>
                <a:buChar char="–"/>
                <a:defRPr/>
              </a:pPr>
              <a:r>
                <a:rPr kumimoji="0" lang="pt-BR" sz="2000" u="sng" dirty="0">
                  <a:latin typeface="Arial Narrow" pitchFamily="34" charset="0"/>
                </a:rPr>
                <a:t>modelos</a:t>
              </a:r>
              <a:r>
                <a:rPr kumimoji="0" lang="pt-BR" sz="2000" dirty="0">
                  <a:latin typeface="Arial Narrow" pitchFamily="34" charset="0"/>
                </a:rPr>
                <a:t> usados como formalização de linguagens e problemas computacionais, isto é, modelos que formalizam a ideia de uma pessoa que realiza cálculos [“O resultado foi uma fundamentação teórica para o desenvolvimento do computador como se conhece hoje.”];</a:t>
              </a:r>
            </a:p>
            <a:p>
              <a:pPr marL="615950" lvl="2" indent="-342900">
                <a:spcBef>
                  <a:spcPts val="300"/>
                </a:spcBef>
                <a:spcAft>
                  <a:spcPts val="300"/>
                </a:spcAft>
                <a:buFont typeface="Arial Narrow" panose="020B0606020202030204" pitchFamily="34" charset="0"/>
                <a:buChar char="–"/>
                <a:defRPr/>
              </a:pPr>
              <a:r>
                <a:rPr kumimoji="0" lang="pt-BR" sz="2000" dirty="0">
                  <a:latin typeface="Arial Narrow" pitchFamily="34" charset="0"/>
                </a:rPr>
                <a:t>hierarquia de linguagens formais (hierarquia de Chomsky), gramáticas e máquinas, considerando o poder de processamento e o limite de cada uma.</a:t>
              </a:r>
            </a:p>
            <a:p>
              <a:pPr marL="541338" lvl="1" indent="-276225">
                <a:spcBef>
                  <a:spcPts val="300"/>
                </a:spcBef>
                <a:spcAft>
                  <a:spcPts val="300"/>
                </a:spcAft>
              </a:pPr>
              <a:endParaRPr kumimoji="0" lang="pt-BR" altLang="pt-BR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8" name="Rectangle 134">
              <a:extLst>
                <a:ext uri="{FF2B5EF4-FFF2-40B4-BE49-F238E27FC236}">
                  <a16:creationId xmlns:a16="http://schemas.microsoft.com/office/drawing/2014/main" id="{B2B168B0-EF83-4DE4-AA99-F1145566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" y="1655"/>
              <a:ext cx="4748" cy="49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240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EDB1EEE-56CB-4787-A52C-654D15EC518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619672" y="1556792"/>
            <a:ext cx="2448272" cy="78206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4087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PLANO  DE  ENSINO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grpSp>
        <p:nvGrpSpPr>
          <p:cNvPr id="4" name="Group 135">
            <a:extLst>
              <a:ext uri="{FF2B5EF4-FFF2-40B4-BE49-F238E27FC236}">
                <a16:creationId xmlns:a16="http://schemas.microsoft.com/office/drawing/2014/main" id="{BF651C78-8A9A-4237-A539-D188FF6DC35E}"/>
              </a:ext>
            </a:extLst>
          </p:cNvPr>
          <p:cNvGrpSpPr>
            <a:grpSpLocks/>
          </p:cNvGrpSpPr>
          <p:nvPr/>
        </p:nvGrpSpPr>
        <p:grpSpPr bwMode="auto">
          <a:xfrm>
            <a:off x="179512" y="764704"/>
            <a:ext cx="8766050" cy="3830044"/>
            <a:chOff x="811" y="1655"/>
            <a:chExt cx="4748" cy="5522"/>
          </a:xfrm>
        </p:grpSpPr>
        <p:sp>
          <p:nvSpPr>
            <p:cNvPr id="6" name="Text Box 133">
              <a:extLst>
                <a:ext uri="{FF2B5EF4-FFF2-40B4-BE49-F238E27FC236}">
                  <a16:creationId xmlns:a16="http://schemas.microsoft.com/office/drawing/2014/main" id="{19531745-A6D8-4ECD-82CF-445EED09B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" y="1664"/>
              <a:ext cx="4672" cy="5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269875" indent="-269875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>
                <a:spcBef>
                  <a:spcPct val="50000"/>
                </a:spcBef>
                <a:buFontTx/>
                <a:buNone/>
              </a:pPr>
              <a:r>
                <a:rPr kumimoji="0" lang="en-US" altLang="pt-BR" sz="2000" b="1" dirty="0">
                  <a:solidFill>
                    <a:srgbClr val="FF0000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CONTEÚDO  PROGRAMÁTICO:</a:t>
              </a:r>
            </a:p>
            <a:p>
              <a:pPr marL="265113" lvl="1" indent="-265113">
                <a:spcBef>
                  <a:spcPct val="50000"/>
                </a:spcBef>
                <a:buFont typeface="+mj-lt"/>
                <a:buAutoNum type="arabicPeriod" startAt="2"/>
              </a:pPr>
              <a:r>
                <a:rPr kumimoji="0" lang="pt-BR" sz="2000" b="1" dirty="0">
                  <a:latin typeface="Arial Narrow" panose="020B0606020202030204" pitchFamily="34" charset="0"/>
                </a:rPr>
                <a:t>LINGUAGENS: GRAMÁTICAS E MÁQUINAS</a:t>
              </a:r>
              <a:r>
                <a:rPr kumimoji="0" lang="pt-BR" altLang="pt-BR" sz="2000" b="1" dirty="0">
                  <a:latin typeface="Arial Narrow" panose="020B0606020202030204" pitchFamily="34" charset="0"/>
                </a:rPr>
                <a:t> </a:t>
              </a:r>
              <a:r>
                <a:rPr kumimoji="0" lang="pt-BR" altLang="pt-BR" sz="2000" dirty="0">
                  <a:latin typeface="Arial Narrow" panose="020B0606020202030204" pitchFamily="34" charset="0"/>
                </a:rPr>
                <a:t>(linguagens </a:t>
              </a:r>
              <a:r>
                <a:rPr kumimoji="0" lang="pt-BR" altLang="pt-BR" sz="2000" u="sng" dirty="0">
                  <a:latin typeface="Arial Narrow" panose="020B0606020202030204" pitchFamily="34" charset="0"/>
                </a:rPr>
                <a:t>regulares</a:t>
              </a:r>
              <a:r>
                <a:rPr kumimoji="0" lang="pt-BR" altLang="pt-BR" sz="2000" dirty="0">
                  <a:latin typeface="Arial Narrow" panose="020B0606020202030204" pitchFamily="34" charset="0"/>
                </a:rPr>
                <a:t>; linguagens livres de contexto; linguagens recursivas e recursivamente enumeráveis; h</a:t>
              </a:r>
              <a:r>
                <a:rPr kumimoji="0" lang="pt-BR" sz="2000" dirty="0">
                  <a:latin typeface="Arial Narrow" panose="020B0606020202030204" pitchFamily="34" charset="0"/>
                </a:rPr>
                <a:t>ierarquia de linguagens, gramáticas e máquinas</a:t>
              </a:r>
              <a:r>
                <a:rPr kumimoji="0" lang="pt-BR" altLang="pt-BR" sz="2000" dirty="0">
                  <a:latin typeface="Arial Narrow" panose="020B0606020202030204" pitchFamily="34" charset="0"/>
                </a:rPr>
                <a:t>)</a:t>
              </a:r>
            </a:p>
            <a:p>
              <a:pPr marL="615950" lvl="2" indent="-342900">
                <a:spcBef>
                  <a:spcPts val="300"/>
                </a:spcBef>
                <a:spcAft>
                  <a:spcPts val="300"/>
                </a:spcAft>
                <a:buFont typeface="Arial Narrow" panose="020B0606020202030204" pitchFamily="34" charset="0"/>
                <a:buChar char="–"/>
                <a:defRPr/>
              </a:pPr>
              <a:r>
                <a:rPr kumimoji="0" lang="pt-BR" sz="2000" u="sng" dirty="0">
                  <a:solidFill>
                    <a:schemeClr val="bg1">
                      <a:lumMod val="75000"/>
                    </a:schemeClr>
                  </a:solidFill>
                  <a:latin typeface="Arial Narrow" pitchFamily="34" charset="0"/>
                </a:rPr>
                <a:t>modelos</a:t>
              </a:r>
              <a:r>
                <a:rPr kumimoji="0" lang="pt-BR" sz="2000" dirty="0">
                  <a:solidFill>
                    <a:schemeClr val="bg1">
                      <a:lumMod val="75000"/>
                    </a:schemeClr>
                  </a:solidFill>
                  <a:latin typeface="Arial Narrow" pitchFamily="34" charset="0"/>
                </a:rPr>
                <a:t> usados como formalização de linguagens e problemas computacionais, isto é, modelos que formalizam a ideia de uma pessoa que realiza cálculos [“O resultado foi uma fundamentação teórica para o desenvolvimento do computador como se conhece hoje.”];</a:t>
              </a:r>
            </a:p>
            <a:p>
              <a:pPr marL="615950" lvl="2" indent="-342900">
                <a:spcBef>
                  <a:spcPts val="300"/>
                </a:spcBef>
                <a:spcAft>
                  <a:spcPts val="300"/>
                </a:spcAft>
                <a:buFont typeface="Arial Narrow" panose="020B0606020202030204" pitchFamily="34" charset="0"/>
                <a:buChar char="–"/>
                <a:defRPr/>
              </a:pPr>
              <a:r>
                <a:rPr kumimoji="0" lang="pt-BR" sz="2000" dirty="0">
                  <a:solidFill>
                    <a:schemeClr val="bg1">
                      <a:lumMod val="75000"/>
                    </a:schemeClr>
                  </a:solidFill>
                  <a:latin typeface="Arial Narrow" pitchFamily="34" charset="0"/>
                </a:rPr>
                <a:t>hierarquia de linguagens formais (hierarquia de Chomsky), gramáticas e máquinas, considerando o poder de processamento e o limite de cada uma.</a:t>
              </a:r>
            </a:p>
            <a:p>
              <a:pPr marL="541338" lvl="1" indent="-276225">
                <a:spcBef>
                  <a:spcPts val="300"/>
                </a:spcBef>
                <a:spcAft>
                  <a:spcPts val="300"/>
                </a:spcAft>
              </a:pPr>
              <a:endParaRPr kumimoji="0" lang="pt-BR" altLang="pt-BR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8" name="Rectangle 134">
              <a:extLst>
                <a:ext uri="{FF2B5EF4-FFF2-40B4-BE49-F238E27FC236}">
                  <a16:creationId xmlns:a16="http://schemas.microsoft.com/office/drawing/2014/main" id="{B2B168B0-EF83-4DE4-AA99-F1145566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" y="1655"/>
              <a:ext cx="4748" cy="49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240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10" name="Conector de seta reta 2">
            <a:extLst>
              <a:ext uri="{FF2B5EF4-FFF2-40B4-BE49-F238E27FC236}">
                <a16:creationId xmlns:a16="http://schemas.microsoft.com/office/drawing/2014/main" id="{706E7DC7-3A1B-4D49-ACE9-9E0E8045E9E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87824" y="1554162"/>
            <a:ext cx="3451198" cy="304058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aixaDeTexto 3">
            <a:extLst>
              <a:ext uri="{FF2B5EF4-FFF2-40B4-BE49-F238E27FC236}">
                <a16:creationId xmlns:a16="http://schemas.microsoft.com/office/drawing/2014/main" id="{E0509DA0-A0EC-4AE9-956A-3BAD14550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599" y="4643756"/>
            <a:ext cx="3600450" cy="1015663"/>
          </a:xfrm>
          <a:prstGeom prst="rect">
            <a:avLst/>
          </a:prstGeom>
          <a:solidFill>
            <a:srgbClr val="FFFF99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expressões regulares,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autômatos finitos, gramáticas regulares</a:t>
            </a:r>
          </a:p>
        </p:txBody>
      </p:sp>
    </p:spTree>
    <p:extLst>
      <p:ext uri="{BB962C8B-B14F-4D97-AF65-F5344CB8AC3E}">
        <p14:creationId xmlns:p14="http://schemas.microsoft.com/office/powerpoint/2010/main" val="399933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PLANO  DE  ENSINO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grpSp>
        <p:nvGrpSpPr>
          <p:cNvPr id="4" name="Group 135">
            <a:extLst>
              <a:ext uri="{FF2B5EF4-FFF2-40B4-BE49-F238E27FC236}">
                <a16:creationId xmlns:a16="http://schemas.microsoft.com/office/drawing/2014/main" id="{BF651C78-8A9A-4237-A539-D188FF6DC35E}"/>
              </a:ext>
            </a:extLst>
          </p:cNvPr>
          <p:cNvGrpSpPr>
            <a:grpSpLocks/>
          </p:cNvGrpSpPr>
          <p:nvPr/>
        </p:nvGrpSpPr>
        <p:grpSpPr bwMode="auto">
          <a:xfrm>
            <a:off x="179512" y="764704"/>
            <a:ext cx="8766050" cy="3830044"/>
            <a:chOff x="811" y="1655"/>
            <a:chExt cx="4748" cy="5522"/>
          </a:xfrm>
        </p:grpSpPr>
        <p:sp>
          <p:nvSpPr>
            <p:cNvPr id="6" name="Text Box 133">
              <a:extLst>
                <a:ext uri="{FF2B5EF4-FFF2-40B4-BE49-F238E27FC236}">
                  <a16:creationId xmlns:a16="http://schemas.microsoft.com/office/drawing/2014/main" id="{19531745-A6D8-4ECD-82CF-445EED09B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" y="1664"/>
              <a:ext cx="4672" cy="5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269875" indent="-269875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>
                <a:spcBef>
                  <a:spcPct val="50000"/>
                </a:spcBef>
                <a:buFontTx/>
                <a:buNone/>
              </a:pPr>
              <a:r>
                <a:rPr kumimoji="0" lang="en-US" altLang="pt-BR" sz="2000" b="1" dirty="0">
                  <a:solidFill>
                    <a:srgbClr val="FF0000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CONTEÚDO  PROGRAMÁTICO:</a:t>
              </a:r>
            </a:p>
            <a:p>
              <a:pPr marL="265113" lvl="1" indent="-265113">
                <a:spcBef>
                  <a:spcPct val="50000"/>
                </a:spcBef>
                <a:buFont typeface="+mj-lt"/>
                <a:buAutoNum type="arabicPeriod" startAt="2"/>
              </a:pPr>
              <a:r>
                <a:rPr kumimoji="0" lang="pt-BR" sz="2000" b="1" dirty="0">
                  <a:latin typeface="Arial Narrow" panose="020B0606020202030204" pitchFamily="34" charset="0"/>
                </a:rPr>
                <a:t>LINGUAGENS: GRAMÁTICAS E MÁQUINAS</a:t>
              </a:r>
              <a:r>
                <a:rPr kumimoji="0" lang="pt-BR" altLang="pt-BR" sz="2000" b="1" dirty="0">
                  <a:latin typeface="Arial Narrow" panose="020B0606020202030204" pitchFamily="34" charset="0"/>
                </a:rPr>
                <a:t> </a:t>
              </a:r>
              <a:r>
                <a:rPr kumimoji="0" lang="pt-BR" altLang="pt-BR" sz="2000" dirty="0">
                  <a:latin typeface="Arial Narrow" panose="020B0606020202030204" pitchFamily="34" charset="0"/>
                </a:rPr>
                <a:t>(linguagens regulares; linguagens </a:t>
              </a:r>
              <a:r>
                <a:rPr kumimoji="0" lang="pt-BR" altLang="pt-BR" sz="2000" u="sng" dirty="0">
                  <a:latin typeface="Arial Narrow" panose="020B0606020202030204" pitchFamily="34" charset="0"/>
                </a:rPr>
                <a:t>livres de contexto</a:t>
              </a:r>
              <a:r>
                <a:rPr kumimoji="0" lang="pt-BR" altLang="pt-BR" sz="2000" dirty="0">
                  <a:latin typeface="Arial Narrow" panose="020B0606020202030204" pitchFamily="34" charset="0"/>
                </a:rPr>
                <a:t>; linguagens recursivas e recursivamente enumeráveis; h</a:t>
              </a:r>
              <a:r>
                <a:rPr kumimoji="0" lang="pt-BR" sz="2000" dirty="0">
                  <a:latin typeface="Arial Narrow" panose="020B0606020202030204" pitchFamily="34" charset="0"/>
                </a:rPr>
                <a:t>ierarquia de linguagens, gramáticas e máquinas</a:t>
              </a:r>
              <a:r>
                <a:rPr kumimoji="0" lang="pt-BR" altLang="pt-BR" sz="2000" dirty="0">
                  <a:latin typeface="Arial Narrow" panose="020B0606020202030204" pitchFamily="34" charset="0"/>
                </a:rPr>
                <a:t>)</a:t>
              </a:r>
            </a:p>
            <a:p>
              <a:pPr marL="615950" lvl="2" indent="-342900">
                <a:spcBef>
                  <a:spcPts val="300"/>
                </a:spcBef>
                <a:spcAft>
                  <a:spcPts val="300"/>
                </a:spcAft>
                <a:buFont typeface="Arial Narrow" panose="020B0606020202030204" pitchFamily="34" charset="0"/>
                <a:buChar char="–"/>
                <a:defRPr/>
              </a:pPr>
              <a:r>
                <a:rPr kumimoji="0" lang="pt-BR" sz="2000" u="sng" dirty="0">
                  <a:solidFill>
                    <a:schemeClr val="bg1">
                      <a:lumMod val="75000"/>
                    </a:schemeClr>
                  </a:solidFill>
                  <a:latin typeface="Arial Narrow" pitchFamily="34" charset="0"/>
                </a:rPr>
                <a:t>modelos</a:t>
              </a:r>
              <a:r>
                <a:rPr kumimoji="0" lang="pt-BR" sz="2000" dirty="0">
                  <a:solidFill>
                    <a:schemeClr val="bg1">
                      <a:lumMod val="75000"/>
                    </a:schemeClr>
                  </a:solidFill>
                  <a:latin typeface="Arial Narrow" pitchFamily="34" charset="0"/>
                </a:rPr>
                <a:t> usados como formalização de linguagens e problemas computacionais, isto é, modelos que formalizam a ideia de uma pessoa que realiza cálculos [“O resultado foi uma fundamentação teórica para o desenvolvimento do computador como se conhece hoje.”];</a:t>
              </a:r>
            </a:p>
            <a:p>
              <a:pPr marL="615950" lvl="2" indent="-342900">
                <a:spcBef>
                  <a:spcPts val="300"/>
                </a:spcBef>
                <a:spcAft>
                  <a:spcPts val="300"/>
                </a:spcAft>
                <a:buFont typeface="Arial Narrow" panose="020B0606020202030204" pitchFamily="34" charset="0"/>
                <a:buChar char="–"/>
                <a:defRPr/>
              </a:pPr>
              <a:r>
                <a:rPr kumimoji="0" lang="pt-BR" sz="2000" dirty="0">
                  <a:solidFill>
                    <a:schemeClr val="bg1">
                      <a:lumMod val="75000"/>
                    </a:schemeClr>
                  </a:solidFill>
                  <a:latin typeface="Arial Narrow" pitchFamily="34" charset="0"/>
                </a:rPr>
                <a:t>hierarquia de linguagens formais (hierarquia de Chomsky), gramáticas e máquinas, considerando o poder de processamento e o limite de cada uma.</a:t>
              </a:r>
            </a:p>
            <a:p>
              <a:pPr marL="541338" lvl="1" indent="-276225">
                <a:spcBef>
                  <a:spcPts val="300"/>
                </a:spcBef>
                <a:spcAft>
                  <a:spcPts val="300"/>
                </a:spcAft>
              </a:pPr>
              <a:endParaRPr kumimoji="0" lang="pt-BR" altLang="pt-BR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8" name="Rectangle 134">
              <a:extLst>
                <a:ext uri="{FF2B5EF4-FFF2-40B4-BE49-F238E27FC236}">
                  <a16:creationId xmlns:a16="http://schemas.microsoft.com/office/drawing/2014/main" id="{B2B168B0-EF83-4DE4-AA99-F1145566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" y="1655"/>
              <a:ext cx="4748" cy="49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240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10" name="Conector de seta reta 2">
            <a:extLst>
              <a:ext uri="{FF2B5EF4-FFF2-40B4-BE49-F238E27FC236}">
                <a16:creationId xmlns:a16="http://schemas.microsoft.com/office/drawing/2014/main" id="{706E7DC7-3A1B-4D49-ACE9-9E0E8045E9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85800" y="1900582"/>
            <a:ext cx="3451198" cy="304058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CaixaDeTexto 3">
            <a:extLst>
              <a:ext uri="{FF2B5EF4-FFF2-40B4-BE49-F238E27FC236}">
                <a16:creationId xmlns:a16="http://schemas.microsoft.com/office/drawing/2014/main" id="{4298038D-F53C-404B-A0D9-28D27C6DD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399" y="4940764"/>
            <a:ext cx="3598862" cy="707886"/>
          </a:xfrm>
          <a:prstGeom prst="rect">
            <a:avLst/>
          </a:prstGeom>
          <a:solidFill>
            <a:srgbClr val="FFFF99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autômatos de pilha, gramáticas livres de contexto</a:t>
            </a:r>
          </a:p>
        </p:txBody>
      </p:sp>
    </p:spTree>
    <p:extLst>
      <p:ext uri="{BB962C8B-B14F-4D97-AF65-F5344CB8AC3E}">
        <p14:creationId xmlns:p14="http://schemas.microsoft.com/office/powerpoint/2010/main" val="222021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PLANO  DE  ENSINO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grpSp>
        <p:nvGrpSpPr>
          <p:cNvPr id="4" name="Group 135">
            <a:extLst>
              <a:ext uri="{FF2B5EF4-FFF2-40B4-BE49-F238E27FC236}">
                <a16:creationId xmlns:a16="http://schemas.microsoft.com/office/drawing/2014/main" id="{BF651C78-8A9A-4237-A539-D188FF6DC35E}"/>
              </a:ext>
            </a:extLst>
          </p:cNvPr>
          <p:cNvGrpSpPr>
            <a:grpSpLocks/>
          </p:cNvGrpSpPr>
          <p:nvPr/>
        </p:nvGrpSpPr>
        <p:grpSpPr bwMode="auto">
          <a:xfrm>
            <a:off x="179512" y="764704"/>
            <a:ext cx="8766050" cy="3830044"/>
            <a:chOff x="811" y="1655"/>
            <a:chExt cx="4748" cy="5522"/>
          </a:xfrm>
        </p:grpSpPr>
        <p:sp>
          <p:nvSpPr>
            <p:cNvPr id="6" name="Text Box 133">
              <a:extLst>
                <a:ext uri="{FF2B5EF4-FFF2-40B4-BE49-F238E27FC236}">
                  <a16:creationId xmlns:a16="http://schemas.microsoft.com/office/drawing/2014/main" id="{19531745-A6D8-4ECD-82CF-445EED09B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" y="1664"/>
              <a:ext cx="4672" cy="5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269875" indent="-269875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>
                <a:spcBef>
                  <a:spcPct val="50000"/>
                </a:spcBef>
                <a:buFontTx/>
                <a:buNone/>
              </a:pPr>
              <a:r>
                <a:rPr kumimoji="0" lang="en-US" altLang="pt-BR" sz="2000" b="1" dirty="0">
                  <a:solidFill>
                    <a:srgbClr val="FF0000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CONTEÚDO  PROGRAMÁTICO:</a:t>
              </a:r>
            </a:p>
            <a:p>
              <a:pPr marL="265113" lvl="1" indent="-265113">
                <a:spcBef>
                  <a:spcPct val="50000"/>
                </a:spcBef>
                <a:buFont typeface="+mj-lt"/>
                <a:buAutoNum type="arabicPeriod" startAt="2"/>
              </a:pPr>
              <a:r>
                <a:rPr kumimoji="0" lang="pt-BR" sz="2000" b="1" dirty="0">
                  <a:latin typeface="Arial Narrow" panose="020B0606020202030204" pitchFamily="34" charset="0"/>
                </a:rPr>
                <a:t>LINGUAGENS: GRAMÁTICAS E MÁQUINAS</a:t>
              </a:r>
              <a:r>
                <a:rPr kumimoji="0" lang="pt-BR" altLang="pt-BR" sz="2000" b="1" dirty="0">
                  <a:latin typeface="Arial Narrow" panose="020B0606020202030204" pitchFamily="34" charset="0"/>
                </a:rPr>
                <a:t> </a:t>
              </a:r>
              <a:r>
                <a:rPr kumimoji="0" lang="pt-BR" altLang="pt-BR" sz="2000" dirty="0">
                  <a:latin typeface="Arial Narrow" panose="020B0606020202030204" pitchFamily="34" charset="0"/>
                </a:rPr>
                <a:t>(linguagens regulares; linguagens livres de contexto; linguagens </a:t>
              </a:r>
              <a:r>
                <a:rPr kumimoji="0" lang="pt-BR" altLang="pt-BR" sz="2000" u="sng" dirty="0">
                  <a:latin typeface="Arial Narrow" panose="020B0606020202030204" pitchFamily="34" charset="0"/>
                </a:rPr>
                <a:t>recursivas e recursivamente enumeráveis</a:t>
              </a:r>
              <a:r>
                <a:rPr kumimoji="0" lang="pt-BR" altLang="pt-BR" sz="2000" dirty="0">
                  <a:latin typeface="Arial Narrow" panose="020B0606020202030204" pitchFamily="34" charset="0"/>
                </a:rPr>
                <a:t>; h</a:t>
              </a:r>
              <a:r>
                <a:rPr kumimoji="0" lang="pt-BR" sz="2000" dirty="0">
                  <a:latin typeface="Arial Narrow" panose="020B0606020202030204" pitchFamily="34" charset="0"/>
                </a:rPr>
                <a:t>ierarquia de linguagens, gramáticas e máquinas</a:t>
              </a:r>
              <a:r>
                <a:rPr kumimoji="0" lang="pt-BR" altLang="pt-BR" sz="2000" dirty="0">
                  <a:latin typeface="Arial Narrow" panose="020B0606020202030204" pitchFamily="34" charset="0"/>
                </a:rPr>
                <a:t>)</a:t>
              </a:r>
            </a:p>
            <a:p>
              <a:pPr marL="615950" lvl="2" indent="-342900">
                <a:spcBef>
                  <a:spcPts val="300"/>
                </a:spcBef>
                <a:spcAft>
                  <a:spcPts val="300"/>
                </a:spcAft>
                <a:buFont typeface="Arial Narrow" panose="020B0606020202030204" pitchFamily="34" charset="0"/>
                <a:buChar char="–"/>
                <a:defRPr/>
              </a:pPr>
              <a:r>
                <a:rPr kumimoji="0" lang="pt-BR" sz="2000" u="sng" dirty="0">
                  <a:solidFill>
                    <a:schemeClr val="bg1">
                      <a:lumMod val="75000"/>
                    </a:schemeClr>
                  </a:solidFill>
                  <a:latin typeface="Arial Narrow" pitchFamily="34" charset="0"/>
                </a:rPr>
                <a:t>modelos</a:t>
              </a:r>
              <a:r>
                <a:rPr kumimoji="0" lang="pt-BR" sz="2000" dirty="0">
                  <a:solidFill>
                    <a:schemeClr val="bg1">
                      <a:lumMod val="75000"/>
                    </a:schemeClr>
                  </a:solidFill>
                  <a:latin typeface="Arial Narrow" pitchFamily="34" charset="0"/>
                </a:rPr>
                <a:t> usados como formalização de linguagens e problemas computacionais, isto é, modelos que formalizam a ideia de uma pessoa que realiza cálculos [“O resultado foi uma fundamentação teórica para o desenvolvimento do computador como se conhece hoje.”];</a:t>
              </a:r>
            </a:p>
            <a:p>
              <a:pPr marL="615950" lvl="2" indent="-342900">
                <a:spcBef>
                  <a:spcPts val="300"/>
                </a:spcBef>
                <a:spcAft>
                  <a:spcPts val="300"/>
                </a:spcAft>
                <a:buFont typeface="Arial Narrow" panose="020B0606020202030204" pitchFamily="34" charset="0"/>
                <a:buChar char="–"/>
                <a:defRPr/>
              </a:pPr>
              <a:r>
                <a:rPr kumimoji="0" lang="pt-BR" sz="2000" dirty="0">
                  <a:solidFill>
                    <a:schemeClr val="bg1">
                      <a:lumMod val="75000"/>
                    </a:schemeClr>
                  </a:solidFill>
                  <a:latin typeface="Arial Narrow" pitchFamily="34" charset="0"/>
                </a:rPr>
                <a:t>hierarquia de linguagens formais (hierarquia de Chomsky), gramáticas e máquinas, considerando o poder de processamento e o limite de cada uma.</a:t>
              </a:r>
            </a:p>
            <a:p>
              <a:pPr marL="541338" lvl="1" indent="-276225">
                <a:spcBef>
                  <a:spcPts val="300"/>
                </a:spcBef>
                <a:spcAft>
                  <a:spcPts val="300"/>
                </a:spcAft>
              </a:pPr>
              <a:endParaRPr kumimoji="0" lang="pt-BR" altLang="pt-BR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8" name="Rectangle 134">
              <a:extLst>
                <a:ext uri="{FF2B5EF4-FFF2-40B4-BE49-F238E27FC236}">
                  <a16:creationId xmlns:a16="http://schemas.microsoft.com/office/drawing/2014/main" id="{B2B168B0-EF83-4DE4-AA99-F1145566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" y="1655"/>
              <a:ext cx="4748" cy="49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240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10" name="Conector de seta reta 2">
            <a:extLst>
              <a:ext uri="{FF2B5EF4-FFF2-40B4-BE49-F238E27FC236}">
                <a16:creationId xmlns:a16="http://schemas.microsoft.com/office/drawing/2014/main" id="{706E7DC7-3A1B-4D49-ACE9-9E0E8045E9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84043" y="1900582"/>
            <a:ext cx="3451198" cy="304058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CaixaDeTexto 3">
            <a:extLst>
              <a:ext uri="{FF2B5EF4-FFF2-40B4-BE49-F238E27FC236}">
                <a16:creationId xmlns:a16="http://schemas.microsoft.com/office/drawing/2014/main" id="{4298038D-F53C-404B-A0D9-28D27C6DD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4940764"/>
            <a:ext cx="3598862" cy="400110"/>
          </a:xfrm>
          <a:prstGeom prst="rect">
            <a:avLst/>
          </a:prstGeom>
          <a:solidFill>
            <a:srgbClr val="FFFF99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máquina de Turing</a:t>
            </a:r>
          </a:p>
        </p:txBody>
      </p:sp>
    </p:spTree>
    <p:extLst>
      <p:ext uri="{BB962C8B-B14F-4D97-AF65-F5344CB8AC3E}">
        <p14:creationId xmlns:p14="http://schemas.microsoft.com/office/powerpoint/2010/main" val="419510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PLANO  DE  ENSINO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grpSp>
        <p:nvGrpSpPr>
          <p:cNvPr id="4" name="Group 135">
            <a:extLst>
              <a:ext uri="{FF2B5EF4-FFF2-40B4-BE49-F238E27FC236}">
                <a16:creationId xmlns:a16="http://schemas.microsoft.com/office/drawing/2014/main" id="{BF651C78-8A9A-4237-A539-D188FF6DC35E}"/>
              </a:ext>
            </a:extLst>
          </p:cNvPr>
          <p:cNvGrpSpPr>
            <a:grpSpLocks/>
          </p:cNvGrpSpPr>
          <p:nvPr/>
        </p:nvGrpSpPr>
        <p:grpSpPr bwMode="auto">
          <a:xfrm>
            <a:off x="179512" y="764704"/>
            <a:ext cx="8766050" cy="1903768"/>
            <a:chOff x="811" y="1655"/>
            <a:chExt cx="4748" cy="5067"/>
          </a:xfrm>
        </p:grpSpPr>
        <p:sp>
          <p:nvSpPr>
            <p:cNvPr id="6" name="Text Box 133">
              <a:extLst>
                <a:ext uri="{FF2B5EF4-FFF2-40B4-BE49-F238E27FC236}">
                  <a16:creationId xmlns:a16="http://schemas.microsoft.com/office/drawing/2014/main" id="{19531745-A6D8-4ECD-82CF-445EED09B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" y="1664"/>
              <a:ext cx="4672" cy="50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269875" indent="-269875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>
                <a:spcBef>
                  <a:spcPct val="50000"/>
                </a:spcBef>
                <a:buFontTx/>
                <a:buNone/>
              </a:pPr>
              <a:r>
                <a:rPr kumimoji="0" lang="en-US" altLang="pt-BR" sz="2000" b="1" dirty="0">
                  <a:solidFill>
                    <a:srgbClr val="FF0000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CONTEÚDO  PROGRAMÁTICO:</a:t>
              </a:r>
            </a:p>
            <a:p>
              <a:pPr marL="265113" lvl="1" indent="-265113">
                <a:spcBef>
                  <a:spcPct val="50000"/>
                </a:spcBef>
                <a:buFont typeface="+mj-lt"/>
                <a:buAutoNum type="arabicPeriod" startAt="3"/>
              </a:pPr>
              <a:r>
                <a:rPr kumimoji="0" lang="pt-BR" altLang="pt-BR" sz="2000" b="1" dirty="0">
                  <a:latin typeface="Arial Narrow" panose="020B0606020202030204" pitchFamily="34" charset="0"/>
                  <a:cs typeface="Times New Roman" panose="02020603050405020304" pitchFamily="18" charset="0"/>
                </a:rPr>
                <a:t>NOÇÕES</a:t>
              </a:r>
              <a:r>
                <a:rPr kumimoji="0" lang="pt-BR" altLang="pt-BR" sz="2000" b="1" dirty="0">
                  <a:latin typeface="Arial Narrow" panose="020B0606020202030204" pitchFamily="34" charset="0"/>
                </a:rPr>
                <a:t> DE CÁLCULO LAMBDA E FUNÇÕES RECURSIVAS</a:t>
              </a:r>
            </a:p>
            <a:p>
              <a:pPr marL="615950" lvl="2" indent="-342900">
                <a:spcBef>
                  <a:spcPts val="300"/>
                </a:spcBef>
                <a:spcAft>
                  <a:spcPts val="300"/>
                </a:spcAft>
                <a:buFont typeface="Arial Narrow" panose="020B0606020202030204" pitchFamily="34" charset="0"/>
                <a:buChar char="–"/>
                <a:defRPr/>
              </a:pPr>
              <a:r>
                <a:rPr kumimoji="0" lang="pt-BR" sz="2000" dirty="0">
                  <a:latin typeface="Arial Narrow" pitchFamily="34" charset="0"/>
                </a:rPr>
                <a:t>formalismos funcionais recursivos (funções recursivas de </a:t>
              </a:r>
              <a:r>
                <a:rPr kumimoji="0" lang="pt-BR" sz="2000" dirty="0" err="1">
                  <a:latin typeface="Arial Narrow" pitchFamily="34" charset="0"/>
                </a:rPr>
                <a:t>Kleene</a:t>
              </a:r>
              <a:r>
                <a:rPr kumimoji="0" lang="pt-BR" sz="2000" dirty="0">
                  <a:latin typeface="Arial Narrow" pitchFamily="34" charset="0"/>
                </a:rPr>
                <a:t>, cálculo Lambda) para formalizar a noção de função computável;</a:t>
              </a:r>
            </a:p>
            <a:p>
              <a:pPr marL="615950" lvl="2" indent="-342900">
                <a:spcBef>
                  <a:spcPts val="300"/>
                </a:spcBef>
                <a:spcAft>
                  <a:spcPts val="300"/>
                </a:spcAft>
                <a:buFont typeface="Arial Narrow" panose="020B0606020202030204" pitchFamily="34" charset="0"/>
                <a:buChar char="–"/>
                <a:defRPr/>
              </a:pPr>
              <a:r>
                <a:rPr kumimoji="0" lang="pt-BR" sz="2000" dirty="0">
                  <a:latin typeface="Arial Narrow" pitchFamily="34" charset="0"/>
                </a:rPr>
                <a:t>importância do conceito de recursão para a Ciência da Computação.</a:t>
              </a:r>
              <a:endParaRPr kumimoji="0" lang="pt-BR" altLang="pt-BR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8" name="Rectangle 134">
              <a:extLst>
                <a:ext uri="{FF2B5EF4-FFF2-40B4-BE49-F238E27FC236}">
                  <a16:creationId xmlns:a16="http://schemas.microsoft.com/office/drawing/2014/main" id="{B2B168B0-EF83-4DE4-AA99-F1145566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" y="1655"/>
              <a:ext cx="4748" cy="49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pt-BR" altLang="pt-BR" sz="2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111254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1517</Words>
  <Application>Microsoft Office PowerPoint</Application>
  <PresentationFormat>Apresentação na tela (4:3)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Arial Narrow</vt:lpstr>
      <vt:lpstr>Monotype Sorts</vt:lpstr>
      <vt:lpstr>Segoe Script</vt:lpstr>
      <vt:lpstr>Times New Roman</vt:lpstr>
      <vt:lpstr>Verdana</vt:lpstr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Joyce Martins</dc:creator>
  <cp:lastModifiedBy>Joyce Martins</cp:lastModifiedBy>
  <cp:revision>142</cp:revision>
  <dcterms:created xsi:type="dcterms:W3CDTF">2020-08-12T11:39:18Z</dcterms:created>
  <dcterms:modified xsi:type="dcterms:W3CDTF">2023-02-21T20:13:20Z</dcterms:modified>
</cp:coreProperties>
</file>