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57" r:id="rId3"/>
    <p:sldId id="321" r:id="rId4"/>
    <p:sldId id="311" r:id="rId5"/>
    <p:sldId id="322" r:id="rId6"/>
    <p:sldId id="323" r:id="rId7"/>
    <p:sldId id="296" r:id="rId8"/>
    <p:sldId id="325" r:id="rId9"/>
    <p:sldId id="326" r:id="rId10"/>
    <p:sldId id="327" r:id="rId11"/>
    <p:sldId id="328" r:id="rId12"/>
    <p:sldId id="297" r:id="rId13"/>
    <p:sldId id="329" r:id="rId14"/>
    <p:sldId id="298" r:id="rId15"/>
    <p:sldId id="299" r:id="rId16"/>
    <p:sldId id="276" r:id="rId17"/>
    <p:sldId id="277" r:id="rId18"/>
    <p:sldId id="287" r:id="rId19"/>
    <p:sldId id="291" r:id="rId20"/>
    <p:sldId id="331" r:id="rId21"/>
    <p:sldId id="332" r:id="rId22"/>
    <p:sldId id="333" r:id="rId23"/>
    <p:sldId id="334" r:id="rId24"/>
    <p:sldId id="335" r:id="rId25"/>
    <p:sldId id="336" r:id="rId26"/>
    <p:sldId id="338" r:id="rId27"/>
    <p:sldId id="339" r:id="rId28"/>
    <p:sldId id="340" r:id="rId29"/>
    <p:sldId id="280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B000"/>
    <a:srgbClr val="FF9900"/>
    <a:srgbClr val="008000"/>
    <a:srgbClr val="003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C3-964D-4A95-9D37-628A5F729DF7}" type="datetimeFigureOut">
              <a:rPr lang="pt-BR" smtClean="0"/>
              <a:t>20/02/2021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ACCF-F3BF-4D3C-9DEF-B7F884133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75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A27BB7B-111C-4CEF-AE78-0ED75C828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BE8D84-18EF-41EF-BA18-220D0FA34273}" type="slidenum">
              <a:rPr lang="en-US" altLang="pt-BR" sz="1300" smtClean="0"/>
              <a:pPr/>
              <a:t>3</a:t>
            </a:fld>
            <a:endParaRPr lang="en-US" altLang="pt-BR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94EB74B-DE20-4378-A9DD-B8E57DA6E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5F0106B-3C68-4246-AB75-07EEE24B9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76A59F-B58B-4BCA-AD5B-C0CDF96F2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3B8479-27FB-4D69-9229-83746E41475A}" type="slidenum">
              <a:rPr lang="en-US" altLang="pt-BR" sz="1300" smtClean="0"/>
              <a:pPr/>
              <a:t>21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FD572A-1937-4B8D-8B3B-89FFE31BA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5024DD-B19E-45AD-A756-DEFA00FB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366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76A59F-B58B-4BCA-AD5B-C0CDF96F2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3B8479-27FB-4D69-9229-83746E41475A}" type="slidenum">
              <a:rPr lang="en-US" altLang="pt-BR" sz="1300" smtClean="0"/>
              <a:pPr/>
              <a:t>22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FD572A-1937-4B8D-8B3B-89FFE31BA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5024DD-B19E-45AD-A756-DEFA00FB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932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76A59F-B58B-4BCA-AD5B-C0CDF96F2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3B8479-27FB-4D69-9229-83746E41475A}" type="slidenum">
              <a:rPr lang="en-US" altLang="pt-BR" sz="1300" smtClean="0"/>
              <a:pPr/>
              <a:t>23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FD572A-1937-4B8D-8B3B-89FFE31BA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5024DD-B19E-45AD-A756-DEFA00FB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99550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76A59F-B58B-4BCA-AD5B-C0CDF96F2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3B8479-27FB-4D69-9229-83746E41475A}" type="slidenum">
              <a:rPr lang="en-US" altLang="pt-BR" sz="1300" smtClean="0"/>
              <a:pPr/>
              <a:t>24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FD572A-1937-4B8D-8B3B-89FFE31BA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5024DD-B19E-45AD-A756-DEFA00FB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8343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76A59F-B58B-4BCA-AD5B-C0CDF96F2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3B8479-27FB-4D69-9229-83746E41475A}" type="slidenum">
              <a:rPr lang="en-US" altLang="pt-BR" sz="1300" smtClean="0"/>
              <a:pPr/>
              <a:t>25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FD572A-1937-4B8D-8B3B-89FFE31BA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5024DD-B19E-45AD-A756-DEFA00FB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1010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76A59F-B58B-4BCA-AD5B-C0CDF96F2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3B8479-27FB-4D69-9229-83746E41475A}" type="slidenum">
              <a:rPr lang="en-US" altLang="pt-BR" sz="1300" smtClean="0"/>
              <a:pPr/>
              <a:t>26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FD572A-1937-4B8D-8B3B-89FFE31BA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5024DD-B19E-45AD-A756-DEFA00FB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2563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76A59F-B58B-4BCA-AD5B-C0CDF96F2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3B8479-27FB-4D69-9229-83746E41475A}" type="slidenum">
              <a:rPr lang="en-US" altLang="pt-BR" sz="1300" smtClean="0"/>
              <a:pPr/>
              <a:t>27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FD572A-1937-4B8D-8B3B-89FFE31BA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5024DD-B19E-45AD-A756-DEFA00FB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86048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76A59F-B58B-4BCA-AD5B-C0CDF96F2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3B8479-27FB-4D69-9229-83746E41475A}" type="slidenum">
              <a:rPr lang="en-US" altLang="pt-BR" sz="1300" smtClean="0"/>
              <a:pPr/>
              <a:t>28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FD572A-1937-4B8D-8B3B-89FFE31BA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5024DD-B19E-45AD-A756-DEFA00FB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4006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25C0496-6A23-4919-974E-5456BA20F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1ACCC2-8393-45B7-BF4F-E0E83ADD458C}" type="slidenum">
              <a:rPr lang="en-US" altLang="pt-BR" sz="1300" smtClean="0"/>
              <a:pPr/>
              <a:t>29</a:t>
            </a:fld>
            <a:endParaRPr lang="en-US" altLang="pt-BR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8A0A206-07E4-4AD3-B6B6-574DF223A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C6721B6-8BB3-4D6E-9C37-80ACB0394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1CE6E79-F469-4366-AC24-1EDF98D6F8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0D33D9-1826-4D02-BD7C-669E152D51C1}" type="slidenum">
              <a:rPr lang="en-US" altLang="pt-BR" sz="1300" smtClean="0"/>
              <a:pPr/>
              <a:t>4</a:t>
            </a:fld>
            <a:endParaRPr lang="en-US" altLang="pt-BR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4DAF721-E2F5-465A-B46B-63AAC67B1C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46A40B9-829A-405A-BA4F-6DCD2A0CD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/>
              <a:t>algoritmos x procedimentos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1CE6E79-F469-4366-AC24-1EDF98D6F8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0D33D9-1826-4D02-BD7C-669E152D51C1}" type="slidenum">
              <a:rPr lang="en-US" altLang="pt-BR" sz="1300" smtClean="0"/>
              <a:pPr/>
              <a:t>5</a:t>
            </a:fld>
            <a:endParaRPr lang="en-US" altLang="pt-BR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4DAF721-E2F5-465A-B46B-63AAC67B1C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46A40B9-829A-405A-BA4F-6DCD2A0CD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/>
              <a:t>algoritmos x procedimentos</a:t>
            </a:r>
          </a:p>
        </p:txBody>
      </p:sp>
    </p:spTree>
    <p:extLst>
      <p:ext uri="{BB962C8B-B14F-4D97-AF65-F5344CB8AC3E}">
        <p14:creationId xmlns:p14="http://schemas.microsoft.com/office/powerpoint/2010/main" val="184134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A614D72-9B8D-42DF-95ED-7BC14D1BC2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41D231-4D38-4D52-AF92-2C128FA8F765}" type="slidenum">
              <a:rPr lang="en-US" altLang="pt-BR" sz="1300" smtClean="0"/>
              <a:pPr/>
              <a:t>6</a:t>
            </a:fld>
            <a:endParaRPr lang="en-US" altLang="pt-BR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6A4EF26-3C62-46EF-BBB0-BC47EA8546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67B88CD-DCAC-4D96-AF16-48615202B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2504828-BD77-4F5C-A1D0-0DFBBCCF0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2A788D-1663-4AE1-A7A5-332191974AC3}" type="slidenum">
              <a:rPr lang="en-US" altLang="pt-BR" sz="1300" smtClean="0"/>
              <a:pPr/>
              <a:t>16</a:t>
            </a:fld>
            <a:endParaRPr lang="en-US" altLang="pt-BR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9374719-97BC-4B1A-805F-B1058E042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1B82349-AF80-4EFC-B0B0-8BE172217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2D870CD-EFF3-40B8-B444-1B8052CC0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CDD277-2B71-45A5-9766-778E38448ED4}" type="slidenum">
              <a:rPr lang="en-US" altLang="pt-BR" sz="1300" smtClean="0"/>
              <a:pPr/>
              <a:t>17</a:t>
            </a:fld>
            <a:endParaRPr lang="en-US" altLang="pt-BR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14A1333-0D34-4843-8A6D-228FA9F0E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342F13E-161B-4666-ADA8-2E1D68DC1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1CD65D1F-0A5B-4A7A-A885-A614D37014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356597-243F-45BB-9B56-C4A03E3BF7BC}" type="slidenum">
              <a:rPr lang="en-US" altLang="pt-BR" sz="1300" smtClean="0"/>
              <a:pPr/>
              <a:t>18</a:t>
            </a:fld>
            <a:endParaRPr lang="en-US" altLang="pt-BR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9F4BD9D-8D13-46BD-A9DC-336B6B3A5D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6C1C4FA-AB32-42A0-BF7B-3CC14AE46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76A59F-B58B-4BCA-AD5B-C0CDF96F2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3B8479-27FB-4D69-9229-83746E41475A}" type="slidenum">
              <a:rPr lang="en-US" altLang="pt-BR" sz="1300" smtClean="0"/>
              <a:pPr/>
              <a:t>19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FD572A-1937-4B8D-8B3B-89FFE31BA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5024DD-B19E-45AD-A756-DEFA00FB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76A59F-B58B-4BCA-AD5B-C0CDF96F2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3B8479-27FB-4D69-9229-83746E41475A}" type="slidenum">
              <a:rPr lang="en-US" altLang="pt-BR" sz="1300" smtClean="0"/>
              <a:pPr/>
              <a:t>20</a:t>
            </a:fld>
            <a:endParaRPr lang="en-US" altLang="pt-BR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FD572A-1937-4B8D-8B3B-89FFE31BA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5024DD-B19E-45AD-A756-DEFA00FB8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319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6646-A4EA-4197-9AFE-E0D49482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3010B-A0C3-430A-8B52-3D38BD8E4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96FC3-344E-4496-899C-FC48162F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964F2-4D0A-4A5B-8AE6-ADD1F347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10D59-FA78-4F16-B7E5-D89398F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8724B-6F80-4CA7-BA0B-75F33061EC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96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579A5-54B7-4337-A8A6-CAFF7200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374D-9C8B-4C70-91A8-4A6994B7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DC179-10D1-44C6-8C4C-7047C4EB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6CEEB-F40B-4977-A0C4-602C4463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BD909-7824-41DE-B056-0C37B2D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C871A-FF86-41CB-BF05-BA572B57972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58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D46C-D3B7-4B61-B551-A924D5A16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3D4F30-E856-42B6-B5D2-E338A55E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2D4F3-2789-4746-81DF-DE4B600E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E283C-972B-4BD4-A44B-80C65002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C83E3-0F57-458B-8AD8-2D43509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DF1DF-8371-4FC4-9FF1-105DBB01BB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825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229-95DE-43B4-A297-7E6459C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C673E-D293-4F5F-A67D-748FBE70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C9BE1-CC80-460F-93D8-85FF9676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D50D0-FF46-4F5F-859B-A0AA5AB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42141-65D6-4C6C-8E1A-4D6C8A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423AC-6E16-4215-B8E4-F5E2BC5DADD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14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90BC3-41A7-4EB1-8E36-0115F4FE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7868-8078-495C-8AE8-1E226D15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428BB-14C0-4656-BB84-4B323C0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7257C-56DC-4586-8CEE-732A9F3A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3806A-9A8B-45D0-B774-4766A19B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2430-2E32-4CAC-BE74-35C83E86C4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95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AB-7ECF-4DAC-AC17-725718F0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B546D-32F3-4E77-BCAF-651E85FB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0415AD-A383-43F6-9D75-5832B833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92BC49-BA12-455F-834A-7B98818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A8EB5B-AB24-46E1-ADBA-4AB18B97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3DB64-45E0-40A1-8854-BE3148EF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0B92E-3EC3-4347-9279-36D8C56AA75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5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9CD0-C87B-4F51-BFD9-DF42CC57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2801E-7A1C-427D-97B9-C2DEB0EE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BAB8B-073E-4C1C-A56D-9CB5AEA7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528681-08C3-440B-915F-D68DD71A1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C078BA-9744-4BB5-95D8-8F3540F2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82383-3BF1-4054-9900-B2451FA0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931180-5110-480D-B649-E08381E3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44BF63-FCAA-4C85-A917-34076C4C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B4DF3-A317-41AE-B461-912609B2B0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762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167C-9E3E-41A7-8858-E4AFFF88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CE3415-8BBC-4B44-A03D-FF29741C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8DD7D-BF79-4EC6-8E00-FC0A0297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B27825-B100-4537-9114-BE8993FF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1B359-EA33-4DBC-AE76-1423AFEA224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81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9CFCDF-2972-44D5-B21E-CB7FBA30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372721-EE09-4FBE-87BC-71523F9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46AEC3-F469-43CA-9965-FA40CCE7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8EF38-52FB-4FCF-B5BD-894AC50580D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01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D6FF-B145-40AD-B5A0-B6B419F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3B62E-34D9-450F-A194-72FB260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96D2-EF89-4EF1-8B92-A6E21B32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64AE6-CAF3-418B-8460-6D892F87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4E583-F9D5-4257-B73C-A7B32394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EC1B7C-401C-4005-9E17-939F479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32B74-6127-4251-907A-DE18FC797A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71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0D6D-3ECC-46DF-9590-816144B7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0430FE-9D19-4617-82AC-603B9922D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67A9C7-22ED-414B-89CD-298EC443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DFF5E-3762-42B6-ADA0-06574C6F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63D61-751A-4F35-906C-4BAA2FD2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717C7-9596-4C38-BE5C-FF57CED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F3EBD-B595-41C4-8DA8-C9DB1049391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400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355FDE-6091-46ED-B16F-0EDA7B51E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19FB3B-3040-462A-9D99-04346DADB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BD5DC2-EA48-4245-B4E7-4EF2E59490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4FC89E-B27C-49C7-B127-518779B24B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84B1CB-72D1-4698-B7A9-2485EB2D7D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BC1D36-FE07-4AAA-8CB4-1BA567BC975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4E7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E1820400-861C-40FD-B005-68FAD27D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88" y="404664"/>
            <a:ext cx="1529006" cy="108177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8C3ED8F-E20E-41A7-84A1-0CF9D8A3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" y="2348880"/>
            <a:ext cx="7824787" cy="3236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TEORIA  DA  COMPUTAÇÃO</a:t>
            </a: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unidade 1 – INTRODUÇÃO E CONCEITOS BÁSICOS</a:t>
            </a:r>
          </a:p>
          <a:p>
            <a:pPr algn="ctr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Profa. Joyce Martins (joyce@furb.br)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65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CaixaDeTexto 22">
            <a:extLst>
              <a:ext uri="{FF2B5EF4-FFF2-40B4-BE49-F238E27FC236}">
                <a16:creationId xmlns:a16="http://schemas.microsoft.com/office/drawing/2014/main" id="{D1C5F68A-8C4C-4F92-BF8F-C8E241BBC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4" y="766732"/>
            <a:ext cx="8766051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kumimoji="0"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1936</a:t>
            </a:r>
            <a:r>
              <a:rPr kumimoji="0"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Alan </a:t>
            </a:r>
            <a:r>
              <a:rPr kumimoji="0"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Turing </a:t>
            </a:r>
            <a:r>
              <a:rPr kumimoji="0"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- definição de algoritmo, definição de programas escritos para uma </a:t>
            </a:r>
            <a:r>
              <a:rPr kumimoji="0" lang="pt-BR" sz="2000" dirty="0">
                <a:solidFill>
                  <a:schemeClr val="bg1">
                    <a:lumMod val="75000"/>
                  </a:schemeClr>
                </a:solidFill>
                <a:highlight>
                  <a:srgbClr val="CCECFF"/>
                </a:highlight>
                <a:latin typeface="Arial Narrow" panose="020B0606020202030204" pitchFamily="34" charset="0"/>
              </a:rPr>
              <a:t>máquina universal</a:t>
            </a:r>
            <a:r>
              <a:rPr kumimoji="0"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(noção de efetivamente computável – investigação da 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kumimoji="0" lang="pt-BR" sz="2000" u="sng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viabilidade ou não de resolver certos problemas</a:t>
            </a:r>
            <a:r>
              <a:rPr kumimoji="0"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)</a:t>
            </a:r>
            <a:r>
              <a:rPr kumimoji="0" lang="pt-BR" alt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   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b="1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b="1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1936</a:t>
            </a:r>
            <a:r>
              <a:rPr lang="pt-BR" sz="2000" dirty="0">
                <a:latin typeface="Arial Narrow" panose="020B0606020202030204" pitchFamily="34" charset="0"/>
              </a:rPr>
              <a:t>: Alonzo </a:t>
            </a:r>
            <a:r>
              <a:rPr 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Church</a:t>
            </a:r>
            <a:r>
              <a:rPr lang="pt-BR" sz="2000" b="1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-</a:t>
            </a:r>
            <a:r>
              <a:rPr lang="pt-BR" sz="2000" b="1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definição de algoritmo, </a:t>
            </a:r>
            <a:r>
              <a:rPr 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cálculo Lambda </a:t>
            </a:r>
            <a:r>
              <a:rPr lang="pt-BR" sz="2000" dirty="0">
                <a:latin typeface="Arial Narrow" panose="020B0606020202030204" pitchFamily="34" charset="0"/>
              </a:rPr>
              <a:t>– investigação da </a:t>
            </a:r>
            <a:r>
              <a:rPr lang="pt-BR" sz="2000" u="sng" dirty="0">
                <a:latin typeface="Arial Narrow" panose="020B0606020202030204" pitchFamily="34" charset="0"/>
              </a:rPr>
              <a:t>viabilidade ou não de resolver certos problemas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1936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Stephen C. </a:t>
            </a:r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Kleene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-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definição da noção de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highlight>
                  <a:srgbClr val="CCECFF"/>
                </a:highlight>
                <a:latin typeface="Arial Narrow" panose="020B0606020202030204" pitchFamily="34" charset="0"/>
              </a:rPr>
              <a:t>função recursiva geral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highlight>
                <a:srgbClr val="CCECFF"/>
              </a:highlight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1936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Emil L.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Post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- definição da máquina de Post, um modelo de máquina universal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1943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Warren </a:t>
            </a:r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McCulloch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e Walter </a:t>
            </a:r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Pitts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 - primeiro conceito similar ao de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highlight>
                  <a:srgbClr val="CCECFF"/>
                </a:highlight>
                <a:latin typeface="Arial Narrow" panose="020B0606020202030204" pitchFamily="34" charset="0"/>
              </a:rPr>
              <a:t>autômatos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finitos</a:t>
            </a:r>
          </a:p>
        </p:txBody>
      </p:sp>
      <p:sp>
        <p:nvSpPr>
          <p:cNvPr id="6" name="CaixaDeTexto 6">
            <a:extLst>
              <a:ext uri="{FF2B5EF4-FFF2-40B4-BE49-F238E27FC236}">
                <a16:creationId xmlns:a16="http://schemas.microsoft.com/office/drawing/2014/main" id="{2C47416D-BF82-4C77-9574-DAC22B34F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3501008"/>
            <a:ext cx="4319588" cy="1323975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kumimoji="0" lang="pt-BR" altLang="pt-BR" sz="2000" b="1">
                <a:latin typeface="Arial Narrow" panose="020B0606020202030204" pitchFamily="34" charset="0"/>
              </a:rPr>
              <a:t>cálculo Lambda</a:t>
            </a:r>
            <a:r>
              <a:rPr kumimoji="0" lang="pt-BR" altLang="pt-BR" sz="2000">
                <a:latin typeface="Arial Narrow" panose="020B0606020202030204" pitchFamily="34" charset="0"/>
              </a:rPr>
              <a:t>: formalismo adequado para a representação de linguagens de programação declarativas (</a:t>
            </a:r>
            <a:r>
              <a:rPr kumimoji="0" lang="pt-BR" altLang="pt-BR" sz="2000" u="sng">
                <a:latin typeface="Arial Narrow" panose="020B0606020202030204" pitchFamily="34" charset="0"/>
              </a:rPr>
              <a:t>paradigma funcional</a:t>
            </a:r>
            <a:r>
              <a:rPr kumimoji="0" lang="pt-BR" altLang="pt-BR" sz="2000">
                <a:latin typeface="Arial Narrow" panose="020B0606020202030204" pitchFamily="34" charset="0"/>
              </a:rPr>
              <a:t>)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7292EE5-4A27-41F7-9644-18E0C03975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47519" y="2632646"/>
            <a:ext cx="741363" cy="868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760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CaixaDeTexto 22">
            <a:extLst>
              <a:ext uri="{FF2B5EF4-FFF2-40B4-BE49-F238E27FC236}">
                <a16:creationId xmlns:a16="http://schemas.microsoft.com/office/drawing/2014/main" id="{D1C5F68A-8C4C-4F92-BF8F-C8E241BBC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4" y="766732"/>
            <a:ext cx="8766051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kumimoji="0"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1936</a:t>
            </a:r>
            <a:r>
              <a:rPr kumimoji="0"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Alan </a:t>
            </a:r>
            <a:r>
              <a:rPr kumimoji="0"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Turing </a:t>
            </a:r>
            <a:r>
              <a:rPr kumimoji="0"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- definição de algoritmo, definição de programas escritos para uma </a:t>
            </a:r>
            <a:r>
              <a:rPr kumimoji="0" lang="pt-BR" sz="2000" dirty="0">
                <a:solidFill>
                  <a:schemeClr val="bg1">
                    <a:lumMod val="75000"/>
                  </a:schemeClr>
                </a:solidFill>
                <a:highlight>
                  <a:srgbClr val="CCECFF"/>
                </a:highlight>
                <a:latin typeface="Arial Narrow" panose="020B0606020202030204" pitchFamily="34" charset="0"/>
              </a:rPr>
              <a:t>máquina universal</a:t>
            </a:r>
            <a:r>
              <a:rPr kumimoji="0"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(noção de efetivamente computável – investigação da 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kumimoji="0" lang="pt-BR" sz="2000" u="sng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viabilidade ou não de resolver certos problemas</a:t>
            </a:r>
            <a:r>
              <a:rPr kumimoji="0"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)</a:t>
            </a:r>
            <a:r>
              <a:rPr kumimoji="0" lang="pt-BR" alt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   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1936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Alonzo </a:t>
            </a:r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Church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-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definição de algoritmo,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highlight>
                  <a:srgbClr val="CCECFF"/>
                </a:highlight>
                <a:latin typeface="Arial Narrow" panose="020B0606020202030204" pitchFamily="34" charset="0"/>
              </a:rPr>
              <a:t>cálculo Lambda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– investigação da </a:t>
            </a:r>
            <a:r>
              <a:rPr lang="pt-BR" sz="2000" u="sng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viabilidade ou não de resolver certos problemas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1936</a:t>
            </a:r>
            <a:r>
              <a:rPr lang="pt-BR" sz="2000" dirty="0">
                <a:latin typeface="Arial Narrow" panose="020B0606020202030204" pitchFamily="34" charset="0"/>
              </a:rPr>
              <a:t>: Stephen C. </a:t>
            </a:r>
            <a:r>
              <a:rPr 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Kleene</a:t>
            </a:r>
            <a:r>
              <a:rPr lang="pt-BR" sz="2000" b="1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-</a:t>
            </a:r>
            <a:r>
              <a:rPr lang="pt-BR" sz="2000" b="1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definição da noção de </a:t>
            </a:r>
            <a:r>
              <a:rPr 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função recursiva geral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highlight>
                <a:srgbClr val="CCECFF"/>
              </a:highlight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1936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Emil L.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Post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- definição da máquina de Post, um modelo de máquina universal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1943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Warren </a:t>
            </a:r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McCulloch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e Walter </a:t>
            </a:r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Pitts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 - primeiro conceito similar ao de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highlight>
                  <a:srgbClr val="CCECFF"/>
                </a:highlight>
                <a:latin typeface="Arial Narrow" panose="020B0606020202030204" pitchFamily="34" charset="0"/>
              </a:rPr>
              <a:t>autômatos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finitos</a:t>
            </a:r>
          </a:p>
        </p:txBody>
      </p:sp>
      <p:sp>
        <p:nvSpPr>
          <p:cNvPr id="6" name="CaixaDeTexto 6">
            <a:extLst>
              <a:ext uri="{FF2B5EF4-FFF2-40B4-BE49-F238E27FC236}">
                <a16:creationId xmlns:a16="http://schemas.microsoft.com/office/drawing/2014/main" id="{2735E89E-2B13-4E24-AD2B-ABDC9344A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228" y="4762564"/>
            <a:ext cx="4319587" cy="708025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funções recursivas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representação e manipulação direta de valores numéricos</a:t>
            </a:r>
            <a:endParaRPr kumimoji="0" lang="pt-BR" altLang="pt-BR" sz="2000" dirty="0">
              <a:latin typeface="Times New Roman" panose="02020603050405020304" pitchFamily="18" charset="0"/>
            </a:endParaRPr>
          </a:p>
        </p:txBody>
      </p:sp>
      <p:cxnSp>
        <p:nvCxnSpPr>
          <p:cNvPr id="9" name="Conector de seta reta 7">
            <a:extLst>
              <a:ext uri="{FF2B5EF4-FFF2-40B4-BE49-F238E27FC236}">
                <a16:creationId xmlns:a16="http://schemas.microsoft.com/office/drawing/2014/main" id="{075DDEF8-B487-424B-A0DE-B7449A22C9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68415" y="3892865"/>
            <a:ext cx="741363" cy="868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982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" name="CaixaDeTexto 22">
            <a:extLst>
              <a:ext uri="{FF2B5EF4-FFF2-40B4-BE49-F238E27FC236}">
                <a16:creationId xmlns:a16="http://schemas.microsoft.com/office/drawing/2014/main" id="{7E73CB03-E536-418A-9E60-273A0215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4" y="766732"/>
            <a:ext cx="8766051" cy="3477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década de 1950</a:t>
            </a:r>
            <a:r>
              <a:rPr lang="pt-BR" sz="2000" dirty="0">
                <a:latin typeface="Arial Narrow" panose="020B0606020202030204" pitchFamily="34" charset="0"/>
              </a:rPr>
              <a:t>: Stephen C. </a:t>
            </a:r>
            <a:r>
              <a:rPr 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Kleene</a:t>
            </a:r>
            <a:r>
              <a:rPr lang="pt-BR" sz="2000" dirty="0">
                <a:latin typeface="Arial Narrow" panose="020B0606020202030204" pitchFamily="34" charset="0"/>
              </a:rPr>
              <a:t> - descreveu </a:t>
            </a:r>
            <a:r>
              <a:rPr 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expressões regulares </a:t>
            </a:r>
            <a:r>
              <a:rPr lang="pt-BR" sz="2000" dirty="0">
                <a:latin typeface="Arial Narrow" panose="020B0606020202030204" pitchFamily="34" charset="0"/>
              </a:rPr>
              <a:t>usando a notação matemática chamada de "conjuntos regulares“ (álgebra de </a:t>
            </a:r>
            <a:r>
              <a:rPr lang="pt-BR" sz="2000" dirty="0" err="1">
                <a:latin typeface="Arial Narrow" panose="020B0606020202030204" pitchFamily="34" charset="0"/>
              </a:rPr>
              <a:t>Kleene</a:t>
            </a:r>
            <a:r>
              <a:rPr lang="pt-BR" sz="2000" dirty="0">
                <a:latin typeface="Arial Narrow" panose="020B0606020202030204" pitchFamily="34" charset="0"/>
              </a:rPr>
              <a:t>)</a:t>
            </a:r>
            <a:endParaRPr lang="pt-BR" sz="2000" b="1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b="1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b="1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1956</a:t>
            </a:r>
            <a:r>
              <a:rPr lang="pt-BR" sz="2000" dirty="0">
                <a:latin typeface="Arial Narrow" panose="020B0606020202030204" pitchFamily="34" charset="0"/>
              </a:rPr>
              <a:t>: Noam </a:t>
            </a:r>
            <a:r>
              <a:rPr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Chomsky </a:t>
            </a:r>
            <a:r>
              <a:rPr lang="pt-BR" sz="2000" dirty="0">
                <a:latin typeface="Arial Narrow" panose="020B0606020202030204" pitchFamily="34" charset="0"/>
              </a:rPr>
              <a:t>- </a:t>
            </a:r>
            <a:r>
              <a:rPr 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gramáticas</a:t>
            </a:r>
            <a:r>
              <a:rPr lang="pt-BR" sz="2000" dirty="0">
                <a:latin typeface="Arial Narrow" panose="020B0606020202030204" pitchFamily="34" charset="0"/>
              </a:rPr>
              <a:t> gerativas e a hierarquia de Chomsky para linguagens formais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1976</a:t>
            </a:r>
            <a:r>
              <a:rPr lang="pt-BR" sz="2000" dirty="0">
                <a:latin typeface="Arial Narrow" panose="020B0606020202030204" pitchFamily="34" charset="0"/>
              </a:rPr>
              <a:t>: Richard </a:t>
            </a:r>
            <a:r>
              <a:rPr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Bird</a:t>
            </a:r>
            <a:r>
              <a:rPr lang="pt-BR" sz="2000" b="1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- máquina NORMA (</a:t>
            </a:r>
            <a:r>
              <a:rPr lang="en-US" sz="2000" b="1" i="1" dirty="0">
                <a:latin typeface="Arial Narrow" panose="020B0606020202030204" pitchFamily="34" charset="0"/>
              </a:rPr>
              <a:t>N</a:t>
            </a:r>
            <a:r>
              <a:rPr lang="en-US" sz="2000" i="1" dirty="0">
                <a:latin typeface="Arial Narrow" panose="020B0606020202030204" pitchFamily="34" charset="0"/>
              </a:rPr>
              <a:t>umber </a:t>
            </a:r>
            <a:r>
              <a:rPr lang="en-US" sz="2000" i="1" dirty="0" err="1">
                <a:latin typeface="Arial Narrow" panose="020B0606020202030204" pitchFamily="34" charset="0"/>
              </a:rPr>
              <a:t>the</a:t>
            </a:r>
            <a:r>
              <a:rPr lang="en-US" sz="2000" b="1" i="1" dirty="0" err="1">
                <a:latin typeface="Arial Narrow" panose="020B0606020202030204" pitchFamily="34" charset="0"/>
              </a:rPr>
              <a:t>O</a:t>
            </a:r>
            <a:r>
              <a:rPr lang="en-US" sz="2000" i="1" dirty="0" err="1">
                <a:latin typeface="Arial Narrow" panose="020B0606020202030204" pitchFamily="34" charset="0"/>
              </a:rPr>
              <a:t>retic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b="1" i="1" dirty="0">
                <a:latin typeface="Arial Narrow" panose="020B0606020202030204" pitchFamily="34" charset="0"/>
              </a:rPr>
              <a:t>R</a:t>
            </a:r>
            <a:r>
              <a:rPr lang="en-US" sz="2000" i="1" dirty="0">
                <a:latin typeface="Arial Narrow" panose="020B0606020202030204" pitchFamily="34" charset="0"/>
              </a:rPr>
              <a:t>egister </a:t>
            </a:r>
            <a:r>
              <a:rPr lang="en-US" sz="2000" b="1" i="1" dirty="0" err="1">
                <a:latin typeface="Arial Narrow" panose="020B0606020202030204" pitchFamily="34" charset="0"/>
              </a:rPr>
              <a:t>MA</a:t>
            </a:r>
            <a:r>
              <a:rPr lang="en-US" sz="2000" i="1" dirty="0" err="1">
                <a:latin typeface="Arial Narrow" panose="020B0606020202030204" pitchFamily="34" charset="0"/>
              </a:rPr>
              <a:t>chine</a:t>
            </a:r>
            <a:r>
              <a:rPr lang="pt-BR" sz="2000" dirty="0">
                <a:latin typeface="Arial Narrow" panose="020B0606020202030204" pitchFamily="34" charset="0"/>
              </a:rPr>
              <a:t>), um modelo de máquina universal, trata-se de uma máquina de registradores, lembrando a arquitetura básica dos computadores atuais. </a:t>
            </a:r>
          </a:p>
        </p:txBody>
      </p:sp>
    </p:spTree>
    <p:extLst>
      <p:ext uri="{BB962C8B-B14F-4D97-AF65-F5344CB8AC3E}">
        <p14:creationId xmlns:p14="http://schemas.microsoft.com/office/powerpoint/2010/main" val="44921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" name="CaixaDeTexto 22">
            <a:extLst>
              <a:ext uri="{FF2B5EF4-FFF2-40B4-BE49-F238E27FC236}">
                <a16:creationId xmlns:a16="http://schemas.microsoft.com/office/drawing/2014/main" id="{7E73CB03-E536-418A-9E60-273A0215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4" y="766732"/>
            <a:ext cx="8766051" cy="3477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década de 1950</a:t>
            </a:r>
            <a:r>
              <a:rPr lang="pt-BR" sz="2000" dirty="0">
                <a:latin typeface="Arial Narrow" panose="020B0606020202030204" pitchFamily="34" charset="0"/>
              </a:rPr>
              <a:t>: Stephen C. </a:t>
            </a:r>
            <a:r>
              <a:rPr 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Kleene</a:t>
            </a:r>
            <a:r>
              <a:rPr lang="pt-BR" sz="2000" dirty="0">
                <a:latin typeface="Arial Narrow" panose="020B0606020202030204" pitchFamily="34" charset="0"/>
              </a:rPr>
              <a:t> - descreveu </a:t>
            </a:r>
            <a:r>
              <a:rPr 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expressões regulares </a:t>
            </a:r>
            <a:r>
              <a:rPr lang="pt-BR" sz="2000" dirty="0">
                <a:latin typeface="Arial Narrow" panose="020B0606020202030204" pitchFamily="34" charset="0"/>
              </a:rPr>
              <a:t>usando a notação matemática chamada de "conjuntos regulares“ (álgebra de </a:t>
            </a:r>
            <a:r>
              <a:rPr lang="pt-BR" sz="2000" dirty="0" err="1">
                <a:latin typeface="Arial Narrow" panose="020B0606020202030204" pitchFamily="34" charset="0"/>
              </a:rPr>
              <a:t>Kleene</a:t>
            </a:r>
            <a:r>
              <a:rPr lang="pt-BR" sz="2000" dirty="0">
                <a:latin typeface="Arial Narrow" panose="020B0606020202030204" pitchFamily="34" charset="0"/>
              </a:rPr>
              <a:t>)</a:t>
            </a:r>
            <a:endParaRPr lang="pt-BR" sz="2000" b="1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b="1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b="1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1956</a:t>
            </a:r>
            <a:r>
              <a:rPr lang="pt-BR" sz="2000" dirty="0">
                <a:latin typeface="Arial Narrow" panose="020B0606020202030204" pitchFamily="34" charset="0"/>
              </a:rPr>
              <a:t>: Noam </a:t>
            </a:r>
            <a:r>
              <a:rPr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Chomsky </a:t>
            </a:r>
            <a:r>
              <a:rPr lang="pt-BR" sz="2000" dirty="0">
                <a:latin typeface="Arial Narrow" panose="020B0606020202030204" pitchFamily="34" charset="0"/>
              </a:rPr>
              <a:t>- </a:t>
            </a:r>
            <a:r>
              <a:rPr 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gramáticas</a:t>
            </a:r>
            <a:r>
              <a:rPr lang="pt-BR" sz="2000" dirty="0">
                <a:latin typeface="Arial Narrow" panose="020B0606020202030204" pitchFamily="34" charset="0"/>
              </a:rPr>
              <a:t> gerativas e a hierarquia de Chomsky para linguagens formais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1976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Richard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Bird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- máquina NORMA (</a:t>
            </a:r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N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umber </a:t>
            </a:r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the</a:t>
            </a:r>
            <a:r>
              <a:rPr lang="en-US" sz="2000" b="1" i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O</a:t>
            </a:r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retic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i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R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egister </a:t>
            </a:r>
            <a:r>
              <a:rPr lang="en-US" sz="2000" b="1" i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MA</a:t>
            </a:r>
            <a:r>
              <a:rPr lang="en-US" sz="2000" i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chine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), um modelo de máquina universal, trata-se de uma máquina de registradores, lembrando a arquitetura básica dos computadores atuais. </a:t>
            </a:r>
          </a:p>
        </p:txBody>
      </p:sp>
      <p:sp>
        <p:nvSpPr>
          <p:cNvPr id="6" name="CaixaDeTexto 6">
            <a:extLst>
              <a:ext uri="{FF2B5EF4-FFF2-40B4-BE49-F238E27FC236}">
                <a16:creationId xmlns:a16="http://schemas.microsoft.com/office/drawing/2014/main" id="{DFE90466-88ED-423D-BD6C-336C30E20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3331763"/>
            <a:ext cx="4319587" cy="1939925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>
                <a:latin typeface="Arial Narrow" panose="020B0606020202030204" pitchFamily="34" charset="0"/>
              </a:rPr>
              <a:t>gramáticas gerativas</a:t>
            </a:r>
            <a:r>
              <a:rPr kumimoji="0" lang="pt-BR" altLang="pt-BR" sz="2000">
                <a:latin typeface="Arial Narrow" panose="020B0606020202030204" pitchFamily="34" charset="0"/>
              </a:rPr>
              <a:t>: representação de linguagens (naturais ou artificiais) -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>
                <a:latin typeface="Arial Narrow" panose="020B0606020202030204" pitchFamily="34" charset="0"/>
              </a:rPr>
              <a:t>especificação das análises léxica e sintática de linguagens de programação, projeto de hardware e processamento de linguagem natural</a:t>
            </a:r>
            <a:endParaRPr kumimoji="0" lang="pt-BR" altLang="pt-BR" sz="2000">
              <a:latin typeface="Times New Roman" panose="02020603050405020304" pitchFamily="18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5D20747-4246-4AC4-B787-4AE68F93D7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5950" y="2339575"/>
            <a:ext cx="827088" cy="992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696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</a:t>
            </a:r>
            <a:r>
              <a:rPr kumimoji="1" 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CONCEITOS BÁSICOS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" name="CaixaDeTexto 22">
            <a:extLst>
              <a:ext uri="{FF2B5EF4-FFF2-40B4-BE49-F238E27FC236}">
                <a16:creationId xmlns:a16="http://schemas.microsoft.com/office/drawing/2014/main" id="{03F27D41-6035-4A30-B947-5EEAEA25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4" y="766732"/>
            <a:ext cx="8766051" cy="49859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VER</a:t>
            </a:r>
            <a:r>
              <a:rPr lang="pt-BR" sz="2000" b="1" dirty="0">
                <a:latin typeface="Arial Narrow" panose="020B0606020202030204" pitchFamily="34" charset="0"/>
              </a:rPr>
              <a:t> (</a:t>
            </a:r>
            <a:r>
              <a:rPr lang="pt-BR" sz="2000" dirty="0">
                <a:latin typeface="Arial Narrow" panose="020B0606020202030204" pitchFamily="34" charset="0"/>
              </a:rPr>
              <a:t>outras contribuições?</a:t>
            </a:r>
            <a:r>
              <a:rPr lang="pt-BR" sz="2000" b="1" dirty="0">
                <a:latin typeface="Arial Narrow" panose="020B0606020202030204" pitchFamily="34" charset="0"/>
              </a:rPr>
              <a:t>)</a:t>
            </a:r>
            <a:r>
              <a:rPr lang="pt-BR" sz="2000" dirty="0">
                <a:latin typeface="Arial Narrow" panose="020B0606020202030204" pitchFamily="34" charset="0"/>
              </a:rPr>
              <a:t>:</a:t>
            </a:r>
          </a:p>
          <a:p>
            <a:pPr marL="452438" lvl="1" indent="4763">
              <a:spcBef>
                <a:spcPts val="0"/>
              </a:spcBef>
              <a:buFontTx/>
              <a:buNone/>
              <a:defRPr/>
            </a:pPr>
            <a:r>
              <a:rPr lang="pt-BR" sz="2000" dirty="0">
                <a:latin typeface="Arial Narrow" panose="020B0606020202030204" pitchFamily="34" charset="0"/>
              </a:rPr>
              <a:t>PRÊMIO Turing. In: WIKIPÉDIA, a enciclopédia livre. [</a:t>
            </a:r>
            <a:r>
              <a:rPr lang="pt-BR" sz="2000" dirty="0" err="1">
                <a:latin typeface="Arial Narrow" panose="020B0606020202030204" pitchFamily="34" charset="0"/>
              </a:rPr>
              <a:t>S.l</a:t>
            </a:r>
            <a:r>
              <a:rPr lang="pt-BR" sz="2000" dirty="0">
                <a:latin typeface="Arial Narrow" panose="020B0606020202030204" pitchFamily="34" charset="0"/>
              </a:rPr>
              <a:t>.]: </a:t>
            </a:r>
            <a:r>
              <a:rPr lang="pt-BR" sz="2000" dirty="0" err="1">
                <a:latin typeface="Arial Narrow" panose="020B0606020202030204" pitchFamily="34" charset="0"/>
              </a:rPr>
              <a:t>Wikimedia</a:t>
            </a:r>
            <a:r>
              <a:rPr lang="pt-BR" sz="2000" dirty="0">
                <a:latin typeface="Arial Narrow" panose="020B0606020202030204" pitchFamily="34" charset="0"/>
              </a:rPr>
              <a:t> Foundation, 2016. Disponível em: https://pt.wikipedia.org/wiki/Pr%C3%AAmio_Turing. Acesso em: 20 fev. 2021.</a:t>
            </a:r>
          </a:p>
          <a:p>
            <a:pPr marL="452438" lvl="1" indent="4763">
              <a:spcBef>
                <a:spcPts val="0"/>
              </a:spcBef>
              <a:buFontTx/>
              <a:buNone/>
              <a:defRPr/>
            </a:pPr>
            <a:endParaRPr lang="pt-BR" sz="1800" dirty="0">
              <a:latin typeface="Arial Narrow" panose="020B0606020202030204" pitchFamily="34" charset="0"/>
            </a:endParaRPr>
          </a:p>
          <a:p>
            <a:pPr marL="452438" lvl="1" indent="4763">
              <a:spcBef>
                <a:spcPts val="0"/>
              </a:spcBef>
              <a:buFontTx/>
              <a:buNone/>
              <a:defRPr/>
            </a:pPr>
            <a:r>
              <a:rPr lang="pt-BR" sz="2000" dirty="0">
                <a:latin typeface="Arial Narrow" pitchFamily="34" charset="0"/>
              </a:rPr>
              <a:t>EPSTEIN, Richard L. </a:t>
            </a:r>
            <a:r>
              <a:rPr lang="pt-BR" sz="2000" dirty="0" err="1">
                <a:latin typeface="Arial Narrow" pitchFamily="34" charset="0"/>
              </a:rPr>
              <a:t>Computabilidade</a:t>
            </a:r>
            <a:r>
              <a:rPr lang="pt-BR" sz="2000" dirty="0">
                <a:latin typeface="Arial Narrow" pitchFamily="34" charset="0"/>
              </a:rPr>
              <a:t> e </a:t>
            </a:r>
            <a:r>
              <a:rPr lang="pt-BR" sz="2000" dirty="0" err="1">
                <a:latin typeface="Arial Narrow" pitchFamily="34" charset="0"/>
              </a:rPr>
              <a:t>indecidibilidade</a:t>
            </a:r>
            <a:r>
              <a:rPr lang="pt-BR" sz="2000" dirty="0">
                <a:latin typeface="Arial Narrow" pitchFamily="34" charset="0"/>
              </a:rPr>
              <a:t>: uma cronologia.  In: CARNIELLI, W.; EPSTEIN, R. L. </a:t>
            </a:r>
            <a:r>
              <a:rPr lang="pt-BR" sz="2000" b="1" dirty="0" err="1">
                <a:latin typeface="Arial Narrow" pitchFamily="34" charset="0"/>
              </a:rPr>
              <a:t>Computabilidade</a:t>
            </a:r>
            <a:r>
              <a:rPr lang="pt-BR" sz="2000" b="1" dirty="0">
                <a:latin typeface="Arial Narrow" pitchFamily="34" charset="0"/>
              </a:rPr>
              <a:t>, funções computáveis, lógicas e os fundamentos da matemática</a:t>
            </a:r>
            <a:r>
              <a:rPr lang="pt-BR" sz="2000" dirty="0">
                <a:latin typeface="Arial Narrow" pitchFamily="34" charset="0"/>
              </a:rPr>
              <a:t>.  São Paulo: UNESP, 2006. Disponível em: https://www.ime.usp.br/~bianconi/recursos/Cronologia.doc. Acesso em: 20</a:t>
            </a:r>
            <a:r>
              <a:rPr lang="pt-BR" altLang="pt-BR" sz="2000" dirty="0">
                <a:latin typeface="Arial Narrow" pitchFamily="34" charset="0"/>
              </a:rPr>
              <a:t> fev. 2021.</a:t>
            </a:r>
          </a:p>
          <a:p>
            <a:pPr marL="452438" lvl="1" indent="4763">
              <a:spcBef>
                <a:spcPts val="0"/>
              </a:spcBef>
              <a:buFontTx/>
              <a:buNone/>
              <a:defRPr/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kumimoji="0" lang="pt-BR" altLang="pt-BR" sz="2000" dirty="0">
                <a:latin typeface="Arial Narrow" panose="020B0606020202030204" pitchFamily="34" charset="0"/>
              </a:rPr>
              <a:t>Qual é </a:t>
            </a:r>
            <a:r>
              <a:rPr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importância</a:t>
            </a:r>
            <a:r>
              <a:rPr kumimoji="0" lang="pt-BR" altLang="pt-BR" sz="2000" dirty="0">
                <a:latin typeface="Arial Narrow" pitchFamily="34" charset="0"/>
              </a:rPr>
              <a:t> da Teoria da Computação para a formação dos profissionais da área de informática? </a:t>
            </a:r>
            <a:r>
              <a:rPr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LER</a:t>
            </a:r>
            <a:r>
              <a:rPr lang="pt-BR" altLang="pt-BR" sz="2000" dirty="0">
                <a:latin typeface="Arial Narrow" panose="020B0606020202030204" pitchFamily="34" charset="0"/>
              </a:rPr>
              <a:t>:</a:t>
            </a:r>
          </a:p>
          <a:p>
            <a:pPr marL="498475" lvl="1" indent="15875">
              <a:spcBef>
                <a:spcPct val="0"/>
              </a:spcBef>
              <a:buFontTx/>
              <a:buNone/>
              <a:defRPr/>
            </a:pPr>
            <a:r>
              <a:rPr lang="pt-BR" altLang="pt-BR" sz="2000" dirty="0">
                <a:latin typeface="Arial Narrow" panose="020B0606020202030204" pitchFamily="34" charset="0"/>
              </a:rPr>
              <a:t>JOSÉ NETO, João. A Teoria da computação e o profissional de informática. </a:t>
            </a:r>
            <a:r>
              <a:rPr lang="pt-BR" altLang="pt-BR" sz="2000" b="1" dirty="0" err="1">
                <a:latin typeface="Arial Narrow" panose="020B0606020202030204" pitchFamily="34" charset="0"/>
              </a:rPr>
              <a:t>ReCeT</a:t>
            </a:r>
            <a:r>
              <a:rPr lang="pt-BR" altLang="pt-BR" sz="2000" dirty="0">
                <a:latin typeface="Arial Narrow" panose="020B0606020202030204" pitchFamily="34" charset="0"/>
              </a:rPr>
              <a:t>, São Paulo, v.1, n.1, p. 4-21, 2009. Disponível em: http://revistas.pucsp.br/</a:t>
            </a:r>
            <a:r>
              <a:rPr lang="pt-BR" altLang="pt-BR" sz="2000" dirty="0" err="1">
                <a:latin typeface="Arial Narrow" panose="020B0606020202030204" pitchFamily="34" charset="0"/>
              </a:rPr>
              <a:t>index.php</a:t>
            </a:r>
            <a:r>
              <a:rPr lang="pt-BR" altLang="pt-BR" sz="2000" dirty="0">
                <a:latin typeface="Arial Narrow" panose="020B0606020202030204" pitchFamily="34" charset="0"/>
              </a:rPr>
              <a:t>/</a:t>
            </a:r>
            <a:r>
              <a:rPr lang="pt-BR" altLang="pt-BR" sz="2000" dirty="0" err="1">
                <a:latin typeface="Arial Narrow" panose="020B0606020202030204" pitchFamily="34" charset="0"/>
              </a:rPr>
              <a:t>ReCET</a:t>
            </a:r>
            <a:r>
              <a:rPr lang="pt-BR" altLang="pt-BR" sz="2000" dirty="0">
                <a:latin typeface="Arial Narrow" panose="020B0606020202030204" pitchFamily="34" charset="0"/>
              </a:rPr>
              <a:t>/</a:t>
            </a:r>
            <a:r>
              <a:rPr lang="pt-BR" altLang="pt-BR" sz="2000" dirty="0" err="1">
                <a:latin typeface="Arial Narrow" panose="020B0606020202030204" pitchFamily="34" charset="0"/>
              </a:rPr>
              <a:t>article</a:t>
            </a:r>
            <a:r>
              <a:rPr lang="pt-BR" altLang="pt-BR" sz="2000" dirty="0">
                <a:latin typeface="Arial Narrow" panose="020B0606020202030204" pitchFamily="34" charset="0"/>
              </a:rPr>
              <a:t>/download/1572/1519. </a:t>
            </a:r>
          </a:p>
          <a:p>
            <a:pPr marL="498475" lvl="1" indent="15875">
              <a:spcBef>
                <a:spcPct val="0"/>
              </a:spcBef>
              <a:buFontTx/>
              <a:buNone/>
              <a:defRPr/>
            </a:pPr>
            <a:r>
              <a:rPr lang="pt-BR" altLang="pt-BR" sz="2000" dirty="0">
                <a:latin typeface="Arial Narrow" panose="020B0606020202030204" pitchFamily="34" charset="0"/>
              </a:rPr>
              <a:t>Acesso em: 20 fev. 2021.</a:t>
            </a:r>
          </a:p>
        </p:txBody>
      </p:sp>
    </p:spTree>
    <p:extLst>
      <p:ext uri="{BB962C8B-B14F-4D97-AF65-F5344CB8AC3E}">
        <p14:creationId xmlns:p14="http://schemas.microsoft.com/office/powerpoint/2010/main" val="329831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aplicações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CaixaDeTexto 22">
            <a:extLst>
              <a:ext uri="{FF2B5EF4-FFF2-40B4-BE49-F238E27FC236}">
                <a16:creationId xmlns:a16="http://schemas.microsoft.com/office/drawing/2014/main" id="{A92B87D0-36ED-40C3-9113-FDE2656E2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4" y="766732"/>
            <a:ext cx="8766051" cy="32932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TEORIA  DA  COMPUTAÇÃO:</a:t>
            </a:r>
            <a:r>
              <a:rPr kumimoji="0" lang="en-US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fundamenta diversas aplicações computacionais, tais como:</a:t>
            </a:r>
            <a:endParaRPr kumimoji="0" lang="pt-BR" altLang="pt-BR" sz="2000" dirty="0"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marL="271463" indent="-27146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especificação de linguagens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de programação;</a:t>
            </a:r>
          </a:p>
          <a:p>
            <a:pPr marL="271463" indent="-27146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–"/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 marL="271463" indent="-27146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construção de compiladores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(analisadores léxico e sintático);</a:t>
            </a:r>
          </a:p>
          <a:p>
            <a:pPr marL="271463" indent="-27146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–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71463" indent="-27146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kumimoji="0" lang="pt-BR" altLang="pt-BR" sz="2000" dirty="0">
                <a:latin typeface="Arial Narrow" panose="020B0606020202030204" pitchFamily="34" charset="0"/>
              </a:rPr>
              <a:t>implementação de geradores de código;</a:t>
            </a:r>
          </a:p>
          <a:p>
            <a:pPr marL="271463" indent="-27146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–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71463" indent="-27146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kumimoji="0" lang="pt-BR" altLang="pt-BR" sz="2000" dirty="0">
                <a:latin typeface="Arial Narrow" panose="020B0606020202030204" pitchFamily="34" charset="0"/>
              </a:rPr>
              <a:t>análise computacional de linguagens naturais (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processamento de voz / texto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);</a:t>
            </a:r>
          </a:p>
          <a:p>
            <a:pPr marL="271463" indent="-27146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–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71463" indent="-271463">
              <a:spcBef>
                <a:spcPct val="0"/>
              </a:spcBef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kumimoji="0" lang="pt-BR" altLang="pt-BR" sz="2000" dirty="0">
                <a:latin typeface="Arial Narrow" panose="020B0606020202030204" pitchFamily="34" charset="0"/>
              </a:rPr>
              <a:t>entre diversas outras</a:t>
            </a:r>
            <a:r>
              <a:rPr kumimoji="0" lang="pt-BR" altLang="pt-BR" sz="2800" dirty="0">
                <a:latin typeface="Arial Narrow" panose="020B0606020202030204" pitchFamily="34" charset="0"/>
              </a:rPr>
              <a:t>.</a:t>
            </a:r>
            <a:endParaRPr kumimoji="0" lang="en-US" altLang="pt-BR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0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>
            <a:extLst>
              <a:ext uri="{FF2B5EF4-FFF2-40B4-BE49-F238E27FC236}">
                <a16:creationId xmlns:a16="http://schemas.microsoft.com/office/drawing/2014/main" id="{8FEAA76E-DDDD-4A61-AF03-60C1358A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64704"/>
            <a:ext cx="87660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LINGUAGEM 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“é um conceito fundamental no estudo da teoria da computação, pois se trata de uma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forma precisa de expressar problemas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permitindo um desenvolvimento formal adequado ao estudo da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computabilidade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.” (DIVERIO; MENEZES, 2011, p. 25).</a:t>
            </a: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59CD8867-0250-4930-AEFA-1ADB8CEE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conceitos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F582A32D-9604-49B3-B381-9D6F13B68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0740B643-01E4-4AAE-BEAB-F5DD94DE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5F92B749-08FD-41EE-86C0-FD21A1700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2204BD-BB2A-44C7-A17B-E3DB5B6B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64704"/>
            <a:ext cx="876605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3525" indent="-263525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anose="020B0606020202030204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1 - conjunto: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um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conjunto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é uma coleção de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elementos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não repetidos. </a:t>
            </a:r>
          </a:p>
          <a:p>
            <a:pPr marL="263525" indent="-263525">
              <a:spcBef>
                <a:spcPct val="0"/>
              </a:spcBef>
              <a:buClrTx/>
              <a:buSzTx/>
              <a:buFontTx/>
              <a:buNone/>
            </a:pPr>
            <a:endParaRPr kumimoji="0" lang="en-US" altLang="pt-BR" sz="2000" dirty="0">
              <a:latin typeface="Arial Narrow" panose="020B0606020202030204" pitchFamily="34" charset="0"/>
            </a:endParaRPr>
          </a:p>
          <a:p>
            <a:pPr marL="263525" indent="-263525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2000" dirty="0">
                <a:latin typeface="Arial Narrow" panose="020B0606020202030204" pitchFamily="34" charset="0"/>
              </a:rPr>
              <a:t>Um conjunto </a:t>
            </a:r>
            <a:r>
              <a:rPr kumimoji="0" lang="en-US" altLang="pt-BR" sz="2000" dirty="0" err="1">
                <a:latin typeface="Arial Narrow" panose="020B0606020202030204" pitchFamily="34" charset="0"/>
              </a:rPr>
              <a:t>pode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 ser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vazio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finito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ou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infinito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</a:t>
            </a:r>
          </a:p>
          <a:p>
            <a:pPr marL="263525" indent="-263525"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 marL="263525" indent="-263525"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Um conjunto pode ser especificado:</a:t>
            </a:r>
          </a:p>
          <a:p>
            <a:pPr marL="342900" lvl="1" indent="-342900">
              <a:spcBef>
                <a:spcPct val="0"/>
              </a:spcBef>
            </a:pPr>
            <a:r>
              <a:rPr kumimoji="0" lang="pt-BR" altLang="pt-BR" sz="2000" dirty="0">
                <a:latin typeface="Arial Narrow" panose="020B0606020202030204" pitchFamily="34" charset="0"/>
              </a:rPr>
              <a:t>por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extensão 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(enumeração dos elementos);</a:t>
            </a:r>
          </a:p>
          <a:p>
            <a:pPr marL="342900" lvl="1" indent="-342900">
              <a:spcBef>
                <a:spcPct val="0"/>
              </a:spcBef>
            </a:pPr>
            <a:r>
              <a:rPr kumimoji="0" lang="pt-BR" altLang="pt-BR" sz="2000" dirty="0">
                <a:latin typeface="Arial Narrow" panose="020B0606020202030204" pitchFamily="34" charset="0"/>
              </a:rPr>
              <a:t>por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compreensão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(propriedade dos elementos).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6BE8D129-88E8-48BC-BEE4-C1C515E7A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847A677D-B81A-47A6-A714-AD7DC8230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400F5E-6ECB-40EB-B995-138A63CC3E76}"/>
              </a:ext>
            </a:extLst>
          </p:cNvPr>
          <p:cNvSpPr txBox="1"/>
          <p:nvPr/>
        </p:nvSpPr>
        <p:spPr>
          <a:xfrm>
            <a:off x="197365" y="764704"/>
            <a:ext cx="87481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Tem-se a relação de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pertinência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entre elementos e conjuntos: quando um elemento está em um conjunto, diz-se que ele pertence a esse conjunto (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 ), caso contrário, diz-se que não pertence (  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Já entre conjuntos, tem-se a relação de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inclusão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um conjunto pode ou não estar contido em outro (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 e  ) e um conjunto pode ou não conter outro (  e  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b="1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Tem-se as seguintes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operações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sobre conjuntos: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2000" dirty="0">
                <a:latin typeface="Arial Narrow" panose="020B0606020202030204" pitchFamily="34" charset="0"/>
              </a:rPr>
              <a:t>união:                        A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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B = { x |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x</a:t>
            </a:r>
            <a:r>
              <a:rPr kumimoji="0" lang="pt-BR" altLang="pt-BR" sz="2000" dirty="0" err="1">
                <a:latin typeface="Arial Narrow" panose="020B0606020202030204" pitchFamily="34" charset="0"/>
                <a:sym typeface="Symbol" panose="05050102010706020507" pitchFamily="18" charset="2"/>
              </a:rPr>
              <a:t>A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 ou x  B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}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2000" dirty="0">
                <a:latin typeface="Arial Narrow" panose="020B0606020202030204" pitchFamily="34" charset="0"/>
              </a:rPr>
              <a:t>intersecção:              A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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B = { x |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x</a:t>
            </a:r>
            <a:r>
              <a:rPr kumimoji="0" lang="pt-BR" altLang="pt-BR" sz="2000" dirty="0" err="1">
                <a:latin typeface="Arial Narrow" panose="020B0606020202030204" pitchFamily="34" charset="0"/>
                <a:sym typeface="Symbol" panose="05050102010706020507" pitchFamily="18" charset="2"/>
              </a:rPr>
              <a:t>A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 e x  B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}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2000" dirty="0">
                <a:latin typeface="Arial Narrow" panose="020B0606020202030204" pitchFamily="34" charset="0"/>
              </a:rPr>
              <a:t>diferença:                 A - B = { x |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x</a:t>
            </a:r>
            <a:r>
              <a:rPr kumimoji="0" lang="pt-BR" altLang="pt-BR" sz="2000" dirty="0" err="1">
                <a:latin typeface="Arial Narrow" panose="020B0606020202030204" pitchFamily="34" charset="0"/>
                <a:sym typeface="Symbol" panose="05050102010706020507" pitchFamily="18" charset="2"/>
              </a:rPr>
              <a:t>A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 e </a:t>
            </a:r>
            <a:r>
              <a:rPr kumimoji="0" lang="pt-BR" altLang="pt-BR" sz="2000" dirty="0" err="1">
                <a:latin typeface="Arial Narrow" panose="020B0606020202030204" pitchFamily="34" charset="0"/>
                <a:sym typeface="Symbol" panose="05050102010706020507" pitchFamily="18" charset="2"/>
              </a:rPr>
              <a:t>xB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}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Arial Narrow" panose="020B0606020202030204" pitchFamily="34" charset="0"/>
              <a:buChar char="–"/>
            </a:pPr>
            <a:r>
              <a:rPr kumimoji="0" lang="pt-BR" altLang="pt-BR" sz="2000" dirty="0">
                <a:latin typeface="Arial Narrow" panose="020B0606020202030204" pitchFamily="34" charset="0"/>
              </a:rPr>
              <a:t>produto cartesiano:  A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x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B = { (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x,y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 |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x</a:t>
            </a:r>
            <a:r>
              <a:rPr kumimoji="0" lang="pt-BR" altLang="pt-BR" sz="2000" dirty="0" err="1">
                <a:latin typeface="Arial Narrow" panose="020B0606020202030204" pitchFamily="34" charset="0"/>
                <a:sym typeface="Symbol" panose="05050102010706020507" pitchFamily="18" charset="2"/>
              </a:rPr>
              <a:t>A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 e </a:t>
            </a:r>
            <a:r>
              <a:rPr kumimoji="0" lang="pt-BR" altLang="pt-BR" sz="2000" dirty="0" err="1">
                <a:latin typeface="Arial Narrow" panose="020B0606020202030204" pitchFamily="34" charset="0"/>
                <a:sym typeface="Symbol" panose="05050102010706020507" pitchFamily="18" charset="2"/>
              </a:rPr>
              <a:t>yB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} </a:t>
            </a:r>
          </a:p>
        </p:txBody>
      </p:sp>
      <p:cxnSp>
        <p:nvCxnSpPr>
          <p:cNvPr id="19" name="Conector reto 2">
            <a:extLst>
              <a:ext uri="{FF2B5EF4-FFF2-40B4-BE49-F238E27FC236}">
                <a16:creationId xmlns:a16="http://schemas.microsoft.com/office/drawing/2014/main" id="{D4810CDE-E31F-446A-86DB-8BFFB6DA51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72200" y="2708920"/>
            <a:ext cx="165100" cy="2047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E8BC6D6-23F4-447A-9D6E-93625FD8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AE56983-44B1-4802-A055-8267D0535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292BC9-1BAE-4E6F-BF3D-C7ECCC1210BF}"/>
              </a:ext>
            </a:extLst>
          </p:cNvPr>
          <p:cNvSpPr txBox="1"/>
          <p:nvPr/>
        </p:nvSpPr>
        <p:spPr>
          <a:xfrm>
            <a:off x="197365" y="764704"/>
            <a:ext cx="87481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anose="020B0606020202030204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2 - símbolo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um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símbolo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é uma entidade abstrata básica. É um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elemento atômico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usado em definições de linguagens, não sendo definido formalmente.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" name="Text Box 133">
            <a:extLst>
              <a:ext uri="{FF2B5EF4-FFF2-40B4-BE49-F238E27FC236}">
                <a16:creationId xmlns:a16="http://schemas.microsoft.com/office/drawing/2014/main" id="{A5417271-3044-4EEB-B91D-D3AF0FE3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770946"/>
            <a:ext cx="87660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A </a:t>
            </a:r>
            <a:r>
              <a:rPr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TEORIA DA COMPUTAÇÃO </a:t>
            </a: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é a base fundamental da Ciência da Computação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</a:t>
            </a:r>
            <a:endParaRPr kumimoji="0" lang="pt-BR" altLang="pt-BR" sz="2000" dirty="0"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modelos formais: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expressões regulares, gramáticas, autômatos finitos e de pilha, máquinas universais (máquinas de Turing, de Post, com pilhas, Norma), funções recursivas (de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Kleene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cálculo Lambda), entre outros, que têm um papel fundamental em várias áreas da Computação como processamento de textos, compiladores, definição de linguagens de programação e servem para definir o que é o não computável.</a:t>
            </a: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endParaRPr kumimoji="0" lang="pt-BR" altLang="pt-BR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aspectos teóricos: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computabilidade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complexidade computacional, inter-relacionamento entre modelos.</a:t>
            </a:r>
            <a:endParaRPr kumimoji="0" lang="en-US" altLang="pt-BR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73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E8BC6D6-23F4-447A-9D6E-93625FD8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AE56983-44B1-4802-A055-8267D0535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292BC9-1BAE-4E6F-BF3D-C7ECCC1210BF}"/>
              </a:ext>
            </a:extLst>
          </p:cNvPr>
          <p:cNvSpPr txBox="1"/>
          <p:nvPr/>
        </p:nvSpPr>
        <p:spPr>
          <a:xfrm>
            <a:off x="197365" y="764704"/>
            <a:ext cx="87481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2 - símbolo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: um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símbolo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é uma entidade abstrata básica. É um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elemento atômico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usado em definições de linguagens, não sendo definido formalmente.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pt-BR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itchFamily="34" charset="0"/>
              </a:rPr>
              <a:t>3 - alfabeto:</a:t>
            </a:r>
            <a:r>
              <a:rPr kumimoji="0" lang="pt-BR" altLang="pt-BR" sz="2000" b="1" dirty="0">
                <a:latin typeface="Arial Narrow" pitchFamily="34" charset="0"/>
              </a:rPr>
              <a:t> </a:t>
            </a:r>
            <a:r>
              <a:rPr kumimoji="0" lang="pt-BR" altLang="pt-BR" sz="2000" dirty="0">
                <a:latin typeface="Arial Narrow" pitchFamily="34" charset="0"/>
              </a:rPr>
              <a:t>um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itchFamily="34" charset="0"/>
              </a:rPr>
              <a:t>alfabeto</a:t>
            </a:r>
            <a:r>
              <a:rPr kumimoji="0" lang="pt-BR" altLang="pt-BR" sz="2000" dirty="0">
                <a:latin typeface="Arial Narrow" pitchFamily="34" charset="0"/>
              </a:rPr>
              <a:t>, denotado por </a:t>
            </a:r>
            <a:r>
              <a:rPr lang="pt-BR" altLang="pt-BR" sz="2000" dirty="0">
                <a:latin typeface="Arial Narrow" pitchFamily="34" charset="0"/>
                <a:sym typeface="Symbol" pitchFamily="18" charset="2"/>
              </a:rPr>
              <a:t></a:t>
            </a:r>
            <a:r>
              <a:rPr kumimoji="0" lang="pt-BR" altLang="pt-BR" sz="2000" dirty="0">
                <a:latin typeface="Arial Narrow" pitchFamily="34" charset="0"/>
              </a:rPr>
              <a:t>, é um </a:t>
            </a:r>
            <a:r>
              <a:rPr kumimoji="0" lang="pt-BR" altLang="pt-BR" sz="2000" b="1" dirty="0">
                <a:latin typeface="Arial Narrow" pitchFamily="34" charset="0"/>
              </a:rPr>
              <a:t>conjunto finito não vazio de símbolos</a:t>
            </a:r>
            <a:r>
              <a:rPr kumimoji="0" lang="pt-BR" altLang="pt-BR" sz="2000" dirty="0">
                <a:latin typeface="Arial Narrow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8521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E8BC6D6-23F4-447A-9D6E-93625FD8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AE56983-44B1-4802-A055-8267D0535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292BC9-1BAE-4E6F-BF3D-C7ECCC1210BF}"/>
              </a:ext>
            </a:extLst>
          </p:cNvPr>
          <p:cNvSpPr txBox="1"/>
          <p:nvPr/>
        </p:nvSpPr>
        <p:spPr>
          <a:xfrm>
            <a:off x="197365" y="764704"/>
            <a:ext cx="874819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2 - símbolo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: um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símbolo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é uma entidade abstrata básica. É um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elemento atômico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usado em definições de linguagens, não sendo definido formalmente.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pt-BR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3 - alfabeto: 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um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alfabeto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, denotado por 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sym typeface="Symbol" pitchFamily="18" charset="2"/>
              </a:rPr>
              <a:t>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, é um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conjunto finito não vazio de símbolos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itchFamily="34" charset="0"/>
              </a:rPr>
              <a:t>4 - palavra </a:t>
            </a:r>
            <a:r>
              <a:rPr kumimoji="0" lang="pt-BR" altLang="pt-BR" sz="2000" dirty="0">
                <a:latin typeface="Arial Narrow" pitchFamily="34" charset="0"/>
              </a:rPr>
              <a:t>(</a:t>
            </a:r>
            <a:r>
              <a:rPr kumimoji="0" lang="pt-BR" altLang="pt-BR" sz="2000" u="sng" dirty="0">
                <a:latin typeface="Arial Narrow" pitchFamily="34" charset="0"/>
              </a:rPr>
              <a:t>sentença</a:t>
            </a:r>
            <a:r>
              <a:rPr kumimoji="0" lang="pt-BR" altLang="pt-BR" sz="2000" dirty="0">
                <a:latin typeface="Arial Narrow" pitchFamily="34" charset="0"/>
              </a:rPr>
              <a:t> ou </a:t>
            </a:r>
            <a:r>
              <a:rPr kumimoji="0" lang="pt-BR" altLang="pt-BR" sz="2000" u="sng" dirty="0">
                <a:latin typeface="Arial Narrow" pitchFamily="34" charset="0"/>
              </a:rPr>
              <a:t>cadeia de símbolos</a:t>
            </a:r>
            <a:r>
              <a:rPr kumimoji="0" lang="pt-BR" altLang="pt-BR" sz="2000" dirty="0">
                <a:latin typeface="Arial Narrow" pitchFamily="34" charset="0"/>
              </a:rPr>
              <a:t>): uma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itchFamily="34" charset="0"/>
              </a:rPr>
              <a:t>palavra</a:t>
            </a:r>
            <a:r>
              <a:rPr kumimoji="0" lang="pt-BR" altLang="pt-BR" sz="2000" dirty="0">
                <a:latin typeface="Arial Narrow" pitchFamily="34" charset="0"/>
              </a:rPr>
              <a:t>, denotada por </a:t>
            </a:r>
            <a:r>
              <a:rPr kumimoji="0" lang="pt-BR" altLang="pt-BR" sz="2000" b="1" dirty="0">
                <a:latin typeface="Arial Narrow" pitchFamily="34" charset="0"/>
              </a:rPr>
              <a:t>w</a:t>
            </a:r>
            <a:r>
              <a:rPr kumimoji="0" lang="pt-BR" altLang="pt-BR" sz="2000" dirty="0">
                <a:latin typeface="Arial Narrow" pitchFamily="34" charset="0"/>
              </a:rPr>
              <a:t>, é uma </a:t>
            </a:r>
            <a:r>
              <a:rPr kumimoji="0" lang="pt-BR" altLang="pt-BR" sz="2000" b="1" dirty="0">
                <a:latin typeface="Arial Narrow" pitchFamily="34" charset="0"/>
              </a:rPr>
              <a:t>sequência finita de símbolos</a:t>
            </a:r>
            <a:r>
              <a:rPr kumimoji="0" lang="pt-BR" altLang="pt-BR" sz="2000" dirty="0">
                <a:latin typeface="Arial Narrow" pitchFamily="34" charset="0"/>
              </a:rPr>
              <a:t> justapostos tomados de algum alfabeto </a:t>
            </a:r>
            <a:r>
              <a:rPr lang="pt-BR" altLang="pt-BR" sz="2000" dirty="0">
                <a:latin typeface="Arial Narrow" pitchFamily="34" charset="0"/>
                <a:sym typeface="Symbol" pitchFamily="18" charset="2"/>
              </a:rPr>
              <a:t></a:t>
            </a:r>
            <a:r>
              <a:rPr kumimoji="0" lang="pt-BR" altLang="pt-BR" sz="2000" dirty="0">
                <a:latin typeface="Arial Narrow" pitchFamily="34" charset="0"/>
              </a:rPr>
              <a:t>. </a:t>
            </a:r>
            <a:endParaRPr kumimoji="0" lang="pt-BR" altLang="pt-BR" sz="20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0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E8BC6D6-23F4-447A-9D6E-93625FD8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AE56983-44B1-4802-A055-8267D0535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292BC9-1BAE-4E6F-BF3D-C7ECCC1210BF}"/>
              </a:ext>
            </a:extLst>
          </p:cNvPr>
          <p:cNvSpPr txBox="1"/>
          <p:nvPr/>
        </p:nvSpPr>
        <p:spPr>
          <a:xfrm>
            <a:off x="197365" y="764704"/>
            <a:ext cx="87481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2 - símbolo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: um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símbolo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é uma entidade abstrata básica. É um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elemento atômico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usado em definições de linguagens, não sendo definido formalmente.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pt-BR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3 - alfabeto: 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um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alfabeto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, denotado por 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sym typeface="Symbol" pitchFamily="18" charset="2"/>
              </a:rPr>
              <a:t>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, é um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conjunto finito não vazio de símbolos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dirty="0"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4 - palavra 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(</a:t>
            </a:r>
            <a:r>
              <a:rPr kumimoji="0" lang="pt-BR" altLang="pt-BR" sz="2000" u="sng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sentença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ou </a:t>
            </a:r>
            <a:r>
              <a:rPr kumimoji="0" lang="pt-BR" altLang="pt-BR" sz="2000" u="sng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cadeia de símbolos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): uma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palavra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, denotada por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, é uma </a:t>
            </a:r>
            <a:r>
              <a:rPr kumimoji="0"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sequência finita de símbolos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justapostos tomados de algum alfabeto 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  <a:sym typeface="Symbol" pitchFamily="18" charset="2"/>
              </a:rPr>
              <a:t></a:t>
            </a:r>
            <a:r>
              <a:rPr kumimoji="0"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 </a:t>
            </a:r>
            <a:endParaRPr lang="pt-BR" altLang="pt-BR" sz="2000" b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b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altLang="pt-BR" sz="2000" b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itchFamily="34" charset="0"/>
              </a:rPr>
              <a:t>5 - palavra</a:t>
            </a:r>
            <a:r>
              <a:rPr kumimoji="0" lang="pt-BR" altLang="pt-BR" sz="2000" dirty="0">
                <a:latin typeface="Arial Narrow" pitchFamily="34" charset="0"/>
              </a:rPr>
              <a:t> 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itchFamily="34" charset="0"/>
              </a:rPr>
              <a:t>vazia</a:t>
            </a:r>
            <a:r>
              <a:rPr kumimoji="0" lang="pt-BR" altLang="pt-BR" sz="2000" dirty="0">
                <a:latin typeface="Arial Narrow" pitchFamily="34" charset="0"/>
              </a:rPr>
              <a:t>: 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itchFamily="34" charset="0"/>
              </a:rPr>
              <a:t>palavra vazia</a:t>
            </a:r>
            <a:r>
              <a:rPr kumimoji="0" lang="pt-BR" altLang="pt-BR" sz="2000" dirty="0">
                <a:latin typeface="Arial Narrow" pitchFamily="34" charset="0"/>
              </a:rPr>
              <a:t>, denotada por </a:t>
            </a:r>
            <a:r>
              <a:rPr kumimoji="0" lang="pt-BR" altLang="pt-BR" sz="2000" b="1" dirty="0">
                <a:latin typeface="Arial Narrow" pitchFamily="34" charset="0"/>
                <a:sym typeface="Symbol" pitchFamily="18" charset="2"/>
              </a:rPr>
              <a:t></a:t>
            </a:r>
            <a:r>
              <a:rPr kumimoji="0" lang="pt-BR" altLang="pt-BR" sz="2000" dirty="0">
                <a:latin typeface="Arial Narrow" pitchFamily="34" charset="0"/>
              </a:rPr>
              <a:t>, é uma palavra sem nenhum símbolo. </a:t>
            </a:r>
            <a:endParaRPr kumimoji="0" lang="pt-BR" altLang="pt-BR" sz="20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2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E8BC6D6-23F4-447A-9D6E-93625FD8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AE56983-44B1-4802-A055-8267D0535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292BC9-1BAE-4E6F-BF3D-C7ECCC1210BF}"/>
              </a:ext>
            </a:extLst>
          </p:cNvPr>
          <p:cNvSpPr txBox="1"/>
          <p:nvPr/>
        </p:nvSpPr>
        <p:spPr>
          <a:xfrm>
            <a:off x="197365" y="764704"/>
            <a:ext cx="87481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DEFINIÇÃO n</a:t>
            </a:r>
            <a:r>
              <a:rPr lang="pt-BR" sz="2000" b="1" baseline="30000" dirty="0">
                <a:solidFill>
                  <a:srgbClr val="008000"/>
                </a:solidFill>
                <a:latin typeface="Arial Narrow" pitchFamily="34" charset="0"/>
              </a:rPr>
              <a:t>o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6 - prefixo, sufixo, </a:t>
            </a:r>
            <a:r>
              <a:rPr lang="pt-BR" sz="2000" b="1" dirty="0" err="1">
                <a:solidFill>
                  <a:srgbClr val="008000"/>
                </a:solidFill>
                <a:latin typeface="Arial Narrow" pitchFamily="34" charset="0"/>
              </a:rPr>
              <a:t>subpalavra</a:t>
            </a:r>
            <a:r>
              <a:rPr lang="pt-BR" sz="2000" dirty="0">
                <a:latin typeface="Arial Narrow" pitchFamily="34" charset="0"/>
              </a:rPr>
              <a:t>: um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prefixo </a:t>
            </a:r>
            <a:r>
              <a:rPr lang="pt-BR" sz="2000" dirty="0">
                <a:latin typeface="Arial Narrow" pitchFamily="34" charset="0"/>
              </a:rPr>
              <a:t>de uma palavra </a:t>
            </a:r>
            <a:r>
              <a:rPr lang="pt-BR" sz="2000" b="1" dirty="0">
                <a:latin typeface="Arial Narrow" pitchFamily="34" charset="0"/>
              </a:rPr>
              <a:t>w</a:t>
            </a:r>
            <a:r>
              <a:rPr lang="pt-BR" sz="2000" dirty="0">
                <a:latin typeface="Arial Narrow" pitchFamily="34" charset="0"/>
              </a:rPr>
              <a:t> é qualquer sequência inicial de símbolos de </a:t>
            </a:r>
            <a:r>
              <a:rPr lang="pt-BR" sz="2000" b="1" dirty="0">
                <a:latin typeface="Arial Narrow" pitchFamily="34" charset="0"/>
              </a:rPr>
              <a:t>w</a:t>
            </a:r>
            <a:r>
              <a:rPr lang="pt-BR" sz="2000" dirty="0">
                <a:latin typeface="Arial Narrow" pitchFamily="34" charset="0"/>
              </a:rPr>
              <a:t>. Um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sufixo </a:t>
            </a:r>
            <a:r>
              <a:rPr lang="pt-BR" sz="2000" dirty="0">
                <a:latin typeface="Arial Narrow" pitchFamily="34" charset="0"/>
              </a:rPr>
              <a:t>de uma palavra </a:t>
            </a:r>
            <a:r>
              <a:rPr lang="pt-BR" sz="2000" b="1" dirty="0">
                <a:latin typeface="Arial Narrow" pitchFamily="34" charset="0"/>
              </a:rPr>
              <a:t>w</a:t>
            </a:r>
            <a:r>
              <a:rPr lang="pt-BR" sz="2000" dirty="0">
                <a:latin typeface="Arial Narrow" pitchFamily="34" charset="0"/>
              </a:rPr>
              <a:t> é qualquer sequência final de símbolos de </a:t>
            </a:r>
            <a:r>
              <a:rPr lang="pt-BR" sz="2000" b="1" dirty="0">
                <a:latin typeface="Arial Narrow" pitchFamily="34" charset="0"/>
              </a:rPr>
              <a:t>w</a:t>
            </a:r>
            <a:r>
              <a:rPr lang="pt-BR" sz="2000" dirty="0">
                <a:latin typeface="Arial Narrow" pitchFamily="34" charset="0"/>
              </a:rPr>
              <a:t>. Uma </a:t>
            </a:r>
            <a:r>
              <a:rPr lang="pt-BR" sz="2000" b="1" dirty="0" err="1">
                <a:solidFill>
                  <a:srgbClr val="FF0000"/>
                </a:solidFill>
                <a:latin typeface="Arial Narrow" pitchFamily="34" charset="0"/>
              </a:rPr>
              <a:t>subpalavra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pt-BR" sz="2000" dirty="0">
                <a:latin typeface="Arial Narrow" pitchFamily="34" charset="0"/>
              </a:rPr>
              <a:t>de uma palavra </a:t>
            </a:r>
            <a:r>
              <a:rPr lang="pt-BR" sz="2000" b="1" dirty="0">
                <a:latin typeface="Arial Narrow" pitchFamily="34" charset="0"/>
              </a:rPr>
              <a:t>w</a:t>
            </a:r>
            <a:r>
              <a:rPr lang="pt-BR" sz="2000" dirty="0">
                <a:latin typeface="Arial Narrow" pitchFamily="34" charset="0"/>
              </a:rPr>
              <a:t> é qualquer sequência de símbolos contíguos de </a:t>
            </a:r>
            <a:r>
              <a:rPr lang="pt-BR" sz="2000" b="1" dirty="0">
                <a:latin typeface="Arial Narrow" pitchFamily="34" charset="0"/>
              </a:rPr>
              <a:t>w</a:t>
            </a:r>
            <a:r>
              <a:rPr lang="pt-BR" sz="2000" dirty="0">
                <a:latin typeface="Arial Narrow" pitchFamily="34" charset="0"/>
              </a:rPr>
              <a:t>.</a:t>
            </a:r>
            <a:endParaRPr kumimoji="0" lang="pt-BR" altLang="pt-BR" sz="20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7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E8BC6D6-23F4-447A-9D6E-93625FD8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AE56983-44B1-4802-A055-8267D0535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292BC9-1BAE-4E6F-BF3D-C7ECCC1210BF}"/>
              </a:ext>
            </a:extLst>
          </p:cNvPr>
          <p:cNvSpPr txBox="1"/>
          <p:nvPr/>
        </p:nvSpPr>
        <p:spPr>
          <a:xfrm>
            <a:off x="197365" y="764704"/>
            <a:ext cx="874819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DEFINIÇÃO n</a:t>
            </a:r>
            <a:r>
              <a:rPr lang="pt-BR" sz="2000" b="1" baseline="30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6 - prefixo, sufixo, </a:t>
            </a:r>
            <a:r>
              <a:rPr lang="pt-BR" sz="2000" b="1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subpalavra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: um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prefixo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 uma palavra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é qualquer sequência inicial de símbolos de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 Um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sufixo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 uma palavra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é qualquer sequência final de símbolos de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 Uma </a:t>
            </a:r>
            <a:r>
              <a:rPr lang="pt-BR" sz="2000" b="1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subpalavra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 uma palavra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é qualquer sequência de símbolos contíguos de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defRPr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defRPr/>
            </a:pPr>
            <a:endParaRPr lang="pt-BR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 marL="0" lvl="1">
              <a:defRPr/>
            </a:pPr>
            <a:r>
              <a:rPr lang="pt-BR" altLang="pt-BR" sz="2000" b="1" dirty="0">
                <a:solidFill>
                  <a:srgbClr val="008000"/>
                </a:solidFill>
                <a:latin typeface="Arial Narrow" pitchFamily="34" charset="0"/>
              </a:rPr>
              <a:t>DEFINIÇÃO n</a:t>
            </a:r>
            <a:r>
              <a:rPr lang="pt-BR" altLang="pt-BR" sz="2000" b="1" baseline="30000" dirty="0">
                <a:solidFill>
                  <a:srgbClr val="008000"/>
                </a:solidFill>
                <a:latin typeface="Arial Narrow" pitchFamily="34" charset="0"/>
              </a:rPr>
              <a:t>o</a:t>
            </a:r>
            <a:r>
              <a:rPr lang="pt-BR" altLang="pt-BR" sz="2000" b="1" dirty="0">
                <a:solidFill>
                  <a:srgbClr val="008000"/>
                </a:solidFill>
                <a:latin typeface="Arial Narrow" pitchFamily="34" charset="0"/>
              </a:rPr>
              <a:t>7 - tamanho </a:t>
            </a:r>
            <a:r>
              <a:rPr lang="pt-BR" altLang="pt-BR" sz="2000" dirty="0">
                <a:latin typeface="Arial Narrow" pitchFamily="34" charset="0"/>
              </a:rPr>
              <a:t>(</a:t>
            </a:r>
            <a:r>
              <a:rPr lang="pt-BR" altLang="pt-BR" sz="2000" u="sng" dirty="0">
                <a:latin typeface="Arial Narrow" pitchFamily="34" charset="0"/>
              </a:rPr>
              <a:t>comprimento</a:t>
            </a:r>
            <a:r>
              <a:rPr lang="pt-BR" altLang="pt-BR" sz="2000" dirty="0">
                <a:latin typeface="Arial Narrow" pitchFamily="34" charset="0"/>
              </a:rPr>
              <a:t>)</a:t>
            </a:r>
            <a:r>
              <a:rPr lang="pt-BR" altLang="pt-BR" sz="2000" b="1" dirty="0">
                <a:solidFill>
                  <a:srgbClr val="008000"/>
                </a:solidFill>
                <a:latin typeface="Arial Narrow" pitchFamily="34" charset="0"/>
              </a:rPr>
              <a:t> de uma palavra</a:t>
            </a:r>
            <a:r>
              <a:rPr lang="pt-BR" altLang="pt-BR" sz="2000" dirty="0">
                <a:latin typeface="Arial Narrow" pitchFamily="34" charset="0"/>
              </a:rPr>
              <a:t>: o </a:t>
            </a:r>
            <a:r>
              <a:rPr lang="pt-BR" altLang="pt-BR" sz="2000" b="1" dirty="0">
                <a:solidFill>
                  <a:srgbClr val="FF0000"/>
                </a:solidFill>
                <a:latin typeface="Arial Narrow" pitchFamily="34" charset="0"/>
              </a:rPr>
              <a:t>tamanho </a:t>
            </a:r>
            <a:r>
              <a:rPr lang="pt-BR" altLang="pt-BR" sz="2000" dirty="0">
                <a:latin typeface="Arial Narrow" pitchFamily="34" charset="0"/>
              </a:rPr>
              <a:t>de uma palavra </a:t>
            </a:r>
            <a:r>
              <a:rPr lang="pt-BR" altLang="pt-BR" sz="2000" b="1" dirty="0">
                <a:latin typeface="Arial Narrow" pitchFamily="34" charset="0"/>
              </a:rPr>
              <a:t>w</a:t>
            </a:r>
            <a:r>
              <a:rPr lang="pt-BR" altLang="pt-BR" sz="2000" dirty="0">
                <a:latin typeface="Arial Narrow" pitchFamily="34" charset="0"/>
              </a:rPr>
              <a:t>, denotado por  </a:t>
            </a:r>
            <a:r>
              <a:rPr lang="pt-BR" altLang="pt-BR" sz="2000" b="1" dirty="0">
                <a:latin typeface="Arial Narrow" pitchFamily="34" charset="0"/>
              </a:rPr>
              <a:t>|w|</a:t>
            </a:r>
            <a:r>
              <a:rPr lang="pt-BR" altLang="pt-BR" sz="2000" dirty="0">
                <a:latin typeface="Arial Narrow" pitchFamily="34" charset="0"/>
              </a:rPr>
              <a:t>, é dado pelo </a:t>
            </a:r>
            <a:r>
              <a:rPr lang="pt-BR" altLang="pt-BR" sz="2000" b="1" dirty="0">
                <a:latin typeface="Arial Narrow" pitchFamily="34" charset="0"/>
              </a:rPr>
              <a:t>número de símbolos </a:t>
            </a:r>
            <a:r>
              <a:rPr lang="pt-BR" altLang="pt-BR" sz="2000" dirty="0">
                <a:latin typeface="Arial Narrow" pitchFamily="34" charset="0"/>
              </a:rPr>
              <a:t>que a compõem.</a:t>
            </a:r>
          </a:p>
        </p:txBody>
      </p:sp>
    </p:spTree>
    <p:extLst>
      <p:ext uri="{BB962C8B-B14F-4D97-AF65-F5344CB8AC3E}">
        <p14:creationId xmlns:p14="http://schemas.microsoft.com/office/powerpoint/2010/main" val="3241389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E8BC6D6-23F4-447A-9D6E-93625FD8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AE56983-44B1-4802-A055-8267D0535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292BC9-1BAE-4E6F-BF3D-C7ECCC1210BF}"/>
              </a:ext>
            </a:extLst>
          </p:cNvPr>
          <p:cNvSpPr txBox="1"/>
          <p:nvPr/>
        </p:nvSpPr>
        <p:spPr>
          <a:xfrm>
            <a:off x="197365" y="764704"/>
            <a:ext cx="87481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DEFINIÇÃO n</a:t>
            </a:r>
            <a:r>
              <a:rPr lang="pt-BR" sz="2000" b="1" baseline="30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6 - prefixo, sufixo, </a:t>
            </a:r>
            <a:r>
              <a:rPr lang="pt-BR" sz="2000" b="1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subpalavra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: um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prefixo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 uma palavra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é qualquer sequência inicial de símbolos de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 Um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sufixo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 uma palavra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é qualquer sequência final de símbolos de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 Uma </a:t>
            </a:r>
            <a:r>
              <a:rPr lang="pt-BR" sz="2000" b="1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subpalavra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 uma palavra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é qualquer sequência de símbolos contíguos de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defRPr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defRPr/>
            </a:pPr>
            <a:endParaRPr lang="pt-BR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 marL="0" lvl="1">
              <a:tabLst>
                <a:tab pos="0" algn="l"/>
              </a:tabLst>
              <a:defRPr/>
            </a:pP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DEFINIÇÃO n</a:t>
            </a:r>
            <a:r>
              <a:rPr lang="pt-BR" altLang="pt-BR" sz="2000" b="1" baseline="30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7 - tamanho 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(</a:t>
            </a:r>
            <a:r>
              <a:rPr lang="pt-BR" altLang="pt-BR" sz="2000" u="sng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comprimento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)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de uma palavra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: o 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tamanho 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 uma palavra 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, denotado por  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|w|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, é dado pelo 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número de símbolos 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que a compõem.</a:t>
            </a:r>
          </a:p>
          <a:p>
            <a:pPr>
              <a:tabLst>
                <a:tab pos="0" algn="l"/>
              </a:tabLst>
              <a:defRPr/>
            </a:pPr>
            <a:endParaRPr lang="pt-BR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tabLst>
                <a:tab pos="0" algn="l"/>
              </a:tabLst>
              <a:defRPr/>
            </a:pPr>
            <a:endParaRPr lang="pt-BR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tabLst>
                <a:tab pos="0" algn="l"/>
              </a:tabLst>
              <a:defRPr/>
            </a:pP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	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DEFINIÇÃO n</a:t>
            </a:r>
            <a:r>
              <a:rPr lang="pt-BR" sz="2000" b="1" baseline="30000" dirty="0">
                <a:solidFill>
                  <a:srgbClr val="008000"/>
                </a:solidFill>
                <a:latin typeface="Arial Narrow" pitchFamily="34" charset="0"/>
              </a:rPr>
              <a:t>o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8 - concatenação de palavras</a:t>
            </a:r>
            <a:r>
              <a:rPr lang="pt-BR" sz="2000" dirty="0">
                <a:latin typeface="Arial Narrow" pitchFamily="34" charset="0"/>
              </a:rPr>
              <a:t>: a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concatenação</a:t>
            </a:r>
            <a:r>
              <a:rPr lang="pt-BR" sz="2000" dirty="0">
                <a:latin typeface="Arial Narrow" pitchFamily="34" charset="0"/>
              </a:rPr>
              <a:t> de duas palavras é a palavra formada pela escrita da primeira seguida da segunda. </a:t>
            </a:r>
          </a:p>
        </p:txBody>
      </p:sp>
    </p:spTree>
    <p:extLst>
      <p:ext uri="{BB962C8B-B14F-4D97-AF65-F5344CB8AC3E}">
        <p14:creationId xmlns:p14="http://schemas.microsoft.com/office/powerpoint/2010/main" val="229610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E8BC6D6-23F4-447A-9D6E-93625FD8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AE56983-44B1-4802-A055-8267D0535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292BC9-1BAE-4E6F-BF3D-C7ECCC1210BF}"/>
              </a:ext>
            </a:extLst>
          </p:cNvPr>
          <p:cNvSpPr txBox="1"/>
          <p:nvPr/>
        </p:nvSpPr>
        <p:spPr>
          <a:xfrm>
            <a:off x="197365" y="764704"/>
            <a:ext cx="874819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DEFINIÇÃO n</a:t>
            </a:r>
            <a:r>
              <a:rPr lang="pt-BR" sz="2000" b="1" baseline="30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6 - prefixo, sufixo, </a:t>
            </a:r>
            <a:r>
              <a:rPr lang="pt-BR" sz="2000" b="1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subpalavra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: um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prefixo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 uma palavra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é qualquer sequência inicial de símbolos de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 Um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sufixo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 uma palavra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é qualquer sequência final de símbolos de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 Uma </a:t>
            </a:r>
            <a:r>
              <a:rPr lang="pt-BR" sz="2000" b="1" dirty="0" err="1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subpalavra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 uma palavra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é qualquer sequência de símbolos contíguos de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.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defRPr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defRPr/>
            </a:pPr>
            <a:endParaRPr lang="pt-BR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 marL="0" lvl="1">
              <a:tabLst>
                <a:tab pos="0" algn="l"/>
              </a:tabLst>
              <a:defRPr/>
            </a:pP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DEFINIÇÃO n</a:t>
            </a:r>
            <a:r>
              <a:rPr lang="pt-BR" altLang="pt-BR" sz="2000" b="1" baseline="30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7 - tamanho 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(</a:t>
            </a:r>
            <a:r>
              <a:rPr lang="pt-BR" altLang="pt-BR" sz="2000" u="sng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comprimento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)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de uma palavra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: o 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tamanho 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 uma palavra 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, denotado por  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|w|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, é dado pelo </a:t>
            </a:r>
            <a:r>
              <a:rPr lang="pt-BR" alt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número de símbolos </a:t>
            </a:r>
            <a:r>
              <a:rPr lang="pt-BR" alt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que a compõem.</a:t>
            </a:r>
          </a:p>
          <a:p>
            <a:pPr>
              <a:tabLst>
                <a:tab pos="0" algn="l"/>
              </a:tabLst>
              <a:defRPr/>
            </a:pPr>
            <a:endParaRPr lang="pt-BR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tabLst>
                <a:tab pos="0" algn="l"/>
              </a:tabLst>
              <a:defRPr/>
            </a:pPr>
            <a:endParaRPr lang="pt-BR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DEFINIÇÃO n</a:t>
            </a:r>
            <a:r>
              <a:rPr lang="pt-BR" sz="2000" b="1" baseline="30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8 - concatenação de palavras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: a </a:t>
            </a:r>
            <a:r>
              <a:rPr lang="pt-BR" sz="2000" b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concatenação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de duas palavras é a palavra formada pela escrita da primeira seguida da segunda. </a:t>
            </a:r>
          </a:p>
          <a:p>
            <a:pPr>
              <a:defRPr/>
            </a:pPr>
            <a:endParaRPr lang="en-US" sz="2000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>
              <a:defRPr/>
            </a:pPr>
            <a:endParaRPr lang="pt-BR" sz="2000" dirty="0">
              <a:latin typeface="Arial Narrow" pitchFamily="34" charset="0"/>
            </a:endParaRPr>
          </a:p>
          <a:p>
            <a:pPr>
              <a:defRPr/>
            </a:pP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DEFINIÇÃO n</a:t>
            </a:r>
            <a:r>
              <a:rPr lang="pt-BR" sz="2000" b="1" baseline="30000" dirty="0">
                <a:solidFill>
                  <a:srgbClr val="008000"/>
                </a:solidFill>
                <a:latin typeface="Arial Narrow" pitchFamily="34" charset="0"/>
              </a:rPr>
              <a:t>o</a:t>
            </a:r>
            <a:r>
              <a:rPr lang="pt-BR" sz="2000" b="1" dirty="0">
                <a:solidFill>
                  <a:srgbClr val="008000"/>
                </a:solidFill>
                <a:latin typeface="Arial Narrow" pitchFamily="34" charset="0"/>
              </a:rPr>
              <a:t>9 - concatenação sucessiva de uma palavra</a:t>
            </a:r>
            <a:r>
              <a:rPr lang="pt-BR" sz="2000" dirty="0">
                <a:latin typeface="Arial Narrow" pitchFamily="34" charset="0"/>
              </a:rPr>
              <a:t>: a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concatenação sucessiva </a:t>
            </a:r>
            <a:r>
              <a:rPr lang="pt-BR" sz="2000" dirty="0">
                <a:latin typeface="Arial Narrow" pitchFamily="34" charset="0"/>
              </a:rPr>
              <a:t>de uma palavra </a:t>
            </a:r>
            <a:r>
              <a:rPr lang="pt-BR" sz="2000" b="1" dirty="0">
                <a:latin typeface="Arial Narrow" pitchFamily="34" charset="0"/>
              </a:rPr>
              <a:t>w</a:t>
            </a:r>
            <a:r>
              <a:rPr lang="pt-BR" sz="2000" dirty="0">
                <a:latin typeface="Arial Narrow" pitchFamily="34" charset="0"/>
              </a:rPr>
              <a:t>, denotada por  </a:t>
            </a:r>
            <a:r>
              <a:rPr lang="pt-BR" sz="2000" b="1" dirty="0" err="1">
                <a:latin typeface="Arial Narrow" pitchFamily="34" charset="0"/>
              </a:rPr>
              <a:t>w</a:t>
            </a:r>
            <a:r>
              <a:rPr lang="pt-BR" sz="2000" b="1" baseline="30000" dirty="0" err="1">
                <a:latin typeface="Arial Narrow" pitchFamily="34" charset="0"/>
              </a:rPr>
              <a:t>n</a:t>
            </a:r>
            <a:r>
              <a:rPr lang="pt-BR" sz="2000" dirty="0">
                <a:latin typeface="Arial Narrow" pitchFamily="34" charset="0"/>
              </a:rPr>
              <a:t>, é a concatenação de </a:t>
            </a:r>
            <a:r>
              <a:rPr lang="pt-BR" sz="2000" b="1" dirty="0">
                <a:latin typeface="Arial Narrow" pitchFamily="34" charset="0"/>
              </a:rPr>
              <a:t>w</a:t>
            </a:r>
            <a:r>
              <a:rPr lang="pt-BR" sz="2000" dirty="0">
                <a:latin typeface="Arial Narrow" pitchFamily="34" charset="0"/>
              </a:rPr>
              <a:t> com ela mesma </a:t>
            </a:r>
          </a:p>
          <a:p>
            <a:pPr>
              <a:defRPr/>
            </a:pPr>
            <a:r>
              <a:rPr lang="pt-BR" sz="2000" b="1" dirty="0">
                <a:latin typeface="Arial Narrow" pitchFamily="34" charset="0"/>
              </a:rPr>
              <a:t>n</a:t>
            </a:r>
            <a:r>
              <a:rPr lang="pt-BR" sz="2000" dirty="0">
                <a:latin typeface="Arial Narrow" pitchFamily="34" charset="0"/>
              </a:rPr>
              <a:t> vezes. </a:t>
            </a:r>
            <a:endParaRPr lang="en-US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48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E8BC6D6-23F4-447A-9D6E-93625FD8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AE56983-44B1-4802-A055-8267D0535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292BC9-1BAE-4E6F-BF3D-C7ECCC1210BF}"/>
              </a:ext>
            </a:extLst>
          </p:cNvPr>
          <p:cNvSpPr txBox="1"/>
          <p:nvPr/>
        </p:nvSpPr>
        <p:spPr>
          <a:xfrm>
            <a:off x="197365" y="764704"/>
            <a:ext cx="87481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pt-BR" altLang="pt-BR" sz="2000" b="1" dirty="0">
                <a:solidFill>
                  <a:srgbClr val="008000"/>
                </a:solidFill>
                <a:latin typeface="Arial Narrow" pitchFamily="34" charset="0"/>
              </a:rPr>
              <a:t>DEFINIÇÃO n</a:t>
            </a:r>
            <a:r>
              <a:rPr lang="pt-BR" altLang="pt-BR" sz="2000" b="1" baseline="30000" dirty="0">
                <a:solidFill>
                  <a:srgbClr val="008000"/>
                </a:solidFill>
                <a:latin typeface="Arial Narrow" pitchFamily="34" charset="0"/>
              </a:rPr>
              <a:t>o</a:t>
            </a:r>
            <a:r>
              <a:rPr lang="pt-BR" altLang="pt-BR" sz="2000" b="1" dirty="0">
                <a:solidFill>
                  <a:srgbClr val="008000"/>
                </a:solidFill>
                <a:latin typeface="Arial Narrow" pitchFamily="34" charset="0"/>
              </a:rPr>
              <a:t>10 - conjunto todas as palavras </a:t>
            </a:r>
            <a:r>
              <a:rPr lang="pt-BR" altLang="pt-BR" sz="2000" dirty="0">
                <a:latin typeface="Arial Narrow" pitchFamily="34" charset="0"/>
              </a:rPr>
              <a:t>(fechamentos de um alfabeto): </a:t>
            </a:r>
          </a:p>
          <a:p>
            <a:pPr marL="263525" lvl="1" indent="-263525">
              <a:buFont typeface="Arial Narrow" panose="020B0606020202030204" pitchFamily="34" charset="0"/>
              <a:buChar char="–"/>
              <a:defRPr/>
            </a:pPr>
            <a:r>
              <a:rPr lang="pt-BR" altLang="pt-BR" sz="2000" b="1" dirty="0">
                <a:solidFill>
                  <a:srgbClr val="FF0000"/>
                </a:solidFill>
                <a:latin typeface="Arial Narrow" pitchFamily="34" charset="0"/>
              </a:rPr>
              <a:t>fechamento reflexivo </a:t>
            </a:r>
            <a:r>
              <a:rPr lang="pt-BR" altLang="pt-BR" sz="2000" dirty="0">
                <a:latin typeface="Arial Narrow" pitchFamily="34" charset="0"/>
              </a:rPr>
              <a:t>(estrela de </a:t>
            </a:r>
            <a:r>
              <a:rPr lang="pt-BR" altLang="pt-BR" sz="2000" dirty="0" err="1">
                <a:latin typeface="Arial Narrow" pitchFamily="34" charset="0"/>
              </a:rPr>
              <a:t>Kleene</a:t>
            </a:r>
            <a:r>
              <a:rPr lang="pt-BR" altLang="pt-BR" sz="2000" dirty="0">
                <a:latin typeface="Arial Narrow" pitchFamily="34" charset="0"/>
              </a:rPr>
              <a:t>) de um alfabeto </a:t>
            </a:r>
            <a:r>
              <a:rPr lang="pt-BR" altLang="pt-BR" sz="2000" dirty="0">
                <a:latin typeface="Arial Narrow" pitchFamily="34" charset="0"/>
                <a:sym typeface="Symbol" pitchFamily="18" charset="2"/>
              </a:rPr>
              <a:t></a:t>
            </a:r>
            <a:r>
              <a:rPr lang="pt-BR" altLang="pt-BR" sz="2000" dirty="0">
                <a:latin typeface="Arial Narrow" pitchFamily="34" charset="0"/>
              </a:rPr>
              <a:t>, denotado por </a:t>
            </a:r>
            <a:r>
              <a:rPr lang="pt-BR" altLang="pt-BR" sz="2000" dirty="0">
                <a:latin typeface="Arial Narrow" pitchFamily="34" charset="0"/>
                <a:sym typeface="Symbol" pitchFamily="18" charset="2"/>
              </a:rPr>
              <a:t></a:t>
            </a:r>
            <a:r>
              <a:rPr lang="pt-BR" altLang="pt-BR" sz="2000" b="1" dirty="0">
                <a:latin typeface="Arial Narrow" pitchFamily="34" charset="0"/>
              </a:rPr>
              <a:t>*</a:t>
            </a:r>
            <a:r>
              <a:rPr lang="pt-BR" altLang="pt-BR" sz="2000" dirty="0">
                <a:latin typeface="Arial Narrow" pitchFamily="34" charset="0"/>
              </a:rPr>
              <a:t>, é o </a:t>
            </a:r>
            <a:r>
              <a:rPr lang="pt-BR" altLang="pt-BR" sz="2000" b="1" dirty="0">
                <a:latin typeface="Arial Narrow" pitchFamily="34" charset="0"/>
              </a:rPr>
              <a:t>conjunto infinito de todas as palavras</a:t>
            </a:r>
            <a:r>
              <a:rPr lang="pt-BR" altLang="pt-BR" sz="2000" dirty="0">
                <a:latin typeface="Arial Narrow" pitchFamily="34" charset="0"/>
              </a:rPr>
              <a:t> que podem ser formadas com os símbolos de </a:t>
            </a:r>
            <a:r>
              <a:rPr lang="pt-BR" altLang="pt-BR" sz="2000" dirty="0">
                <a:latin typeface="Arial Narrow" pitchFamily="34" charset="0"/>
                <a:sym typeface="Symbol" pitchFamily="18" charset="2"/>
              </a:rPr>
              <a:t></a:t>
            </a:r>
            <a:r>
              <a:rPr lang="pt-BR" altLang="pt-BR" sz="2000" dirty="0">
                <a:latin typeface="Arial Narrow" pitchFamily="34" charset="0"/>
              </a:rPr>
              <a:t>, inclusive a palavra vazia; </a:t>
            </a:r>
          </a:p>
          <a:p>
            <a:pPr marL="263525" lvl="1" indent="-263525">
              <a:buFont typeface="Arial Narrow" panose="020B0606020202030204" pitchFamily="34" charset="0"/>
              <a:buChar char="–"/>
              <a:defRPr/>
            </a:pPr>
            <a:endParaRPr lang="pt-BR" altLang="pt-BR" sz="2000" b="1" dirty="0">
              <a:solidFill>
                <a:srgbClr val="FF0000"/>
              </a:solidFill>
              <a:latin typeface="Arial Narrow" pitchFamily="34" charset="0"/>
            </a:endParaRPr>
          </a:p>
          <a:p>
            <a:pPr marL="263525" lvl="1" indent="-263525">
              <a:buFont typeface="Arial Narrow" panose="020B0606020202030204" pitchFamily="34" charset="0"/>
              <a:buChar char="–"/>
              <a:defRPr/>
            </a:pPr>
            <a:r>
              <a:rPr lang="pt-BR" altLang="pt-BR" sz="2000" b="1" dirty="0">
                <a:solidFill>
                  <a:srgbClr val="FF0000"/>
                </a:solidFill>
                <a:latin typeface="Arial Narrow" pitchFamily="34" charset="0"/>
              </a:rPr>
              <a:t>fechamento transitivo</a:t>
            </a:r>
            <a:r>
              <a:rPr lang="pt-BR" altLang="pt-BR" sz="2000" dirty="0">
                <a:latin typeface="Arial Narrow" pitchFamily="34" charset="0"/>
              </a:rPr>
              <a:t> de  um  alfabeto  </a:t>
            </a:r>
            <a:r>
              <a:rPr lang="pt-BR" altLang="pt-BR" sz="2000" dirty="0">
                <a:latin typeface="Arial Narrow" pitchFamily="34" charset="0"/>
                <a:sym typeface="Symbol" pitchFamily="18" charset="2"/>
              </a:rPr>
              <a:t></a:t>
            </a:r>
            <a:r>
              <a:rPr lang="pt-BR" altLang="pt-BR" sz="2000" dirty="0">
                <a:latin typeface="Arial Narrow" pitchFamily="34" charset="0"/>
              </a:rPr>
              <a:t>,  denotado  por  </a:t>
            </a:r>
            <a:r>
              <a:rPr lang="pt-BR" altLang="pt-BR" sz="2000" dirty="0">
                <a:latin typeface="Arial Narrow" pitchFamily="34" charset="0"/>
                <a:sym typeface="Symbol" pitchFamily="18" charset="2"/>
              </a:rPr>
              <a:t></a:t>
            </a:r>
            <a:r>
              <a:rPr lang="pt-BR" altLang="pt-BR" sz="2000" b="1" baseline="30000" dirty="0">
                <a:latin typeface="Arial Narrow" pitchFamily="34" charset="0"/>
              </a:rPr>
              <a:t>+</a:t>
            </a:r>
            <a:r>
              <a:rPr lang="pt-BR" altLang="pt-BR" sz="2000" dirty="0">
                <a:latin typeface="Arial Narrow" pitchFamily="34" charset="0"/>
              </a:rPr>
              <a:t>, é dado por </a:t>
            </a:r>
            <a:r>
              <a:rPr lang="pt-BR" altLang="pt-BR" sz="2000" dirty="0">
                <a:latin typeface="Arial Narrow" pitchFamily="34" charset="0"/>
                <a:sym typeface="Symbol" pitchFamily="18" charset="2"/>
              </a:rPr>
              <a:t></a:t>
            </a:r>
            <a:r>
              <a:rPr lang="pt-BR" altLang="pt-BR" sz="2000" dirty="0">
                <a:latin typeface="Arial Narrow" pitchFamily="34" charset="0"/>
              </a:rPr>
              <a:t>* - {</a:t>
            </a:r>
            <a:r>
              <a:rPr lang="pt-BR" altLang="pt-BR" sz="2000" dirty="0">
                <a:latin typeface="Arial Narrow" pitchFamily="34" charset="0"/>
                <a:sym typeface="Symbol" pitchFamily="18" charset="2"/>
              </a:rPr>
              <a:t></a:t>
            </a:r>
            <a:r>
              <a:rPr lang="pt-BR" altLang="pt-BR" sz="2000" dirty="0">
                <a:latin typeface="Arial Narrow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870754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EE8BC6D6-23F4-447A-9D6E-93625FD8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AE56983-44B1-4802-A055-8267D0535E2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292BC9-1BAE-4E6F-BF3D-C7ECCC1210BF}"/>
              </a:ext>
            </a:extLst>
          </p:cNvPr>
          <p:cNvSpPr txBox="1"/>
          <p:nvPr/>
        </p:nvSpPr>
        <p:spPr>
          <a:xfrm>
            <a:off x="197365" y="764704"/>
            <a:ext cx="874819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DEFINIÇÃO n</a:t>
            </a:r>
            <a:r>
              <a:rPr kumimoji="0" lang="pt-BR" altLang="pt-BR" sz="2000" b="1" baseline="30000" dirty="0">
                <a:solidFill>
                  <a:srgbClr val="008000"/>
                </a:solidFill>
                <a:latin typeface="Arial Narrow" panose="020B0606020202030204" pitchFamily="34" charset="0"/>
              </a:rPr>
              <a:t>o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11 - linguagem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uma 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linguagem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denotada por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é o </a:t>
            </a:r>
            <a:r>
              <a:rPr kumimoji="0" lang="pt-BR" altLang="pt-BR" sz="2000" u="sng" dirty="0">
                <a:latin typeface="Arial Narrow" panose="020B0606020202030204" pitchFamily="34" charset="0"/>
              </a:rPr>
              <a:t>conjunto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de todas as </a:t>
            </a:r>
            <a:r>
              <a:rPr kumimoji="0" lang="pt-BR" altLang="pt-BR" sz="2000" u="sng" dirty="0">
                <a:latin typeface="Arial Narrow" panose="020B0606020202030204" pitchFamily="34" charset="0"/>
              </a:rPr>
              <a:t>palavras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que podem ser formadas com os </a:t>
            </a:r>
            <a:r>
              <a:rPr kumimoji="0" lang="pt-BR" altLang="pt-BR" sz="2000" u="sng" dirty="0">
                <a:latin typeface="Arial Narrow" panose="020B0606020202030204" pitchFamily="34" charset="0"/>
              </a:rPr>
              <a:t>símbolos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de um </a:t>
            </a:r>
            <a:r>
              <a:rPr kumimoji="0" lang="pt-BR" altLang="pt-BR" sz="2000" u="sng" dirty="0">
                <a:latin typeface="Arial Narrow" panose="020B0606020202030204" pitchFamily="34" charset="0"/>
              </a:rPr>
              <a:t>alfabeto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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incluindo também a palavra vazia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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Portanto, uma linguagem  L  em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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é um subconjunto de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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*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ou seja, L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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  <a:sym typeface="Symbol" panose="05050102010706020507" pitchFamily="18" charset="2"/>
              </a:rPr>
              <a:t>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*.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pt-BR" sz="2000" dirty="0">
                <a:latin typeface="Arial Narrow" panose="020B0606020202030204" pitchFamily="34" charset="0"/>
              </a:rPr>
              <a:t>Uma </a:t>
            </a:r>
            <a:r>
              <a:rPr kumimoji="0" lang="en-US" altLang="pt-BR" sz="2000" dirty="0" err="1">
                <a:latin typeface="Arial Narrow" panose="020B0606020202030204" pitchFamily="34" charset="0"/>
              </a:rPr>
              <a:t>linguagem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 </a:t>
            </a:r>
            <a:r>
              <a:rPr kumimoji="0" lang="en-US" altLang="pt-BR" sz="2000" dirty="0" err="1">
                <a:latin typeface="Arial Narrow" panose="020B0606020202030204" pitchFamily="34" charset="0"/>
              </a:rPr>
              <a:t>pode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 ser </a:t>
            </a:r>
            <a:r>
              <a:rPr kumimoji="0" lang="en-US" altLang="pt-BR" sz="2000" b="1" dirty="0" err="1">
                <a:latin typeface="Arial Narrow" panose="020B0606020202030204" pitchFamily="34" charset="0"/>
              </a:rPr>
              <a:t>vazia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,</a:t>
            </a:r>
            <a:r>
              <a:rPr kumimoji="0" lang="en-US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en-US" altLang="pt-BR" sz="2000" b="1" dirty="0" err="1">
                <a:latin typeface="Arial Narrow" panose="020B0606020202030204" pitchFamily="34" charset="0"/>
              </a:rPr>
              <a:t>finita</a:t>
            </a:r>
            <a:r>
              <a:rPr kumimoji="0" lang="en-US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en-US" altLang="pt-BR" sz="2000" dirty="0" err="1">
                <a:latin typeface="Arial Narrow" panose="020B0606020202030204" pitchFamily="34" charset="0"/>
              </a:rPr>
              <a:t>ou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 </a:t>
            </a:r>
            <a:r>
              <a:rPr kumimoji="0" lang="en-US" altLang="pt-BR" sz="2000" b="1" dirty="0" err="1">
                <a:latin typeface="Arial Narrow" panose="020B0606020202030204" pitchFamily="34" charset="0"/>
              </a:rPr>
              <a:t>infinita</a:t>
            </a:r>
            <a:r>
              <a:rPr kumimoji="0" lang="en-US" altLang="pt-BR" sz="2000" dirty="0">
                <a:latin typeface="Arial Narrow" panose="020B0606020202030204" pitchFamily="34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Tem-se as seguintes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operações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sobre linguagens: união, intersecção, diferença, concatenação, concatenação sucessiva, fechamento. </a:t>
            </a:r>
            <a:endParaRPr kumimoji="0" lang="pt-BR" altLang="pt-BR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92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4">
            <a:extLst>
              <a:ext uri="{FF2B5EF4-FFF2-40B4-BE49-F238E27FC236}">
                <a16:creationId xmlns:a16="http://schemas.microsoft.com/office/drawing/2014/main" id="{EB32D0B4-7C63-4A61-BEB1-87A2CBD0F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7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400">
              <a:latin typeface="Times New Roman" panose="02020603050405020304" pitchFamily="18" charset="0"/>
            </a:endParaRPr>
          </a:p>
        </p:txBody>
      </p:sp>
      <p:graphicFrame>
        <p:nvGraphicFramePr>
          <p:cNvPr id="79877" name="Group 5">
            <a:extLst>
              <a:ext uri="{FF2B5EF4-FFF2-40B4-BE49-F238E27FC236}">
                <a16:creationId xmlns:a16="http://schemas.microsoft.com/office/drawing/2014/main" id="{AC29F871-4E70-4039-B7B7-2AD5E3F3C428}"/>
              </a:ext>
            </a:extLst>
          </p:cNvPr>
          <p:cNvGraphicFramePr>
            <a:graphicFrameLocks noGrp="1"/>
          </p:cNvGraphicFramePr>
          <p:nvPr/>
        </p:nvGraphicFramePr>
        <p:xfrm>
          <a:off x="0" y="2197100"/>
          <a:ext cx="207964" cy="2465388"/>
        </p:xfrm>
        <a:graphic>
          <a:graphicData uri="http://schemas.openxmlformats.org/drawingml/2006/table">
            <a:tbl>
              <a:tblPr/>
              <a:tblGrid>
                <a:gridCol w="20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5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282" marR="9128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70" name="Text Box 11">
            <a:extLst>
              <a:ext uri="{FF2B5EF4-FFF2-40B4-BE49-F238E27FC236}">
                <a16:creationId xmlns:a16="http://schemas.microsoft.com/office/drawing/2014/main" id="{FB475E9E-EFBA-4B68-B09C-A0CE30FB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6" y="764704"/>
            <a:ext cx="878051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8288" indent="-268288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tabLst>
                <a:tab pos="36036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6036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6036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036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DAVIS, M. D.; SIGAL, R.; WEYUKER, E. J. </a:t>
            </a:r>
            <a:r>
              <a:rPr kumimoji="0" lang="pt-BR" altLang="pt-BR" sz="2000" b="1" dirty="0" err="1">
                <a:latin typeface="Arial Narrow" panose="020B0606020202030204" pitchFamily="34" charset="0"/>
              </a:rPr>
              <a:t>Computability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b="1" dirty="0" err="1">
                <a:latin typeface="Arial Narrow" panose="020B0606020202030204" pitchFamily="34" charset="0"/>
              </a:rPr>
              <a:t>complexity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b="1" dirty="0" err="1">
                <a:latin typeface="Arial Narrow" panose="020B0606020202030204" pitchFamily="34" charset="0"/>
              </a:rPr>
              <a:t>and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b="1" dirty="0" err="1">
                <a:latin typeface="Arial Narrow" panose="020B0606020202030204" pitchFamily="34" charset="0"/>
              </a:rPr>
              <a:t>languages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fundamentals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of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theoretical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computer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science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2nd ed. San Francisco: Morgan Kaufmann, 1994.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DIVERIO, T. A.; MENEZES, P. B.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Teoria da computação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máquinas universais e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computabilidade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3.ed. Porto Alegre: Bookman, 2011.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en-US" altLang="pt-BR" sz="2000" dirty="0">
                <a:latin typeface="Arial Narrow" panose="020B0606020202030204" pitchFamily="34" charset="0"/>
              </a:rPr>
              <a:t>HOPCROFT, J. E.; ULLMAN, J. D.; MOTWANI, R.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Introdução à teoria de autômatos, linguagens e computação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 Rio de Janeiro: Campus, 2003.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SOUZA, C. S.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Linguística computacional interativa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notas de aula. Rio de Janeiro, 2012. Disponível em: http://www.inf.puc-rio.br/~inf2705/2012-2/programa.html. Acesso em: 20 fev. </a:t>
            </a:r>
            <a:r>
              <a:rPr kumimoji="0" lang="pt-BR" altLang="pt-BR" sz="2000">
                <a:latin typeface="Arial Narrow" panose="020B0606020202030204" pitchFamily="34" charset="0"/>
              </a:rPr>
              <a:t>2021.</a:t>
            </a: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0" lang="pt-BR" altLang="pt-BR" sz="2000" dirty="0">
                <a:latin typeface="Arial Narrow" panose="020B0606020202030204" pitchFamily="34" charset="0"/>
              </a:rPr>
              <a:t>SIPSER, M. 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Introdução à teoria da computação.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São Paulo: Thomson Learning, 2007.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9DC9C84-7356-4CB2-8E90-5B498345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6" y="100013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DOCUMENTOS CONSULTADOS / RECOMENDADOS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endParaRPr kumimoji="1" lang="en-US" sz="4400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CBA9A18A-8681-4C41-AC83-D415559F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CaixaDeTexto 6">
            <a:extLst>
              <a:ext uri="{FF2B5EF4-FFF2-40B4-BE49-F238E27FC236}">
                <a16:creationId xmlns:a16="http://schemas.microsoft.com/office/drawing/2014/main" id="{B3715168-3BDC-4D0D-8AE7-96988043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236" y="3627726"/>
            <a:ext cx="4319587" cy="2246313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O estudo da </a:t>
            </a:r>
            <a:r>
              <a:rPr kumimoji="0" lang="pt-BR" alt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computabilidade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objetiva determinar a </a:t>
            </a:r>
            <a:r>
              <a:rPr kumimoji="0" lang="pt-BR" altLang="pt-BR" sz="2000" b="1" dirty="0" err="1">
                <a:latin typeface="Arial Narrow" panose="020B0606020202030204" pitchFamily="34" charset="0"/>
              </a:rPr>
              <a:t>solucionabilidade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de problemas, isto é, a existência de algoritmos que os resolvam, investigando os limites do que pode ser implementado em um computador para evitar a pesquisa de soluções inexistentes. </a:t>
            </a:r>
          </a:p>
        </p:txBody>
      </p:sp>
      <p:cxnSp>
        <p:nvCxnSpPr>
          <p:cNvPr id="9222" name="Conector de seta reta 7">
            <a:extLst>
              <a:ext uri="{FF2B5EF4-FFF2-40B4-BE49-F238E27FC236}">
                <a16:creationId xmlns:a16="http://schemas.microsoft.com/office/drawing/2014/main" id="{2AEAE9F4-BFF4-41EE-A983-B9A86F642B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7659" y="3270739"/>
            <a:ext cx="1073150" cy="414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13">
            <a:extLst>
              <a:ext uri="{FF2B5EF4-FFF2-40B4-BE49-F238E27FC236}">
                <a16:creationId xmlns:a16="http://schemas.microsoft.com/office/drawing/2014/main" id="{9E6941DD-C1F8-4402-AF33-025167C5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23A2BF9A-90BC-450A-B1CA-4A1700C81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Text Box 133">
            <a:extLst>
              <a:ext uri="{FF2B5EF4-FFF2-40B4-BE49-F238E27FC236}">
                <a16:creationId xmlns:a16="http://schemas.microsoft.com/office/drawing/2014/main" id="{44227CD3-9796-4FF1-BAD5-B76B10F1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770946"/>
            <a:ext cx="87660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A </a:t>
            </a:r>
            <a:r>
              <a:rPr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TEORIA DA COMPUTAÇÃO </a:t>
            </a: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é a base fundamental da Ciência da Computação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</a:t>
            </a:r>
            <a:endParaRPr kumimoji="0" lang="pt-BR" altLang="pt-BR" sz="2000" dirty="0"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modelos formais: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expressões regulares, gramáticas, autômatos finitos e de pilha, máquinas universais (máquinas de Turing, de Post, com pilhas, Norma), funções recursivas (de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Kleene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cálculo Lambda), entre outros, que têm um papel fundamental em várias áreas da Computação como processamento de textos, compiladores, definição de linguagens de programação e servem para definir o que é o não computável.</a:t>
            </a: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endParaRPr kumimoji="0" lang="pt-BR" altLang="pt-BR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aspectos teóricos: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u="sng" dirty="0" err="1">
                <a:latin typeface="Arial Narrow" panose="020B0606020202030204" pitchFamily="34" charset="0"/>
              </a:rPr>
              <a:t>computabilidade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complexidade computacional, inter-relacionamento entre modelos.</a:t>
            </a:r>
            <a:endParaRPr kumimoji="0" lang="en-US" altLang="pt-BR" sz="20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3">
            <a:extLst>
              <a:ext uri="{FF2B5EF4-FFF2-40B4-BE49-F238E27FC236}">
                <a16:creationId xmlns:a16="http://schemas.microsoft.com/office/drawing/2014/main" id="{3F9A1333-B57D-48A9-9883-855E4178C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770946"/>
            <a:ext cx="87660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A </a:t>
            </a:r>
            <a:r>
              <a:rPr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TEORIA DA COMPUTAÇÃO </a:t>
            </a: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é a base fundamental da Ciência da Computação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</a:t>
            </a:r>
            <a:endParaRPr kumimoji="0" lang="pt-BR" altLang="pt-BR" sz="2000" dirty="0"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modelos formais: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expressões regulares, gramáticas, autômatos finitos e de pilha, máquinas universais (máquinas de Turing, de Post, com pilhas, Norma), funções recursivas (de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Kleene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cálculo Lambda), entre outros, que têm um papel fundamental em várias áreas da Computação como processamento de textos, compiladores, definição de linguagens de programação e servem para definir o que é o não computável.</a:t>
            </a: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endParaRPr kumimoji="0" lang="pt-BR" altLang="pt-BR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aspectos teóricos: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u="sng" dirty="0" err="1">
                <a:latin typeface="Arial Narrow" panose="020B0606020202030204" pitchFamily="34" charset="0"/>
              </a:rPr>
              <a:t>computabilidade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complexidade computacional, inter-relacionamento entre modelos.</a:t>
            </a:r>
            <a:endParaRPr kumimoji="0" lang="en-US" altLang="pt-BR" sz="2000" dirty="0">
              <a:latin typeface="Arial Narrow" panose="020B0606020202030204" pitchFamily="34" charset="0"/>
            </a:endParaRPr>
          </a:p>
        </p:txBody>
      </p:sp>
      <p:cxnSp>
        <p:nvCxnSpPr>
          <p:cNvPr id="11269" name="Conector de seta reta 7">
            <a:extLst>
              <a:ext uri="{FF2B5EF4-FFF2-40B4-BE49-F238E27FC236}">
                <a16:creationId xmlns:a16="http://schemas.microsoft.com/office/drawing/2014/main" id="{FE72F4E0-AADC-4E07-8B9B-F2A0014ACF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76813" y="3265904"/>
            <a:ext cx="1073150" cy="414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0" name="Retângulo 3">
            <a:extLst>
              <a:ext uri="{FF2B5EF4-FFF2-40B4-BE49-F238E27FC236}">
                <a16:creationId xmlns:a16="http://schemas.microsoft.com/office/drawing/2014/main" id="{FA407084-8E27-4EA6-9156-1D7B6530A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3633268"/>
            <a:ext cx="3746500" cy="2062103"/>
          </a:xfrm>
          <a:custGeom>
            <a:avLst/>
            <a:gdLst>
              <a:gd name="connsiteX0" fmla="*/ 0 w 3746500"/>
              <a:gd name="connsiteY0" fmla="*/ 0 h 2062103"/>
              <a:gd name="connsiteX1" fmla="*/ 497749 w 3746500"/>
              <a:gd name="connsiteY1" fmla="*/ 0 h 2062103"/>
              <a:gd name="connsiteX2" fmla="*/ 920569 w 3746500"/>
              <a:gd name="connsiteY2" fmla="*/ 0 h 2062103"/>
              <a:gd name="connsiteX3" fmla="*/ 1530713 w 3746500"/>
              <a:gd name="connsiteY3" fmla="*/ 0 h 2062103"/>
              <a:gd name="connsiteX4" fmla="*/ 2028462 w 3746500"/>
              <a:gd name="connsiteY4" fmla="*/ 0 h 2062103"/>
              <a:gd name="connsiteX5" fmla="*/ 2526211 w 3746500"/>
              <a:gd name="connsiteY5" fmla="*/ 0 h 2062103"/>
              <a:gd name="connsiteX6" fmla="*/ 3136356 w 3746500"/>
              <a:gd name="connsiteY6" fmla="*/ 0 h 2062103"/>
              <a:gd name="connsiteX7" fmla="*/ 3746500 w 3746500"/>
              <a:gd name="connsiteY7" fmla="*/ 0 h 2062103"/>
              <a:gd name="connsiteX8" fmla="*/ 3746500 w 3746500"/>
              <a:gd name="connsiteY8" fmla="*/ 556768 h 2062103"/>
              <a:gd name="connsiteX9" fmla="*/ 3746500 w 3746500"/>
              <a:gd name="connsiteY9" fmla="*/ 1031052 h 2062103"/>
              <a:gd name="connsiteX10" fmla="*/ 3746500 w 3746500"/>
              <a:gd name="connsiteY10" fmla="*/ 1505335 h 2062103"/>
              <a:gd name="connsiteX11" fmla="*/ 3746500 w 3746500"/>
              <a:gd name="connsiteY11" fmla="*/ 2062103 h 2062103"/>
              <a:gd name="connsiteX12" fmla="*/ 3173821 w 3746500"/>
              <a:gd name="connsiteY12" fmla="*/ 2062103 h 2062103"/>
              <a:gd name="connsiteX13" fmla="*/ 2563676 w 3746500"/>
              <a:gd name="connsiteY13" fmla="*/ 2062103 h 2062103"/>
              <a:gd name="connsiteX14" fmla="*/ 1953532 w 3746500"/>
              <a:gd name="connsiteY14" fmla="*/ 2062103 h 2062103"/>
              <a:gd name="connsiteX15" fmla="*/ 1493248 w 3746500"/>
              <a:gd name="connsiteY15" fmla="*/ 2062103 h 2062103"/>
              <a:gd name="connsiteX16" fmla="*/ 958034 w 3746500"/>
              <a:gd name="connsiteY16" fmla="*/ 2062103 h 2062103"/>
              <a:gd name="connsiteX17" fmla="*/ 0 w 3746500"/>
              <a:gd name="connsiteY17" fmla="*/ 2062103 h 2062103"/>
              <a:gd name="connsiteX18" fmla="*/ 0 w 3746500"/>
              <a:gd name="connsiteY18" fmla="*/ 1546577 h 2062103"/>
              <a:gd name="connsiteX19" fmla="*/ 0 w 3746500"/>
              <a:gd name="connsiteY19" fmla="*/ 1072294 h 2062103"/>
              <a:gd name="connsiteX20" fmla="*/ 0 w 3746500"/>
              <a:gd name="connsiteY20" fmla="*/ 598010 h 2062103"/>
              <a:gd name="connsiteX21" fmla="*/ 0 w 3746500"/>
              <a:gd name="connsiteY21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46500" h="2062103" extrusionOk="0">
                <a:moveTo>
                  <a:pt x="0" y="0"/>
                </a:moveTo>
                <a:cubicBezTo>
                  <a:pt x="231971" y="-42642"/>
                  <a:pt x="352276" y="53825"/>
                  <a:pt x="497749" y="0"/>
                </a:cubicBezTo>
                <a:cubicBezTo>
                  <a:pt x="643222" y="-53825"/>
                  <a:pt x="715504" y="23189"/>
                  <a:pt x="920569" y="0"/>
                </a:cubicBezTo>
                <a:cubicBezTo>
                  <a:pt x="1125634" y="-23189"/>
                  <a:pt x="1325441" y="21582"/>
                  <a:pt x="1530713" y="0"/>
                </a:cubicBezTo>
                <a:cubicBezTo>
                  <a:pt x="1735985" y="-21582"/>
                  <a:pt x="1845309" y="57894"/>
                  <a:pt x="2028462" y="0"/>
                </a:cubicBezTo>
                <a:cubicBezTo>
                  <a:pt x="2211615" y="-57894"/>
                  <a:pt x="2416394" y="2217"/>
                  <a:pt x="2526211" y="0"/>
                </a:cubicBezTo>
                <a:cubicBezTo>
                  <a:pt x="2636028" y="-2217"/>
                  <a:pt x="2945500" y="30669"/>
                  <a:pt x="3136356" y="0"/>
                </a:cubicBezTo>
                <a:cubicBezTo>
                  <a:pt x="3327212" y="-30669"/>
                  <a:pt x="3494045" y="34896"/>
                  <a:pt x="3746500" y="0"/>
                </a:cubicBezTo>
                <a:cubicBezTo>
                  <a:pt x="3749454" y="131096"/>
                  <a:pt x="3732385" y="334752"/>
                  <a:pt x="3746500" y="556768"/>
                </a:cubicBezTo>
                <a:cubicBezTo>
                  <a:pt x="3760615" y="778784"/>
                  <a:pt x="3745025" y="876305"/>
                  <a:pt x="3746500" y="1031052"/>
                </a:cubicBezTo>
                <a:cubicBezTo>
                  <a:pt x="3747975" y="1185799"/>
                  <a:pt x="3734970" y="1403476"/>
                  <a:pt x="3746500" y="1505335"/>
                </a:cubicBezTo>
                <a:cubicBezTo>
                  <a:pt x="3758030" y="1607194"/>
                  <a:pt x="3730658" y="1940306"/>
                  <a:pt x="3746500" y="2062103"/>
                </a:cubicBezTo>
                <a:cubicBezTo>
                  <a:pt x="3501776" y="2073199"/>
                  <a:pt x="3342916" y="2045019"/>
                  <a:pt x="3173821" y="2062103"/>
                </a:cubicBezTo>
                <a:cubicBezTo>
                  <a:pt x="3004726" y="2079187"/>
                  <a:pt x="2805460" y="2025092"/>
                  <a:pt x="2563676" y="2062103"/>
                </a:cubicBezTo>
                <a:cubicBezTo>
                  <a:pt x="2321892" y="2099114"/>
                  <a:pt x="2215330" y="2012405"/>
                  <a:pt x="1953532" y="2062103"/>
                </a:cubicBezTo>
                <a:cubicBezTo>
                  <a:pt x="1691734" y="2111801"/>
                  <a:pt x="1697723" y="2022803"/>
                  <a:pt x="1493248" y="2062103"/>
                </a:cubicBezTo>
                <a:cubicBezTo>
                  <a:pt x="1288773" y="2101403"/>
                  <a:pt x="1106906" y="2037889"/>
                  <a:pt x="958034" y="2062103"/>
                </a:cubicBezTo>
                <a:cubicBezTo>
                  <a:pt x="809162" y="2086317"/>
                  <a:pt x="235723" y="1993064"/>
                  <a:pt x="0" y="2062103"/>
                </a:cubicBezTo>
                <a:cubicBezTo>
                  <a:pt x="-44772" y="1828201"/>
                  <a:pt x="53514" y="1667018"/>
                  <a:pt x="0" y="1546577"/>
                </a:cubicBezTo>
                <a:cubicBezTo>
                  <a:pt x="-53514" y="1426136"/>
                  <a:pt x="55912" y="1270137"/>
                  <a:pt x="0" y="1072294"/>
                </a:cubicBezTo>
                <a:cubicBezTo>
                  <a:pt x="-55912" y="874451"/>
                  <a:pt x="28802" y="794297"/>
                  <a:pt x="0" y="598010"/>
                </a:cubicBezTo>
                <a:cubicBezTo>
                  <a:pt x="-28802" y="401723"/>
                  <a:pt x="58614" y="280086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kumimoji="0" lang="pt-BR" altLang="pt-BR" sz="1800" b="1" dirty="0">
                <a:latin typeface="Arial Narrow" panose="020B0606020202030204" pitchFamily="34" charset="0"/>
              </a:rPr>
              <a:t>exemplo 1</a:t>
            </a:r>
            <a:r>
              <a:rPr kumimoji="0" lang="pt-BR" altLang="pt-BR" sz="1800" dirty="0">
                <a:latin typeface="Arial Narrow" panose="020B0606020202030204" pitchFamily="34" charset="0"/>
              </a:rPr>
              <a:t>: verificar se dois compiladores para uma linguagem de programação são equivalentes, ou seja, reconhecem a mesma linguagem.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pt-BR" altLang="pt-BR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1800" b="1" dirty="0">
                <a:solidFill>
                  <a:srgbClr val="FF0000"/>
                </a:solidFill>
                <a:latin typeface="Arial Narrow" panose="020B0606020202030204" pitchFamily="34" charset="0"/>
              </a:rPr>
              <a:t>exemplo 2</a:t>
            </a:r>
            <a:r>
              <a:rPr kumimoji="0" lang="pt-BR" altLang="pt-BR" sz="1800" dirty="0">
                <a:latin typeface="Arial Narrow" panose="020B0606020202030204" pitchFamily="34" charset="0"/>
              </a:rPr>
              <a:t>: determinar se um dado um número inteiro x é um número primo. </a:t>
            </a:r>
          </a:p>
        </p:txBody>
      </p:sp>
      <p:sp>
        <p:nvSpPr>
          <p:cNvPr id="11271" name="CaixaDeTexto 6">
            <a:extLst>
              <a:ext uri="{FF2B5EF4-FFF2-40B4-BE49-F238E27FC236}">
                <a16:creationId xmlns:a16="http://schemas.microsoft.com/office/drawing/2014/main" id="{CDF47B6D-BBC3-4234-A2CE-0544CF2C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237" y="3633268"/>
            <a:ext cx="4319587" cy="2554288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dirty="0">
                <a:latin typeface="Arial Narrow" panose="020B0606020202030204" pitchFamily="34" charset="0"/>
              </a:rPr>
              <a:t>Existem problemas que não possuem uma solução computacional (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não-computáveis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ou </a:t>
            </a:r>
            <a:r>
              <a:rPr kumimoji="0" lang="pt-BR" altLang="pt-BR" sz="2000" b="1" dirty="0" err="1">
                <a:latin typeface="Arial Narrow" panose="020B0606020202030204" pitchFamily="34" charset="0"/>
              </a:rPr>
              <a:t>indecidíveis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), problemas que podem ser resolvidos computacionalmente (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computáveis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ou </a:t>
            </a:r>
            <a:r>
              <a:rPr kumimoji="0" lang="pt-BR" alt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decidíveis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 e problemas cuja solução para apenas quando a resposta é afirmativa (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parcialmente computáveis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ou</a:t>
            </a:r>
            <a:r>
              <a:rPr kumimoji="0"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</a:rPr>
              <a:t> parcialmente </a:t>
            </a:r>
            <a:r>
              <a:rPr kumimoji="0" lang="pt-BR" altLang="pt-BR" sz="2000" b="1" dirty="0" err="1">
                <a:solidFill>
                  <a:srgbClr val="008000"/>
                </a:solidFill>
                <a:latin typeface="Arial Narrow" panose="020B0606020202030204" pitchFamily="34" charset="0"/>
              </a:rPr>
              <a:t>decidíveis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). </a:t>
            </a:r>
            <a:endParaRPr kumimoji="0" lang="pt-BR" altLang="pt-BR" sz="2000" dirty="0">
              <a:latin typeface="Times New Roman" panose="02020603050405020304" pitchFamily="18" charset="0"/>
            </a:endParaRP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A674A448-1B4D-49CE-A42B-DE9229CC9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05133176-B09D-4EC3-8A02-B68BD56BA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3">
            <a:extLst>
              <a:ext uri="{FF2B5EF4-FFF2-40B4-BE49-F238E27FC236}">
                <a16:creationId xmlns:a16="http://schemas.microsoft.com/office/drawing/2014/main" id="{3F9A1333-B57D-48A9-9883-855E4178C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770946"/>
            <a:ext cx="87660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A </a:t>
            </a:r>
            <a:r>
              <a:rPr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TEORIA DA COMPUTAÇÃO </a:t>
            </a: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é a base fundamental da Ciência da Computação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</a:t>
            </a:r>
            <a:endParaRPr kumimoji="0" lang="pt-BR" altLang="pt-BR" sz="2000" dirty="0"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modelos formais: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expressões regulares, gramáticas, autômatos finitos e de pilha, máquinas universais (máquinas de Turing, de Post, com pilhas, Norma), funções recursivas (de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Kleene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cálculo Lambda), entre outros, que têm um papel fundamental em várias áreas da Computação como processamento de textos, compiladores, definição de linguagens de programação e servem para definir o que é o não computável.</a:t>
            </a: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endParaRPr kumimoji="0" lang="pt-BR" altLang="pt-BR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aspectos teóricos: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computabilidade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u="sng" dirty="0">
                <a:latin typeface="Arial Narrow" panose="020B0606020202030204" pitchFamily="34" charset="0"/>
              </a:rPr>
              <a:t>complexidade computacional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inter-relacionamento entre modelos.</a:t>
            </a:r>
            <a:endParaRPr kumimoji="0" lang="en-US" altLang="pt-BR" sz="2000" dirty="0">
              <a:latin typeface="Arial Narrow" panose="020B0606020202030204" pitchFamily="34" charset="0"/>
            </a:endParaRPr>
          </a:p>
        </p:txBody>
      </p:sp>
      <p:sp>
        <p:nvSpPr>
          <p:cNvPr id="2" name="Rectangle 113">
            <a:extLst>
              <a:ext uri="{FF2B5EF4-FFF2-40B4-BE49-F238E27FC236}">
                <a16:creationId xmlns:a16="http://schemas.microsoft.com/office/drawing/2014/main" id="{A674A448-1B4D-49CE-A42B-DE9229CC9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05133176-B09D-4EC3-8A02-B68BD56BA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" name="CaixaDeTexto 6">
            <a:extLst>
              <a:ext uri="{FF2B5EF4-FFF2-40B4-BE49-F238E27FC236}">
                <a16:creationId xmlns:a16="http://schemas.microsoft.com/office/drawing/2014/main" id="{C670D122-A224-4C18-BC55-E0F18977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963" y="3633268"/>
            <a:ext cx="4319587" cy="1631950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pt-BR" altLang="pt-BR" sz="2000" b="1">
                <a:solidFill>
                  <a:srgbClr val="FF0000"/>
                </a:solidFill>
                <a:latin typeface="Arial Narrow" panose="020B0606020202030204" pitchFamily="34" charset="0"/>
              </a:rPr>
              <a:t>Complexidade</a:t>
            </a:r>
            <a:r>
              <a:rPr kumimoji="0" lang="pt-BR" altLang="pt-BR" sz="2000">
                <a:latin typeface="Arial Narrow" panose="020B0606020202030204" pitchFamily="34" charset="0"/>
              </a:rPr>
              <a:t> diz respeito à quantidade de recursos (tempo ou espaço) necessários para resolver um problema </a:t>
            </a:r>
            <a:r>
              <a:rPr kumimoji="0" lang="pt-BR" altLang="pt-BR" sz="2000" b="1">
                <a:solidFill>
                  <a:srgbClr val="FF0000"/>
                </a:solidFill>
                <a:latin typeface="Arial Narrow" panose="020B0606020202030204" pitchFamily="34" charset="0"/>
              </a:rPr>
              <a:t>computável</a:t>
            </a:r>
            <a:r>
              <a:rPr kumimoji="0" lang="pt-BR" altLang="pt-BR" sz="2000">
                <a:latin typeface="Arial Narrow" panose="020B0606020202030204" pitchFamily="34" charset="0"/>
              </a:rPr>
              <a:t>, tendo-se: problemas P; problemas NP, entre outros</a:t>
            </a:r>
            <a:r>
              <a:rPr kumimoji="0" lang="pt-BR" altLang="pt-BR" sz="2000" i="1">
                <a:latin typeface="Arial Narrow" panose="020B0606020202030204" pitchFamily="34" charset="0"/>
              </a:rPr>
              <a:t>.</a:t>
            </a:r>
            <a:endParaRPr kumimoji="0" lang="pt-BR" altLang="pt-BR" sz="2000">
              <a:latin typeface="Times New Roman" panose="02020603050405020304" pitchFamily="18" charset="0"/>
            </a:endParaRPr>
          </a:p>
        </p:txBody>
      </p:sp>
      <p:cxnSp>
        <p:nvCxnSpPr>
          <p:cNvPr id="9" name="Conector de seta reta 7">
            <a:extLst>
              <a:ext uri="{FF2B5EF4-FFF2-40B4-BE49-F238E27FC236}">
                <a16:creationId xmlns:a16="http://schemas.microsoft.com/office/drawing/2014/main" id="{150E1A61-3B3D-4BAC-B836-BCEA60256F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8024" y="3240852"/>
            <a:ext cx="936104" cy="3924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5383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3">
            <a:extLst>
              <a:ext uri="{FF2B5EF4-FFF2-40B4-BE49-F238E27FC236}">
                <a16:creationId xmlns:a16="http://schemas.microsoft.com/office/drawing/2014/main" id="{02368963-9F46-437A-91B5-B736719A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" name="Line 114">
            <a:extLst>
              <a:ext uri="{FF2B5EF4-FFF2-40B4-BE49-F238E27FC236}">
                <a16:creationId xmlns:a16="http://schemas.microsoft.com/office/drawing/2014/main" id="{D9C1B553-B4CD-4D94-A62A-FBF3F4DD0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8" name="Text Box 133">
            <a:extLst>
              <a:ext uri="{FF2B5EF4-FFF2-40B4-BE49-F238E27FC236}">
                <a16:creationId xmlns:a16="http://schemas.microsoft.com/office/drawing/2014/main" id="{64B014E6-8CD2-4EBA-8659-477872846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770946"/>
            <a:ext cx="87660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69875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A </a:t>
            </a:r>
            <a:r>
              <a:rPr lang="pt-BR" altLang="pt-BR" sz="2000" b="1" dirty="0">
                <a:solidFill>
                  <a:srgbClr val="008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TEORIA DA COMPUTAÇÃO </a:t>
            </a:r>
            <a:r>
              <a:rPr lang="pt-BR" altLang="pt-BR" sz="2000" dirty="0">
                <a:latin typeface="Arial Narrow" panose="020B0606020202030204" pitchFamily="34" charset="0"/>
                <a:cs typeface="Times New Roman" panose="02020603050405020304" pitchFamily="18" charset="0"/>
              </a:rPr>
              <a:t>é a base fundamental da Ciência da Computação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</a:t>
            </a:r>
            <a:endParaRPr kumimoji="0" lang="pt-BR" altLang="pt-BR" sz="2000" dirty="0"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modelos formais:</a:t>
            </a:r>
            <a:r>
              <a:rPr kumimoji="0" lang="pt-BR" altLang="pt-BR" sz="2000" b="1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expressões regulares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gramáticas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</a:t>
            </a:r>
            <a:r>
              <a:rPr kumimoji="0" lang="pt-BR" alt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autômatos finitos e de pilha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máquinas universais (</a:t>
            </a:r>
            <a:r>
              <a:rPr kumimoji="0" lang="pt-BR" alt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máquinas de Turing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de Post, com pilhas, Norma), </a:t>
            </a:r>
            <a:r>
              <a:rPr kumimoji="0" lang="pt-BR" alt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funções recursivas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(de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Kleene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cálculo Lambda), entre outros, que têm um papel fundamental em várias áreas da Computação como processamento de textos, compiladores, definição de linguagens de programação e servem para definir o que é o não computável.</a:t>
            </a: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endParaRPr kumimoji="0" lang="pt-BR" altLang="pt-BR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lvl="1">
              <a:spcBef>
                <a:spcPct val="0"/>
              </a:spcBef>
              <a:buFont typeface="Arial Narrow" panose="020B0606020202030204" pitchFamily="34" charset="0"/>
              <a:buChar char="–"/>
            </a:pP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aspectos teóricos: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 err="1">
                <a:latin typeface="Arial Narrow" panose="020B0606020202030204" pitchFamily="34" charset="0"/>
              </a:rPr>
              <a:t>computabilidade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, complexidade computacional, </a:t>
            </a:r>
            <a:r>
              <a:rPr kumimoji="0" lang="pt-BR" alt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inter-relacionamento entre modelos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.</a:t>
            </a:r>
            <a:endParaRPr kumimoji="0" lang="en-US" altLang="pt-BR" sz="20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BÁSICOS: </a:t>
            </a:r>
            <a:r>
              <a:rPr kumimoji="1" lang="en-US" sz="2800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histórico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CaixaDeTexto 22">
            <a:extLst>
              <a:ext uri="{FF2B5EF4-FFF2-40B4-BE49-F238E27FC236}">
                <a16:creationId xmlns:a16="http://schemas.microsoft.com/office/drawing/2014/main" id="{D1C5F68A-8C4C-4F92-BF8F-C8E241BBC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4" y="766732"/>
            <a:ext cx="8766051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1861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Hermann </a:t>
            </a:r>
            <a:r>
              <a:rPr kumimoji="0" lang="pt-BR" alt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Grassmann</a:t>
            </a:r>
            <a:r>
              <a:rPr kumimoji="0" lang="pt-BR" alt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- definição </a:t>
            </a:r>
            <a:r>
              <a:rPr kumimoji="0" lang="pt-BR" alt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recursiva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de adição e multiplicação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1888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Richard </a:t>
            </a:r>
            <a:r>
              <a:rPr kumimoji="0" lang="pt-BR" alt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Dedekind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- princípio da definição de funções por indução (</a:t>
            </a:r>
            <a:r>
              <a:rPr kumimoji="0" lang="pt-BR" alt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recursão primitiva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  <a:defRPr/>
            </a:pPr>
            <a:r>
              <a:rPr kumimoji="0" lang="pt-BR" altLang="pt-BR" sz="2000" b="1" dirty="0">
                <a:latin typeface="Arial Narrow" panose="020B0606020202030204" pitchFamily="34" charset="0"/>
              </a:rPr>
              <a:t>1847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: </a:t>
            </a:r>
            <a:r>
              <a:rPr lang="pt-BR" sz="2000" dirty="0">
                <a:latin typeface="Arial Narrow" panose="020B0606020202030204" pitchFamily="34" charset="0"/>
              </a:rPr>
              <a:t>George </a:t>
            </a:r>
            <a:r>
              <a:rPr 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Boole</a:t>
            </a:r>
            <a:r>
              <a:rPr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- álgebra de </a:t>
            </a:r>
            <a:r>
              <a:rPr lang="pt-BR" sz="2000" dirty="0" err="1">
                <a:latin typeface="Arial Narrow" panose="020B0606020202030204" pitchFamily="34" charset="0"/>
              </a:rPr>
              <a:t>Boole</a:t>
            </a:r>
            <a:r>
              <a:rPr lang="pt-BR" sz="2000" dirty="0">
                <a:latin typeface="Arial Narrow" panose="020B0606020202030204" pitchFamily="34" charset="0"/>
              </a:rPr>
              <a:t> (modelos precisos para circuitos lógicos e digitais)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pt-BR" altLang="pt-BR" sz="2000" dirty="0">
              <a:latin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1931</a:t>
            </a:r>
            <a:r>
              <a:rPr lang="pt-BR" sz="2000" dirty="0">
                <a:latin typeface="Arial Narrow" panose="020B0606020202030204" pitchFamily="34" charset="0"/>
              </a:rPr>
              <a:t>: Kurt </a:t>
            </a:r>
            <a:r>
              <a:rPr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Gödel </a:t>
            </a:r>
            <a:r>
              <a:rPr lang="pt-BR" sz="2000" dirty="0">
                <a:latin typeface="Arial Narrow" panose="020B0606020202030204" pitchFamily="34" charset="0"/>
              </a:rPr>
              <a:t>- teorema da não completude, possivelmente foi o primeiro a identificar um formalismo para definir a noção de </a:t>
            </a:r>
            <a:r>
              <a:rPr lang="pt-BR" sz="2000" i="1" dirty="0">
                <a:latin typeface="Arial Narrow" panose="020B0606020202030204" pitchFamily="34" charset="0"/>
              </a:rPr>
              <a:t>procedimento efetivo </a:t>
            </a:r>
            <a:r>
              <a:rPr lang="pt-BR" sz="2000" dirty="0">
                <a:latin typeface="Arial Narrow" panose="020B0606020202030204" pitchFamily="34" charset="0"/>
              </a:rPr>
              <a:t>(investigação da </a:t>
            </a:r>
            <a:r>
              <a:rPr lang="pt-BR" sz="2000" u="sng" dirty="0">
                <a:latin typeface="Arial Narrow" panose="020B0606020202030204" pitchFamily="34" charset="0"/>
              </a:rPr>
              <a:t>viabilidade ou não de resolver certos problemas</a:t>
            </a:r>
            <a:r>
              <a:rPr lang="pt-BR" sz="2000" dirty="0">
                <a:latin typeface="Arial Narrow" panose="020B0606020202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082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CaixaDeTexto 22">
            <a:extLst>
              <a:ext uri="{FF2B5EF4-FFF2-40B4-BE49-F238E27FC236}">
                <a16:creationId xmlns:a16="http://schemas.microsoft.com/office/drawing/2014/main" id="{D1C5F68A-8C4C-4F92-BF8F-C8E241BBC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4" y="766732"/>
            <a:ext cx="8766051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kumimoji="0" lang="pt-BR" sz="2000" b="1" dirty="0">
                <a:latin typeface="Arial Narrow" panose="020B0606020202030204" pitchFamily="34" charset="0"/>
              </a:rPr>
              <a:t>1936</a:t>
            </a:r>
            <a:r>
              <a:rPr kumimoji="0" lang="pt-BR" sz="2000" dirty="0">
                <a:latin typeface="Arial Narrow" panose="020B0606020202030204" pitchFamily="34" charset="0"/>
              </a:rPr>
              <a:t>: Alan </a:t>
            </a:r>
            <a:r>
              <a:rPr kumimoji="0"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Turing </a:t>
            </a:r>
            <a:r>
              <a:rPr kumimoji="0" lang="pt-BR" sz="2000" dirty="0">
                <a:latin typeface="Arial Narrow" panose="020B0606020202030204" pitchFamily="34" charset="0"/>
              </a:rPr>
              <a:t>- definição de algoritmo, definição de programas escritos para uma </a:t>
            </a:r>
            <a:r>
              <a:rPr kumimoji="0" 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máquina universal</a:t>
            </a:r>
            <a:r>
              <a:rPr kumimoji="0" lang="pt-BR" sz="2000" dirty="0">
                <a:latin typeface="Arial Narrow" panose="020B0606020202030204" pitchFamily="34" charset="0"/>
              </a:rPr>
              <a:t> (noção de efetivamente computável – investigação da 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kumimoji="0" lang="pt-BR" sz="2000" u="sng" dirty="0">
                <a:latin typeface="Arial Narrow" panose="020B0606020202030204" pitchFamily="34" charset="0"/>
              </a:rPr>
              <a:t>viabilidade ou não de resolver certos problemas</a:t>
            </a:r>
            <a:r>
              <a:rPr kumimoji="0" lang="pt-BR" sz="2000" dirty="0">
                <a:latin typeface="Arial Narrow" panose="020B0606020202030204" pitchFamily="34" charset="0"/>
              </a:rPr>
              <a:t>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   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b="1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b="1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1936</a:t>
            </a:r>
            <a:r>
              <a:rPr lang="pt-BR" sz="2000" dirty="0">
                <a:latin typeface="Arial Narrow" panose="020B0606020202030204" pitchFamily="34" charset="0"/>
              </a:rPr>
              <a:t>: Alonzo </a:t>
            </a:r>
            <a:r>
              <a:rPr 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Church</a:t>
            </a:r>
            <a:r>
              <a:rPr lang="pt-BR" sz="2000" b="1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-</a:t>
            </a:r>
            <a:r>
              <a:rPr lang="pt-BR" sz="2000" b="1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definição de algoritmo, </a:t>
            </a:r>
            <a:r>
              <a:rPr 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cálculo Lambda </a:t>
            </a:r>
            <a:r>
              <a:rPr lang="pt-BR" sz="2000" dirty="0">
                <a:latin typeface="Arial Narrow" panose="020B0606020202030204" pitchFamily="34" charset="0"/>
              </a:rPr>
              <a:t>– investigação da </a:t>
            </a:r>
            <a:r>
              <a:rPr lang="pt-BR" sz="2000" u="sng" dirty="0">
                <a:latin typeface="Arial Narrow" panose="020B0606020202030204" pitchFamily="34" charset="0"/>
              </a:rPr>
              <a:t>viabilidade ou não de resolver certos problemas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1936</a:t>
            </a:r>
            <a:r>
              <a:rPr lang="pt-BR" sz="2000" dirty="0">
                <a:latin typeface="Arial Narrow" panose="020B0606020202030204" pitchFamily="34" charset="0"/>
              </a:rPr>
              <a:t>: Stephen C. </a:t>
            </a:r>
            <a:r>
              <a:rPr 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Kleene</a:t>
            </a:r>
            <a:r>
              <a:rPr lang="pt-BR" sz="2000" b="1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-</a:t>
            </a:r>
            <a:r>
              <a:rPr lang="pt-BR" sz="2000" b="1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definição da noção de </a:t>
            </a:r>
            <a:r>
              <a:rPr 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função recursiva geral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highlight>
                <a:srgbClr val="CCECFF"/>
              </a:highlight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1936</a:t>
            </a:r>
            <a:r>
              <a:rPr lang="pt-BR" sz="2000" dirty="0">
                <a:latin typeface="Arial Narrow" panose="020B0606020202030204" pitchFamily="34" charset="0"/>
              </a:rPr>
              <a:t>: Emil L. </a:t>
            </a:r>
            <a:r>
              <a:rPr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Post</a:t>
            </a:r>
            <a:r>
              <a:rPr lang="pt-BR" sz="2000" b="1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latin typeface="Arial Narrow" panose="020B0606020202030204" pitchFamily="34" charset="0"/>
              </a:rPr>
              <a:t>- definição da máquina de Post, um modelo de máquina universal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latin typeface="Arial Narrow" panose="020B0606020202030204" pitchFamily="34" charset="0"/>
              </a:rPr>
              <a:t>1943</a:t>
            </a:r>
            <a:r>
              <a:rPr lang="pt-BR" sz="2000" dirty="0">
                <a:latin typeface="Arial Narrow" panose="020B0606020202030204" pitchFamily="34" charset="0"/>
              </a:rPr>
              <a:t>: Warren </a:t>
            </a:r>
            <a:r>
              <a:rPr 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McCulloch</a:t>
            </a:r>
            <a:r>
              <a:rPr lang="pt-BR" sz="2000" dirty="0">
                <a:latin typeface="Arial Narrow" panose="020B0606020202030204" pitchFamily="34" charset="0"/>
              </a:rPr>
              <a:t> e Walter </a:t>
            </a:r>
            <a:r>
              <a:rPr 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Pitts</a:t>
            </a:r>
            <a:r>
              <a:rPr lang="pt-BR" sz="2000" dirty="0">
                <a:latin typeface="Arial Narrow" panose="020B0606020202030204" pitchFamily="34" charset="0"/>
              </a:rPr>
              <a:t> - primeiro conceito similar ao de </a:t>
            </a:r>
            <a:r>
              <a:rPr 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autômatos</a:t>
            </a:r>
            <a:r>
              <a:rPr lang="pt-BR" sz="2000" dirty="0">
                <a:latin typeface="Arial Narrow" panose="020B0606020202030204" pitchFamily="34" charset="0"/>
              </a:rPr>
              <a:t> finitos</a:t>
            </a:r>
          </a:p>
        </p:txBody>
      </p:sp>
    </p:spTree>
    <p:extLst>
      <p:ext uri="{BB962C8B-B14F-4D97-AF65-F5344CB8AC3E}">
        <p14:creationId xmlns:p14="http://schemas.microsoft.com/office/powerpoint/2010/main" val="261690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169B3E44-78D1-44D5-AFA9-06ACD65B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1. INTRODUÇÃO E CONCEITOS BÁSICOS</a:t>
            </a:r>
            <a:endParaRPr kumimoji="1" lang="en-US" sz="4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E0B4790F-9BBA-4C0A-A9DA-4D9A429D1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20689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4" name="CaixaDeTexto 22">
            <a:extLst>
              <a:ext uri="{FF2B5EF4-FFF2-40B4-BE49-F238E27FC236}">
                <a16:creationId xmlns:a16="http://schemas.microsoft.com/office/drawing/2014/main" id="{D1C5F68A-8C4C-4F92-BF8F-C8E241BBC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4" y="766732"/>
            <a:ext cx="8766051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kumimoji="0" lang="pt-BR" sz="2000" b="1" dirty="0">
                <a:latin typeface="Arial Narrow" panose="020B0606020202030204" pitchFamily="34" charset="0"/>
              </a:rPr>
              <a:t>1936</a:t>
            </a:r>
            <a:r>
              <a:rPr kumimoji="0" lang="pt-BR" sz="2000" dirty="0">
                <a:latin typeface="Arial Narrow" panose="020B0606020202030204" pitchFamily="34" charset="0"/>
              </a:rPr>
              <a:t>: Alan </a:t>
            </a:r>
            <a:r>
              <a:rPr kumimoji="0"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Turing </a:t>
            </a:r>
            <a:r>
              <a:rPr kumimoji="0" lang="pt-BR" sz="2000" dirty="0">
                <a:latin typeface="Arial Narrow" panose="020B0606020202030204" pitchFamily="34" charset="0"/>
              </a:rPr>
              <a:t>- definição de algoritmo, definição de programas escritos para uma </a:t>
            </a:r>
            <a:r>
              <a:rPr kumimoji="0" lang="pt-BR" sz="2000" dirty="0">
                <a:highlight>
                  <a:srgbClr val="CCECFF"/>
                </a:highlight>
                <a:latin typeface="Arial Narrow" panose="020B0606020202030204" pitchFamily="34" charset="0"/>
              </a:rPr>
              <a:t>máquina universal</a:t>
            </a:r>
            <a:r>
              <a:rPr kumimoji="0" lang="pt-BR" sz="2000" dirty="0">
                <a:latin typeface="Arial Narrow" panose="020B0606020202030204" pitchFamily="34" charset="0"/>
              </a:rPr>
              <a:t> (noção de efetivamente computável – investigação da 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kumimoji="0" lang="pt-BR" sz="2000" u="sng" dirty="0">
                <a:latin typeface="Arial Narrow" panose="020B0606020202030204" pitchFamily="34" charset="0"/>
              </a:rPr>
              <a:t>viabilidade ou não de resolver certos problemas</a:t>
            </a:r>
            <a:r>
              <a:rPr kumimoji="0" lang="pt-BR" sz="2000" dirty="0">
                <a:latin typeface="Arial Narrow" panose="020B0606020202030204" pitchFamily="34" charset="0"/>
              </a:rPr>
              <a:t>)</a:t>
            </a:r>
            <a:r>
              <a:rPr kumimoji="0" lang="pt-BR" altLang="pt-BR" sz="2000" dirty="0">
                <a:latin typeface="Arial Narrow" panose="020B0606020202030204" pitchFamily="34" charset="0"/>
              </a:rPr>
              <a:t>    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b="1" dirty="0"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1936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Alonzo </a:t>
            </a:r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Church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-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definição de algoritmo,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highlight>
                  <a:srgbClr val="CCECFF"/>
                </a:highlight>
                <a:latin typeface="Arial Narrow" panose="020B0606020202030204" pitchFamily="34" charset="0"/>
              </a:rPr>
              <a:t>cálculo Lambda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– investigação da </a:t>
            </a:r>
            <a:r>
              <a:rPr lang="pt-BR" sz="2000" u="sng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viabilidade ou não de resolver certos problemas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1936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Stephen C. </a:t>
            </a:r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Kleene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-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definição da noção de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highlight>
                  <a:srgbClr val="CCECFF"/>
                </a:highlight>
                <a:latin typeface="Arial Narrow" panose="020B0606020202030204" pitchFamily="34" charset="0"/>
              </a:rPr>
              <a:t>função recursiva geral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highlight>
                <a:srgbClr val="CCECFF"/>
              </a:highlight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1936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Emil L. 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Post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- definição da máquina de Post, um modelo de máquina universal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endParaRPr lang="pt-BR" sz="20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1943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: Warren </a:t>
            </a:r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McCulloch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e Walter </a:t>
            </a:r>
            <a:r>
              <a:rPr lang="pt-BR" sz="2000" b="1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Pitts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 - primeiro conceito similar ao de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highlight>
                  <a:srgbClr val="CCECFF"/>
                </a:highlight>
                <a:latin typeface="Arial Narrow" panose="020B0606020202030204" pitchFamily="34" charset="0"/>
              </a:rPr>
              <a:t>autômatos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finitos</a:t>
            </a:r>
          </a:p>
        </p:txBody>
      </p:sp>
      <p:sp>
        <p:nvSpPr>
          <p:cNvPr id="6" name="CaixaDeTexto 6">
            <a:extLst>
              <a:ext uri="{FF2B5EF4-FFF2-40B4-BE49-F238E27FC236}">
                <a16:creationId xmlns:a16="http://schemas.microsoft.com/office/drawing/2014/main" id="{29D4F7A8-073E-4A72-B1D5-B25CE60A4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2276872"/>
            <a:ext cx="4319587" cy="708025"/>
          </a:xfrm>
          <a:prstGeom prst="rect">
            <a:avLst/>
          </a:prstGeom>
          <a:solidFill>
            <a:srgbClr val="FF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>
              <a:spcBef>
                <a:spcPct val="0"/>
              </a:spcBef>
              <a:buFontTx/>
              <a:buNone/>
            </a:pPr>
            <a:r>
              <a:rPr kumimoji="0" lang="pt-BR" altLang="pt-BR" sz="2000" b="1">
                <a:latin typeface="Arial Narrow" panose="020B0606020202030204" pitchFamily="34" charset="0"/>
              </a:rPr>
              <a:t>máquina de Turing</a:t>
            </a:r>
            <a:r>
              <a:rPr kumimoji="0" lang="pt-BR" altLang="pt-BR" sz="2000">
                <a:latin typeface="Arial Narrow" panose="020B0606020202030204" pitchFamily="34" charset="0"/>
              </a:rPr>
              <a:t>: modelo universal de computação (</a:t>
            </a:r>
            <a:r>
              <a:rPr kumimoji="0" lang="pt-BR" altLang="pt-BR" sz="2000" u="sng">
                <a:latin typeface="Arial Narrow" panose="020B0606020202030204" pitchFamily="34" charset="0"/>
              </a:rPr>
              <a:t>paradigma imperativo</a:t>
            </a:r>
            <a:r>
              <a:rPr kumimoji="0" lang="pt-BR" altLang="pt-BR" sz="2000">
                <a:latin typeface="Arial Narrow" panose="020B0606020202030204" pitchFamily="34" charset="0"/>
              </a:rPr>
              <a:t>)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A5EB322-49DF-4BD4-9F11-FCF84F9BB9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30400" y="1410097"/>
            <a:ext cx="741363" cy="866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74496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3061</Words>
  <Application>Microsoft Office PowerPoint</Application>
  <PresentationFormat>Apresentação na tela (4:3)</PresentationFormat>
  <Paragraphs>267</Paragraphs>
  <Slides>29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Calibri</vt:lpstr>
      <vt:lpstr>Monotype Sorts</vt:lpstr>
      <vt:lpstr>Times New Roman</vt:lpstr>
      <vt:lpstr>Verdana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Martins</dc:creator>
  <cp:lastModifiedBy>Joyce Martins</cp:lastModifiedBy>
  <cp:revision>164</cp:revision>
  <dcterms:created xsi:type="dcterms:W3CDTF">2020-08-12T11:39:18Z</dcterms:created>
  <dcterms:modified xsi:type="dcterms:W3CDTF">2021-02-20T13:36:58Z</dcterms:modified>
</cp:coreProperties>
</file>