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2" r:id="rId5"/>
    <p:sldId id="291" r:id="rId6"/>
    <p:sldId id="292" r:id="rId7"/>
    <p:sldId id="293" r:id="rId8"/>
    <p:sldId id="294" r:id="rId9"/>
    <p:sldId id="295" r:id="rId10"/>
    <p:sldId id="299" r:id="rId11"/>
    <p:sldId id="284" r:id="rId12"/>
    <p:sldId id="296" r:id="rId13"/>
    <p:sldId id="298" r:id="rId14"/>
    <p:sldId id="297" r:id="rId15"/>
    <p:sldId id="300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31" autoAdjust="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9525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Planilha1!$A$2:$A$8</c:f>
              <c:numCache>
                <c:formatCode>General</c:formatCode>
                <c:ptCount val="7"/>
                <c:pt idx="0">
                  <c:v>500</c:v>
                </c:pt>
                <c:pt idx="1">
                  <c:v>550</c:v>
                </c:pt>
                <c:pt idx="2">
                  <c:v>600</c:v>
                </c:pt>
                <c:pt idx="3">
                  <c:v>650</c:v>
                </c:pt>
                <c:pt idx="4">
                  <c:v>700</c:v>
                </c:pt>
                <c:pt idx="5">
                  <c:v>750</c:v>
                </c:pt>
              </c:numCache>
            </c:numRef>
          </c:xVal>
          <c:yVal>
            <c:numRef>
              <c:f>Planilha1!$B$2:$B$8</c:f>
              <c:numCache>
                <c:formatCode>General</c:formatCode>
                <c:ptCount val="7"/>
                <c:pt idx="0">
                  <c:v>1</c:v>
                </c:pt>
                <c:pt idx="1">
                  <c:v>1.1000000000000001</c:v>
                </c:pt>
                <c:pt idx="2">
                  <c:v>1.3</c:v>
                </c:pt>
                <c:pt idx="3">
                  <c:v>1.6</c:v>
                </c:pt>
                <c:pt idx="4">
                  <c:v>2</c:v>
                </c:pt>
                <c:pt idx="5">
                  <c:v>2.5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7D1-415D-9500-730696BD3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83633648"/>
        <c:axId val="-1783631472"/>
      </c:scatterChart>
      <c:valAx>
        <c:axId val="-1783633648"/>
        <c:scaling>
          <c:orientation val="minMax"/>
          <c:min val="45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Quantidade</a:t>
                </a:r>
              </a:p>
            </c:rich>
          </c:tx>
          <c:layout>
            <c:manualLayout>
              <c:xMode val="edge"/>
              <c:yMode val="edge"/>
              <c:x val="0.4118065212888718"/>
              <c:y val="0.895690852320823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1783631472"/>
        <c:crosses val="autoZero"/>
        <c:crossBetween val="midCat"/>
      </c:valAx>
      <c:valAx>
        <c:axId val="-178363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Preço</a:t>
                </a:r>
              </a:p>
            </c:rich>
          </c:tx>
          <c:layout>
            <c:manualLayout>
              <c:xMode val="edge"/>
              <c:yMode val="edge"/>
              <c:x val="2.5051533173555837E-2"/>
              <c:y val="0.411253150650394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1783633648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/>
              <a:t>Uma curva de oferta para gasolina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Planilha1!$A$2:$A$8</c:f>
              <c:numCache>
                <c:formatCode>General</c:formatCode>
                <c:ptCount val="7"/>
                <c:pt idx="0">
                  <c:v>500</c:v>
                </c:pt>
                <c:pt idx="1">
                  <c:v>550</c:v>
                </c:pt>
                <c:pt idx="2">
                  <c:v>600</c:v>
                </c:pt>
                <c:pt idx="3">
                  <c:v>650</c:v>
                </c:pt>
                <c:pt idx="4">
                  <c:v>700</c:v>
                </c:pt>
                <c:pt idx="5">
                  <c:v>750</c:v>
                </c:pt>
              </c:numCache>
            </c:numRef>
          </c:xVal>
          <c:yVal>
            <c:numRef>
              <c:f>Planilha1!$B$2:$B$8</c:f>
              <c:numCache>
                <c:formatCode>General</c:formatCode>
                <c:ptCount val="7"/>
                <c:pt idx="0">
                  <c:v>1</c:v>
                </c:pt>
                <c:pt idx="1">
                  <c:v>1.1000000000000001</c:v>
                </c:pt>
                <c:pt idx="2">
                  <c:v>1.3</c:v>
                </c:pt>
                <c:pt idx="3">
                  <c:v>1.6</c:v>
                </c:pt>
                <c:pt idx="4">
                  <c:v>2</c:v>
                </c:pt>
                <c:pt idx="5">
                  <c:v>2.5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B1C-4177-AFBA-FE707BDB80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83633648"/>
        <c:axId val="-1783631472"/>
      </c:scatterChart>
      <c:valAx>
        <c:axId val="-1783633648"/>
        <c:scaling>
          <c:orientation val="minMax"/>
          <c:min val="450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Quantidade de gasolina (milhões de litros)</a:t>
                </a:r>
              </a:p>
            </c:rich>
          </c:tx>
          <c:layout>
            <c:manualLayout>
              <c:xMode val="edge"/>
              <c:yMode val="edge"/>
              <c:x val="0.2489714832535885"/>
              <c:y val="0.891387170250886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1783631472"/>
        <c:crosses val="autoZero"/>
        <c:crossBetween val="midCat"/>
      </c:valAx>
      <c:valAx>
        <c:axId val="-178363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Preço (R$ por litro)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1783633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/>
              <a:t>Ponto de equilíbrio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Oferta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Planilha1!$A$2:$A$8</c:f>
              <c:numCache>
                <c:formatCode>General</c:formatCode>
                <c:ptCount val="7"/>
                <c:pt idx="0">
                  <c:v>500</c:v>
                </c:pt>
                <c:pt idx="1">
                  <c:v>550</c:v>
                </c:pt>
                <c:pt idx="2">
                  <c:v>600</c:v>
                </c:pt>
                <c:pt idx="3">
                  <c:v>650</c:v>
                </c:pt>
                <c:pt idx="4">
                  <c:v>700</c:v>
                </c:pt>
                <c:pt idx="5">
                  <c:v>750</c:v>
                </c:pt>
              </c:numCache>
            </c:numRef>
          </c:xVal>
          <c:yVal>
            <c:numRef>
              <c:f>Planilha1!$B$2:$B$8</c:f>
              <c:numCache>
                <c:formatCode>General</c:formatCode>
                <c:ptCount val="7"/>
                <c:pt idx="0">
                  <c:v>1</c:v>
                </c:pt>
                <c:pt idx="1">
                  <c:v>1.1000000000000001</c:v>
                </c:pt>
                <c:pt idx="2">
                  <c:v>1.3</c:v>
                </c:pt>
                <c:pt idx="3">
                  <c:v>1.6</c:v>
                </c:pt>
                <c:pt idx="4">
                  <c:v>2</c:v>
                </c:pt>
                <c:pt idx="5">
                  <c:v>2.5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B1C-4177-AFBA-FE707BDB80F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Demanda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Planilha1!$A$2:$A$8</c:f>
              <c:numCache>
                <c:formatCode>General</c:formatCode>
                <c:ptCount val="7"/>
                <c:pt idx="0">
                  <c:v>500</c:v>
                </c:pt>
                <c:pt idx="1">
                  <c:v>550</c:v>
                </c:pt>
                <c:pt idx="2">
                  <c:v>600</c:v>
                </c:pt>
                <c:pt idx="3">
                  <c:v>650</c:v>
                </c:pt>
                <c:pt idx="4">
                  <c:v>700</c:v>
                </c:pt>
                <c:pt idx="5">
                  <c:v>750</c:v>
                </c:pt>
              </c:numCache>
            </c:numRef>
          </c:xVal>
          <c:yVal>
            <c:numRef>
              <c:f>Planilha1!$C$2:$C$8</c:f>
              <c:numCache>
                <c:formatCode>General</c:formatCode>
                <c:ptCount val="7"/>
                <c:pt idx="0">
                  <c:v>2.5</c:v>
                </c:pt>
                <c:pt idx="1">
                  <c:v>2</c:v>
                </c:pt>
                <c:pt idx="2">
                  <c:v>1.6</c:v>
                </c:pt>
                <c:pt idx="3">
                  <c:v>1.3</c:v>
                </c:pt>
                <c:pt idx="4">
                  <c:v>1.1000000000000001</c:v>
                </c:pt>
                <c:pt idx="5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5C7-473C-9103-7E12F558C9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91183728"/>
        <c:axId val="-1724707696"/>
      </c:scatterChart>
      <c:valAx>
        <c:axId val="-1391183728"/>
        <c:scaling>
          <c:orientation val="minMax"/>
          <c:min val="450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Quantidade de gasolina (milhões de litros)</a:t>
                </a:r>
              </a:p>
            </c:rich>
          </c:tx>
          <c:layout>
            <c:manualLayout>
              <c:xMode val="edge"/>
              <c:yMode val="edge"/>
              <c:x val="0.2489714832535885"/>
              <c:y val="0.891387170250886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1724707696"/>
        <c:crosses val="autoZero"/>
        <c:crossBetween val="midCat"/>
      </c:valAx>
      <c:valAx>
        <c:axId val="-172470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Preço (R$ por litro)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13911837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562625243790743"/>
          <c:y val="0.75027629809239882"/>
          <c:w val="0.63147092443846875"/>
          <c:h val="8.09019389415305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4E68C29-928D-4D9C-AE0A-92FE4C76A3D4}" type="datetime1">
              <a:rPr lang="pt-BR" smtClean="0"/>
              <a:t>14/04/2023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567BC0D-94BA-4011-B14F-78749FCF6560}" type="datetime1">
              <a:rPr lang="pt-BR" noProof="0" smtClean="0"/>
              <a:t>14/04/2023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016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949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270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68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983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704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447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811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137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157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 com Imagem Peque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da página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da página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da página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spaço reservado para conteúdo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imagem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da página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Imagem Gran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o Conteú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o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Espaço Reservado para Imagem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/>
              <a:t>Insira ou Arraste e Solte sua foto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Obrigado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Espaço Reservado para Texto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Nome completo</a:t>
            </a:r>
          </a:p>
        </p:txBody>
      </p:sp>
      <p:sp>
        <p:nvSpPr>
          <p:cNvPr id="12" name="Espaço Reservado para Texto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Número do telefone</a:t>
            </a:r>
          </a:p>
        </p:txBody>
      </p:sp>
      <p:sp>
        <p:nvSpPr>
          <p:cNvPr id="13" name="Espaço Reservado para Texto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Contato por Email ou Mídia Social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Site da empresa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noProof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pt-BR" sz="1600" b="1" spc="-10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BANCO </a:t>
            </a:r>
            <a:r>
              <a:rPr lang="pt-BR" sz="1600" b="1" spc="-100" noProof="0" dirty="0">
                <a:solidFill>
                  <a:schemeClr val="tx1"/>
                </a:solidFill>
                <a:latin typeface="Corbel" panose="020B0503020204020204" pitchFamily="34" charset="0"/>
              </a:rPr>
              <a:t>WOODGROVE</a:t>
            </a:r>
            <a:r>
              <a:rPr lang="pt-BR" sz="1600" b="1" spc="-10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jpeg"/><Relationship Id="rId5" Type="http://schemas.openxmlformats.org/officeDocument/2006/relationships/image" Target="../media/image16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 descr="Peça de madeira cortada no meio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0476" y="0"/>
            <a:ext cx="2211524" cy="6858000"/>
          </a:xfrm>
        </p:spPr>
      </p:pic>
      <p:sp>
        <p:nvSpPr>
          <p:cNvPr id="16" name="Caixa de texto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5205663" y="3904339"/>
            <a:ext cx="1879577" cy="574961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pt-BR" sz="1600" b="1" spc="-100" noProof="1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FUNDAMENTOS</a:t>
            </a:r>
          </a:p>
          <a:p>
            <a:pPr algn="r" rtl="0">
              <a:lnSpc>
                <a:spcPts val="1400"/>
              </a:lnSpc>
            </a:pPr>
            <a:r>
              <a:rPr lang="pt-BR" sz="1600" b="1" spc="-100" noProof="1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DA</a:t>
            </a:r>
          </a:p>
          <a:p>
            <a:pPr algn="r" rtl="0">
              <a:lnSpc>
                <a:spcPts val="1400"/>
              </a:lnSpc>
            </a:pPr>
            <a:r>
              <a:rPr lang="pt-BR" sz="1600" b="1" spc="-100" noProof="1">
                <a:solidFill>
                  <a:schemeClr val="tx2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ECONOMIA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35" y="4346296"/>
            <a:ext cx="6959405" cy="1674470"/>
          </a:xfrm>
        </p:spPr>
        <p:txBody>
          <a:bodyPr rtlCol="0"/>
          <a:lstStyle/>
          <a:p>
            <a:pPr rtl="0">
              <a:lnSpc>
                <a:spcPts val="6000"/>
              </a:lnSpc>
            </a:pPr>
            <a:r>
              <a:rPr lang="pt-BR" sz="7200" noProof="1"/>
              <a:t>LEI DA OFERTA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538444"/>
            <a:ext cx="3401478" cy="1304133"/>
          </a:xfrm>
        </p:spPr>
        <p:txBody>
          <a:bodyPr rtlCol="0"/>
          <a:lstStyle/>
          <a:p>
            <a:pPr rtl="0"/>
            <a:r>
              <a:rPr lang="pt-BR" noProof="1"/>
              <a:t>Samuel, Gabriela, Danielle, Matheus e Luiz.</a:t>
            </a:r>
          </a:p>
        </p:txBody>
      </p:sp>
      <p:pic>
        <p:nvPicPr>
          <p:cNvPr id="1026" name="Picture 2" descr="Nova Era Formatur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8" y="-1"/>
            <a:ext cx="1406717" cy="126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  <p:bldP spid="4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4000" dirty="0"/>
              <a:t>Lei da oferta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8480" y="1362567"/>
            <a:ext cx="3811153" cy="3859862"/>
          </a:xfrm>
        </p:spPr>
        <p:txBody>
          <a:bodyPr rtlCol="0"/>
          <a:lstStyle/>
          <a:p>
            <a:pPr marL="0" indent="0">
              <a:buNone/>
            </a:pPr>
            <a:r>
              <a:rPr lang="pt-BR" sz="4000" dirty="0"/>
              <a:t>Elasticidade</a:t>
            </a:r>
          </a:p>
          <a:p>
            <a:r>
              <a:rPr lang="pt-BR" sz="2000" dirty="0"/>
              <a:t>Mede a variação percentual na quantidade ofertada em resposta a variação do preço do produto.</a:t>
            </a:r>
          </a:p>
          <a:p>
            <a:endParaRPr lang="pt-BR" sz="2000" dirty="0"/>
          </a:p>
          <a:p>
            <a:r>
              <a:rPr lang="pt-BR" sz="2000" dirty="0"/>
              <a:t>É influenciado pela disponibilidade de matéria-prima, capacidade de produção, entre outros.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10</a:t>
            </a:fld>
            <a:endParaRPr lang="pt-BR"/>
          </a:p>
        </p:txBody>
      </p:sp>
      <p:sp>
        <p:nvSpPr>
          <p:cNvPr id="8" name="AutoShape 2" descr="Branco | A Força que o Brasil precisa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4" name="Picture 6" descr="imagem-branca-gran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276" y="6239562"/>
            <a:ext cx="1189443" cy="5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Nova Era Formatur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479" y="0"/>
            <a:ext cx="1022464" cy="102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79" y="1135662"/>
            <a:ext cx="4034442" cy="302583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6" name="Picture 2" descr="Lei da Oferta e da Procura: tudo o que você precisa sab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21" y="4713316"/>
            <a:ext cx="2988113" cy="179234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292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Lei da oferta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770138" y="1432296"/>
            <a:ext cx="4500000" cy="527076"/>
          </a:xfrm>
        </p:spPr>
        <p:txBody>
          <a:bodyPr/>
          <a:lstStyle/>
          <a:p>
            <a:r>
              <a:rPr lang="pt-BR" dirty="0"/>
              <a:t>OFERTA ELÁSTICA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770138" y="2023668"/>
            <a:ext cx="4500000" cy="4652406"/>
          </a:xfrm>
        </p:spPr>
        <p:txBody>
          <a:bodyPr/>
          <a:lstStyle/>
          <a:p>
            <a:r>
              <a:rPr lang="pt-BR" sz="2000" dirty="0"/>
              <a:t>Se o preço aumenta, a quantidade oferecida aumenta proporcionalmente</a:t>
            </a:r>
          </a:p>
          <a:p>
            <a:r>
              <a:rPr lang="pt-BR" sz="2000" dirty="0"/>
              <a:t>Se o preço diminui, a quantidade oferecida diminui proporcionalmente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Caso extremo</a:t>
            </a:r>
          </a:p>
          <a:p>
            <a:endParaRPr lang="pt-BR" sz="2000" dirty="0"/>
          </a:p>
          <a:p>
            <a:r>
              <a:rPr lang="pt-BR" sz="2000" dirty="0"/>
              <a:t>Pouca alteração no preço, mas aumenta ou diminui muito a quantidade oferecida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>
          <a:xfrm>
            <a:off x="6376709" y="1387132"/>
            <a:ext cx="4500000" cy="525283"/>
          </a:xfrm>
        </p:spPr>
        <p:txBody>
          <a:bodyPr/>
          <a:lstStyle/>
          <a:p>
            <a:r>
              <a:rPr lang="pt-BR" dirty="0"/>
              <a:t>OFERTA INELÁSTICA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6376709" y="1996298"/>
            <a:ext cx="4500000" cy="4655715"/>
          </a:xfrm>
        </p:spPr>
        <p:txBody>
          <a:bodyPr/>
          <a:lstStyle/>
          <a:p>
            <a:r>
              <a:rPr lang="pt-BR" sz="2000" dirty="0"/>
              <a:t>Varia pouco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Se o preço aumenta, a quantidade aumenta pouco ou nada e vice e versa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Caso extremo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Independente da alteração no preço, não altera a quantidade ofertada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noProof="0" smtClean="0"/>
              <a:pPr rtl="0"/>
              <a:t>11</a:t>
            </a:fld>
            <a:endParaRPr lang="pt-BR" noProof="0"/>
          </a:p>
        </p:txBody>
      </p:sp>
      <p:pic>
        <p:nvPicPr>
          <p:cNvPr id="10" name="Picture 6" descr="imagem-branca-gran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276" y="6239562"/>
            <a:ext cx="1189443" cy="5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Texto 3"/>
          <p:cNvSpPr txBox="1">
            <a:spLocks/>
          </p:cNvSpPr>
          <p:nvPr/>
        </p:nvSpPr>
        <p:spPr>
          <a:xfrm>
            <a:off x="770138" y="4196562"/>
            <a:ext cx="4500000" cy="527076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PERFEITAMENTE ELÁSTICA</a:t>
            </a:r>
          </a:p>
        </p:txBody>
      </p:sp>
      <p:sp>
        <p:nvSpPr>
          <p:cNvPr id="12" name="Espaço Reservado para Texto 5"/>
          <p:cNvSpPr txBox="1">
            <a:spLocks/>
          </p:cNvSpPr>
          <p:nvPr/>
        </p:nvSpPr>
        <p:spPr>
          <a:xfrm>
            <a:off x="6376709" y="4198355"/>
            <a:ext cx="4500000" cy="525283"/>
          </a:xfrm>
          <a:prstGeom prst="rect">
            <a:avLst/>
          </a:prstGeom>
          <a:solidFill>
            <a:schemeClr val="tx1"/>
          </a:solidFill>
        </p:spPr>
        <p:txBody>
          <a:bodyPr vert="horz" lIns="180000" tIns="3600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5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PERFEITAMENTE INELÁSTICA</a:t>
            </a:r>
          </a:p>
        </p:txBody>
      </p:sp>
      <p:pic>
        <p:nvPicPr>
          <p:cNvPr id="13" name="Picture 2" descr="Nova Era Formatur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479" y="0"/>
            <a:ext cx="1022464" cy="102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16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  <p:bldP spid="5" grpId="0" build="p"/>
      <p:bldP spid="6" grpId="0" build="p" animBg="1"/>
      <p:bldP spid="7" grpId="0" build="p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4000" dirty="0"/>
              <a:t>Lei da oferta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46072" y="1474131"/>
            <a:ext cx="4264428" cy="3909738"/>
          </a:xfrm>
        </p:spPr>
        <p:txBody>
          <a:bodyPr rtlCol="0"/>
          <a:lstStyle/>
          <a:p>
            <a:pPr marL="0" indent="0">
              <a:buNone/>
            </a:pPr>
            <a:r>
              <a:rPr lang="pt-BR" sz="4000" dirty="0"/>
              <a:t>Ponto de equilíbrio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 O equilíbrio é onde as curvas de oferta e de demanda se cruzam. Ao preço de equilíbrio, a quantidade oferecida é igual a quantidade demandada (quantidade de equilíbrio).</a:t>
            </a:r>
          </a:p>
          <a:p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12</a:t>
            </a:fld>
            <a:endParaRPr lang="pt-BR"/>
          </a:p>
        </p:txBody>
      </p:sp>
      <p:sp>
        <p:nvSpPr>
          <p:cNvPr id="8" name="AutoShape 2" descr="Branco | A Força que o Brasil precisa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4" name="Picture 6" descr="imagem-branca-gran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276" y="6239562"/>
            <a:ext cx="1189443" cy="5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Nova Era Formatur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479" y="0"/>
            <a:ext cx="1022464" cy="102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CBCD8015-2A9A-4903-ECCD-D7A5AE0BD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4889"/>
              </p:ext>
            </p:extLst>
          </p:nvPr>
        </p:nvGraphicFramePr>
        <p:xfrm>
          <a:off x="8126964" y="1294126"/>
          <a:ext cx="3246600" cy="3100647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104482">
                  <a:extLst>
                    <a:ext uri="{9D8B030D-6E8A-4147-A177-3AD203B41FA5}">
                      <a16:colId xmlns:a16="http://schemas.microsoft.com/office/drawing/2014/main" val="4166531993"/>
                    </a:ext>
                  </a:extLst>
                </a:gridCol>
                <a:gridCol w="1071059">
                  <a:extLst>
                    <a:ext uri="{9D8B030D-6E8A-4147-A177-3AD203B41FA5}">
                      <a16:colId xmlns:a16="http://schemas.microsoft.com/office/drawing/2014/main" val="3276457706"/>
                    </a:ext>
                  </a:extLst>
                </a:gridCol>
                <a:gridCol w="1071059">
                  <a:extLst>
                    <a:ext uri="{9D8B030D-6E8A-4147-A177-3AD203B41FA5}">
                      <a16:colId xmlns:a16="http://schemas.microsoft.com/office/drawing/2014/main" val="3587313884"/>
                    </a:ext>
                  </a:extLst>
                </a:gridCol>
              </a:tblGrid>
              <a:tr h="3887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Preço (por galão)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Quantidade ofertada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Quantidade demandada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018716"/>
                  </a:ext>
                </a:extLst>
              </a:tr>
              <a:tr h="3712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R$ 1,00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500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504813"/>
                  </a:ext>
                </a:extLst>
              </a:tr>
              <a:tr h="393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R$ 1,10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550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204287"/>
                  </a:ext>
                </a:extLst>
              </a:tr>
              <a:tr h="393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R$ 1,30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600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66083"/>
                  </a:ext>
                </a:extLst>
              </a:tr>
              <a:tr h="393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R$ 1,40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711261"/>
                  </a:ext>
                </a:extLst>
              </a:tr>
              <a:tr h="3712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solidFill>
                            <a:schemeClr val="bg1"/>
                          </a:solidFill>
                          <a:effectLst/>
                        </a:rPr>
                        <a:t>R$ 1,60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650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067970"/>
                  </a:ext>
                </a:extLst>
              </a:tr>
              <a:tr h="393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R$ 2,00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108233"/>
                  </a:ext>
                </a:extLst>
              </a:tr>
              <a:tr h="3938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R$ 2,50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750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26253"/>
                  </a:ext>
                </a:extLst>
              </a:tr>
            </a:tbl>
          </a:graphicData>
        </a:graphic>
      </p:graphicFrame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3D6D961F-539D-4F16-4B75-C6A2AC011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792722"/>
              </p:ext>
            </p:extLst>
          </p:nvPr>
        </p:nvGraphicFramePr>
        <p:xfrm>
          <a:off x="307975" y="3537068"/>
          <a:ext cx="3321633" cy="3001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63675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  <p:bldGraphic spid="1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4000" dirty="0"/>
              <a:t>Lei da oferta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75215" y="1343905"/>
            <a:ext cx="3811153" cy="3933645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sz="4000" dirty="0"/>
              <a:t>Como começou? </a:t>
            </a:r>
          </a:p>
          <a:p>
            <a:pPr algn="just"/>
            <a:r>
              <a:rPr lang="pt-BR" sz="2000" dirty="0"/>
              <a:t>Elaborada inicialmente pelos economistas clássicos Adam Smith e David Ricardo, no entanto foi Alfred Marshall, quem formulou de forma mais precisa em seu livro “Princípios da economia”, publicado em 1890.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6" b="13106"/>
          <a:stretch>
            <a:fillRect/>
          </a:stretch>
        </p:blipFill>
        <p:spPr>
          <a:xfrm>
            <a:off x="7175240" y="1343904"/>
            <a:ext cx="3648653" cy="393364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AutoShape 2" descr="Branco | A Força que o Brasil precisa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4" name="Picture 6" descr="imagem-branca-gran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276" y="6239562"/>
            <a:ext cx="1189443" cy="5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3921502"/>
            <a:ext cx="2504497" cy="250449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5" name="Picture 2" descr="Nova Era Formatura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479" y="0"/>
            <a:ext cx="1022464" cy="102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dam Smith (Civ4Col) | Civilization Wiki | Fand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343904"/>
            <a:ext cx="2504497" cy="250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4000" dirty="0"/>
              <a:t>Lei da oferta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75215" y="1343905"/>
            <a:ext cx="3811153" cy="5273026"/>
          </a:xfrm>
        </p:spPr>
        <p:txBody>
          <a:bodyPr rtlCol="0"/>
          <a:lstStyle/>
          <a:p>
            <a:pPr marL="0" indent="0">
              <a:buNone/>
            </a:pPr>
            <a:r>
              <a:rPr lang="pt-BR" sz="4000" dirty="0"/>
              <a:t>Contexto do Século XIX</a:t>
            </a:r>
          </a:p>
          <a:p>
            <a:r>
              <a:rPr lang="pt-BR" sz="2000" dirty="0"/>
              <a:t>Marcado por transformações econômicas.</a:t>
            </a:r>
          </a:p>
          <a:p>
            <a:r>
              <a:rPr lang="pt-BR" sz="2000" dirty="0"/>
              <a:t>Consolidação do processo de industrialização </a:t>
            </a:r>
          </a:p>
          <a:p>
            <a:r>
              <a:rPr lang="pt-BR" sz="2000" dirty="0"/>
              <a:t>Expansão do comércio mundial</a:t>
            </a:r>
          </a:p>
          <a:p>
            <a:r>
              <a:rPr lang="pt-BR" sz="2000" dirty="0"/>
              <a:t>Marcado pelo surgimento de novas teorias econômicas</a:t>
            </a:r>
          </a:p>
          <a:p>
            <a:r>
              <a:rPr lang="pt-BR" sz="2000" dirty="0"/>
              <a:t>Busca por soluções para os problemas gerados pela industrialização e pela concentração de riqueza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8" name="AutoShape 2" descr="Branco | A Força que o Brasil precisa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4" name="Picture 6" descr="imagem-branca-gran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276" y="6239562"/>
            <a:ext cx="1189443" cy="5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Nova Era Formatur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479" y="0"/>
            <a:ext cx="1022464" cy="102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 Cliente e a Ven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07" y="3963754"/>
            <a:ext cx="2437996" cy="243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Espaço Reservado para Imagem 6"/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4" b="15474"/>
          <a:stretch>
            <a:fillRect/>
          </a:stretch>
        </p:blipFill>
        <p:spPr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04644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4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4000" dirty="0"/>
              <a:t>Lei da oferta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75215" y="1343905"/>
            <a:ext cx="3811153" cy="4895657"/>
          </a:xfrm>
        </p:spPr>
        <p:txBody>
          <a:bodyPr rtlCol="0"/>
          <a:lstStyle/>
          <a:p>
            <a:pPr marL="0" indent="0">
              <a:buNone/>
            </a:pPr>
            <a:r>
              <a:rPr lang="pt-BR" sz="4000" dirty="0"/>
              <a:t>Como funciona?</a:t>
            </a:r>
          </a:p>
          <a:p>
            <a:r>
              <a:rPr lang="pt-BR" sz="2000" dirty="0"/>
              <a:t>Os economistas argumentavam:</a:t>
            </a:r>
          </a:p>
          <a:p>
            <a:r>
              <a:rPr lang="pt-BR" sz="2000" dirty="0"/>
              <a:t>Se houver um excesso de demanda por um produto, os preços sobem incentivando os produtores a aumentar sua oferta.</a:t>
            </a:r>
          </a:p>
          <a:p>
            <a:r>
              <a:rPr lang="pt-BR" sz="2000" dirty="0"/>
              <a:t>A lei da oferta estabelece uma relação positiva entre o preço e quantidade ofertada.</a:t>
            </a:r>
          </a:p>
          <a:p>
            <a:r>
              <a:rPr lang="pt-BR" sz="2000" dirty="0"/>
              <a:t>Os produtores visam maximizar seus lucros.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/>
          </a:p>
        </p:txBody>
      </p:sp>
      <p:sp>
        <p:nvSpPr>
          <p:cNvPr id="8" name="AutoShape 2" descr="Branco | A Força que o Brasil precisa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4" name="Picture 6" descr="imagem-branca-gran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276" y="6239562"/>
            <a:ext cx="1189443" cy="5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Nova Era Formatur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479" y="0"/>
            <a:ext cx="1022464" cy="102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 Cliente e a Ven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07" y="3963754"/>
            <a:ext cx="2437996" cy="243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735EA7CD-49AF-C7C3-160F-6F221E8936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4311959"/>
              </p:ext>
            </p:extLst>
          </p:nvPr>
        </p:nvGraphicFramePr>
        <p:xfrm>
          <a:off x="7465007" y="1883438"/>
          <a:ext cx="4055640" cy="2950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813190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4000" dirty="0"/>
              <a:t>EXEMPLOS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74" y="1527681"/>
            <a:ext cx="3811587" cy="255044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8" name="AutoShape 2" descr="Branco | A Força que o Brasil precisa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4" name="Picture 6" descr="imagem-branca-gran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276" y="6239562"/>
            <a:ext cx="1189443" cy="5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Nova Era Formatur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479" y="0"/>
            <a:ext cx="1022464" cy="102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Espaço Reservado para Imagem 2"/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1" r="14361"/>
          <a:stretch>
            <a:fillRect/>
          </a:stretch>
        </p:blipFill>
        <p:spPr>
          <a:xfrm>
            <a:off x="7115841" y="1527681"/>
            <a:ext cx="3737526" cy="393364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146" name="Picture 2" descr="Limão Taiti 100g - trimai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481" y="3984951"/>
            <a:ext cx="29527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949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sz="4000" dirty="0"/>
              <a:t>Lei da Oferta no nosso dia a dia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/>
          </a:p>
        </p:txBody>
      </p:sp>
      <p:sp>
        <p:nvSpPr>
          <p:cNvPr id="8" name="AutoShape 2" descr="Branco | A Força que o Brasil precisa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4" name="Picture 6" descr="imagem-branca-gran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276" y="6239562"/>
            <a:ext cx="1189443" cy="5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Nova Era Formatur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479" y="0"/>
            <a:ext cx="1022464" cy="102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Espaço Reservado para Conteúdo 6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326" y="1496092"/>
            <a:ext cx="3371486" cy="213906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Espaço Reservado para Imagem 10"/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6" r="18716"/>
          <a:stretch>
            <a:fillRect/>
          </a:stretch>
        </p:blipFill>
        <p:spPr>
          <a:xfrm>
            <a:off x="7084332" y="1462177"/>
            <a:ext cx="3737526" cy="393364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170" name="Picture 2" descr="Magmaxx Supermercados – Magmaxx Supermercad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325" y="4572580"/>
            <a:ext cx="3371487" cy="177003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27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4000" dirty="0"/>
              <a:t>Lei da oferta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5E40B9-054F-4D79-BD17-68E71C740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9180" y="1343905"/>
            <a:ext cx="3811153" cy="5057845"/>
          </a:xfrm>
        </p:spPr>
        <p:txBody>
          <a:bodyPr rtlCol="0"/>
          <a:lstStyle/>
          <a:p>
            <a:pPr marL="0" indent="0">
              <a:buNone/>
            </a:pPr>
            <a:r>
              <a:rPr lang="pt-BR" sz="4000" dirty="0"/>
              <a:t>Quadro de oferta</a:t>
            </a:r>
          </a:p>
          <a:p>
            <a:r>
              <a:rPr lang="pt-BR" sz="2000" dirty="0"/>
              <a:t>O quadro de oferta é uma tabela que mostra a quantidade ofertada a cada preço.</a:t>
            </a:r>
          </a:p>
          <a:p>
            <a:endParaRPr lang="pt-BR" sz="2000" dirty="0"/>
          </a:p>
          <a:p>
            <a:pPr marL="0" indent="0">
              <a:buNone/>
            </a:pPr>
            <a:r>
              <a:rPr lang="pt-BR" sz="4000" dirty="0"/>
              <a:t>Curva de oferta</a:t>
            </a:r>
          </a:p>
          <a:p>
            <a:r>
              <a:rPr lang="pt-BR" sz="2000" dirty="0"/>
              <a:t>A curva de oferta é um gráfico que mostra a quantidade ofertada a cada preço. </a:t>
            </a:r>
          </a:p>
          <a:p>
            <a:r>
              <a:rPr lang="pt-BR" sz="2000" dirty="0"/>
              <a:t>Se inclinam da esquerda para direita e ilustram a lei da oferta. </a:t>
            </a:r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7</a:t>
            </a:fld>
            <a:endParaRPr lang="pt-BR"/>
          </a:p>
        </p:txBody>
      </p:sp>
      <p:sp>
        <p:nvSpPr>
          <p:cNvPr id="8" name="AutoShape 2" descr="Branco | A Força que o Brasil precisa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4" name="Picture 6" descr="imagem-branca-gran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276" y="6239562"/>
            <a:ext cx="1189443" cy="5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Nova Era Formatur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479" y="0"/>
            <a:ext cx="1022464" cy="102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900BFC83-C651-96B6-2D10-0D1B967C6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75849"/>
              </p:ext>
            </p:extLst>
          </p:nvPr>
        </p:nvGraphicFramePr>
        <p:xfrm>
          <a:off x="8000116" y="1343905"/>
          <a:ext cx="3725804" cy="2594118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891523">
                  <a:extLst>
                    <a:ext uri="{9D8B030D-6E8A-4147-A177-3AD203B41FA5}">
                      <a16:colId xmlns:a16="http://schemas.microsoft.com/office/drawing/2014/main" val="4166531993"/>
                    </a:ext>
                  </a:extLst>
                </a:gridCol>
                <a:gridCol w="1834281">
                  <a:extLst>
                    <a:ext uri="{9D8B030D-6E8A-4147-A177-3AD203B41FA5}">
                      <a16:colId xmlns:a16="http://schemas.microsoft.com/office/drawing/2014/main" val="3276457706"/>
                    </a:ext>
                  </a:extLst>
                </a:gridCol>
              </a:tblGrid>
              <a:tr h="2577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Preço (por galão)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Quantidade ofertada                    (milhões de galões)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018716"/>
                  </a:ext>
                </a:extLst>
              </a:tr>
              <a:tr h="3531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R$ 1,00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500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504813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R$ 1,10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550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204287"/>
                  </a:ext>
                </a:extLst>
              </a:tr>
              <a:tr h="4141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R$ 1,30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600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66083"/>
                  </a:ext>
                </a:extLst>
              </a:tr>
              <a:tr h="3531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solidFill>
                            <a:schemeClr val="bg1"/>
                          </a:solidFill>
                          <a:effectLst/>
                        </a:rPr>
                        <a:t>R$ 1,60</a:t>
                      </a:r>
                      <a:endParaRPr lang="pt-BR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650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067970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R$ 2,00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108233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R$ 2,50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  <a:effectLst/>
                        </a:rPr>
                        <a:t>750</a:t>
                      </a:r>
                      <a:endParaRPr lang="pt-BR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26253"/>
                  </a:ext>
                </a:extLst>
              </a:tr>
            </a:tbl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3D6D961F-539D-4F16-4B75-C6A2AC011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6077717"/>
              </p:ext>
            </p:extLst>
          </p:nvPr>
        </p:nvGraphicFramePr>
        <p:xfrm>
          <a:off x="163593" y="3475022"/>
          <a:ext cx="3725804" cy="2950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85988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  <p:bldGraphic spid="1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4000" dirty="0"/>
              <a:t>LEI DA OFERTA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119626"/>
            <a:ext cx="4500000" cy="498616"/>
          </a:xfrm>
        </p:spPr>
        <p:txBody>
          <a:bodyPr rtlCol="0"/>
          <a:lstStyle/>
          <a:p>
            <a:pPr rtl="0"/>
            <a:r>
              <a:rPr lang="pt-BR" sz="2800" dirty="0"/>
              <a:t>ALTERAÇÃO NA OFERTA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79759"/>
            <a:ext cx="4500000" cy="2520000"/>
          </a:xfrm>
        </p:spPr>
        <p:txBody>
          <a:bodyPr rtlCol="0"/>
          <a:lstStyle/>
          <a:p>
            <a:pPr rtl="0"/>
            <a:r>
              <a:rPr lang="pt-BR" sz="2000" dirty="0"/>
              <a:t>Quantidade ofertada do bem</a:t>
            </a:r>
          </a:p>
          <a:p>
            <a:pPr rtl="0"/>
            <a:r>
              <a:rPr lang="pt-BR" sz="2000" dirty="0"/>
              <a:t>Preço do bem</a:t>
            </a:r>
          </a:p>
          <a:p>
            <a:pPr rtl="0"/>
            <a:r>
              <a:rPr lang="pt-BR" sz="2000" dirty="0"/>
              <a:t>Preço dos fatores e insumos de produção</a:t>
            </a:r>
          </a:p>
          <a:p>
            <a:pPr rtl="0"/>
            <a:r>
              <a:rPr lang="pt-BR" sz="2000" dirty="0"/>
              <a:t>Preço de outros bens</a:t>
            </a:r>
          </a:p>
          <a:p>
            <a:pPr rtl="0"/>
            <a:r>
              <a:rPr lang="pt-BR" sz="2000" dirty="0"/>
              <a:t>Substitutos na produção</a:t>
            </a:r>
          </a:p>
          <a:p>
            <a:pPr rtl="0"/>
            <a:r>
              <a:rPr lang="pt-BR" sz="2000" dirty="0"/>
              <a:t>Objetivos</a:t>
            </a:r>
          </a:p>
          <a:p>
            <a:pPr rtl="0"/>
            <a:r>
              <a:rPr lang="pt-BR" sz="2000" dirty="0"/>
              <a:t>Metas do empresário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66713" y="2119507"/>
            <a:ext cx="4500000" cy="496920"/>
          </a:xfrm>
        </p:spPr>
        <p:txBody>
          <a:bodyPr rtlCol="0"/>
          <a:lstStyle/>
          <a:p>
            <a:pPr rtl="0"/>
            <a:r>
              <a:rPr lang="pt-BR" sz="2800" dirty="0"/>
              <a:t>QUANTIDADE OFERTADA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976450"/>
            <a:ext cx="4500000" cy="2520000"/>
          </a:xfrm>
        </p:spPr>
        <p:txBody>
          <a:bodyPr rtlCol="0"/>
          <a:lstStyle/>
          <a:p>
            <a:pPr rtl="0"/>
            <a:r>
              <a:rPr lang="pt-BR" sz="2000" dirty="0"/>
              <a:t>Quanto menor o preço, menor vai ser a quantidade da oferta.</a:t>
            </a:r>
          </a:p>
          <a:p>
            <a:pPr rtl="0"/>
            <a:endParaRPr lang="pt-BR" sz="2000" dirty="0"/>
          </a:p>
          <a:p>
            <a:pPr rtl="0"/>
            <a:r>
              <a:rPr lang="pt-BR" sz="2000" dirty="0"/>
              <a:t>Quanto maior o preço, maior vai ser a quantidade da oferta.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8</a:t>
            </a:fld>
            <a:endParaRPr lang="pt-BR"/>
          </a:p>
        </p:txBody>
      </p:sp>
      <p:pic>
        <p:nvPicPr>
          <p:cNvPr id="9" name="Picture 6" descr="imagem-branca-gran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276" y="6239562"/>
            <a:ext cx="1189443" cy="5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Nova Era Formatur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479" y="0"/>
            <a:ext cx="1022464" cy="102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  <p:bldP spid="5" grpId="0" build="p"/>
      <p:bldP spid="6" grpId="0" build="p" animBg="1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z="4000" dirty="0"/>
              <a:t>LEI DA OFERTA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903615"/>
            <a:ext cx="4500000" cy="805028"/>
          </a:xfrm>
        </p:spPr>
        <p:txBody>
          <a:bodyPr rtlCol="0"/>
          <a:lstStyle/>
          <a:p>
            <a:pPr rtl="0"/>
            <a:r>
              <a:rPr lang="pt-BR" sz="2800" dirty="0"/>
              <a:t>MERCADO FINANCEIRO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79759"/>
            <a:ext cx="4500000" cy="2520000"/>
          </a:xfrm>
        </p:spPr>
        <p:txBody>
          <a:bodyPr rtlCol="0"/>
          <a:lstStyle/>
          <a:p>
            <a:pPr rtl="0"/>
            <a:r>
              <a:rPr lang="pt-BR" sz="2000" dirty="0"/>
              <a:t>Quando investidores estão interessados, a tendência é que o preço do ativo suba no mercado.</a:t>
            </a:r>
          </a:p>
          <a:p>
            <a:pPr rtl="0"/>
            <a:endParaRPr lang="pt-BR" sz="2000" dirty="0"/>
          </a:p>
          <a:p>
            <a:pPr rtl="0"/>
            <a:r>
              <a:rPr lang="pt-BR" sz="2000" dirty="0"/>
              <a:t>Ao contrário, quando não há interesse, o preço tende a diminuir.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66713" y="1903615"/>
            <a:ext cx="4500000" cy="805028"/>
          </a:xfrm>
        </p:spPr>
        <p:txBody>
          <a:bodyPr rtlCol="0"/>
          <a:lstStyle/>
          <a:p>
            <a:pPr algn="ctr" rtl="0"/>
            <a:r>
              <a:rPr lang="pt-BR" sz="2800" dirty="0"/>
              <a:t>FATORES MACRO E MICROECONÔMICOS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976450"/>
            <a:ext cx="4500000" cy="2520000"/>
          </a:xfrm>
        </p:spPr>
        <p:txBody>
          <a:bodyPr rtlCol="0"/>
          <a:lstStyle/>
          <a:p>
            <a:pPr rtl="0"/>
            <a:r>
              <a:rPr lang="pt-BR" sz="2000" dirty="0"/>
              <a:t>Um negócio pode atrair mais investidores se aumentar a margem de lucro.</a:t>
            </a:r>
          </a:p>
          <a:p>
            <a:pPr rtl="0"/>
            <a:r>
              <a:rPr lang="pt-BR" sz="2000" dirty="0"/>
              <a:t>Já situações de instabilidade financeira podem fazer com que investidores percam o interesse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9</a:t>
            </a:fld>
            <a:endParaRPr lang="pt-BR"/>
          </a:p>
        </p:txBody>
      </p:sp>
      <p:pic>
        <p:nvPicPr>
          <p:cNvPr id="9" name="Picture 6" descr="imagem-branca-gran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276" y="6239562"/>
            <a:ext cx="1189443" cy="5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Nova Era Formatur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479" y="0"/>
            <a:ext cx="1022464" cy="102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lustração de um mão com o celular verificando gráficos do Ibovespa mercado financeir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480" y="275816"/>
            <a:ext cx="2416502" cy="135999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838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6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  <p:bldP spid="5" grpId="0" build="p"/>
      <p:bldP spid="6" grpId="0" build="p" animBg="1"/>
      <p:bldP spid="7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378_TF67328976" id="{12BB7AB4-7650-4839-8A52-D1A40E2392E0}" vid="{B584C2E8-C139-4FD5-A9CB-C42853C1B6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934E25-8442-49E9-ABDF-3146C4145F3B}">
  <ds:schemaRefs>
    <ds:schemaRef ds:uri="http://purl.org/dc/elements/1.1/"/>
    <ds:schemaRef ds:uri="http://schemas.microsoft.com/office/2006/documentManagement/types"/>
    <ds:schemaRef ds:uri="http://purl.org/dc/terms/"/>
    <ds:schemaRef ds:uri="fb0879af-3eba-417a-a55a-ffe6dcd6ca77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6dc4bcd6-49db-4c07-9060-8acfc67cef9f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minimalista</Template>
  <TotalTime>0</TotalTime>
  <Words>632</Words>
  <Application>Microsoft Office PowerPoint</Application>
  <PresentationFormat>Widescreen</PresentationFormat>
  <Paragraphs>152</Paragraphs>
  <Slides>12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Times New Roman</vt:lpstr>
      <vt:lpstr>Tema do Office</vt:lpstr>
      <vt:lpstr>LEI DA OFERTA</vt:lpstr>
      <vt:lpstr>Lei da oferta</vt:lpstr>
      <vt:lpstr>Lei da oferta</vt:lpstr>
      <vt:lpstr>Lei da oferta</vt:lpstr>
      <vt:lpstr>EXEMPLOS</vt:lpstr>
      <vt:lpstr>Lei da Oferta no nosso dia a dia</vt:lpstr>
      <vt:lpstr>Lei da oferta</vt:lpstr>
      <vt:lpstr>LEI DA OFERTA</vt:lpstr>
      <vt:lpstr>LEI DA OFERTA</vt:lpstr>
      <vt:lpstr>Lei da oferta</vt:lpstr>
      <vt:lpstr>Lei da oferta</vt:lpstr>
      <vt:lpstr>Lei da oferta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2023-04-11T01:06:53Z</dcterms:created>
  <dcterms:modified xsi:type="dcterms:W3CDTF">2023-04-14T19:30:29Z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