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81" r:id="rId4"/>
    <p:sldId id="283" r:id="rId5"/>
    <p:sldId id="284" r:id="rId6"/>
    <p:sldId id="285" r:id="rId7"/>
    <p:sldId id="286" r:id="rId8"/>
    <p:sldId id="289" r:id="rId9"/>
    <p:sldId id="288" r:id="rId10"/>
    <p:sldId id="450" r:id="rId11"/>
    <p:sldId id="451" r:id="rId12"/>
    <p:sldId id="452" r:id="rId13"/>
    <p:sldId id="453" r:id="rId14"/>
    <p:sldId id="448" r:id="rId15"/>
    <p:sldId id="449" r:id="rId16"/>
    <p:sldId id="454" r:id="rId17"/>
    <p:sldId id="280" r:id="rId18"/>
    <p:sldId id="290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6AA"/>
    <a:srgbClr val="008000"/>
    <a:srgbClr val="CCECFF"/>
    <a:srgbClr val="FFB000"/>
    <a:srgbClr val="FF99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C3-964D-4A95-9D37-628A5F729DF7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ACCF-F3BF-4D3C-9DEF-B7F884133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6269FC7-1C57-FB04-CA4E-64703CD4F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047825CF-1EBB-4966-841E-7727AC5ED6E1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0E03721-CD07-4143-4934-88D79A04A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A816A33-02DE-063C-27A3-D23495D1F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1F2FA05-9F43-5310-87A0-D02F9A963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1976192A-31F7-40D1-AC63-442802446184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467B48-81C4-10C4-2C9F-E17F44C2C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6FE39C8-A07F-3AF0-FDE8-52816FDC0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1F2FA05-9F43-5310-87A0-D02F9A963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958850"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fld id="{1976192A-31F7-40D1-AC63-442802446184}" type="slidenum">
              <a:rPr lang="en-US" altLang="pt-BR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pt-B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467B48-81C4-10C4-2C9F-E17F44C2C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6FE39C8-A07F-3AF0-FDE8-52816FDC0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89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17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18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93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TEORIA  DA  COMPUTAÇÃO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3 – NOÇÕES DE CÁLCULO LAMBDA E FUNÇÕES RECURSIVAS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Foi introduzido por A.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Church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em 1936 com o objetivo de formalizar a noção de</a:t>
            </a:r>
            <a:r>
              <a:rPr lang="pt-BR" sz="2000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função computável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pt-BR" sz="20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cálculo lambda pode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ser considerado a menor linguagem de programação universal, na qual funções podem ser combinadas para formar outras funções. Isto é, as funções podem ser utilizadas como argumentos e retornadas como valores de outras funções.</a:t>
            </a:r>
          </a:p>
          <a:p>
            <a:pPr marL="0" indent="0">
              <a:buNone/>
            </a:pPr>
            <a:endParaRPr lang="pt-BR" sz="20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altLang="pt-BR" sz="20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Linguagens de programação funcionais, como </a:t>
            </a:r>
            <a:r>
              <a:rPr lang="pt-BR" altLang="pt-BR" sz="2000" b="0" dirty="0" err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Lisp</a:t>
            </a:r>
            <a:r>
              <a:rPr lang="pt-BR" altLang="pt-BR" sz="20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 Miranda, ML e </a:t>
            </a:r>
            <a:r>
              <a:rPr lang="pt-BR" altLang="pt-BR" sz="2000" b="0" dirty="0" err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Haskell</a:t>
            </a:r>
            <a:r>
              <a:rPr lang="pt-BR" altLang="pt-BR" sz="20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 onde programas são funções e composição de funções em vez de comandos, são baseadas no cálculo lambda.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pt-BR" altLang="pt-BR" sz="2000" b="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r>
              <a:rPr lang="pt-BR" altLang="pt-BR" sz="20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Além disso, linguagens de programação possuem suporte a </a:t>
            </a:r>
            <a:r>
              <a:rPr lang="pt-BR" altLang="pt-BR" sz="18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-</a:t>
            </a:r>
            <a:r>
              <a:rPr lang="pt-BR" altLang="pt-BR" sz="20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expressões, isto é, expressões do cálculo lambda que permitem a chamada de funções anônimas (C++ versão 11, C# versão 3.0, Java versão 8, Javascript, Python, Ruby).</a:t>
            </a:r>
          </a:p>
        </p:txBody>
      </p:sp>
      <p:cxnSp>
        <p:nvCxnSpPr>
          <p:cNvPr id="4" name="Conector de seta reta 7">
            <a:extLst>
              <a:ext uri="{FF2B5EF4-FFF2-40B4-BE49-F238E27FC236}">
                <a16:creationId xmlns:a16="http://schemas.microsoft.com/office/drawing/2014/main" id="{F3AAF410-AAF3-092A-2184-BB5DA83AAF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2352" y="1477460"/>
            <a:ext cx="1073150" cy="41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aixaDeTexto 9">
            <a:extLst>
              <a:ext uri="{FF2B5EF4-FFF2-40B4-BE49-F238E27FC236}">
                <a16:creationId xmlns:a16="http://schemas.microsoft.com/office/drawing/2014/main" id="{123460D1-BCB8-4569-8A04-D7AAD864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1924301"/>
            <a:ext cx="3467100" cy="2862322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Uma </a:t>
            </a:r>
            <a:r>
              <a:rPr lang="pt-BR" altLang="pt-BR" sz="2000" b="1" dirty="0">
                <a:latin typeface="Arial Narrow" panose="020B0606020202030204" pitchFamily="34" charset="0"/>
              </a:rPr>
              <a:t>função</a:t>
            </a:r>
            <a:r>
              <a:rPr lang="pt-BR" altLang="pt-BR" sz="2000" dirty="0">
                <a:latin typeface="Arial Narrow" panose="020B0606020202030204" pitchFamily="34" charset="0"/>
              </a:rPr>
              <a:t> é dita </a:t>
            </a:r>
            <a:r>
              <a:rPr lang="pt-BR" altLang="pt-BR" sz="2000" b="1" dirty="0">
                <a:latin typeface="Arial Narrow" panose="020B0606020202030204" pitchFamily="34" charset="0"/>
              </a:rPr>
              <a:t>computável</a:t>
            </a:r>
            <a:r>
              <a:rPr lang="pt-BR" altLang="pt-BR" sz="2000" dirty="0">
                <a:latin typeface="Arial Narrow" panose="020B0606020202030204" pitchFamily="34" charset="0"/>
              </a:rPr>
              <a:t> se é possível calcular seu valor </a:t>
            </a:r>
            <a:r>
              <a:rPr lang="pt-BR" sz="2000" dirty="0">
                <a:latin typeface="Arial Narrow" panose="020B0606020202030204" pitchFamily="34" charset="0"/>
              </a:rPr>
              <a:t>usando um dispositivo mecânico de cálculo dado uma quantidade ilimitada de espaço de armazenamento e de tempo de execução. De maneira equivalente, qualquer função que possui um algoritmo é computável.</a:t>
            </a:r>
            <a:endParaRPr lang="pt-BR" altLang="pt-BR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Foi introduzido por A.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Church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em 1936 com o objetivo de formalizar a noção de </a:t>
            </a:r>
            <a:r>
              <a:rPr lang="pt-BR" sz="2000" b="1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função computável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 </a:t>
            </a:r>
            <a:r>
              <a:rPr lang="pt-BR" sz="2000" dirty="0">
                <a:latin typeface="Arial Narrow" panose="020B0606020202030204" pitchFamily="34" charset="0"/>
                <a:ea typeface="Times New Roman" panose="02020603050405020304" pitchFamily="18" charset="0"/>
              </a:rPr>
              <a:t>cálculo lambda pode </a:t>
            </a:r>
            <a:r>
              <a:rPr lang="pt-BR" sz="2000" dirty="0">
                <a:latin typeface="Arial Narrow" panose="020B0606020202030204" pitchFamily="34" charset="0"/>
              </a:rPr>
              <a:t>ser considerado a menor linguagem de programação universal, na qual funções podem ser combinadas para formar outras funções. Isto é, as funções podem ser utilizadas como argumentos e retornadas como valores de outras funções.</a:t>
            </a:r>
          </a:p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altLang="pt-BR" sz="2000" b="0" dirty="0">
                <a:latin typeface="Arial Narrow" panose="020B0606020202030204" pitchFamily="34" charset="0"/>
              </a:rPr>
              <a:t>Linguagens de programação funcionais, como </a:t>
            </a:r>
            <a:r>
              <a:rPr lang="pt-BR" altLang="pt-BR" sz="2000" b="0" dirty="0" err="1">
                <a:latin typeface="Arial Narrow" panose="020B0606020202030204" pitchFamily="34" charset="0"/>
              </a:rPr>
              <a:t>Lisp</a:t>
            </a:r>
            <a:r>
              <a:rPr lang="pt-BR" altLang="pt-BR" sz="2000" b="0" dirty="0">
                <a:latin typeface="Arial Narrow" panose="020B0606020202030204" pitchFamily="34" charset="0"/>
              </a:rPr>
              <a:t>, Miranda, ML e </a:t>
            </a:r>
            <a:r>
              <a:rPr lang="pt-BR" altLang="pt-BR" sz="2000" b="0" dirty="0" err="1">
                <a:latin typeface="Arial Narrow" panose="020B0606020202030204" pitchFamily="34" charset="0"/>
              </a:rPr>
              <a:t>Haskell</a:t>
            </a:r>
            <a:r>
              <a:rPr lang="pt-BR" altLang="pt-BR" sz="2000" b="0" dirty="0">
                <a:latin typeface="Arial Narrow" panose="020B0606020202030204" pitchFamily="34" charset="0"/>
              </a:rPr>
              <a:t>, onde programas são funções e composição de funções em vez de comandos, são baseadas no cálculo lambda.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pt-BR" altLang="pt-BR" sz="2000" b="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 Narrow" panose="020B0606020202030204" pitchFamily="34" charset="0"/>
              </a:rPr>
              <a:t>Além disso, linguagens de programação possuem suporte a </a:t>
            </a:r>
            <a:r>
              <a:rPr lang="pt-BR" altLang="pt-BR" sz="1800" b="0" dirty="0">
                <a:latin typeface="Arial Narrow" panose="020B0606020202030204" pitchFamily="34" charset="0"/>
                <a:sym typeface="Symbol" panose="05050102010706020507" pitchFamily="18" charset="2"/>
              </a:rPr>
              <a:t>-</a:t>
            </a:r>
            <a:r>
              <a:rPr lang="pt-BR" altLang="pt-BR" sz="2000" b="0" dirty="0">
                <a:latin typeface="Arial Narrow" panose="020B0606020202030204" pitchFamily="34" charset="0"/>
              </a:rPr>
              <a:t>expressões, isto é, expressões do cálculo lambda que permitem a chamada de funções anônimas (C++ versão 11, C# versão 3.0, Java versão 8, Javascript, Python, Ruby).</a:t>
            </a:r>
          </a:p>
        </p:txBody>
      </p:sp>
    </p:spTree>
    <p:extLst>
      <p:ext uri="{BB962C8B-B14F-4D97-AF65-F5344CB8AC3E}">
        <p14:creationId xmlns:p14="http://schemas.microsoft.com/office/powerpoint/2010/main" val="246172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>
              <a:buNone/>
            </a:pPr>
            <a:r>
              <a:rPr lang="pt-BR" sz="2000" dirty="0">
                <a:latin typeface="Arial Narrow" panose="020B0606020202030204" pitchFamily="34" charset="0"/>
              </a:rPr>
              <a:t>Considere a seguinte definição matemática da função f, que tem como argumento um número e resulta em outro número (MACHADO, 2013):</a:t>
            </a:r>
          </a:p>
          <a:p>
            <a:pPr marL="0" indent="0" algn="ctr">
              <a:buNone/>
            </a:pPr>
            <a:r>
              <a:rPr lang="pt-BR" sz="2000" dirty="0">
                <a:latin typeface="Arial Narrow" panose="020B0606020202030204" pitchFamily="34" charset="0"/>
              </a:rPr>
              <a:t>f(x) = x</a:t>
            </a:r>
            <a:r>
              <a:rPr lang="pt-BR" sz="2000" baseline="30000" dirty="0">
                <a:latin typeface="Arial Narrow" panose="020B0606020202030204" pitchFamily="34" charset="0"/>
              </a:rPr>
              <a:t>2</a:t>
            </a:r>
            <a:r>
              <a:rPr lang="pt-BR" sz="2000" dirty="0">
                <a:latin typeface="Arial Narrow" panose="020B0606020202030204" pitchFamily="34" charset="0"/>
              </a:rPr>
              <a:t> + 7</a:t>
            </a:r>
          </a:p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Já a aplicação da função f ao valor 3, pode ser representada como:</a:t>
            </a:r>
          </a:p>
          <a:p>
            <a:pPr marL="0" indent="0" algn="ctr">
              <a:buNone/>
            </a:pPr>
            <a:r>
              <a:rPr lang="pt-BR" sz="2000" dirty="0">
                <a:latin typeface="Arial Narrow" panose="020B0606020202030204" pitchFamily="34" charset="0"/>
              </a:rPr>
              <a:t>f(3) = 3</a:t>
            </a:r>
            <a:r>
              <a:rPr lang="pt-BR" sz="2000" baseline="30000" dirty="0">
                <a:latin typeface="Arial Narrow" panose="020B0606020202030204" pitchFamily="34" charset="0"/>
              </a:rPr>
              <a:t>2</a:t>
            </a:r>
            <a:r>
              <a:rPr lang="pt-BR" sz="2000" dirty="0">
                <a:latin typeface="Arial Narrow" panose="020B0606020202030204" pitchFamily="34" charset="0"/>
              </a:rPr>
              <a:t> + 7 = 16</a:t>
            </a:r>
          </a:p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O propósito original da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notação lambda 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foi resolver a seguinte ambiguidade:</a:t>
            </a:r>
          </a:p>
          <a:p>
            <a:pPr marL="0" indent="0" algn="ctr">
              <a:buNone/>
            </a:pP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f(e) = e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Por que 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tem ambiguidade nessa definição? 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Trata-se da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aplicação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de f sobre a constante e = 2.716 ou da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definição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de f?</a:t>
            </a:r>
            <a:endParaRPr lang="pt-BR" sz="20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>
              <a:buNone/>
            </a:pPr>
            <a:r>
              <a:rPr lang="pt-BR" sz="2000" dirty="0">
                <a:latin typeface="Arial Narrow" panose="020B0606020202030204" pitchFamily="34" charset="0"/>
              </a:rPr>
              <a:t>A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notação lambda 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resolve a ambiguidade anterior, pois permite diferenciar a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definição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da </a:t>
            </a:r>
            <a:r>
              <a:rPr lang="pt-BR" sz="2000" b="1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aplicação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de uma função:</a:t>
            </a:r>
          </a:p>
          <a:p>
            <a:pPr marL="0" indent="0" algn="ctr">
              <a:buNone/>
            </a:pP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f = 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x . x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</a:p>
          <a:p>
            <a:pPr marL="0" indent="0" algn="l">
              <a:buNone/>
            </a:pP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onde </a:t>
            </a:r>
            <a:r>
              <a:rPr lang="pt-BR" sz="2000" dirty="0" err="1">
                <a:solidFill>
                  <a:srgbClr val="1A1A1A"/>
                </a:solidFill>
                <a:latin typeface="Arial Narrow" panose="020B0606020202030204" pitchFamily="34" charset="0"/>
              </a:rPr>
              <a:t>λx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 indica que x é um parâmetro formal.</a:t>
            </a:r>
          </a:p>
          <a:p>
            <a:pPr marL="0" indent="0" algn="l">
              <a:buNone/>
            </a:pPr>
            <a:endParaRPr lang="pt-BR" sz="2000" dirty="0">
              <a:solidFill>
                <a:srgbClr val="1A1A1A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 aplicação da função f ao valor 3, é representada como: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f(3) = (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x . x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) 3 = 3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</a:p>
          <a:p>
            <a:pPr marL="0" indent="0" algn="ctr">
              <a:buNone/>
            </a:pPr>
            <a:endParaRPr lang="pt-BR" sz="2000" dirty="0">
              <a:solidFill>
                <a:srgbClr val="1A1A1A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 aplicação da função f ao valor e, é representada como: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f(e) = (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x . x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) e = e</a:t>
            </a:r>
            <a:r>
              <a:rPr lang="pt-BR" sz="2000" b="0" i="0" u="none" strike="noStrike" baseline="30000" dirty="0">
                <a:solidFill>
                  <a:srgbClr val="1A1A1A"/>
                </a:solidFill>
                <a:latin typeface="Arial Narrow" panose="020B0606020202030204" pitchFamily="34" charset="0"/>
              </a:rPr>
              <a:t>2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 + 7</a:t>
            </a:r>
          </a:p>
        </p:txBody>
      </p:sp>
    </p:spTree>
    <p:extLst>
      <p:ext uri="{BB962C8B-B14F-4D97-AF65-F5344CB8AC3E}">
        <p14:creationId xmlns:p14="http://schemas.microsoft.com/office/powerpoint/2010/main" val="278022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>
            <a:extLst>
              <a:ext uri="{FF2B5EF4-FFF2-40B4-BE49-F238E27FC236}">
                <a16:creationId xmlns:a16="http://schemas.microsoft.com/office/drawing/2014/main" id="{9DDD0645-7864-DB96-C47D-A05CB2C4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00" y="727805"/>
            <a:ext cx="872820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5349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1350963" indent="2063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18081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2653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27225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1797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  <a:defRPr/>
            </a:pPr>
            <a:r>
              <a:rPr lang="pt-BR" altLang="pt-BR" sz="2000" b="0" dirty="0">
                <a:latin typeface="Arial Narrow" pitchFamily="34" charset="0"/>
              </a:rPr>
              <a:t>A linguagem lambda (ou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-linguagem) é o conjunto dos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-termos sobre um conjunto infinito (V) de variáveis. </a:t>
            </a:r>
          </a:p>
          <a:p>
            <a:pPr marL="0" lvl="1">
              <a:spcBef>
                <a:spcPct val="0"/>
              </a:spcBef>
              <a:buFontTx/>
              <a:buNone/>
              <a:defRPr/>
            </a:pPr>
            <a:endParaRPr lang="pt-BR" altLang="pt-BR" sz="2000" b="0" dirty="0">
              <a:latin typeface="Arial Narrow" pitchFamily="34" charset="0"/>
              <a:sym typeface="Symbol"/>
            </a:endParaRPr>
          </a:p>
          <a:p>
            <a:pPr marL="0" lvl="1">
              <a:spcBef>
                <a:spcPct val="0"/>
              </a:spcBef>
              <a:buFontTx/>
              <a:buNone/>
              <a:defRPr/>
            </a:pPr>
            <a:r>
              <a:rPr lang="pt-BR" altLang="pt-BR" sz="2000" b="0" dirty="0">
                <a:latin typeface="Arial Narrow" pitchFamily="34" charset="0"/>
              </a:rPr>
              <a:t>São 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- termos</a:t>
            </a:r>
            <a:r>
              <a:rPr lang="pt-BR" altLang="pt-BR" sz="2000" b="0" dirty="0">
                <a:latin typeface="Arial Narrow" pitchFamily="34" charset="0"/>
              </a:rPr>
              <a:t>:</a:t>
            </a: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pt-BR" altLang="pt-BR" sz="2000" b="0" dirty="0">
                <a:latin typeface="Arial Narrow" pitchFamily="34" charset="0"/>
              </a:rPr>
              <a:t>variáveis: x, y, z, ... 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</a:t>
            </a:r>
            <a:r>
              <a:rPr kumimoji="0" lang="pt-BR" altLang="pt-BR" sz="2000" b="0" dirty="0" err="1">
                <a:latin typeface="Arial Narrow" pitchFamily="34" charset="0"/>
              </a:rPr>
              <a:t>v</a:t>
            </a:r>
            <a:r>
              <a:rPr kumimoji="0" lang="pt-BR" altLang="pt-BR" sz="2000" b="0" dirty="0" err="1">
                <a:latin typeface="Arial Narrow" pitchFamily="34" charset="0"/>
                <a:sym typeface="Symbol"/>
              </a:rPr>
              <a:t>V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 é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</a:t>
            </a: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</a:t>
            </a:r>
            <a:r>
              <a:rPr kumimoji="0" lang="pt-BR" altLang="pt-BR" sz="2000" b="0" dirty="0">
                <a:latin typeface="Arial Narrow" pitchFamily="34" charset="0"/>
              </a:rPr>
              <a:t>abstração (definição de função com parâmetro): se M é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 e </a:t>
            </a:r>
            <a:r>
              <a:rPr lang="pt-BR" altLang="pt-BR" sz="2000" b="0" dirty="0" err="1">
                <a:latin typeface="Arial Narrow" pitchFamily="34" charset="0"/>
                <a:sym typeface="Symbol"/>
              </a:rPr>
              <a:t>x</a:t>
            </a:r>
            <a:r>
              <a:rPr kumimoji="0" lang="pt-BR" altLang="pt-BR" sz="2000" b="0" dirty="0" err="1">
                <a:latin typeface="Arial Narrow" pitchFamily="34" charset="0"/>
                <a:sym typeface="Symbol"/>
              </a:rPr>
              <a:t>V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,           então (</a:t>
            </a:r>
            <a:r>
              <a:rPr kumimoji="0"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x . M)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 é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</a:t>
            </a:r>
            <a:endParaRPr kumimoji="0" lang="pt-BR" altLang="pt-BR" sz="2000" b="0" dirty="0">
              <a:latin typeface="Arial Narrow" pitchFamily="34" charset="0"/>
            </a:endParaRP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-aplicação (aplicação de função a um valor): se M e N são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-termos, então (M N) também é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</a:t>
            </a:r>
          </a:p>
          <a:p>
            <a:pPr marL="0" lvl="1">
              <a:spcBef>
                <a:spcPct val="0"/>
              </a:spcBef>
              <a:buFontTx/>
              <a:buNone/>
              <a:defRPr/>
            </a:pPr>
            <a:endParaRPr kumimoji="0" lang="pt-BR" altLang="pt-BR" sz="2000" b="0" dirty="0">
              <a:latin typeface="Arial Narrow" pitchFamily="34" charset="0"/>
              <a:sym typeface="Symbol"/>
            </a:endParaRP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Dentro de um termo </a:t>
            </a:r>
            <a:r>
              <a:rPr lang="pt-BR" altLang="pt-BR" sz="2000" dirty="0">
                <a:solidFill>
                  <a:srgbClr val="0000FF"/>
                </a:solidFill>
                <a:latin typeface="Arial Narrow" panose="020B0606020202030204" pitchFamily="34" charset="0"/>
                <a:sym typeface="Symbol"/>
              </a:rPr>
              <a:t></a:t>
            </a:r>
            <a:r>
              <a:rPr lang="pt-BR" altLang="pt-BR" sz="2000" dirty="0" err="1">
                <a:solidFill>
                  <a:srgbClr val="0000FF"/>
                </a:solidFill>
                <a:latin typeface="Arial Narrow" panose="020B0606020202030204" pitchFamily="34" charset="0"/>
                <a:sym typeface="Symbol"/>
              </a:rPr>
              <a:t>x.M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, temos que </a:t>
            </a:r>
            <a:r>
              <a:rPr lang="pt-BR" sz="2000" b="0" i="0" u="none" strike="noStrike" baseline="0" dirty="0">
                <a:solidFill>
                  <a:srgbClr val="0000FF"/>
                </a:solidFill>
                <a:latin typeface="Arial Narrow" panose="020B0606020202030204" pitchFamily="34" charset="0"/>
              </a:rPr>
              <a:t>M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é o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escopo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de </a:t>
            </a:r>
            <a:r>
              <a:rPr lang="pt-BR" altLang="pt-BR" sz="2000" dirty="0">
                <a:solidFill>
                  <a:srgbClr val="0000FF"/>
                </a:solidFill>
                <a:latin typeface="Arial Narrow" panose="020B0606020202030204" pitchFamily="34" charset="0"/>
                <a:sym typeface="Symbol"/>
              </a:rPr>
              <a:t>x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, ou seja,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 ocorrência de </a:t>
            </a:r>
            <a:r>
              <a:rPr lang="pt-BR" sz="2000" b="0" i="0" u="none" strike="noStrike" baseline="0" dirty="0">
                <a:solidFill>
                  <a:srgbClr val="0000FF"/>
                </a:solidFill>
                <a:latin typeface="Arial Narrow" panose="020B0606020202030204" pitchFamily="34" charset="0"/>
              </a:rPr>
              <a:t>x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dentro do escopo é dita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ligada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. Caso contrário, </a:t>
            </a:r>
            <a:r>
              <a:rPr lang="pt-BR" sz="2000" b="0" i="0" u="none" strike="noStrike" baseline="0" dirty="0">
                <a:solidFill>
                  <a:srgbClr val="0000FF"/>
                </a:solidFill>
                <a:latin typeface="Arial Narrow" panose="020B0606020202030204" pitchFamily="34" charset="0"/>
              </a:rPr>
              <a:t>x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ocorre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livre</a:t>
            </a: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variáveis</a:t>
            </a:r>
            <a:r>
              <a:rPr lang="pt-BR" sz="2000" b="0" i="0" u="none" strike="noStrike" baseline="0" dirty="0">
                <a:solidFill>
                  <a:srgbClr val="0000FF"/>
                </a:solidFill>
                <a:latin typeface="Arial Narrow" panose="020B0606020202030204" pitchFamily="34" charset="0"/>
              </a:rPr>
              <a:t> livres 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referem-se </a:t>
            </a: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a nomes externos</a:t>
            </a:r>
            <a:r>
              <a:rPr lang="pt-BR" sz="2000" b="0" i="0" u="none" strike="noStrike" baseline="0" dirty="0">
                <a:solidFill>
                  <a:srgbClr val="0000FF"/>
                </a:solidFill>
                <a:latin typeface="Arial Narrow" panose="020B0606020202030204" pitchFamily="34" charset="0"/>
              </a:rPr>
              <a:t> (globais)</a:t>
            </a:r>
            <a:r>
              <a:rPr lang="pt-BR" sz="2000" dirty="0">
                <a:solidFill>
                  <a:srgbClr val="1A1A1A"/>
                </a:solidFill>
                <a:latin typeface="Arial Narrow" panose="020B0606020202030204" pitchFamily="34" charset="0"/>
              </a:rPr>
              <a:t>;</a:t>
            </a:r>
            <a:endParaRPr lang="pt-BR" sz="2000" b="0" i="0" u="none" strike="noStrike" baseline="0" dirty="0">
              <a:solidFill>
                <a:srgbClr val="1A1A1A"/>
              </a:solidFill>
              <a:latin typeface="Arial Narrow" panose="020B0606020202030204" pitchFamily="34" charset="0"/>
            </a:endParaRP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variáveis</a:t>
            </a:r>
            <a:r>
              <a:rPr lang="pt-BR" sz="20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 ligadas </a:t>
            </a: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referem-se a parâmetros formais </a:t>
            </a:r>
            <a:r>
              <a:rPr lang="pt-BR" sz="20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(locais)</a:t>
            </a:r>
            <a:r>
              <a:rPr lang="pt-BR" sz="2000" b="0" i="0" u="none" strike="noStrike" baseline="0" dirty="0">
                <a:solidFill>
                  <a:srgbClr val="1A1A1A"/>
                </a:solidFill>
                <a:latin typeface="Arial Narrow" panose="020B0606020202030204" pitchFamily="34" charset="0"/>
              </a:rPr>
              <a:t>.</a:t>
            </a:r>
            <a:endParaRPr lang="pt-BR" altLang="pt-BR" sz="2000" b="0" dirty="0">
              <a:latin typeface="Arial Narrow" panose="020B0606020202030204" pitchFamily="34" charset="0"/>
              <a:sym typeface="Symbol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22F6E459-E76C-699E-3753-501C89F20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linguagem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EC05D059-BC99-CA7E-2786-D996A296B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>
            <a:extLst>
              <a:ext uri="{FF2B5EF4-FFF2-40B4-BE49-F238E27FC236}">
                <a16:creationId xmlns:a16="http://schemas.microsoft.com/office/drawing/2014/main" id="{7B69D70D-F0D3-F7C6-344C-A2269605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36712"/>
            <a:ext cx="876605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5349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1350963" indent="2063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18081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2653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27225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1797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>
              <a:spcBef>
                <a:spcPct val="0"/>
              </a:spcBef>
              <a:buNone/>
              <a:defRPr/>
            </a:pPr>
            <a:r>
              <a:rPr lang="pt-BR" altLang="pt-BR" sz="2000" b="0" dirty="0">
                <a:latin typeface="Arial Narrow" pitchFamily="34" charset="0"/>
              </a:rPr>
              <a:t>O resultado de uma aplicação é calculado por substituição e redução, que “é interpretada como ‘um passo computacional’ na busca de um ‘valor’ representativo para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 qualquer” (DIVERIO; MENEZES, 2011, p. 229).</a:t>
            </a:r>
          </a:p>
          <a:p>
            <a:pPr marL="0" lvl="1">
              <a:spcBef>
                <a:spcPct val="0"/>
              </a:spcBef>
              <a:buFontTx/>
              <a:buNone/>
              <a:defRPr/>
            </a:pPr>
            <a:endParaRPr lang="pt-BR" altLang="pt-BR" sz="2000" b="0" dirty="0">
              <a:latin typeface="Arial Narrow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  <a:defRPr/>
            </a:pPr>
            <a:r>
              <a:rPr lang="pt-BR" altLang="pt-BR" sz="2000" b="0" dirty="0">
                <a:latin typeface="Arial Narrow" pitchFamily="34" charset="0"/>
              </a:rPr>
              <a:t>Existem três tipos de reduções:</a:t>
            </a: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pt-BR" altLang="pt-BR" sz="2000" b="0" dirty="0">
                <a:latin typeface="Arial Narrow" pitchFamily="34" charset="0"/>
              </a:rPr>
              <a:t>redução alfa (</a:t>
            </a:r>
            <a:r>
              <a:rPr kumimoji="0" lang="pt-BR" altLang="pt-BR" sz="1800" b="0" dirty="0">
                <a:latin typeface="Arial Narrow" pitchFamily="34" charset="0"/>
                <a:sym typeface="Symbol"/>
              </a:rPr>
              <a:t></a:t>
            </a:r>
            <a:r>
              <a:rPr kumimoji="0" lang="pt-BR" altLang="pt-BR" sz="2000" b="0" dirty="0">
                <a:latin typeface="Arial Narrow" pitchFamily="34" charset="0"/>
                <a:sym typeface="Symbol"/>
              </a:rPr>
              <a:t>-redução</a:t>
            </a:r>
            <a:r>
              <a:rPr kumimoji="0" lang="pt-BR" altLang="pt-BR" sz="2000" b="0" dirty="0">
                <a:latin typeface="Arial Narrow" pitchFamily="34" charset="0"/>
              </a:rPr>
              <a:t>): renomeação de variáveis ligadas, isto é, variáveis que estão no escopo de um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-termo;</a:t>
            </a:r>
          </a:p>
          <a:p>
            <a:pPr marL="0" lvl="1">
              <a:spcBef>
                <a:spcPct val="0"/>
              </a:spcBef>
              <a:buFontTx/>
              <a:buNone/>
              <a:defRPr/>
            </a:pPr>
            <a:r>
              <a:rPr lang="pt-BR" altLang="pt-BR" sz="1800" b="0" dirty="0">
                <a:latin typeface="Arial Narrow" pitchFamily="34" charset="0"/>
                <a:sym typeface="Symbol"/>
              </a:rPr>
              <a:t>	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x . M </a:t>
            </a:r>
            <a:r>
              <a:rPr lang="pt-BR" altLang="pt-BR" sz="1600" b="0" dirty="0">
                <a:latin typeface="Arial Narrow" pitchFamily="34" charset="0"/>
                <a:sym typeface="Wingdings 3"/>
              </a:rPr>
              <a:t></a:t>
            </a:r>
            <a:r>
              <a:rPr lang="pt-BR" altLang="pt-BR" sz="1600" b="0" dirty="0">
                <a:latin typeface="Arial Narrow" pitchFamily="34" charset="0"/>
                <a:sym typeface="Symbol"/>
              </a:rPr>
              <a:t> 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y . M [</a:t>
            </a:r>
            <a:r>
              <a:rPr lang="pt-BR" altLang="pt-BR" sz="2000" b="0" dirty="0" err="1">
                <a:latin typeface="Arial Narrow" pitchFamily="34" charset="0"/>
                <a:sym typeface="Symbol"/>
              </a:rPr>
              <a:t>xy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]</a:t>
            </a:r>
            <a:endParaRPr kumimoji="0" lang="pt-BR" altLang="pt-BR" sz="2000" b="0" dirty="0">
              <a:latin typeface="Arial Narrow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  <a:defRPr/>
            </a:pPr>
            <a:endParaRPr kumimoji="0" lang="pt-BR" altLang="pt-BR" sz="2000" b="0" dirty="0">
              <a:latin typeface="Arial Narrow" pitchFamily="34" charset="0"/>
            </a:endParaRP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2000" b="0" dirty="0">
                <a:latin typeface="Arial Narrow" pitchFamily="34" charset="0"/>
                <a:sym typeface="Symbol"/>
              </a:rPr>
              <a:t>redução beta (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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-redução): aplicação de uma função a um argumento, por substituição;</a:t>
            </a:r>
            <a:endParaRPr kumimoji="0" lang="pt-BR" altLang="pt-BR" sz="2000" b="0" dirty="0">
              <a:latin typeface="Arial Narrow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  <a:defRPr/>
            </a:pPr>
            <a:r>
              <a:rPr lang="pt-BR" altLang="pt-BR" sz="2000" b="0" dirty="0">
                <a:latin typeface="Arial Narrow" pitchFamily="34" charset="0"/>
                <a:sym typeface="Symbol"/>
              </a:rPr>
              <a:t>	(</a:t>
            </a:r>
            <a:r>
              <a:rPr lang="pt-BR" altLang="pt-BR" sz="1800" b="0" dirty="0">
                <a:latin typeface="Arial Narrow" pitchFamily="34" charset="0"/>
                <a:sym typeface="Symbol"/>
              </a:rPr>
              <a:t>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x . M) N </a:t>
            </a:r>
            <a:r>
              <a:rPr lang="pt-BR" altLang="pt-BR" sz="1600" b="0" dirty="0">
                <a:latin typeface="Arial Narrow" pitchFamily="34" charset="0"/>
                <a:sym typeface="Wingdings 3"/>
              </a:rPr>
              <a:t></a:t>
            </a:r>
            <a:r>
              <a:rPr lang="pt-BR" altLang="pt-BR" sz="1600" b="0" dirty="0">
                <a:latin typeface="Arial Narrow" pitchFamily="34" charset="0"/>
                <a:sym typeface="Symbol"/>
              </a:rPr>
              <a:t> 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M [</a:t>
            </a:r>
            <a:r>
              <a:rPr lang="pt-BR" altLang="pt-BR" sz="2000" b="0" dirty="0" err="1">
                <a:latin typeface="Arial Narrow" pitchFamily="34" charset="0"/>
                <a:sym typeface="Symbol"/>
              </a:rPr>
              <a:t>xN</a:t>
            </a:r>
            <a:r>
              <a:rPr lang="pt-BR" altLang="pt-BR" sz="2000" b="0" dirty="0">
                <a:latin typeface="Arial Narrow" pitchFamily="34" charset="0"/>
                <a:sym typeface="Symbol"/>
              </a:rPr>
              <a:t>]</a:t>
            </a:r>
          </a:p>
          <a:p>
            <a:pPr marL="0" lvl="1">
              <a:spcBef>
                <a:spcPct val="0"/>
              </a:spcBef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  <a:sym typeface="Symbol"/>
            </a:endParaRPr>
          </a:p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2000" b="0" dirty="0">
                <a:latin typeface="Arial Narrow" pitchFamily="34" charset="0"/>
                <a:sym typeface="Symbol"/>
              </a:rPr>
              <a:t>redução iterada: aplicação sucessiva de qualquer das reduções anteriores.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482AF05-410A-463A-D9BC-A006F8D3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linguagem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6A44FF5A-2428-80EC-6E6F-508F2FDC7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>
            <a:extLst>
              <a:ext uri="{FF2B5EF4-FFF2-40B4-BE49-F238E27FC236}">
                <a16:creationId xmlns:a16="http://schemas.microsoft.com/office/drawing/2014/main" id="{7B69D70D-F0D3-F7C6-344C-A2269605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36712"/>
            <a:ext cx="8766051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5349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1350963" indent="2063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18081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2653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27225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179763" indent="20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Lambda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i=0; i&lt;4; i++){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numeros.add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expressoes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labmda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numeros.size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i++){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numeros.get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expressoes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labmda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numeros.forEach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-&gt;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numeros.forEach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-&gt; {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(n%2==0)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(n);});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3482AF05-410A-463A-D9BC-A006F8D3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usando</a:t>
            </a:r>
            <a:r>
              <a:rPr kumimoji="1" 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em Java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6A44FF5A-2428-80EC-6E6F-508F2FDC7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86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692696"/>
            <a:ext cx="87805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US" sz="2000" dirty="0">
                <a:latin typeface="Arial Narrow" panose="020B0606020202030204" pitchFamily="34" charset="0"/>
              </a:rPr>
              <a:t>DEAN, W. Recursive functions</a:t>
            </a:r>
            <a:r>
              <a:rPr kumimoji="0" lang="en-US" sz="2000" b="1" dirty="0">
                <a:latin typeface="Arial Narrow" panose="020B0606020202030204" pitchFamily="34" charset="0"/>
              </a:rPr>
              <a:t>.</a:t>
            </a:r>
            <a:r>
              <a:rPr kumimoji="0" lang="en-US" sz="2000" dirty="0">
                <a:latin typeface="Arial Narrow" panose="020B0606020202030204" pitchFamily="34" charset="0"/>
              </a:rPr>
              <a:t> ZALTA, E. N. (ed.) </a:t>
            </a:r>
            <a:r>
              <a:rPr kumimoji="0" lang="en-US" sz="2000" b="1" dirty="0">
                <a:latin typeface="Arial Narrow" panose="020B0606020202030204" pitchFamily="34" charset="0"/>
              </a:rPr>
              <a:t>The Stanford Encyclopedia of Philosophy, </a:t>
            </a:r>
            <a:r>
              <a:rPr kumimoji="0" lang="en-US" sz="2000" dirty="0">
                <a:latin typeface="Arial Narrow" panose="020B0606020202030204" pitchFamily="34" charset="0"/>
              </a:rPr>
              <a:t>2021. </a:t>
            </a:r>
            <a:r>
              <a:rPr kumimoji="0" lang="en-US" sz="2000" dirty="0" err="1">
                <a:latin typeface="Arial Narrow" panose="020B0606020202030204" pitchFamily="34" charset="0"/>
              </a:rPr>
              <a:t>Disponível</a:t>
            </a:r>
            <a:r>
              <a:rPr kumimoji="0" lang="en-US" sz="2000" dirty="0">
                <a:latin typeface="Arial Narrow" panose="020B0606020202030204" pitchFamily="34" charset="0"/>
              </a:rPr>
              <a:t> </a:t>
            </a:r>
            <a:r>
              <a:rPr kumimoji="0" lang="en-US" sz="2000" dirty="0" err="1">
                <a:latin typeface="Arial Narrow" panose="020B0606020202030204" pitchFamily="34" charset="0"/>
              </a:rPr>
              <a:t>em</a:t>
            </a:r>
            <a:r>
              <a:rPr kumimoji="0" lang="en-US" sz="2000" dirty="0">
                <a:latin typeface="Arial Narrow" panose="020B0606020202030204" pitchFamily="34" charset="0"/>
              </a:rPr>
              <a:t>: https://plato.stanford.edu/entries/recursive-functions. </a:t>
            </a:r>
            <a:r>
              <a:rPr kumimoji="0" lang="en-US" sz="2000" dirty="0" err="1">
                <a:latin typeface="Arial Narrow" panose="020B0606020202030204" pitchFamily="34" charset="0"/>
              </a:rPr>
              <a:t>Acesso</a:t>
            </a:r>
            <a:r>
              <a:rPr kumimoji="0" lang="en-US" sz="2000" dirty="0">
                <a:latin typeface="Arial Narrow" panose="020B0606020202030204" pitchFamily="34" charset="0"/>
              </a:rPr>
              <a:t> </a:t>
            </a:r>
            <a:r>
              <a:rPr kumimoji="0" lang="en-US" sz="2000" dirty="0" err="1">
                <a:latin typeface="Arial Narrow" panose="020B0606020202030204" pitchFamily="34" charset="0"/>
              </a:rPr>
              <a:t>em</a:t>
            </a:r>
            <a:r>
              <a:rPr kumimoji="0" lang="en-US" sz="2000" dirty="0">
                <a:latin typeface="Arial Narrow" panose="020B0606020202030204" pitchFamily="34" charset="0"/>
              </a:rPr>
              <a:t>: 20 </a:t>
            </a:r>
            <a:r>
              <a:rPr kumimoji="0" lang="en-US" sz="2000" dirty="0" err="1">
                <a:latin typeface="Arial Narrow" panose="020B0606020202030204" pitchFamily="34" charset="0"/>
              </a:rPr>
              <a:t>nov.</a:t>
            </a:r>
            <a:r>
              <a:rPr kumimoji="0" lang="en-US" sz="2000" dirty="0">
                <a:latin typeface="Arial Narrow" panose="020B0606020202030204" pitchFamily="34" charset="0"/>
              </a:rPr>
              <a:t> 2022.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b="0" dirty="0">
                <a:latin typeface="Arial Narrow" panose="020B0606020202030204" pitchFamily="34" charset="0"/>
              </a:rPr>
              <a:t>DIVERIO, T. A.; MENEZES, P.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Teoria da computação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: máquinas universais e </a:t>
            </a:r>
            <a:r>
              <a:rPr kumimoji="0" lang="pt-BR" altLang="pt-BR" sz="2000" b="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. 3.ed. Porto Alegre: Bookman, 2011.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sz="2000" dirty="0">
                <a:latin typeface="Arial Narrow" panose="020B0606020202030204" pitchFamily="34" charset="0"/>
              </a:rPr>
              <a:t>FEOFILOFF, P. </a:t>
            </a:r>
            <a:r>
              <a:rPr kumimoji="0" lang="pt-BR" sz="2000" b="1" dirty="0">
                <a:latin typeface="Arial Narrow" panose="020B0606020202030204" pitchFamily="34" charset="0"/>
              </a:rPr>
              <a:t>Árvores binárias de busca</a:t>
            </a:r>
            <a:r>
              <a:rPr kumimoji="0" lang="pt-BR" sz="2000" dirty="0">
                <a:latin typeface="Arial Narrow" panose="020B0606020202030204" pitchFamily="34" charset="0"/>
              </a:rPr>
              <a:t>. [São Paulo], 2018. Disponível em: https://www.ime.usp.br/~pf/algoritmos/aulas/binst.html. Acesso em: 27 nov. 2022.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JUCA, A.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Uma introdução a cálculo lambda.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[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S.l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.], 2018. Disponível em: 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https://medium.com/associa%C3%A7%C3%A3o-de-programadores-angolanos/uma-introdu%C3%A7%C3%A3o-a-c%C3%A1lculo-lambda-1861d2868741. Acesso em: 27 nov. 2022.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692696"/>
            <a:ext cx="87805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3525" indent="-263525">
              <a:spcBef>
                <a:spcPct val="0"/>
              </a:spcBef>
              <a:buClrTx/>
              <a:buSzTx/>
              <a:buFont typeface="+mj-lt"/>
              <a:buAutoNum type="arabicPeriod" startAt="5"/>
              <a:tabLst>
                <a:tab pos="263525" algn="l"/>
              </a:tabLst>
            </a:pPr>
            <a:r>
              <a:rPr kumimoji="0" lang="pt-BR" altLang="pt-BR" sz="2000" dirty="0">
                <a:latin typeface="Arial Narrow" panose="020B0606020202030204" pitchFamily="34" charset="0"/>
              </a:rPr>
              <a:t>MIRANDA, P. A.V.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Funções recursivas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[São Paulo], 2017. Disponível em: http://www.vision.ime.usp.br/~pmiranda/mac2166_1s17/aulas/P3/aulas_P3.html. Acesso em: 20 nov. 2022.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 startAt="5"/>
            </a:pPr>
            <a:endParaRPr kumimoji="0" lang="pt-BR" sz="2000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pt-BR" sz="2000" b="0" i="0" dirty="0">
                <a:solidFill>
                  <a:srgbClr val="3F3F42"/>
                </a:solidFill>
                <a:effectLst/>
                <a:latin typeface="Arial Narrow" panose="020B0606020202030204" pitchFamily="34" charset="0"/>
              </a:rPr>
              <a:t>VENTURA, D.  </a:t>
            </a:r>
            <a:r>
              <a:rPr lang="pt-BR" sz="2000" b="1" i="0" dirty="0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O que são os fractais, padrões matemáticos infinitos apelidados de 'impressão digital de Deus</a:t>
            </a:r>
            <a:r>
              <a:rPr lang="pt-BR" sz="2000" b="0" i="0" dirty="0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’.´[</a:t>
            </a:r>
            <a:r>
              <a:rPr lang="pt-BR" sz="2000" b="0" i="0" dirty="0" err="1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S.l</a:t>
            </a:r>
            <a:r>
              <a:rPr lang="pt-BR" sz="2000" b="0" i="0" dirty="0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.], 2019. Disponível em: https://www.bbc.com/</a:t>
            </a:r>
            <a:r>
              <a:rPr lang="pt-BR" sz="2000" b="0" i="0" dirty="0" err="1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portuguese</a:t>
            </a:r>
            <a:r>
              <a:rPr lang="pt-BR" sz="2000" b="0" i="0" dirty="0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/geral-50656301. Acesso em: 20 nov. 2022.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3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</a:t>
            </a:r>
            <a:endParaRPr kumimoji="1" lang="en-US" sz="28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FontTx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 recursiva </a:t>
            </a:r>
            <a:r>
              <a:rPr lang="pt-BR" altLang="pt-BR" sz="2000" b="0" dirty="0">
                <a:latin typeface="Arial Narrow" panose="020B0606020202030204" pitchFamily="34" charset="0"/>
              </a:rPr>
              <a:t>é um formalismo usado para especificar algoritmos, que é construído “a partir de funções elementares de forma composicional, no sentido em que o algoritmo denotado pela função pode ser determinado em termos de suas funções componentes” (</a:t>
            </a:r>
            <a:r>
              <a:rPr kumimoji="0" lang="pt-BR" altLang="pt-BR" sz="2000" b="0" dirty="0">
                <a:latin typeface="Arial Narrow" panose="020B0606020202030204" pitchFamily="34" charset="0"/>
              </a:rPr>
              <a:t>DIVERIO; MENEZES, 2011, p. 214)</a:t>
            </a:r>
            <a:r>
              <a:rPr lang="pt-BR" altLang="pt-BR" sz="2000" b="0" dirty="0">
                <a:latin typeface="Arial Narrow" panose="020B0606020202030204" pitchFamily="34" charset="0"/>
              </a:rPr>
              <a:t>.</a:t>
            </a:r>
          </a:p>
          <a:p>
            <a:pPr marL="0" lvl="1" indent="0">
              <a:spcBef>
                <a:spcPct val="0"/>
              </a:spcBef>
              <a:buFontTx/>
              <a:buNone/>
            </a:pPr>
            <a:endParaRPr lang="pt-BR" alt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endParaRPr lang="pt-BR" alt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r>
              <a:rPr lang="pt-BR" sz="2000" dirty="0">
                <a:latin typeface="Arial Narrow" panose="020B0606020202030204" pitchFamily="34" charset="0"/>
              </a:rPr>
              <a:t>Uma 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função é recursiva </a:t>
            </a:r>
            <a:r>
              <a:rPr lang="pt-BR" sz="2000" dirty="0">
                <a:latin typeface="Arial Narrow" panose="020B0606020202030204" pitchFamily="34" charset="0"/>
              </a:rPr>
              <a:t>quando é definida em termos dela própria, ou seja, quando faz uma ou mais chamadas a ela mesma. O problema original é dividido em problemas menores de mesma natureza e as soluções obtidas são combinadas para gerar a solução do problema original. Os problemas menores são resolvidos recursivamente do mesmo modo até se tornarem problemas triviais que são resolvidos de forma direta, interrompendo a recursão.</a:t>
            </a:r>
          </a:p>
          <a:p>
            <a:pPr marL="0" lvl="1" indent="0">
              <a:spcBef>
                <a:spcPct val="0"/>
              </a:spcBef>
              <a:buFontTx/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As definições recursivas possuem três fundamentos: </a:t>
            </a:r>
            <a:r>
              <a:rPr lang="pt-BR" sz="2000" b="0" i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caso base, 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cláusula indutiva e cláusula de exclusão.</a:t>
            </a:r>
          </a:p>
        </p:txBody>
      </p:sp>
    </p:spTree>
    <p:extLst>
      <p:ext uri="{BB962C8B-B14F-4D97-AF65-F5344CB8AC3E}">
        <p14:creationId xmlns:p14="http://schemas.microsoft.com/office/powerpoint/2010/main" val="27734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alguns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exemplos ...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1- c</a:t>
            </a:r>
            <a:r>
              <a:rPr lang="pt-BR" sz="2000" dirty="0">
                <a:latin typeface="Arial Narrow" panose="020B0606020202030204" pitchFamily="34" charset="0"/>
              </a:rPr>
              <a:t>alcular o </a:t>
            </a:r>
            <a:r>
              <a:rPr lang="pt-BR" sz="2000" b="1" dirty="0">
                <a:latin typeface="Arial Narrow" panose="020B0606020202030204" pitchFamily="34" charset="0"/>
              </a:rPr>
              <a:t>fatorial</a:t>
            </a:r>
            <a:r>
              <a:rPr lang="pt-BR" sz="2000" dirty="0">
                <a:latin typeface="Arial Narrow" panose="020B0606020202030204" pitchFamily="34" charset="0"/>
              </a:rPr>
              <a:t> de um número (MIRANDA, 2017)</a:t>
            </a:r>
          </a:p>
        </p:txBody>
      </p:sp>
      <p:sp>
        <p:nvSpPr>
          <p:cNvPr id="8" name="Text Box 133">
            <a:extLst>
              <a:ext uri="{FF2B5EF4-FFF2-40B4-BE49-F238E27FC236}">
                <a16:creationId xmlns:a16="http://schemas.microsoft.com/office/drawing/2014/main" id="{01DB6B1D-948C-FB6C-6597-D32FDE61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33779"/>
            <a:ext cx="40710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solução </a:t>
            </a:r>
            <a:r>
              <a:rPr lang="pt-BR" alt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recursiva   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n;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 = n - 1;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9" name="Text Box 133">
            <a:extLst>
              <a:ext uri="{FF2B5EF4-FFF2-40B4-BE49-F238E27FC236}">
                <a16:creationId xmlns:a16="http://schemas.microsoft.com/office/drawing/2014/main" id="{28583831-9B90-CFBC-2F97-15062A557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75" y="2333779"/>
            <a:ext cx="45365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solução recursiva 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int fat(int n) {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(n == 0) {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1;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 * fat(n-1);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1" indent="0">
              <a:spcBef>
                <a:spcPct val="0"/>
              </a:spcBef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32A6B6-FDF8-0687-7502-3FC65DB0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05" y="1164146"/>
            <a:ext cx="3002934" cy="10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C1B0E4-C509-F56D-683C-DC460684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16" y="1159969"/>
            <a:ext cx="3651516" cy="1051194"/>
          </a:xfrm>
          <a:prstGeom prst="rect">
            <a:avLst/>
          </a:prstGeom>
        </p:spPr>
      </p:pic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alguns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exemplos ...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2- c</a:t>
            </a:r>
            <a:r>
              <a:rPr lang="pt-BR" sz="2000" dirty="0">
                <a:latin typeface="Arial Narrow" panose="020B0606020202030204" pitchFamily="34" charset="0"/>
              </a:rPr>
              <a:t>alcular os termos da </a:t>
            </a:r>
            <a:r>
              <a:rPr lang="pt-BR" sz="2000" b="1" dirty="0">
                <a:latin typeface="Arial Narrow" panose="020B0606020202030204" pitchFamily="34" charset="0"/>
              </a:rPr>
              <a:t>série de Fibonacci </a:t>
            </a:r>
            <a:r>
              <a:rPr lang="pt-BR" sz="2000" dirty="0">
                <a:latin typeface="Arial Narrow" panose="020B0606020202030204" pitchFamily="34" charset="0"/>
              </a:rPr>
              <a:t>(MIRANDA, 2017)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</a:rPr>
              <a:t>Análise de eficiência das funções (recursiva e não recursiva): a função recursiva é ineficiente pois calcula várias vezes a solução para valores intermediários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E74C2A7-6653-2C35-B921-4E20A7A4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8" y="3429000"/>
            <a:ext cx="5892218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alguns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exemplos ...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3- c</a:t>
            </a:r>
            <a:r>
              <a:rPr lang="pt-BR" sz="2000" dirty="0">
                <a:latin typeface="Arial Narrow" panose="020B0606020202030204" pitchFamily="34" charset="0"/>
              </a:rPr>
              <a:t>alcular </a:t>
            </a:r>
            <a:r>
              <a:rPr lang="pt-BR" sz="2000" b="1" dirty="0" err="1">
                <a:latin typeface="Arial Narrow" panose="020B0606020202030204" pitchFamily="34" charset="0"/>
              </a:rPr>
              <a:t>x</a:t>
            </a:r>
            <a:r>
              <a:rPr lang="pt-BR" sz="2000" b="1" baseline="30000" dirty="0" err="1">
                <a:latin typeface="Arial Narrow" panose="020B0606020202030204" pitchFamily="34" charset="0"/>
              </a:rPr>
              <a:t>n</a:t>
            </a:r>
            <a:r>
              <a:rPr lang="pt-BR" sz="2000" dirty="0">
                <a:latin typeface="Arial Narrow" panose="020B0606020202030204" pitchFamily="34" charset="0"/>
              </a:rPr>
              <a:t>, n </a:t>
            </a: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 0 </a:t>
            </a:r>
            <a:r>
              <a:rPr lang="pt-BR" sz="2000" dirty="0">
                <a:latin typeface="Arial Narrow" panose="020B0606020202030204" pitchFamily="34" charset="0"/>
              </a:rPr>
              <a:t>(MIRANDA, 2017)</a:t>
            </a: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4- </a:t>
            </a:r>
            <a:r>
              <a:rPr lang="pt-BR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torre de Hanoi </a:t>
            </a:r>
            <a:r>
              <a:rPr lang="pt-BR" sz="2000" dirty="0">
                <a:latin typeface="Arial Narrow" panose="020B0606020202030204" pitchFamily="34" charset="0"/>
              </a:rPr>
              <a:t>(MIRANDA, 2017)</a:t>
            </a:r>
            <a:r>
              <a:rPr lang="pt-BR" sz="2000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: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imprimir os passos necessários [menor sequência] para transferir os discos da base A para a base B, usando a base C como auxiliar, nunca colocando discos maiores sobre menores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55137A-E72C-EDC4-8BD8-9EB740F6D3ED}"/>
              </a:ext>
            </a:extLst>
          </p:cNvPr>
          <p:cNvSpPr/>
          <p:nvPr/>
        </p:nvSpPr>
        <p:spPr>
          <a:xfrm>
            <a:off x="2746242" y="1141366"/>
            <a:ext cx="3651516" cy="768513"/>
          </a:xfrm>
          <a:prstGeom prst="rect">
            <a:avLst/>
          </a:prstGeom>
          <a:solidFill>
            <a:srgbClr val="A8F6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potência(x, 0) = 1 </a:t>
            </a:r>
          </a:p>
          <a:p>
            <a:r>
              <a:rPr lang="pt-BR" dirty="0">
                <a:solidFill>
                  <a:srgbClr val="000000"/>
                </a:solidFill>
                <a:latin typeface="Arial Narrow" panose="020B0606020202030204" pitchFamily="34" charset="0"/>
              </a:rPr>
              <a:t>potência(x, n) = </a:t>
            </a:r>
            <a:r>
              <a:rPr lang="pt-BR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 * x</a:t>
            </a:r>
            <a:r>
              <a:rPr lang="pt-BR" b="0" i="0" baseline="3000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(n-1)</a:t>
            </a:r>
            <a:endParaRPr lang="pt-BR" baseline="30000" dirty="0">
              <a:latin typeface="Arial Narrow" panose="020B0606020202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366903-21D6-3043-2AD4-1BF951A0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38" y="3298511"/>
            <a:ext cx="3513124" cy="11507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409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alguns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exemplos ...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5- </a:t>
            </a:r>
            <a:r>
              <a:rPr 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listas</a:t>
            </a: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: e</a:t>
            </a:r>
            <a:r>
              <a:rPr lang="pt-BR" sz="2000" dirty="0">
                <a:latin typeface="Arial Narrow" panose="020B0606020202030204" pitchFamily="34" charset="0"/>
              </a:rPr>
              <a:t>ncontrar o maior valor de uma list</a:t>
            </a: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a não ordenada com n elementos; colocar em ordem crescente os valores de uma lista com n elementos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6- </a:t>
            </a:r>
            <a:r>
              <a:rPr lang="pt-BR" sz="2000" b="1" dirty="0">
                <a:latin typeface="Arial Narrow" panose="020B0606020202030204" pitchFamily="34" charset="0"/>
                <a:sym typeface="Symbol" panose="05050102010706020507" pitchFamily="18" charset="2"/>
              </a:rPr>
              <a:t>árvore binária de busca</a:t>
            </a: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: inserir, remover, buscar um valor na árvore</a:t>
            </a: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AEBD11-63A9-F26A-859C-BD433788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047151"/>
            <a:ext cx="3109632" cy="22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1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alguns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exemplos ...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None/>
            </a:pPr>
            <a:r>
              <a:rPr 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7- </a:t>
            </a:r>
            <a:r>
              <a:rPr lang="pt-BR" sz="2000" b="1" dirty="0">
                <a:latin typeface="Arial Narrow" panose="020B0606020202030204" pitchFamily="34" charset="0"/>
              </a:rPr>
              <a:t>fractais</a:t>
            </a:r>
            <a:r>
              <a:rPr lang="pt-BR" sz="2000" dirty="0">
                <a:latin typeface="Arial Narrow" panose="020B0606020202030204" pitchFamily="34" charset="0"/>
              </a:rPr>
              <a:t>: objetos geométricos que podem ser divididos em partes, cada uma das quais semelhante ao objeto original. “</a:t>
            </a:r>
            <a:r>
              <a:rPr lang="pt-BR" sz="2000" b="0" i="0" dirty="0">
                <a:solidFill>
                  <a:srgbClr val="141414"/>
                </a:solidFill>
                <a:effectLst/>
                <a:latin typeface="Arial Narrow" panose="020B0606020202030204" pitchFamily="34" charset="0"/>
              </a:rPr>
              <a:t>Os fractais são ferramentas importantes em diversas áreas – desde estudos sobre as mudanças climáticas e a trajetória de meteoritos até pesquisas sobre o câncer (ajudando a identificar o crescimento de células mutantes) e a criação de filmes de animação.” (VENTURA,2019).</a:t>
            </a:r>
            <a:endParaRPr lang="pt-BR" sz="20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None/>
            </a:pPr>
            <a:endParaRPr lang="pt-BR" sz="2000" dirty="0">
              <a:latin typeface="Arial Narrow" panose="020B0606020202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5F231-5B08-C8D0-6E8A-080729F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2" y="2492896"/>
            <a:ext cx="4098764" cy="31088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13A46-1694-116D-420E-C4E633A89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3" t="2329"/>
          <a:stretch/>
        </p:blipFill>
        <p:spPr>
          <a:xfrm>
            <a:off x="5292080" y="2492896"/>
            <a:ext cx="3594708" cy="31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3.1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FUNÇÕES RECURSIVAS: </a:t>
            </a:r>
            <a:r>
              <a:rPr kumimoji="1" lang="pt-BR" sz="2800" b="1" dirty="0">
                <a:solidFill>
                  <a:srgbClr val="003300"/>
                </a:solidFill>
                <a:latin typeface="Arial Narrow" panose="020B0606020202030204" pitchFamily="34" charset="0"/>
              </a:rPr>
              <a:t>f</a:t>
            </a:r>
            <a:r>
              <a:rPr lang="pt-BR" sz="2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unções recursivas</a:t>
            </a:r>
            <a:r>
              <a:rPr lang="pt-BR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de </a:t>
            </a:r>
            <a:r>
              <a:rPr lang="pt-BR" sz="28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Kleene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Foram introduzidas por S. C.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Kleene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em 1936 com o objetivo de formalizar a noção de função computável. </a:t>
            </a:r>
          </a:p>
          <a:p>
            <a:pPr marL="0" indent="0" algn="just">
              <a:buNone/>
            </a:pPr>
            <a:endParaRPr lang="pt-BR" sz="2000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As funções recursivas de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Kleene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são construídas a partir de três </a:t>
            </a:r>
            <a:r>
              <a:rPr lang="pt-BR" sz="2000" b="1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funções básicas 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sobre os números naturais:</a:t>
            </a:r>
          </a:p>
          <a:p>
            <a:pPr marL="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zero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 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tal que 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x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zero(x) = 0 ou, simplesmente, zero = 0</a:t>
            </a:r>
          </a:p>
          <a:p>
            <a:pPr marL="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sucessor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 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tal que 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x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sucessor(x) = x + 1</a:t>
            </a:r>
          </a:p>
          <a:p>
            <a:pPr marL="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projeção</a:t>
            </a:r>
            <a:r>
              <a:rPr lang="pt-BR" sz="2000" b="1" baseline="-25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baseline="30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tal que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projeção</a:t>
            </a:r>
            <a:r>
              <a:rPr lang="pt-BR" sz="2000" baseline="-25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(x</a:t>
            </a:r>
            <a:r>
              <a:rPr lang="pt-BR" sz="2000" baseline="-25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1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x</a:t>
            </a:r>
            <a:r>
              <a:rPr lang="pt-BR" sz="2000" baseline="-25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2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, ...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x</a:t>
            </a:r>
            <a:r>
              <a:rPr lang="pt-BR" sz="2000" baseline="-25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n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) = x</a:t>
            </a:r>
            <a:r>
              <a:rPr lang="pt-BR" sz="2000" baseline="-25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i</a:t>
            </a:r>
            <a:endParaRPr lang="pt-BR" sz="2000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juntamente com </a:t>
            </a:r>
            <a:r>
              <a:rPr lang="pt-BR" sz="2000" b="1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três operações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substituição composicional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 generaliza o conceito de composição de funções;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recursão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: define uma função em termos dela mesma;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minimização</a:t>
            </a:r>
            <a:r>
              <a:rPr lang="pt-BR" sz="2000" dirty="0">
                <a:latin typeface="Arial Narrow" panose="020B0606020202030204" pitchFamily="34" charset="0"/>
                <a:ea typeface="Times New Roman" panose="02020603050405020304" pitchFamily="18" charset="0"/>
              </a:rPr>
              <a:t>: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busca o menor valor para o qual uma certa condição ocorre. </a:t>
            </a:r>
          </a:p>
        </p:txBody>
      </p:sp>
    </p:spTree>
    <p:extLst>
      <p:ext uri="{BB962C8B-B14F-4D97-AF65-F5344CB8AC3E}">
        <p14:creationId xmlns:p14="http://schemas.microsoft.com/office/powerpoint/2010/main" val="22982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3.2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CÁLCULO LAMBDA: </a:t>
            </a:r>
            <a:r>
              <a:rPr kumimoji="1" lang="pt-B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introdução</a:t>
            </a:r>
            <a:endParaRPr kumimoji="1" lang="en-US" sz="28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49" y="770947"/>
            <a:ext cx="876605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Foi introduzido por A. </a:t>
            </a:r>
            <a:r>
              <a:rPr lang="pt-BR" sz="20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Church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em 1936 com o objetivo de formalizar a noção de </a:t>
            </a:r>
            <a:r>
              <a:rPr lang="pt-BR" sz="2000" b="1" dirty="0"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função computável</a:t>
            </a: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O </a:t>
            </a:r>
            <a:r>
              <a:rPr lang="pt-BR" sz="2000" dirty="0">
                <a:latin typeface="Arial Narrow" panose="020B0606020202030204" pitchFamily="34" charset="0"/>
                <a:ea typeface="Times New Roman" panose="02020603050405020304" pitchFamily="18" charset="0"/>
              </a:rPr>
              <a:t>cálculo lambda pode </a:t>
            </a:r>
            <a:r>
              <a:rPr lang="pt-BR" sz="2000" dirty="0">
                <a:latin typeface="Arial Narrow" panose="020B0606020202030204" pitchFamily="34" charset="0"/>
              </a:rPr>
              <a:t>ser considerado a menor linguagem de programação universal, na qual funções podem ser combinadas para formar outras funções. Isto é, as funções podem ser utilizadas como argumentos e retornadas como valores de outras funções.</a:t>
            </a:r>
          </a:p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pt-BR" altLang="pt-BR" sz="2000" b="0" dirty="0">
                <a:latin typeface="Arial Narrow" panose="020B0606020202030204" pitchFamily="34" charset="0"/>
              </a:rPr>
              <a:t>Linguagens de programação funcionais, como </a:t>
            </a:r>
            <a:r>
              <a:rPr lang="pt-BR" altLang="pt-BR" sz="2000" b="0" dirty="0" err="1">
                <a:latin typeface="Arial Narrow" panose="020B0606020202030204" pitchFamily="34" charset="0"/>
              </a:rPr>
              <a:t>Lisp</a:t>
            </a:r>
            <a:r>
              <a:rPr lang="pt-BR" altLang="pt-BR" sz="2000" b="0" dirty="0">
                <a:latin typeface="Arial Narrow" panose="020B0606020202030204" pitchFamily="34" charset="0"/>
              </a:rPr>
              <a:t>, Miranda, ML e </a:t>
            </a:r>
            <a:r>
              <a:rPr lang="pt-BR" altLang="pt-BR" sz="2000" b="0" dirty="0" err="1">
                <a:latin typeface="Arial Narrow" panose="020B0606020202030204" pitchFamily="34" charset="0"/>
              </a:rPr>
              <a:t>Haskell</a:t>
            </a:r>
            <a:r>
              <a:rPr lang="pt-BR" altLang="pt-BR" sz="2000" b="0" dirty="0">
                <a:latin typeface="Arial Narrow" panose="020B0606020202030204" pitchFamily="34" charset="0"/>
              </a:rPr>
              <a:t>, onde programas são funções e composição de funções em vez de comandos, são baseadas no cálculo lambda.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pt-BR" altLang="pt-BR" sz="2000" b="0" dirty="0">
              <a:latin typeface="Arial Narrow" panose="020B0606020202030204" pitchFamily="34" charset="0"/>
            </a:endParaRPr>
          </a:p>
          <a:p>
            <a:pPr marL="0" lvl="1" indent="0"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 Narrow" panose="020B0606020202030204" pitchFamily="34" charset="0"/>
              </a:rPr>
              <a:t>Além disso, linguagens de programação possuem suporte a </a:t>
            </a:r>
            <a:r>
              <a:rPr lang="pt-BR" altLang="pt-BR" sz="1800" b="0" dirty="0">
                <a:latin typeface="Arial Narrow" panose="020B0606020202030204" pitchFamily="34" charset="0"/>
                <a:sym typeface="Symbol" panose="05050102010706020507" pitchFamily="18" charset="2"/>
              </a:rPr>
              <a:t>-</a:t>
            </a:r>
            <a:r>
              <a:rPr lang="pt-BR" altLang="pt-BR" sz="2000" b="0" dirty="0">
                <a:latin typeface="Arial Narrow" panose="020B0606020202030204" pitchFamily="34" charset="0"/>
              </a:rPr>
              <a:t>expressões, isto é, expressões do cálculo lambda que permitem a chamada de funções anônimas (C++ versão 11, C# versão 3.0, Java versão 8, Javascript, Python, Ruby).</a:t>
            </a:r>
          </a:p>
        </p:txBody>
      </p:sp>
    </p:spTree>
    <p:extLst>
      <p:ext uri="{BB962C8B-B14F-4D97-AF65-F5344CB8AC3E}">
        <p14:creationId xmlns:p14="http://schemas.microsoft.com/office/powerpoint/2010/main" val="75868167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2154</Words>
  <Application>Microsoft Office PowerPoint</Application>
  <PresentationFormat>Apresentação na tela (4:3)</PresentationFormat>
  <Paragraphs>178</Paragraphs>
  <Slides>18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Monotype Sorts</vt:lpstr>
      <vt:lpstr>Times New Roman</vt:lpstr>
      <vt:lpstr>Verdana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328</cp:revision>
  <dcterms:created xsi:type="dcterms:W3CDTF">2020-08-12T11:39:18Z</dcterms:created>
  <dcterms:modified xsi:type="dcterms:W3CDTF">2022-11-28T17:29:08Z</dcterms:modified>
</cp:coreProperties>
</file>