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4" r:id="rId2"/>
  </p:sldMasterIdLst>
  <p:sldIdLst>
    <p:sldId id="256" r:id="rId3"/>
    <p:sldId id="257" r:id="rId4"/>
    <p:sldId id="259" r:id="rId5"/>
    <p:sldId id="271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96F"/>
    <a:srgbClr val="308FB9"/>
    <a:srgbClr val="5FCDEA"/>
    <a:srgbClr val="2690AD"/>
    <a:srgbClr val="0E3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5" d="100"/>
          <a:sy n="95" d="100"/>
        </p:scale>
        <p:origin x="43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Uma</a:t>
            </a:r>
            <a:r>
              <a:rPr lang="pt-BR" baseline="0" dirty="0"/>
              <a:t> curva de oferta para gasolina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Planilha1!$A$2:$A$8</c:f>
              <c:numCache>
                <c:formatCode>General</c:formatCode>
                <c:ptCount val="7"/>
                <c:pt idx="0">
                  <c:v>500</c:v>
                </c:pt>
                <c:pt idx="1">
                  <c:v>550</c:v>
                </c:pt>
                <c:pt idx="2">
                  <c:v>600</c:v>
                </c:pt>
                <c:pt idx="3">
                  <c:v>650</c:v>
                </c:pt>
                <c:pt idx="4">
                  <c:v>700</c:v>
                </c:pt>
                <c:pt idx="5">
                  <c:v>750</c:v>
                </c:pt>
              </c:numCache>
            </c:numRef>
          </c:xVal>
          <c:yVal>
            <c:numRef>
              <c:f>Planilha1!$B$2:$B$8</c:f>
              <c:numCache>
                <c:formatCode>General</c:formatCode>
                <c:ptCount val="7"/>
                <c:pt idx="0">
                  <c:v>1</c:v>
                </c:pt>
                <c:pt idx="1">
                  <c:v>1.1000000000000001</c:v>
                </c:pt>
                <c:pt idx="2">
                  <c:v>1.3</c:v>
                </c:pt>
                <c:pt idx="3">
                  <c:v>1.6</c:v>
                </c:pt>
                <c:pt idx="4">
                  <c:v>2</c:v>
                </c:pt>
                <c:pt idx="5">
                  <c:v>2.5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B1C-4177-AFBA-FE707BDB80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8811311"/>
        <c:axId val="1145552207"/>
      </c:scatterChart>
      <c:valAx>
        <c:axId val="1168811311"/>
        <c:scaling>
          <c:orientation val="minMax"/>
          <c:min val="4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Quantidade</a:t>
                </a:r>
                <a:r>
                  <a:rPr lang="pt-BR" baseline="0" dirty="0"/>
                  <a:t> de gasolina (milhões de litros)</a:t>
                </a:r>
                <a:endParaRPr lang="pt-BR" dirty="0"/>
              </a:p>
            </c:rich>
          </c:tx>
          <c:layout>
            <c:manualLayout>
              <c:xMode val="edge"/>
              <c:yMode val="edge"/>
              <c:x val="0.2489714832535885"/>
              <c:y val="0.891387170250886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45552207"/>
        <c:crosses val="autoZero"/>
        <c:crossBetween val="midCat"/>
      </c:valAx>
      <c:valAx>
        <c:axId val="1145552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Preço (R$ por litro)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688113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Ponto de equilíbrio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Oferta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Planilha1!$A$2:$A$8</c:f>
              <c:numCache>
                <c:formatCode>General</c:formatCode>
                <c:ptCount val="7"/>
                <c:pt idx="0">
                  <c:v>500</c:v>
                </c:pt>
                <c:pt idx="1">
                  <c:v>550</c:v>
                </c:pt>
                <c:pt idx="2">
                  <c:v>600</c:v>
                </c:pt>
                <c:pt idx="3">
                  <c:v>650</c:v>
                </c:pt>
                <c:pt idx="4">
                  <c:v>700</c:v>
                </c:pt>
                <c:pt idx="5">
                  <c:v>750</c:v>
                </c:pt>
              </c:numCache>
            </c:numRef>
          </c:xVal>
          <c:yVal>
            <c:numRef>
              <c:f>Planilha1!$B$2:$B$8</c:f>
              <c:numCache>
                <c:formatCode>General</c:formatCode>
                <c:ptCount val="7"/>
                <c:pt idx="0">
                  <c:v>1</c:v>
                </c:pt>
                <c:pt idx="1">
                  <c:v>1.1000000000000001</c:v>
                </c:pt>
                <c:pt idx="2">
                  <c:v>1.3</c:v>
                </c:pt>
                <c:pt idx="3">
                  <c:v>1.6</c:v>
                </c:pt>
                <c:pt idx="4">
                  <c:v>2</c:v>
                </c:pt>
                <c:pt idx="5">
                  <c:v>2.5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B1C-4177-AFBA-FE707BDB80F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Demanda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Planilha1!$A$2:$A$8</c:f>
              <c:numCache>
                <c:formatCode>General</c:formatCode>
                <c:ptCount val="7"/>
                <c:pt idx="0">
                  <c:v>500</c:v>
                </c:pt>
                <c:pt idx="1">
                  <c:v>550</c:v>
                </c:pt>
                <c:pt idx="2">
                  <c:v>600</c:v>
                </c:pt>
                <c:pt idx="3">
                  <c:v>650</c:v>
                </c:pt>
                <c:pt idx="4">
                  <c:v>700</c:v>
                </c:pt>
                <c:pt idx="5">
                  <c:v>750</c:v>
                </c:pt>
              </c:numCache>
            </c:numRef>
          </c:xVal>
          <c:yVal>
            <c:numRef>
              <c:f>Planilha1!$C$2:$C$8</c:f>
              <c:numCache>
                <c:formatCode>General</c:formatCode>
                <c:ptCount val="7"/>
                <c:pt idx="0">
                  <c:v>2.5</c:v>
                </c:pt>
                <c:pt idx="1">
                  <c:v>2</c:v>
                </c:pt>
                <c:pt idx="2">
                  <c:v>1.6</c:v>
                </c:pt>
                <c:pt idx="3">
                  <c:v>1.3</c:v>
                </c:pt>
                <c:pt idx="4">
                  <c:v>1.1000000000000001</c:v>
                </c:pt>
                <c:pt idx="5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5C7-473C-9103-7E12F558C9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8811311"/>
        <c:axId val="1145552207"/>
      </c:scatterChart>
      <c:valAx>
        <c:axId val="1168811311"/>
        <c:scaling>
          <c:orientation val="minMax"/>
          <c:min val="4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Quantidade</a:t>
                </a:r>
                <a:r>
                  <a:rPr lang="pt-BR" baseline="0" dirty="0"/>
                  <a:t> de gasolina (milhões de litros)</a:t>
                </a:r>
                <a:endParaRPr lang="pt-BR" dirty="0"/>
              </a:p>
            </c:rich>
          </c:tx>
          <c:layout>
            <c:manualLayout>
              <c:xMode val="edge"/>
              <c:yMode val="edge"/>
              <c:x val="0.2489714832535885"/>
              <c:y val="0.891387170250886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45552207"/>
        <c:crosses val="autoZero"/>
        <c:crossBetween val="midCat"/>
      </c:valAx>
      <c:valAx>
        <c:axId val="1145552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Preço (R$ por litro)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6881131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39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89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032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6746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876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1561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401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948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417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035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23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8803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013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7225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3122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5073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666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452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215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7702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8094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769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8119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6525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3476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1430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8825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66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45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17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07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5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806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87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500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501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8F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12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A933006-14CE-9E36-6E8B-B72B7E698AD2}"/>
              </a:ext>
            </a:extLst>
          </p:cNvPr>
          <p:cNvSpPr txBox="1"/>
          <p:nvPr/>
        </p:nvSpPr>
        <p:spPr>
          <a:xfrm>
            <a:off x="6322568" y="1921933"/>
            <a:ext cx="4205003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cap="all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Oferta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8731A36A-07FC-327A-933C-EC4463E93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1" y="1803818"/>
            <a:ext cx="4887466" cy="30302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0B2965E-6ED2-929E-A61F-DF5AA153AF85}"/>
              </a:ext>
            </a:extLst>
          </p:cNvPr>
          <p:cNvSpPr txBox="1"/>
          <p:nvPr/>
        </p:nvSpPr>
        <p:spPr>
          <a:xfrm>
            <a:off x="6382625" y="1511298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dirty="0">
                <a:solidFill>
                  <a:srgbClr val="0F496F"/>
                </a:solidFill>
              </a:rPr>
              <a:t>Fundamentos da economia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242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C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12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8731A36A-07FC-327A-933C-EC4463E93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1" y="1803818"/>
            <a:ext cx="4887466" cy="30302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FF39472A-379B-DCBB-84BB-D55D15E862C8}"/>
              </a:ext>
            </a:extLst>
          </p:cNvPr>
          <p:cNvSpPr txBox="1"/>
          <p:nvPr/>
        </p:nvSpPr>
        <p:spPr>
          <a:xfrm>
            <a:off x="6096000" y="1033873"/>
            <a:ext cx="4607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Futuros tópicos apresentados</a:t>
            </a:r>
            <a:r>
              <a:rPr lang="pt-BR" b="1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20571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2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2EEA7F3-64E0-47B1-9B06-0677EA6FD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F0787433-E8FF-45C5-A1C3-70BC1491B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A649E977-62EB-4D2F-9AF9-947B5E73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8D847586-8A7D-4E54-7DA7-2321DA70CAF7}"/>
              </a:ext>
            </a:extLst>
          </p:cNvPr>
          <p:cNvSpPr txBox="1"/>
          <p:nvPr/>
        </p:nvSpPr>
        <p:spPr>
          <a:xfrm>
            <a:off x="653003" y="606723"/>
            <a:ext cx="106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pt-BR" sz="2400" b="1" dirty="0">
                <a:solidFill>
                  <a:srgbClr val="0F496F"/>
                </a:solidFill>
              </a:rPr>
              <a:t>Quadro de oferta e curva de oferta</a:t>
            </a:r>
          </a:p>
        </p:txBody>
      </p: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79D0CBC3-5891-41CE-049A-EB96ED6B5859}"/>
              </a:ext>
            </a:extLst>
          </p:cNvPr>
          <p:cNvSpPr txBox="1"/>
          <p:nvPr/>
        </p:nvSpPr>
        <p:spPr>
          <a:xfrm>
            <a:off x="634806" y="1782158"/>
            <a:ext cx="5379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•	O quadro de oferta é uma tabela que mostra a quantidade ofertada a cada preço. </a:t>
            </a:r>
          </a:p>
        </p:txBody>
      </p:sp>
      <p:pic>
        <p:nvPicPr>
          <p:cNvPr id="170" name="Imagem 169" descr="Logotipo&#10;&#10;Descrição gerada automaticamente">
            <a:extLst>
              <a:ext uri="{FF2B5EF4-FFF2-40B4-BE49-F238E27FC236}">
                <a16:creationId xmlns:a16="http://schemas.microsoft.com/office/drawing/2014/main" id="{D8836907-5EF4-1C2A-9E24-59DBA8EFC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818" y="333583"/>
            <a:ext cx="1414933" cy="832586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00BFC83-C651-96B6-2D10-0D1B967C6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688564"/>
              </p:ext>
            </p:extLst>
          </p:nvPr>
        </p:nvGraphicFramePr>
        <p:xfrm>
          <a:off x="671513" y="2736849"/>
          <a:ext cx="5002245" cy="3104822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2539548">
                  <a:extLst>
                    <a:ext uri="{9D8B030D-6E8A-4147-A177-3AD203B41FA5}">
                      <a16:colId xmlns:a16="http://schemas.microsoft.com/office/drawing/2014/main" val="4166531993"/>
                    </a:ext>
                  </a:extLst>
                </a:gridCol>
                <a:gridCol w="2462697">
                  <a:extLst>
                    <a:ext uri="{9D8B030D-6E8A-4147-A177-3AD203B41FA5}">
                      <a16:colId xmlns:a16="http://schemas.microsoft.com/office/drawing/2014/main" val="3276457706"/>
                    </a:ext>
                  </a:extLst>
                </a:gridCol>
              </a:tblGrid>
              <a:tr h="553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Preço (por galão)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90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Quantidade ofertada                    (milhões de galões)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90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018716"/>
                  </a:ext>
                </a:extLst>
              </a:tr>
              <a:tr h="4086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R$ 1,00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504813"/>
                  </a:ext>
                </a:extLst>
              </a:tr>
              <a:tr h="433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R$ 1,10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550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204287"/>
                  </a:ext>
                </a:extLst>
              </a:tr>
              <a:tr h="433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R$ 1,30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600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766083"/>
                  </a:ext>
                </a:extLst>
              </a:tr>
              <a:tr h="4086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solidFill>
                            <a:schemeClr val="tx1"/>
                          </a:solidFill>
                          <a:effectLst/>
                        </a:rPr>
                        <a:t>R$ 1,60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650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067970"/>
                  </a:ext>
                </a:extLst>
              </a:tr>
              <a:tr h="433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R$ 2,00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108233"/>
                  </a:ext>
                </a:extLst>
              </a:tr>
              <a:tr h="433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R$ 2,50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750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126253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8AB10BED-83DE-DABB-1A58-0C85D86080D4}"/>
              </a:ext>
            </a:extLst>
          </p:cNvPr>
          <p:cNvSpPr txBox="1"/>
          <p:nvPr/>
        </p:nvSpPr>
        <p:spPr>
          <a:xfrm>
            <a:off x="6008384" y="1563181"/>
            <a:ext cx="5379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•	A curva de oferta é um gráfico que mostra a quantidade ofertada a cada preço. </a:t>
            </a:r>
          </a:p>
          <a:p>
            <a:r>
              <a:rPr lang="pt-BR" sz="1400" b="1" dirty="0"/>
              <a:t>•	Se inclinam da esquerda para direita e ilustram a lei da oferta. </a:t>
            </a:r>
          </a:p>
        </p:txBody>
      </p:sp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3D6D961F-539D-4F16-4B75-C6A2AC011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4818488"/>
              </p:ext>
            </p:extLst>
          </p:nvPr>
        </p:nvGraphicFramePr>
        <p:xfrm>
          <a:off x="6096000" y="2614165"/>
          <a:ext cx="5225000" cy="3447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94336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50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2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2EEA7F3-64E0-47B1-9B06-0677EA6FD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F0787433-E8FF-45C5-A1C3-70BC1491B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A649E977-62EB-4D2F-9AF9-947B5E73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8D847586-8A7D-4E54-7DA7-2321DA70CAF7}"/>
              </a:ext>
            </a:extLst>
          </p:cNvPr>
          <p:cNvSpPr txBox="1"/>
          <p:nvPr/>
        </p:nvSpPr>
        <p:spPr>
          <a:xfrm>
            <a:off x="695325" y="656243"/>
            <a:ext cx="106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pt-BR" sz="2400" b="1" dirty="0">
                <a:solidFill>
                  <a:srgbClr val="0F496F"/>
                </a:solidFill>
              </a:rPr>
              <a:t>Ponto de equilíbrio</a:t>
            </a:r>
          </a:p>
        </p:txBody>
      </p: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79D0CBC3-5891-41CE-049A-EB96ED6B5859}"/>
              </a:ext>
            </a:extLst>
          </p:cNvPr>
          <p:cNvSpPr txBox="1"/>
          <p:nvPr/>
        </p:nvSpPr>
        <p:spPr>
          <a:xfrm>
            <a:off x="634806" y="1782158"/>
            <a:ext cx="5379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•	O equilíbrio é onde as curvas de oferta e de demanda se cruzam. Ao preço de equilíbrio, a quantidade oferecida é igual a quantidade demandada (quantidade de equilíbrio).</a:t>
            </a:r>
          </a:p>
        </p:txBody>
      </p:sp>
      <p:pic>
        <p:nvPicPr>
          <p:cNvPr id="170" name="Imagem 169" descr="Logotipo&#10;&#10;Descrição gerada automaticamente">
            <a:extLst>
              <a:ext uri="{FF2B5EF4-FFF2-40B4-BE49-F238E27FC236}">
                <a16:creationId xmlns:a16="http://schemas.microsoft.com/office/drawing/2014/main" id="{D8836907-5EF4-1C2A-9E24-59DBA8EFC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818" y="333583"/>
            <a:ext cx="1414933" cy="832586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3D6D961F-539D-4F16-4B75-C6A2AC011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7399375"/>
              </p:ext>
            </p:extLst>
          </p:nvPr>
        </p:nvGraphicFramePr>
        <p:xfrm>
          <a:off x="6096000" y="2614165"/>
          <a:ext cx="5225000" cy="3447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Caixa de Texto 2">
            <a:extLst>
              <a:ext uri="{FF2B5EF4-FFF2-40B4-BE49-F238E27FC236}">
                <a16:creationId xmlns:a16="http://schemas.microsoft.com/office/drawing/2014/main" id="{11F641D3-3F14-F46D-F292-32357E8CE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4738" y="3799523"/>
            <a:ext cx="1438275" cy="38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Equilíbrio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BC2E3E85-3AA5-1099-A068-29908445F95B}"/>
              </a:ext>
            </a:extLst>
          </p:cNvPr>
          <p:cNvCxnSpPr/>
          <p:nvPr/>
        </p:nvCxnSpPr>
        <p:spPr>
          <a:xfrm>
            <a:off x="8754365" y="4067849"/>
            <a:ext cx="11430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946BDFF7-7FAB-BA3B-3E1B-51AD46620723}"/>
              </a:ext>
            </a:extLst>
          </p:cNvPr>
          <p:cNvSpPr/>
          <p:nvPr/>
        </p:nvSpPr>
        <p:spPr>
          <a:xfrm>
            <a:off x="8868665" y="4443485"/>
            <a:ext cx="114300" cy="76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CBCD8015-2A9A-4903-ECCD-D7A5AE0BD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064756"/>
              </p:ext>
            </p:extLst>
          </p:nvPr>
        </p:nvGraphicFramePr>
        <p:xfrm>
          <a:off x="671513" y="2860675"/>
          <a:ext cx="5002245" cy="302590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701747">
                  <a:extLst>
                    <a:ext uri="{9D8B030D-6E8A-4147-A177-3AD203B41FA5}">
                      <a16:colId xmlns:a16="http://schemas.microsoft.com/office/drawing/2014/main" val="4166531993"/>
                    </a:ext>
                  </a:extLst>
                </a:gridCol>
                <a:gridCol w="1650249">
                  <a:extLst>
                    <a:ext uri="{9D8B030D-6E8A-4147-A177-3AD203B41FA5}">
                      <a16:colId xmlns:a16="http://schemas.microsoft.com/office/drawing/2014/main" val="3276457706"/>
                    </a:ext>
                  </a:extLst>
                </a:gridCol>
                <a:gridCol w="1650249">
                  <a:extLst>
                    <a:ext uri="{9D8B030D-6E8A-4147-A177-3AD203B41FA5}">
                      <a16:colId xmlns:a16="http://schemas.microsoft.com/office/drawing/2014/main" val="3587313884"/>
                    </a:ext>
                  </a:extLst>
                </a:gridCol>
              </a:tblGrid>
              <a:tr h="2828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Preço (por galão)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90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Quantidade ofertada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90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Quantidade demandada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90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018716"/>
                  </a:ext>
                </a:extLst>
              </a:tr>
              <a:tr h="375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R$ 1,00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504813"/>
                  </a:ext>
                </a:extLst>
              </a:tr>
              <a:tr h="3983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R$ 1,10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550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204287"/>
                  </a:ext>
                </a:extLst>
              </a:tr>
              <a:tr h="3983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R$ 1,30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600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766083"/>
                  </a:ext>
                </a:extLst>
              </a:tr>
              <a:tr h="3983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R$ 1,40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711261"/>
                  </a:ext>
                </a:extLst>
              </a:tr>
              <a:tr h="375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solidFill>
                            <a:schemeClr val="tx1"/>
                          </a:solidFill>
                          <a:effectLst/>
                        </a:rPr>
                        <a:t>R$ 1,60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650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067970"/>
                  </a:ext>
                </a:extLst>
              </a:tr>
              <a:tr h="3983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R$ 2,00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108233"/>
                  </a:ext>
                </a:extLst>
              </a:tr>
              <a:tr h="3983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R$ 2,50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750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126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9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50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2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2EEA7F3-64E0-47B1-9B06-0677EA6FD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F0787433-E8FF-45C5-A1C3-70BC1491B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A649E977-62EB-4D2F-9AF9-947B5E73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DA94E4F-D854-2F8E-BBA0-C8AE30BDF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738" y="2679495"/>
            <a:ext cx="8518041" cy="7032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b="1" spc="-100" dirty="0">
                <a:ln w="3175" cmpd="sng">
                  <a:noFill/>
                </a:ln>
                <a:solidFill>
                  <a:srgbClr val="FFFFFF"/>
                </a:solidFill>
              </a:rPr>
              <a:t>Fim!!!</a:t>
            </a:r>
            <a:endParaRPr lang="en-US" sz="4400" b="1" spc="-100" dirty="0">
              <a:latin typeface="Century Gothic" panose="020B0502020202020204" pitchFamily="34" charset="0"/>
            </a:endParaRPr>
          </a:p>
        </p:txBody>
      </p:sp>
      <p:pic>
        <p:nvPicPr>
          <p:cNvPr id="170" name="Imagem 169" descr="Logotipo&#10;&#10;Descrição gerada automaticamente">
            <a:extLst>
              <a:ext uri="{FF2B5EF4-FFF2-40B4-BE49-F238E27FC236}">
                <a16:creationId xmlns:a16="http://schemas.microsoft.com/office/drawing/2014/main" id="{D8836907-5EF4-1C2A-9E24-59DBA8EFC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818" y="333583"/>
            <a:ext cx="1414933" cy="832586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D22EF43-B3D9-34AF-8EB6-3208B557E581}"/>
              </a:ext>
            </a:extLst>
          </p:cNvPr>
          <p:cNvSpPr txBox="1"/>
          <p:nvPr/>
        </p:nvSpPr>
        <p:spPr>
          <a:xfrm>
            <a:off x="2104891" y="4642008"/>
            <a:ext cx="7815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FFFF"/>
                </a:solidFill>
                <a:latin typeface="Tw Cen MT" panose="020B0602020104020603" pitchFamily="34" charset="0"/>
              </a:rPr>
              <a:t>Danielle Zils</a:t>
            </a:r>
          </a:p>
          <a:p>
            <a:pPr algn="ctr"/>
            <a:r>
              <a:rPr lang="pt-BR" b="1" dirty="0">
                <a:solidFill>
                  <a:srgbClr val="FFFFFF"/>
                </a:solidFill>
                <a:latin typeface="Tw Cen MT" panose="020B0602020104020603" pitchFamily="34" charset="0"/>
              </a:rPr>
              <a:t>Gabriela Schramm Curtipassi</a:t>
            </a:r>
          </a:p>
          <a:p>
            <a:pPr algn="ctr"/>
            <a:r>
              <a:rPr lang="pt-BR" b="1" dirty="0">
                <a:solidFill>
                  <a:srgbClr val="FFFFFF"/>
                </a:solidFill>
                <a:latin typeface="Tw Cen MT" panose="020B0602020104020603" pitchFamily="34" charset="0"/>
              </a:rPr>
              <a:t>Luiz Henrique Martendal</a:t>
            </a:r>
          </a:p>
          <a:p>
            <a:pPr algn="ctr"/>
            <a:r>
              <a:rPr lang="pt-BR" b="1" dirty="0">
                <a:solidFill>
                  <a:srgbClr val="FFFFFF"/>
                </a:solidFill>
                <a:latin typeface="Tw Cen MT" panose="020B0602020104020603" pitchFamily="34" charset="0"/>
              </a:rPr>
              <a:t>Matheus Schmitz Santos</a:t>
            </a:r>
          </a:p>
          <a:p>
            <a:pPr algn="ctr"/>
            <a:r>
              <a:rPr lang="pt-BR" b="1" dirty="0">
                <a:solidFill>
                  <a:srgbClr val="FFFFFF"/>
                </a:solidFill>
                <a:latin typeface="Tw Cen MT" panose="020B0602020104020603" pitchFamily="34" charset="0"/>
              </a:rPr>
              <a:t>Samuel Severo Hostert</a:t>
            </a:r>
          </a:p>
        </p:txBody>
      </p:sp>
    </p:spTree>
    <p:extLst>
      <p:ext uri="{BB962C8B-B14F-4D97-AF65-F5344CB8AC3E}">
        <p14:creationId xmlns:p14="http://schemas.microsoft.com/office/powerpoint/2010/main" val="306719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</TotalTime>
  <Words>239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Tw Cen MT</vt:lpstr>
      <vt:lpstr>Wingdings 3</vt:lpstr>
      <vt:lpstr>Fatia</vt:lpstr>
      <vt:lpstr>Circuito</vt:lpstr>
      <vt:lpstr>Apresentação do PowerPoint</vt:lpstr>
      <vt:lpstr>Apresentação do PowerPoint</vt:lpstr>
      <vt:lpstr>Apresentação do PowerPoint</vt:lpstr>
      <vt:lpstr>Apresentação do PowerPoint</vt:lpstr>
      <vt:lpstr>Fim!!!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Martendal</dc:creator>
  <cp:lastModifiedBy>Luiz Martendal</cp:lastModifiedBy>
  <cp:revision>6</cp:revision>
  <dcterms:created xsi:type="dcterms:W3CDTF">2023-04-08T13:15:48Z</dcterms:created>
  <dcterms:modified xsi:type="dcterms:W3CDTF">2023-04-11T03:52:50Z</dcterms:modified>
</cp:coreProperties>
</file>