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356" r:id="rId3"/>
    <p:sldId id="273" r:id="rId4"/>
    <p:sldId id="345" r:id="rId5"/>
    <p:sldId id="357" r:id="rId6"/>
    <p:sldId id="358" r:id="rId7"/>
    <p:sldId id="359" r:id="rId8"/>
    <p:sldId id="360" r:id="rId9"/>
    <p:sldId id="346" r:id="rId10"/>
    <p:sldId id="305" r:id="rId11"/>
    <p:sldId id="307" r:id="rId12"/>
    <p:sldId id="365" r:id="rId13"/>
    <p:sldId id="366" r:id="rId14"/>
    <p:sldId id="314" r:id="rId15"/>
    <p:sldId id="361" r:id="rId16"/>
    <p:sldId id="367" r:id="rId17"/>
    <p:sldId id="368" r:id="rId18"/>
    <p:sldId id="313" r:id="rId19"/>
    <p:sldId id="364" r:id="rId20"/>
    <p:sldId id="347" r:id="rId21"/>
    <p:sldId id="362" r:id="rId22"/>
    <p:sldId id="363" r:id="rId23"/>
    <p:sldId id="350" r:id="rId24"/>
    <p:sldId id="351" r:id="rId25"/>
    <p:sldId id="352" r:id="rId26"/>
    <p:sldId id="353" r:id="rId27"/>
    <p:sldId id="354" r:id="rId28"/>
    <p:sldId id="317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yce Martins" initials="JM" lastIdx="1" clrIdx="0">
    <p:extLst>
      <p:ext uri="{19B8F6BF-5375-455C-9EA6-DF929625EA0E}">
        <p15:presenceInfo xmlns:p15="http://schemas.microsoft.com/office/powerpoint/2012/main" userId="S::joyce@furb.br::414d039f-c051-4467-b3bd-b94739522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2D2D87"/>
    <a:srgbClr val="FFFF99"/>
    <a:srgbClr val="FFFFCC"/>
    <a:srgbClr val="FFB000"/>
    <a:srgbClr val="FF9900"/>
    <a:srgbClr val="008000"/>
    <a:srgbClr val="003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1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8D1F5-9879-44D0-93BC-9F2C6A6D1198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160C1-3DD0-44D0-A463-D56C1CDA5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69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44D9E725-1FE8-4D03-8D05-40AD1CE7C3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A61A53-EF5B-4B8F-9FF5-599C46E1CD21}" type="slidenum">
              <a:rPr lang="en-US" altLang="pt-BR" sz="1300"/>
              <a:pPr/>
              <a:t>2</a:t>
            </a:fld>
            <a:endParaRPr lang="en-US" altLang="pt-BR" sz="13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6F32B1B-11E1-4489-ACAB-FC91D6625C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DA14F72-B712-4925-B465-A0FF97CE2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569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A26A06F-C5FA-41C9-820C-46E3999D38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B5A2A8-51CB-4660-9BE6-E5C050D93CA3}" type="slidenum">
              <a:rPr lang="en-US" altLang="pt-BR" sz="1300"/>
              <a:pPr/>
              <a:t>11</a:t>
            </a:fld>
            <a:endParaRPr lang="en-US" altLang="pt-BR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5644210-C8D5-42AD-8FDC-AA3689D57C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E5FE885-2AB5-48D1-A54D-5C6A64F8A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A027229E-72F6-4766-898B-9ABACC981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B7BE2A-F4C9-464B-BDE0-A1E1722AD4D7}" type="slidenum">
              <a:rPr lang="en-US" altLang="pt-BR" sz="1300"/>
              <a:pPr/>
              <a:t>12</a:t>
            </a:fld>
            <a:endParaRPr lang="en-US" altLang="pt-BR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0EB9D24-1210-42E9-918B-8F78E52CD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3A3E86E-EBB7-47B7-8530-622AEF51D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7998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A26A06F-C5FA-41C9-820C-46E3999D38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B5A2A8-51CB-4660-9BE6-E5C050D93CA3}" type="slidenum">
              <a:rPr lang="en-US" altLang="pt-BR" sz="1300"/>
              <a:pPr/>
              <a:t>13</a:t>
            </a:fld>
            <a:endParaRPr lang="en-US" altLang="pt-BR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5644210-C8D5-42AD-8FDC-AA3689D57C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E5FE885-2AB5-48D1-A54D-5C6A64F8A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05213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7181F0F3-8660-453F-9BBE-77F33C9B26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E106F0-4664-4DC7-B987-C94C58CC45FE}" type="slidenum">
              <a:rPr lang="en-US" altLang="pt-BR" sz="1300"/>
              <a:pPr/>
              <a:t>14</a:t>
            </a:fld>
            <a:endParaRPr lang="en-US" altLang="pt-BR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936E5B2-E078-4A84-ABB3-8624F4BF7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8E941BF8-EE87-4373-8DF9-8C9DD4DCD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6A99BB7F-096E-4454-8826-4E87485A7A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A2B671-A99B-412E-A6BD-F67E2A8A320C}" type="slidenum">
              <a:rPr lang="en-US" altLang="pt-BR" sz="1300"/>
              <a:pPr/>
              <a:t>15</a:t>
            </a:fld>
            <a:endParaRPr lang="en-US" altLang="pt-BR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E1BE16E-565D-4814-B2CF-9C4EB366C3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9007DDD-0FD5-42C8-8524-145283AB4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6A99BB7F-096E-4454-8826-4E87485A7A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A2B671-A99B-412E-A6BD-F67E2A8A320C}" type="slidenum">
              <a:rPr lang="en-US" altLang="pt-BR" sz="1300"/>
              <a:pPr/>
              <a:t>16</a:t>
            </a:fld>
            <a:endParaRPr lang="en-US" altLang="pt-BR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E1BE16E-565D-4814-B2CF-9C4EB366C3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9007DDD-0FD5-42C8-8524-145283AB4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75633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6A99BB7F-096E-4454-8826-4E87485A7A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A2B671-A99B-412E-A6BD-F67E2A8A320C}" type="slidenum">
              <a:rPr lang="en-US" altLang="pt-BR" sz="1300"/>
              <a:pPr/>
              <a:t>17</a:t>
            </a:fld>
            <a:endParaRPr lang="en-US" altLang="pt-BR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E1BE16E-565D-4814-B2CF-9C4EB366C3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9007DDD-0FD5-42C8-8524-145283AB4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52934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350CA7F0-2BF9-40E2-92B6-316912AE6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4E1646-8D71-4D1E-A617-4C1DDB20035E}" type="slidenum">
              <a:rPr lang="en-US" altLang="pt-BR" sz="1300"/>
              <a:pPr/>
              <a:t>18</a:t>
            </a:fld>
            <a:endParaRPr lang="en-US" altLang="pt-BR" sz="13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129477D-81EE-4420-8DD1-DFFEFF494C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66F3FDC-0385-4740-82F9-8E77B7AB5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30B3C9C-86A4-47FB-8DB0-0F2AED7B2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B2855A-DBD6-4ADA-9E5D-34C7E4BAFE35}" type="slidenum">
              <a:rPr lang="en-US" altLang="pt-BR" sz="1300"/>
              <a:pPr/>
              <a:t>19</a:t>
            </a:fld>
            <a:endParaRPr lang="en-US" altLang="pt-BR" sz="13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BF47380-893A-41B0-8C84-5627BC0D2E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C2A3F37-10C1-43CC-AA15-5CB695356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DFFA6B8-3A25-45D0-8EF8-8E403E191D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2AADC2-57D3-4114-94C2-2A858B4F6CE7}" type="slidenum">
              <a:rPr lang="en-US" altLang="pt-BR" sz="1300"/>
              <a:pPr/>
              <a:t>20</a:t>
            </a:fld>
            <a:endParaRPr lang="en-US" altLang="pt-BR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E949572-EE73-4A4E-BEEF-4C164BCB6D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EB59932-CDFE-482A-93D9-A20B853D0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E75904C2-B5F1-4ED2-835B-E7A811805D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EC9EEA-CB2A-4BF4-AE09-33B3C15D38A9}" type="slidenum">
              <a:rPr lang="en-US" altLang="pt-BR" sz="1300"/>
              <a:pPr/>
              <a:t>3</a:t>
            </a:fld>
            <a:endParaRPr lang="en-US" altLang="pt-BR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4DEBC92-457B-4590-ACEA-7BF216C2C4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D9AF357-4809-41EE-9C97-30C1D4A49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305788DF-2B5F-41B7-AA3B-9BAC260A96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94CBD0-5956-4D1E-BA9B-878BD78A844E}" type="slidenum">
              <a:rPr lang="en-US" altLang="pt-BR" sz="1300"/>
              <a:pPr/>
              <a:t>21</a:t>
            </a:fld>
            <a:endParaRPr lang="en-US" altLang="pt-BR" sz="13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1288F9E-BB96-4CB8-A091-DA5D9FC690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0D0622B-B024-4166-AE80-0AD7BFDE7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D516C32E-9D16-4B2C-8C93-B0881AFB67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3BC690-5DD7-4E29-AF34-0BABB2DDE64F}" type="slidenum">
              <a:rPr lang="en-US" altLang="pt-BR" sz="1300"/>
              <a:pPr/>
              <a:t>22</a:t>
            </a:fld>
            <a:endParaRPr lang="en-US" altLang="pt-BR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E52F4BF-D60A-4B21-98E4-83502F20D4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5238882-3B15-4E1B-B0F5-49FC133C9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FA536585-1759-402D-A758-313667DAF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B3C6C6-124F-4498-9F56-84AAE5BB888F}" type="slidenum">
              <a:rPr lang="en-US" altLang="pt-BR" sz="1300"/>
              <a:pPr/>
              <a:t>23</a:t>
            </a:fld>
            <a:endParaRPr lang="en-US" altLang="pt-BR" sz="13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A6BB207-9D91-4944-8359-9633645727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1E5E541-341B-491B-AB06-DDD780A03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6BE3D0E-C29C-4549-BF57-54CABFA171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A76DB1-5DB1-4629-922B-B3E1E6FCADCB}" type="slidenum">
              <a:rPr lang="en-US" altLang="pt-BR" sz="1300"/>
              <a:pPr/>
              <a:t>24</a:t>
            </a:fld>
            <a:endParaRPr lang="en-US" altLang="pt-BR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8727EC6-2C33-4DC0-A813-D4C776768F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A8A37EE-D0C3-4A3E-85EA-CFA1BFD83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8717FAE2-1CD9-481D-83EA-B8D8C97E90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496D23-00E3-4E6C-8869-B8960B668722}" type="slidenum">
              <a:rPr lang="en-US" altLang="pt-BR" sz="1300"/>
              <a:pPr/>
              <a:t>25</a:t>
            </a:fld>
            <a:endParaRPr lang="en-US" altLang="pt-BR" sz="13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453E92E-93C8-4C09-BD8C-DC5AFF00C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24D373B-065B-4597-9346-E8F61A682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77271A0-69D9-4A93-94C8-7A90B7D4B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8BCBEC-5C73-4F27-AD03-261BD00DC95E}" type="slidenum">
              <a:rPr lang="en-US" altLang="pt-BR" sz="1300"/>
              <a:pPr/>
              <a:t>26</a:t>
            </a:fld>
            <a:endParaRPr lang="en-US" altLang="pt-BR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712E9D9-CB38-48B5-83BE-64BE241800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90C9506E-EC12-4C6D-9618-872CFF130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FB599CE-B0D2-41BA-8FFE-164CB4AC40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050998-8A6E-469C-8563-9BF5CBEB7E15}" type="slidenum">
              <a:rPr lang="en-US" altLang="pt-BR" sz="1300"/>
              <a:pPr/>
              <a:t>27</a:t>
            </a:fld>
            <a:endParaRPr lang="en-US" altLang="pt-BR" sz="13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FC6A9F3-6EFB-4AFB-B681-C58AE668D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AC5485A-2AD7-4EBC-A905-B76396ED4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225C0496-6A23-4919-974E-5456BA20F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1ACCC2-8393-45B7-BF4F-E0E83ADD458C}" type="slidenum">
              <a:rPr lang="en-US" altLang="pt-BR" sz="1300" smtClean="0"/>
              <a:pPr/>
              <a:t>28</a:t>
            </a:fld>
            <a:endParaRPr lang="en-US" altLang="pt-BR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8A0A206-07E4-4AD3-B6B6-574DF223A0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8C6721B6-8BB3-4D6E-9C37-80ACB0394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FE2D4C8-3A44-4589-B9B4-3E9440E4C1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48AC08-C095-49E9-B8AB-0B776BC7A6AD}" type="slidenum">
              <a:rPr lang="en-US" altLang="pt-BR" sz="1300"/>
              <a:pPr/>
              <a:t>4</a:t>
            </a:fld>
            <a:endParaRPr lang="en-US" altLang="pt-BR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20025E4-C6C1-41AC-8ED9-CD62FCFF5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C6612CD-EF5D-4546-A3ED-910E2FE05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FE2D4C8-3A44-4589-B9B4-3E9440E4C1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48AC08-C095-49E9-B8AB-0B776BC7A6AD}" type="slidenum">
              <a:rPr lang="en-US" altLang="pt-BR" sz="1300"/>
              <a:pPr/>
              <a:t>5</a:t>
            </a:fld>
            <a:endParaRPr lang="en-US" altLang="pt-BR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20025E4-C6C1-41AC-8ED9-CD62FCFF5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C6612CD-EF5D-4546-A3ED-910E2FE05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61471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FE2D4C8-3A44-4589-B9B4-3E9440E4C1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48AC08-C095-49E9-B8AB-0B776BC7A6AD}" type="slidenum">
              <a:rPr lang="en-US" altLang="pt-BR" sz="1300"/>
              <a:pPr/>
              <a:t>6</a:t>
            </a:fld>
            <a:endParaRPr lang="en-US" altLang="pt-BR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20025E4-C6C1-41AC-8ED9-CD62FCFF5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C6612CD-EF5D-4546-A3ED-910E2FE05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56009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FE2D4C8-3A44-4589-B9B4-3E9440E4C1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48AC08-C095-49E9-B8AB-0B776BC7A6AD}" type="slidenum">
              <a:rPr lang="en-US" altLang="pt-BR" sz="1300"/>
              <a:pPr/>
              <a:t>7</a:t>
            </a:fld>
            <a:endParaRPr lang="en-US" altLang="pt-BR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20025E4-C6C1-41AC-8ED9-CD62FCFF5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C6612CD-EF5D-4546-A3ED-910E2FE05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60649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FE2D4C8-3A44-4589-B9B4-3E9440E4C1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48AC08-C095-49E9-B8AB-0B776BC7A6AD}" type="slidenum">
              <a:rPr lang="en-US" altLang="pt-BR" sz="1300"/>
              <a:pPr/>
              <a:t>8</a:t>
            </a:fld>
            <a:endParaRPr lang="en-US" altLang="pt-BR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20025E4-C6C1-41AC-8ED9-CD62FCFF5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C6612CD-EF5D-4546-A3ED-910E2FE05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9571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30B3C9C-86A4-47FB-8DB0-0F2AED7B2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B2855A-DBD6-4ADA-9E5D-34C7E4BAFE35}" type="slidenum">
              <a:rPr lang="en-US" altLang="pt-BR" sz="1300"/>
              <a:pPr/>
              <a:t>9</a:t>
            </a:fld>
            <a:endParaRPr lang="en-US" altLang="pt-BR" sz="13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BF47380-893A-41B0-8C84-5627BC0D2E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C2A3F37-10C1-43CC-AA15-5CB695356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A027229E-72F6-4766-898B-9ABACC981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B7BE2A-F4C9-464B-BDE0-A1E1722AD4D7}" type="slidenum">
              <a:rPr lang="en-US" altLang="pt-BR" sz="1300"/>
              <a:pPr/>
              <a:t>10</a:t>
            </a:fld>
            <a:endParaRPr lang="en-US" altLang="pt-BR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0EB9D24-1210-42E9-918B-8F78E52CD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3A3E86E-EBB7-47B7-8530-622AEF51D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36646-A4EA-4197-9AFE-E0D49482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B3010B-A0C3-430A-8B52-3D38BD8E4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C96FC3-344E-4496-899C-FC48162F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964F2-4D0A-4A5B-8AE6-ADD1F347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310D59-FA78-4F16-B7E5-D89398F3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78724B-6F80-4CA7-BA0B-75F33061EC8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396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579A5-54B7-4337-A8A6-CAFF7200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66374D-9C8B-4C70-91A8-4A6994B7B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DC179-10D1-44C6-8C4C-7047C4EB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C6CEEB-F40B-4977-A0C4-602C4463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1BD909-7824-41DE-B056-0C37B2D7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C871A-FF86-41CB-BF05-BA572B57972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587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2D46C-D3B7-4B61-B551-A924D5A16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3D4F30-E856-42B6-B5D2-E338A55E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62D4F3-2789-4746-81DF-DE4B600E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0E283C-972B-4BD4-A44B-80C65002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C83E3-0F57-458B-8AD8-2D435090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DF1DF-8371-4FC4-9FF1-105DBB01BB0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8253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1173163" y="457200"/>
            <a:ext cx="7772400" cy="5638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C2563975-7F64-4A50-AAB3-5E54600068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F6460517-58FF-4A53-B6B6-92CA273D41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74999D92-8EEB-4D86-84EA-B1ED271AFF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B9599-5641-4FCD-9708-E88EE45EFB6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7166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96229-95DE-43B4-A297-7E6459C3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5C673E-D293-4F5F-A67D-748FBE70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C9BE1-CC80-460F-93D8-85FF9676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3D50D0-FF46-4F5F-859B-A0AA5ABE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342141-65D6-4C6C-8E1A-4D6C8ACC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423AC-6E16-4215-B8E4-F5E2BC5DADD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144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90BC3-41A7-4EB1-8E36-0115F4FE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F7868-8078-495C-8AE8-1E226D151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3428BB-14C0-4656-BB84-4B323C02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97257C-56DC-4586-8CEE-732A9F3A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E3806A-9A8B-45D0-B774-4766A19B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C2430-2E32-4CAC-BE74-35C83E86C4F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5959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65EAB-7ECF-4DAC-AC17-725718F0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B546D-32F3-4E77-BCAF-651E85FB8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0415AD-A383-43F6-9D75-5832B8330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92BC49-BA12-455F-834A-7B988187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A8EB5B-AB24-46E1-ADBA-4AB18B97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33DB64-45E0-40A1-8854-BE3148EF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0B92E-3EC3-4347-9279-36D8C56AA75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59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49CD0-C87B-4F51-BFD9-DF42CC57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D2801E-7A1C-427D-97B9-C2DEB0EE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DBAB8B-073E-4C1C-A56D-9CB5AEA74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528681-08C3-440B-915F-D68DD71A1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C078BA-9744-4BB5-95D8-8F3540F2D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682383-3BF1-4054-9900-B2451FA0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931180-5110-480D-B649-E08381E3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44BF63-FCAA-4C85-A917-34076C4C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B4DF3-A317-41AE-B461-912609B2B0E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5762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A167C-9E3E-41A7-8858-E4AFFF88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CE3415-8BBC-4B44-A03D-FF29741C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E8DD7D-BF79-4EC6-8E00-FC0A0297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B27825-B100-4537-9114-BE8993FF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1B359-EA33-4DBC-AE76-1423AFEA224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9811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9CFCDF-2972-44D5-B21E-CB7FBA30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372721-EE09-4FBE-87BC-71523F98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46AEC3-F469-43CA-9965-FA40CCE7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8EF38-52FB-4FCF-B5BD-894AC50580D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9016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FD6FF-B145-40AD-B5A0-B6B419F4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C3B62E-34D9-450F-A194-72FB260D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6396D2-EF89-4EF1-8B92-A6E21B325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164AE6-CAF3-418B-8460-6D892F87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E4E583-F9D5-4257-B73C-A7B32394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EC1B7C-401C-4005-9E17-939F479E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32B74-6127-4251-907A-DE18FC797A9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6717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70D6D-3ECC-46DF-9590-816144B7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0430FE-9D19-4617-82AC-603B9922D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67A9C7-22ED-414B-89CD-298EC4438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5DFF5E-3762-42B6-ADA0-06574C6F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763D61-751A-4F35-906C-4BAA2FD2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6717C7-9596-4C38-BE5C-FF57CED8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F3EBD-B595-41C4-8DA8-C9DB1049391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400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355FDE-6091-46ED-B16F-0EDA7B51E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319FB3B-3040-462A-9D99-04346DADB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3BD5DC2-EA48-4245-B4E7-4EF2E59490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B4FC89E-B27C-49C7-B127-518779B24B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984B1CB-72D1-4698-B7A9-2485EB2D7D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BC1D36-FE07-4AAA-8CB4-1BA567BC975E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gals.sourceforge.ne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4E7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E1820400-861C-40FD-B005-68FAD27D6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88" y="404664"/>
            <a:ext cx="1529006" cy="1081772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38C3ED8F-E20E-41A7-84A1-0CF9D8A39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" y="2348880"/>
            <a:ext cx="7824787" cy="3236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pt-BR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COMPILADORES</a:t>
            </a:r>
          </a:p>
          <a:p>
            <a:pPr algn="ctr">
              <a:defRPr/>
            </a:pPr>
            <a:endParaRPr lang="pt-BR" sz="3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>
              <a:defRPr/>
            </a:pPr>
            <a:endParaRPr lang="pt-BR" sz="3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>
              <a:defRPr/>
            </a:pP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unidade 3 – ANÁLISE SINTÁTICA</a:t>
            </a:r>
          </a:p>
          <a:p>
            <a:pPr algn="ctr"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Profa. Joyce Martins (joyce@furb.br)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65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>
            <a:extLst>
              <a:ext uri="{FF2B5EF4-FFF2-40B4-BE49-F238E27FC236}">
                <a16:creationId xmlns:a16="http://schemas.microsoft.com/office/drawing/2014/main" id="{0DC9AFF5-91E6-4B3D-A424-429EF31E1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FontTx/>
              <a:buNone/>
            </a:pPr>
            <a:r>
              <a:rPr kumimoji="0" lang="pt-BR" altLang="pt-BR" sz="2000" b="1" dirty="0">
                <a:solidFill>
                  <a:srgbClr val="FF3300"/>
                </a:solidFill>
                <a:latin typeface="Arial Narrow" panose="020B0606020202030204" pitchFamily="34" charset="0"/>
              </a:rPr>
              <a:t>A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nalisadores sintáticos ascendentes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(</a:t>
            </a:r>
            <a:r>
              <a:rPr kumimoji="0" lang="pt-BR" altLang="pt-BR" sz="2000" i="1" dirty="0" err="1">
                <a:latin typeface="Arial Narrow" panose="020B0606020202030204" pitchFamily="34" charset="0"/>
              </a:rPr>
              <a:t>bottom-up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 constroem a árvore sintática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de baixo para cima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 Combinam a sequência de </a:t>
            </a:r>
            <a:r>
              <a:rPr kumimoji="0" lang="pt-BR" altLang="pt-BR" sz="2000" i="1" dirty="0">
                <a:latin typeface="Arial Narrow" panose="020B0606020202030204" pitchFamily="34" charset="0"/>
              </a:rPr>
              <a:t>tokens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a ser analisada em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sub-árvores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até construir a raiz, através de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reduções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(substituição de uma regra de produção por um não terminal).</a:t>
            </a:r>
          </a:p>
        </p:txBody>
      </p:sp>
      <p:sp>
        <p:nvSpPr>
          <p:cNvPr id="11269" name="Text Box 23">
            <a:extLst>
              <a:ext uri="{FF2B5EF4-FFF2-40B4-BE49-F238E27FC236}">
                <a16:creationId xmlns:a16="http://schemas.microsoft.com/office/drawing/2014/main" id="{D3D7D4B6-912E-462B-B484-042BC605E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431266"/>
            <a:ext cx="2886075" cy="1181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2682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2682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682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682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682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268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268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268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268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6350" lvl="1">
              <a:defRPr/>
            </a:pPr>
            <a:r>
              <a:rPr lang="pt-BR" sz="1800" u="sng" dirty="0">
                <a:latin typeface="Arial Narrow" pitchFamily="34" charset="0"/>
              </a:rPr>
              <a:t>gramática</a:t>
            </a:r>
            <a:r>
              <a:rPr lang="pt-BR" sz="1800" dirty="0">
                <a:latin typeface="Arial Narrow" pitchFamily="34" charset="0"/>
              </a:rPr>
              <a:t>:</a:t>
            </a:r>
          </a:p>
          <a:p>
            <a:pPr lvl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1600" dirty="0">
                <a:latin typeface="Arial Narrow" pitchFamily="34" charset="0"/>
              </a:rPr>
              <a:t>	</a:t>
            </a:r>
            <a:r>
              <a:rPr lang="pt-BR" sz="1600" dirty="0">
                <a:latin typeface="Arial Narrow" pitchFamily="34" charset="0"/>
                <a:sym typeface="Symbol" pitchFamily="18" charset="2"/>
              </a:rPr>
              <a:t></a:t>
            </a:r>
            <a:r>
              <a:rPr lang="pt-BR" sz="1600" dirty="0">
                <a:latin typeface="Arial Narrow" pitchFamily="34" charset="0"/>
              </a:rPr>
              <a:t> 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1600" dirty="0">
                <a:latin typeface="Arial Narrow" pitchFamily="34" charset="0"/>
              </a:rPr>
              <a:t> </a:t>
            </a:r>
            <a:r>
              <a:rPr lang="pt-BR" sz="1600" b="1" dirty="0">
                <a:latin typeface="Arial Narrow" pitchFamily="34" charset="0"/>
              </a:rPr>
              <a:t>+</a:t>
            </a:r>
            <a:r>
              <a:rPr lang="pt-BR" sz="1600" dirty="0">
                <a:latin typeface="Arial Narrow" pitchFamily="34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T	</a:t>
            </a:r>
            <a:r>
              <a:rPr lang="pt-BR" sz="1600" dirty="0">
                <a:latin typeface="Arial Narrow" pitchFamily="34" charset="0"/>
              </a:rPr>
              <a:t>|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	T</a:t>
            </a:r>
          </a:p>
          <a:p>
            <a:pPr lvl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pt-BR" sz="1600" dirty="0">
                <a:latin typeface="Arial Narrow" pitchFamily="34" charset="0"/>
              </a:rPr>
              <a:t>	</a:t>
            </a:r>
            <a:r>
              <a:rPr lang="pt-BR" sz="1600" dirty="0">
                <a:latin typeface="Arial Narrow" pitchFamily="34" charset="0"/>
                <a:sym typeface="Symbol" pitchFamily="18" charset="2"/>
              </a:rPr>
              <a:t></a:t>
            </a:r>
            <a:r>
              <a:rPr lang="pt-BR" sz="1600" dirty="0">
                <a:latin typeface="Arial Narrow" pitchFamily="34" charset="0"/>
              </a:rPr>
              <a:t> 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pt-BR" sz="1600" dirty="0">
                <a:latin typeface="Arial Narrow" pitchFamily="34" charset="0"/>
              </a:rPr>
              <a:t> </a:t>
            </a:r>
            <a:r>
              <a:rPr lang="pt-BR" sz="1600" b="1" dirty="0">
                <a:latin typeface="Arial Narrow" pitchFamily="34" charset="0"/>
              </a:rPr>
              <a:t>*</a:t>
            </a:r>
            <a:r>
              <a:rPr lang="pt-BR" sz="1600" dirty="0">
                <a:latin typeface="Arial Narrow" pitchFamily="34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F	</a:t>
            </a:r>
            <a:r>
              <a:rPr lang="pt-BR" sz="1600" dirty="0">
                <a:latin typeface="Arial Narrow" pitchFamily="34" charset="0"/>
              </a:rPr>
              <a:t>|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	F</a:t>
            </a:r>
            <a:r>
              <a:rPr lang="pt-BR" sz="1600" dirty="0">
                <a:latin typeface="Arial Narrow" pitchFamily="34" charset="0"/>
              </a:rPr>
              <a:t>	</a:t>
            </a:r>
          </a:p>
          <a:p>
            <a:pPr lvl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600" dirty="0">
                <a:latin typeface="Arial Narrow" pitchFamily="34" charset="0"/>
              </a:rPr>
              <a:t>	</a:t>
            </a:r>
            <a:r>
              <a:rPr lang="pt-BR" sz="1600" dirty="0">
                <a:latin typeface="Arial Narrow" pitchFamily="34" charset="0"/>
                <a:sym typeface="Symbol" pitchFamily="18" charset="2"/>
              </a:rPr>
              <a:t></a:t>
            </a:r>
            <a:r>
              <a:rPr lang="pt-BR" sz="1600" dirty="0">
                <a:latin typeface="Arial Narrow" pitchFamily="34" charset="0"/>
              </a:rPr>
              <a:t>  </a:t>
            </a:r>
            <a:r>
              <a:rPr lang="pt-BR" sz="1600" b="1" dirty="0">
                <a:latin typeface="Arial Narrow" pitchFamily="34" charset="0"/>
              </a:rPr>
              <a:t>(</a:t>
            </a:r>
            <a:r>
              <a:rPr lang="pt-BR" sz="1600" dirty="0">
                <a:latin typeface="Arial Narrow" pitchFamily="34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1600" dirty="0">
                <a:latin typeface="Arial Narrow" pitchFamily="34" charset="0"/>
              </a:rPr>
              <a:t> </a:t>
            </a:r>
            <a:r>
              <a:rPr lang="pt-BR" sz="1600" b="1" dirty="0">
                <a:latin typeface="Arial Narrow" pitchFamily="34" charset="0"/>
              </a:rPr>
              <a:t>)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pt-BR" sz="1600" dirty="0">
                <a:latin typeface="Arial Narrow" pitchFamily="34" charset="0"/>
              </a:rPr>
              <a:t>|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i="1" dirty="0">
                <a:latin typeface="Arial Narrow" pitchFamily="34" charset="0"/>
              </a:rPr>
              <a:t>id</a:t>
            </a:r>
          </a:p>
          <a:p>
            <a:pPr>
              <a:defRPr/>
            </a:pPr>
            <a:endParaRPr lang="en-US" sz="1800" dirty="0">
              <a:latin typeface="Arial Narrow" pitchFamily="34" charset="0"/>
            </a:endParaRPr>
          </a:p>
          <a:p>
            <a:pPr>
              <a:defRPr/>
            </a:pPr>
            <a:endParaRPr lang="en-US" sz="1800" dirty="0">
              <a:latin typeface="Arial Narrow" pitchFamily="34" charset="0"/>
            </a:endParaRPr>
          </a:p>
          <a:p>
            <a:pPr algn="ctr">
              <a:defRPr/>
            </a:pPr>
            <a:r>
              <a:rPr lang="en-US" sz="2000" b="1" i="1" dirty="0">
                <a:solidFill>
                  <a:srgbClr val="FF0000"/>
                </a:solidFill>
                <a:latin typeface="Arial Narrow" pitchFamily="34" charset="0"/>
              </a:rPr>
              <a:t>id + id </a:t>
            </a:r>
            <a:r>
              <a:rPr lang="en-US" sz="2000" dirty="0">
                <a:latin typeface="Arial Narrow" pitchFamily="34" charset="0"/>
              </a:rPr>
              <a:t> ?</a:t>
            </a:r>
            <a:endParaRPr lang="en-US" sz="2000" b="1" i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8F0FD24-0967-40AA-BBCA-5338CE9751E3}"/>
              </a:ext>
            </a:extLst>
          </p:cNvPr>
          <p:cNvGrpSpPr>
            <a:grpSpLocks/>
          </p:cNvGrpSpPr>
          <p:nvPr/>
        </p:nvGrpSpPr>
        <p:grpSpPr bwMode="auto">
          <a:xfrm>
            <a:off x="5724128" y="3654413"/>
            <a:ext cx="3052763" cy="3106737"/>
            <a:chOff x="5495462" y="3710467"/>
            <a:chExt cx="3052762" cy="3107192"/>
          </a:xfrm>
        </p:grpSpPr>
        <p:grpSp>
          <p:nvGrpSpPr>
            <p:cNvPr id="21512" name="Grupo 2">
              <a:extLst>
                <a:ext uri="{FF2B5EF4-FFF2-40B4-BE49-F238E27FC236}">
                  <a16:creationId xmlns:a16="http://schemas.microsoft.com/office/drawing/2014/main" id="{C3C56054-223B-4557-A230-FE5CA88C34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5462" y="3710467"/>
              <a:ext cx="3052762" cy="3107192"/>
              <a:chOff x="5484813" y="3627438"/>
              <a:chExt cx="3052762" cy="3107192"/>
            </a:xfrm>
          </p:grpSpPr>
          <p:sp>
            <p:nvSpPr>
              <p:cNvPr id="21514" name="Text Box 3">
                <a:extLst>
                  <a:ext uri="{FF2B5EF4-FFF2-40B4-BE49-F238E27FC236}">
                    <a16:creationId xmlns:a16="http://schemas.microsoft.com/office/drawing/2014/main" id="{798C0CEF-9626-47D2-91FC-7795EDCC3A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4813" y="3627438"/>
                <a:ext cx="3052762" cy="3107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pt-BR" altLang="pt-BR" sz="1200"/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pt-BR" altLang="pt-BR" sz="1200"/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pt-BR" altLang="pt-BR" sz="1200"/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pt-BR" altLang="pt-BR" sz="120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pt-BR" altLang="pt-BR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1515" name="Grupo 1">
                <a:extLst>
                  <a:ext uri="{FF2B5EF4-FFF2-40B4-BE49-F238E27FC236}">
                    <a16:creationId xmlns:a16="http://schemas.microsoft.com/office/drawing/2014/main" id="{B9386C1F-EB18-4327-AACC-6DC74B80E4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16600" y="3664865"/>
                <a:ext cx="2468562" cy="2636178"/>
                <a:chOff x="5816600" y="3708407"/>
                <a:chExt cx="2468562" cy="2636178"/>
              </a:xfrm>
            </p:grpSpPr>
            <p:sp>
              <p:nvSpPr>
                <p:cNvPr id="21516" name="Line 6">
                  <a:extLst>
                    <a:ext uri="{FF2B5EF4-FFF2-40B4-BE49-F238E27FC236}">
                      <a16:creationId xmlns:a16="http://schemas.microsoft.com/office/drawing/2014/main" id="{890C00E6-6D51-4259-B481-404F9615B8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33457" y="6087437"/>
                  <a:ext cx="196850" cy="2444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517" name="Line 7">
                  <a:extLst>
                    <a:ext uri="{FF2B5EF4-FFF2-40B4-BE49-F238E27FC236}">
                      <a16:creationId xmlns:a16="http://schemas.microsoft.com/office/drawing/2014/main" id="{96A92E1D-7128-4467-9F6C-F8F24762A7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26987" y="6100109"/>
                  <a:ext cx="196850" cy="2444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518" name="Line 8">
                  <a:extLst>
                    <a:ext uri="{FF2B5EF4-FFF2-40B4-BE49-F238E27FC236}">
                      <a16:creationId xmlns:a16="http://schemas.microsoft.com/office/drawing/2014/main" id="{086C8060-C79D-4F15-866A-1893EB357A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7972" y="5414750"/>
                  <a:ext cx="3175" cy="27622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519" name="Text Box 9">
                  <a:extLst>
                    <a:ext uri="{FF2B5EF4-FFF2-40B4-BE49-F238E27FC236}">
                      <a16:creationId xmlns:a16="http://schemas.microsoft.com/office/drawing/2014/main" id="{C0A12658-2543-4CDB-ABCC-ED988D1119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61995" y="5079786"/>
                  <a:ext cx="549275" cy="30162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Monotype Sort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t-BR" altLang="pt-BR" sz="180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</a:t>
                  </a:r>
                </a:p>
              </p:txBody>
            </p:sp>
            <p:sp>
              <p:nvSpPr>
                <p:cNvPr id="21520" name="Line 10">
                  <a:extLst>
                    <a:ext uri="{FF2B5EF4-FFF2-40B4-BE49-F238E27FC236}">
                      <a16:creationId xmlns:a16="http://schemas.microsoft.com/office/drawing/2014/main" id="{A2EDE34F-4D84-4C79-A276-1D421691C6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03142" y="4085556"/>
                  <a:ext cx="3175" cy="216535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521" name="Text Box 11">
                  <a:extLst>
                    <a:ext uri="{FF2B5EF4-FFF2-40B4-BE49-F238E27FC236}">
                      <a16:creationId xmlns:a16="http://schemas.microsoft.com/office/drawing/2014/main" id="{53A9A2FE-09B4-4746-BFE4-DC126B0194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76056" y="5745177"/>
                  <a:ext cx="549275" cy="30162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Monotype Sort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t-BR" altLang="pt-BR" sz="180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</a:p>
              </p:txBody>
            </p:sp>
            <p:sp>
              <p:nvSpPr>
                <p:cNvPr id="21522" name="Text Box 12">
                  <a:extLst>
                    <a:ext uri="{FF2B5EF4-FFF2-40B4-BE49-F238E27FC236}">
                      <a16:creationId xmlns:a16="http://schemas.microsoft.com/office/drawing/2014/main" id="{C8D56C60-09ED-47E6-9087-22106F37CB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91838" y="5745177"/>
                  <a:ext cx="549275" cy="30162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Monotype Sort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t-BR" altLang="pt-BR" sz="180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</a:t>
                  </a:r>
                </a:p>
              </p:txBody>
            </p:sp>
            <p:sp>
              <p:nvSpPr>
                <p:cNvPr id="21523" name="Line 13">
                  <a:extLst>
                    <a:ext uri="{FF2B5EF4-FFF2-40B4-BE49-F238E27FC236}">
                      <a16:creationId xmlns:a16="http://schemas.microsoft.com/office/drawing/2014/main" id="{AA351628-2494-4678-B97D-4DD4739B6C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2983" y="4770223"/>
                  <a:ext cx="6350" cy="27622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524" name="Text Box 14">
                  <a:extLst>
                    <a:ext uri="{FF2B5EF4-FFF2-40B4-BE49-F238E27FC236}">
                      <a16:creationId xmlns:a16="http://schemas.microsoft.com/office/drawing/2014/main" id="{27D5D809-2274-4502-9E5E-3A34C6F487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58820" y="4435260"/>
                  <a:ext cx="549275" cy="30162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Monotype Sort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t-BR" altLang="pt-BR" sz="180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</a:t>
                  </a:r>
                </a:p>
              </p:txBody>
            </p:sp>
            <p:sp>
              <p:nvSpPr>
                <p:cNvPr id="21525" name="Line 15">
                  <a:extLst>
                    <a:ext uri="{FF2B5EF4-FFF2-40B4-BE49-F238E27FC236}">
                      <a16:creationId xmlns:a16="http://schemas.microsoft.com/office/drawing/2014/main" id="{595BB4FF-D75A-4148-BE48-E4A86237A4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4408" y="4093493"/>
                  <a:ext cx="6350" cy="27622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526" name="Text Box 16">
                  <a:extLst>
                    <a:ext uri="{FF2B5EF4-FFF2-40B4-BE49-F238E27FC236}">
                      <a16:creationId xmlns:a16="http://schemas.microsoft.com/office/drawing/2014/main" id="{189B8FC6-9883-4934-9C4A-6938A6DF16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16600" y="3708407"/>
                  <a:ext cx="2468562" cy="2873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Monotype Sort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t-BR" altLang="pt-BR" sz="2000" i="1">
                      <a:solidFill>
                        <a:srgbClr val="0000FF"/>
                      </a:solidFill>
                      <a:latin typeface="Arial Narrow" panose="020B0606020202030204" pitchFamily="34" charset="0"/>
                    </a:rPr>
                    <a:t>        </a:t>
                  </a:r>
                  <a:r>
                    <a:rPr kumimoji="0" lang="pt-BR" altLang="pt-BR" sz="2000" b="1" i="1">
                      <a:solidFill>
                        <a:srgbClr val="FF3300"/>
                      </a:solidFill>
                      <a:latin typeface="Arial Narrow" panose="020B0606020202030204" pitchFamily="34" charset="0"/>
                    </a:rPr>
                    <a:t>id</a:t>
                  </a:r>
                  <a:r>
                    <a:rPr kumimoji="0" lang="pt-BR" altLang="pt-BR" sz="2000" i="1">
                      <a:solidFill>
                        <a:srgbClr val="FF3300"/>
                      </a:solidFill>
                      <a:latin typeface="Arial Narrow" panose="020B0606020202030204" pitchFamily="34" charset="0"/>
                    </a:rPr>
                    <a:t>       </a:t>
                  </a:r>
                  <a:r>
                    <a:rPr kumimoji="0" lang="pt-BR" altLang="pt-BR" sz="2000" b="1" i="1">
                      <a:solidFill>
                        <a:srgbClr val="FF3300"/>
                      </a:solidFill>
                      <a:latin typeface="Arial Narrow" panose="020B0606020202030204" pitchFamily="34" charset="0"/>
                    </a:rPr>
                    <a:t>+</a:t>
                  </a:r>
                  <a:r>
                    <a:rPr kumimoji="0" lang="pt-BR" altLang="pt-BR" sz="2000" i="1">
                      <a:solidFill>
                        <a:srgbClr val="FF3300"/>
                      </a:solidFill>
                      <a:latin typeface="Arial Narrow" panose="020B0606020202030204" pitchFamily="34" charset="0"/>
                    </a:rPr>
                    <a:t>       </a:t>
                  </a:r>
                  <a:r>
                    <a:rPr kumimoji="0" lang="pt-BR" altLang="pt-BR" sz="2000" b="1" i="1">
                      <a:solidFill>
                        <a:srgbClr val="FF3300"/>
                      </a:solidFill>
                      <a:latin typeface="Arial Narrow" panose="020B0606020202030204" pitchFamily="34" charset="0"/>
                    </a:rPr>
                    <a:t>id</a:t>
                  </a:r>
                  <a:endParaRPr kumimoji="0" lang="pt-BR" altLang="pt-BR" sz="2000" b="1">
                    <a:solidFill>
                      <a:srgbClr val="FF3300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1527" name="Line 17">
                  <a:extLst>
                    <a:ext uri="{FF2B5EF4-FFF2-40B4-BE49-F238E27FC236}">
                      <a16:creationId xmlns:a16="http://schemas.microsoft.com/office/drawing/2014/main" id="{A39E8969-F2E9-4EE7-BA81-44B40F05C5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524748" y="4083968"/>
                  <a:ext cx="7937" cy="93186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528" name="Line 18">
                  <a:extLst>
                    <a:ext uri="{FF2B5EF4-FFF2-40B4-BE49-F238E27FC236}">
                      <a16:creationId xmlns:a16="http://schemas.microsoft.com/office/drawing/2014/main" id="{7282CDC1-6AA1-4640-AD78-452A8F6736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58538" y="5430625"/>
                  <a:ext cx="4762" cy="27622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529" name="Text Box 19">
                  <a:extLst>
                    <a:ext uri="{FF2B5EF4-FFF2-40B4-BE49-F238E27FC236}">
                      <a16:creationId xmlns:a16="http://schemas.microsoft.com/office/drawing/2014/main" id="{A2353B19-27D5-4388-B80E-498510C326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8026" y="5065046"/>
                  <a:ext cx="549275" cy="30321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Monotype Sort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t-BR" altLang="pt-BR" sz="180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</a:t>
                  </a:r>
                </a:p>
              </p:txBody>
            </p:sp>
          </p:grpSp>
        </p:grpSp>
        <p:sp>
          <p:nvSpPr>
            <p:cNvPr id="21513" name="Text Box 5">
              <a:extLst>
                <a:ext uri="{FF2B5EF4-FFF2-40B4-BE49-F238E27FC236}">
                  <a16:creationId xmlns:a16="http://schemas.microsoft.com/office/drawing/2014/main" id="{F98340F5-240A-49CF-A23A-A4271885A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4151" y="6320360"/>
              <a:ext cx="547687" cy="3016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</p:grpSp>
      <p:sp>
        <p:nvSpPr>
          <p:cNvPr id="27" name="Line 141">
            <a:extLst>
              <a:ext uri="{FF2B5EF4-FFF2-40B4-BE49-F238E27FC236}">
                <a16:creationId xmlns:a16="http://schemas.microsoft.com/office/drawing/2014/main" id="{9D7AFD2F-03DB-47F7-977F-E667D75D6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9541" y="4206938"/>
            <a:ext cx="2863916" cy="1414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E0FE6CF0-C66A-40D9-805B-15DE980A6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analisadores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sintáticos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ascendentes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B9D2E894-B815-467D-903F-7A282F736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>
            <a:extLst>
              <a:ext uri="{FF2B5EF4-FFF2-40B4-BE49-F238E27FC236}">
                <a16:creationId xmlns:a16="http://schemas.microsoft.com/office/drawing/2014/main" id="{8D06FC5F-9C9D-4D64-968A-6631CCD31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algn="just">
              <a:buNone/>
              <a:defRPr/>
            </a:pPr>
            <a:r>
              <a:rPr kumimoji="0" lang="pt-BR" altLang="pt-BR" sz="2000" dirty="0">
                <a:latin typeface="Arial Narrow" panose="020B0606020202030204" pitchFamily="34" charset="0"/>
              </a:rPr>
              <a:t>Existem vários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tipos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de analisadores sintáticos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ascendentes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</a:t>
            </a:r>
          </a:p>
          <a:p>
            <a:pPr marL="265113" lvl="1" indent="-265113" algn="just">
              <a:defRPr/>
            </a:pPr>
            <a:r>
              <a:rPr kumimoji="0" lang="pt-BR" altLang="pt-BR" sz="2000" dirty="0">
                <a:latin typeface="Arial Narrow" panose="020B0606020202030204" pitchFamily="34" charset="0"/>
              </a:rPr>
              <a:t>algoritmo </a:t>
            </a:r>
            <a:r>
              <a:rPr kumimoji="0" lang="pt-BR" altLang="pt-BR" sz="2000" i="1" dirty="0">
                <a:latin typeface="Arial Narrow" panose="020B0606020202030204" pitchFamily="34" charset="0"/>
              </a:rPr>
              <a:t>shift-</a:t>
            </a:r>
            <a:r>
              <a:rPr kumimoji="0" lang="pt-BR" altLang="pt-BR" sz="2000" i="1" dirty="0" err="1">
                <a:latin typeface="Arial Narrow" panose="020B0606020202030204" pitchFamily="34" charset="0"/>
              </a:rPr>
              <a:t>reduce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;</a:t>
            </a:r>
          </a:p>
          <a:p>
            <a:pPr marL="265113" lvl="1" indent="-265113" algn="just">
              <a:defRPr/>
            </a:pPr>
            <a:r>
              <a:rPr kumimoji="0" lang="pt-BR" altLang="pt-BR" sz="2000" dirty="0">
                <a:latin typeface="Arial Narrow" panose="020B0606020202030204" pitchFamily="34" charset="0"/>
              </a:rPr>
              <a:t>analisadores LR (</a:t>
            </a:r>
            <a:r>
              <a:rPr kumimoji="0" lang="pt-BR" altLang="pt-BR" sz="2000" i="1" dirty="0" err="1">
                <a:latin typeface="Arial Narrow" panose="020B0606020202030204" pitchFamily="34" charset="0"/>
              </a:rPr>
              <a:t>Left-to-right</a:t>
            </a:r>
            <a:r>
              <a:rPr kumimoji="0" lang="pt-BR" altLang="pt-BR" sz="2000" i="1" dirty="0">
                <a:latin typeface="Arial Narrow" panose="020B0606020202030204" pitchFamily="34" charset="0"/>
              </a:rPr>
              <a:t>, </a:t>
            </a:r>
            <a:r>
              <a:rPr kumimoji="0" lang="pt-BR" altLang="pt-BR" sz="2000" i="1" dirty="0" err="1">
                <a:latin typeface="Arial Narrow" panose="020B0606020202030204" pitchFamily="34" charset="0"/>
              </a:rPr>
              <a:t>Rightmost</a:t>
            </a:r>
            <a:r>
              <a:rPr kumimoji="0" lang="pt-BR" altLang="pt-BR" sz="2000" i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i="1" dirty="0" err="1">
                <a:latin typeface="Arial Narrow" panose="020B0606020202030204" pitchFamily="34" charset="0"/>
              </a:rPr>
              <a:t>derivation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);</a:t>
            </a:r>
          </a:p>
          <a:p>
            <a:pPr marL="265113" lvl="1" indent="-265113" algn="just">
              <a:defRPr/>
            </a:pPr>
            <a:r>
              <a:rPr kumimoji="0" lang="pt-BR" altLang="pt-BR" sz="2000" dirty="0">
                <a:latin typeface="Arial Narrow" panose="020B0606020202030204" pitchFamily="34" charset="0"/>
              </a:rPr>
              <a:t>analisadores de precedência, entre outros.</a:t>
            </a:r>
          </a:p>
        </p:txBody>
      </p:sp>
      <p:sp>
        <p:nvSpPr>
          <p:cNvPr id="4" name="Rectangle 113">
            <a:extLst>
              <a:ext uri="{FF2B5EF4-FFF2-40B4-BE49-F238E27FC236}">
                <a16:creationId xmlns:a16="http://schemas.microsoft.com/office/drawing/2014/main" id="{F2B6201D-7212-4EF9-9982-ADA382A0D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analisadores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sintáticos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ascendentes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8" name="Line 114">
            <a:extLst>
              <a:ext uri="{FF2B5EF4-FFF2-40B4-BE49-F238E27FC236}">
                <a16:creationId xmlns:a16="http://schemas.microsoft.com/office/drawing/2014/main" id="{124BA593-63D2-4AA7-9A82-30D317C36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6C522EB-1972-45E8-B1F4-954B15C7F3EA}"/>
              </a:ext>
            </a:extLst>
          </p:cNvPr>
          <p:cNvGrpSpPr/>
          <p:nvPr/>
        </p:nvGrpSpPr>
        <p:grpSpPr>
          <a:xfrm>
            <a:off x="5724128" y="3654413"/>
            <a:ext cx="3052763" cy="3106737"/>
            <a:chOff x="5495925" y="3652838"/>
            <a:chExt cx="3052763" cy="3106737"/>
          </a:xfrm>
        </p:grpSpPr>
        <p:sp>
          <p:nvSpPr>
            <p:cNvPr id="29" name="Text Box 3">
              <a:extLst>
                <a:ext uri="{FF2B5EF4-FFF2-40B4-BE49-F238E27FC236}">
                  <a16:creationId xmlns:a16="http://schemas.microsoft.com/office/drawing/2014/main" id="{D7550451-E687-47F2-B308-90AB80D3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5925" y="3652838"/>
              <a:ext cx="3052763" cy="31067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12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12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12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12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0" name="Grupo 6">
              <a:extLst>
                <a:ext uri="{FF2B5EF4-FFF2-40B4-BE49-F238E27FC236}">
                  <a16:creationId xmlns:a16="http://schemas.microsoft.com/office/drawing/2014/main" id="{6C8575B2-C3B1-4E7D-804C-778227B48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00725" y="3765550"/>
              <a:ext cx="2474913" cy="2732088"/>
              <a:chOff x="5800367" y="3765361"/>
              <a:chExt cx="2474912" cy="2732173"/>
            </a:xfrm>
          </p:grpSpPr>
          <p:sp>
            <p:nvSpPr>
              <p:cNvPr id="31" name="Line 6">
                <a:extLst>
                  <a:ext uri="{FF2B5EF4-FFF2-40B4-BE49-F238E27FC236}">
                    <a16:creationId xmlns:a16="http://schemas.microsoft.com/office/drawing/2014/main" id="{08C74A0C-F2E3-42B7-BBCD-1BA3C9F62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81386" y="4065399"/>
                <a:ext cx="196850" cy="2444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Line 7">
                <a:extLst>
                  <a:ext uri="{FF2B5EF4-FFF2-40B4-BE49-F238E27FC236}">
                    <a16:creationId xmlns:a16="http://schemas.microsoft.com/office/drawing/2014/main" id="{3E5C0DCF-4958-4210-AC9B-5F32D7171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53644" y="4050885"/>
                <a:ext cx="196850" cy="2444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Line 8">
                <a:extLst>
                  <a:ext uri="{FF2B5EF4-FFF2-40B4-BE49-F238E27FC236}">
                    <a16:creationId xmlns:a16="http://schemas.microsoft.com/office/drawing/2014/main" id="{C316ADFC-1FEA-435F-996B-6251C521C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3135" y="5338125"/>
                <a:ext cx="3175" cy="2762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Text Box 9">
                <a:extLst>
                  <a:ext uri="{FF2B5EF4-FFF2-40B4-BE49-F238E27FC236}">
                    <a16:creationId xmlns:a16="http://schemas.microsoft.com/office/drawing/2014/main" id="{15682CE6-D5E9-4431-BA31-219FE15B58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7158" y="4988647"/>
                <a:ext cx="549275" cy="3016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pt-BR" altLang="pt-BR" sz="180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</a:p>
            </p:txBody>
          </p:sp>
          <p:sp>
            <p:nvSpPr>
              <p:cNvPr id="35" name="Text Box 11">
                <a:extLst>
                  <a:ext uri="{FF2B5EF4-FFF2-40B4-BE49-F238E27FC236}">
                    <a16:creationId xmlns:a16="http://schemas.microsoft.com/office/drawing/2014/main" id="{6D67416D-BD77-4C7D-A794-8E8448E88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5570" y="4309875"/>
                <a:ext cx="549275" cy="3016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pt-BR" altLang="pt-BR" sz="180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36" name="Text Box 12">
                <a:extLst>
                  <a:ext uri="{FF2B5EF4-FFF2-40B4-BE49-F238E27FC236}">
                    <a16:creationId xmlns:a16="http://schemas.microsoft.com/office/drawing/2014/main" id="{E108CD3F-B3EF-4E48-A858-53826A319A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1352" y="4309875"/>
                <a:ext cx="549275" cy="3016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pt-BR" altLang="pt-BR" sz="180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A690FE90-4E92-488E-8A8A-5F0EA80CA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53632" y="4679084"/>
                <a:ext cx="6350" cy="2762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Text Box 14">
                <a:extLst>
                  <a:ext uri="{FF2B5EF4-FFF2-40B4-BE49-F238E27FC236}">
                    <a16:creationId xmlns:a16="http://schemas.microsoft.com/office/drawing/2014/main" id="{EDF33398-9226-4D97-BFB4-E13472F0F1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8497" y="5614351"/>
                <a:ext cx="549275" cy="3016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pt-BR" altLang="pt-BR" sz="180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</a:p>
            </p:txBody>
          </p:sp>
          <p:sp>
            <p:nvSpPr>
              <p:cNvPr id="39" name="Line 15">
                <a:extLst>
                  <a:ext uri="{FF2B5EF4-FFF2-40B4-BE49-F238E27FC236}">
                    <a16:creationId xmlns:a16="http://schemas.microsoft.com/office/drawing/2014/main" id="{D27D44F9-3B65-43D4-9024-F06AB847E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19573" y="4085143"/>
                <a:ext cx="6350" cy="2762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Text Box 16">
                <a:extLst>
                  <a:ext uri="{FF2B5EF4-FFF2-40B4-BE49-F238E27FC236}">
                    <a16:creationId xmlns:a16="http://schemas.microsoft.com/office/drawing/2014/main" id="{47B7D45E-15FF-4C6D-B70E-4E072BA55E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0367" y="6210196"/>
                <a:ext cx="2468562" cy="287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pt-BR" altLang="pt-BR" sz="2000" i="1">
                    <a:solidFill>
                      <a:srgbClr val="0000FF"/>
                    </a:solidFill>
                    <a:latin typeface="Arial Narrow" panose="020B0606020202030204" pitchFamily="34" charset="0"/>
                  </a:rPr>
                  <a:t>        </a:t>
                </a:r>
                <a:r>
                  <a:rPr kumimoji="0" lang="pt-BR" altLang="pt-BR" sz="2000" b="1" i="1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id</a:t>
                </a:r>
                <a:r>
                  <a:rPr kumimoji="0" lang="pt-BR" altLang="pt-BR" sz="2000" i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       </a:t>
                </a:r>
                <a:r>
                  <a:rPr kumimoji="0" lang="pt-BR" altLang="pt-BR" sz="2000" b="1" i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kumimoji="0" lang="pt-BR" altLang="pt-BR" sz="2000" i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         </a:t>
                </a:r>
                <a:r>
                  <a:rPr kumimoji="0" lang="pt-BR" altLang="pt-BR" sz="2000" b="1" i="1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id</a:t>
                </a:r>
                <a:endParaRPr kumimoji="0" lang="pt-BR" altLang="pt-BR" sz="2000" b="1">
                  <a:solidFill>
                    <a:srgbClr val="FF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1" name="Line 17">
                <a:extLst>
                  <a:ext uri="{FF2B5EF4-FFF2-40B4-BE49-F238E27FC236}">
                    <a16:creationId xmlns:a16="http://schemas.microsoft.com/office/drawing/2014/main" id="{7ECEB27E-E082-4466-B355-974E0C091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54889" y="5309097"/>
                <a:ext cx="7937" cy="9318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Text Box 19">
                <a:extLst>
                  <a:ext uri="{FF2B5EF4-FFF2-40B4-BE49-F238E27FC236}">
                    <a16:creationId xmlns:a16="http://schemas.microsoft.com/office/drawing/2014/main" id="{A55DFFB8-F3CD-40F3-BFC8-F3B6C21600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7703" y="4988421"/>
                <a:ext cx="549275" cy="3032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pt-BR" altLang="pt-BR" sz="180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</a:p>
            </p:txBody>
          </p:sp>
          <p:sp>
            <p:nvSpPr>
              <p:cNvPr id="43" name="Text Box 5">
                <a:extLst>
                  <a:ext uri="{FF2B5EF4-FFF2-40B4-BE49-F238E27FC236}">
                    <a16:creationId xmlns:a16="http://schemas.microsoft.com/office/drawing/2014/main" id="{65F4C99D-D178-4F1D-A33D-25E8D7841B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4151" y="3765361"/>
                <a:ext cx="547687" cy="3016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pt-BR" altLang="pt-BR" sz="1800" b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CA289E17-59AC-4D2D-BC98-4A40B99A54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6717" y="4258963"/>
                <a:ext cx="2468562" cy="287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pt-BR" altLang="pt-BR" sz="2000" b="1" i="1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+</a:t>
                </a:r>
                <a:r>
                  <a:rPr kumimoji="0" lang="pt-BR" altLang="pt-BR" sz="2000" i="1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       </a:t>
                </a:r>
                <a:endParaRPr kumimoji="0" lang="pt-BR" altLang="pt-BR" sz="2000" b="1">
                  <a:solidFill>
                    <a:srgbClr val="FF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5" name="Line 18">
                <a:extLst>
                  <a:ext uri="{FF2B5EF4-FFF2-40B4-BE49-F238E27FC236}">
                    <a16:creationId xmlns:a16="http://schemas.microsoft.com/office/drawing/2014/main" id="{68D73310-55B8-4F4C-B3B9-FAFE959E4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45445" y="5948223"/>
                <a:ext cx="4762" cy="2762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Line 18">
                <a:extLst>
                  <a:ext uri="{FF2B5EF4-FFF2-40B4-BE49-F238E27FC236}">
                    <a16:creationId xmlns:a16="http://schemas.microsoft.com/office/drawing/2014/main" id="{0FE8C6C3-6912-4BF4-8764-A82DC800E9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73949" y="4678146"/>
                <a:ext cx="4762" cy="2762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6" name="Rectangle 14">
            <a:extLst>
              <a:ext uri="{FF2B5EF4-FFF2-40B4-BE49-F238E27FC236}">
                <a16:creationId xmlns:a16="http://schemas.microsoft.com/office/drawing/2014/main" id="{0DC9AFF5-91E6-4B3D-A424-429EF31E1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FontTx/>
              <a:buNone/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Analisadores sintáticos descendentes</a:t>
            </a:r>
            <a:r>
              <a:rPr kumimoji="0" lang="pt-BR" alt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(</a:t>
            </a:r>
            <a:r>
              <a:rPr kumimoji="0" lang="pt-BR" altLang="pt-BR" sz="2000" i="1" dirty="0">
                <a:latin typeface="Arial Narrow" panose="020B0606020202030204" pitchFamily="34" charset="0"/>
              </a:rPr>
              <a:t>top-</a:t>
            </a:r>
            <a:r>
              <a:rPr kumimoji="0" lang="pt-BR" altLang="pt-BR" sz="2000" i="1" dirty="0" err="1">
                <a:latin typeface="Arial Narrow" panose="020B0606020202030204" pitchFamily="34" charset="0"/>
              </a:rPr>
              <a:t>down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 constroem a árvore sintática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de cima para baixo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 A partir da raiz, através de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derivações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(substituição de um não terminal por uma regra de produção), criam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sub-árvores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até que a árvore seja constituída apenas pela sequência de </a:t>
            </a:r>
            <a:r>
              <a:rPr kumimoji="0" lang="pt-BR" altLang="pt-BR" sz="2000" i="1" dirty="0">
                <a:latin typeface="Arial Narrow" panose="020B0606020202030204" pitchFamily="34" charset="0"/>
              </a:rPr>
              <a:t>tokens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a ser analisada.</a:t>
            </a:r>
          </a:p>
        </p:txBody>
      </p:sp>
      <p:sp>
        <p:nvSpPr>
          <p:cNvPr id="11269" name="Text Box 23">
            <a:extLst>
              <a:ext uri="{FF2B5EF4-FFF2-40B4-BE49-F238E27FC236}">
                <a16:creationId xmlns:a16="http://schemas.microsoft.com/office/drawing/2014/main" id="{D3D7D4B6-912E-462B-B484-042BC605E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431266"/>
            <a:ext cx="2886075" cy="1181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2682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2682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682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682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682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268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268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268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268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6350" lvl="1">
              <a:defRPr/>
            </a:pPr>
            <a:r>
              <a:rPr lang="pt-BR" sz="1800" u="sng" dirty="0">
                <a:latin typeface="Arial Narrow" pitchFamily="34" charset="0"/>
              </a:rPr>
              <a:t>gramática</a:t>
            </a:r>
            <a:r>
              <a:rPr lang="pt-BR" sz="1800" dirty="0">
                <a:latin typeface="Arial Narrow" pitchFamily="34" charset="0"/>
              </a:rPr>
              <a:t>:</a:t>
            </a:r>
          </a:p>
          <a:p>
            <a:pPr lvl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1600" dirty="0">
                <a:latin typeface="Arial Narrow" pitchFamily="34" charset="0"/>
              </a:rPr>
              <a:t>	</a:t>
            </a:r>
            <a:r>
              <a:rPr lang="pt-BR" sz="1600" dirty="0">
                <a:latin typeface="Arial Narrow" pitchFamily="34" charset="0"/>
                <a:sym typeface="Symbol" pitchFamily="18" charset="2"/>
              </a:rPr>
              <a:t></a:t>
            </a:r>
            <a:r>
              <a:rPr lang="pt-BR" sz="1600" dirty="0">
                <a:latin typeface="Arial Narrow" pitchFamily="34" charset="0"/>
              </a:rPr>
              <a:t> 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1600" dirty="0">
                <a:latin typeface="Arial Narrow" pitchFamily="34" charset="0"/>
              </a:rPr>
              <a:t> </a:t>
            </a:r>
            <a:r>
              <a:rPr lang="pt-BR" sz="1600" b="1" dirty="0">
                <a:latin typeface="Arial Narrow" pitchFamily="34" charset="0"/>
              </a:rPr>
              <a:t>+</a:t>
            </a:r>
            <a:r>
              <a:rPr lang="pt-BR" sz="1600" dirty="0">
                <a:latin typeface="Arial Narrow" pitchFamily="34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T	</a:t>
            </a:r>
            <a:r>
              <a:rPr lang="pt-BR" sz="1600" dirty="0">
                <a:latin typeface="Arial Narrow" pitchFamily="34" charset="0"/>
              </a:rPr>
              <a:t>|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	T</a:t>
            </a:r>
          </a:p>
          <a:p>
            <a:pPr lvl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pt-BR" sz="1600" dirty="0">
                <a:latin typeface="Arial Narrow" pitchFamily="34" charset="0"/>
              </a:rPr>
              <a:t>	</a:t>
            </a:r>
            <a:r>
              <a:rPr lang="pt-BR" sz="1600" dirty="0">
                <a:latin typeface="Arial Narrow" pitchFamily="34" charset="0"/>
                <a:sym typeface="Symbol" pitchFamily="18" charset="2"/>
              </a:rPr>
              <a:t></a:t>
            </a:r>
            <a:r>
              <a:rPr lang="pt-BR" sz="1600" dirty="0">
                <a:latin typeface="Arial Narrow" pitchFamily="34" charset="0"/>
              </a:rPr>
              <a:t> 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pt-BR" sz="1600" dirty="0">
                <a:latin typeface="Arial Narrow" pitchFamily="34" charset="0"/>
              </a:rPr>
              <a:t> </a:t>
            </a:r>
            <a:r>
              <a:rPr lang="pt-BR" sz="1600" b="1" dirty="0">
                <a:latin typeface="Arial Narrow" pitchFamily="34" charset="0"/>
              </a:rPr>
              <a:t>*</a:t>
            </a:r>
            <a:r>
              <a:rPr lang="pt-BR" sz="1600" dirty="0">
                <a:latin typeface="Arial Narrow" pitchFamily="34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F	</a:t>
            </a:r>
            <a:r>
              <a:rPr lang="pt-BR" sz="1600" dirty="0">
                <a:latin typeface="Arial Narrow" pitchFamily="34" charset="0"/>
              </a:rPr>
              <a:t>|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	F</a:t>
            </a:r>
            <a:r>
              <a:rPr lang="pt-BR" sz="1600" dirty="0">
                <a:latin typeface="Arial Narrow" pitchFamily="34" charset="0"/>
              </a:rPr>
              <a:t>	</a:t>
            </a:r>
          </a:p>
          <a:p>
            <a:pPr lvl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600" dirty="0">
                <a:latin typeface="Arial Narrow" pitchFamily="34" charset="0"/>
              </a:rPr>
              <a:t>	</a:t>
            </a:r>
            <a:r>
              <a:rPr lang="pt-BR" sz="1600" dirty="0">
                <a:latin typeface="Arial Narrow" pitchFamily="34" charset="0"/>
                <a:sym typeface="Symbol" pitchFamily="18" charset="2"/>
              </a:rPr>
              <a:t></a:t>
            </a:r>
            <a:r>
              <a:rPr lang="pt-BR" sz="1600" dirty="0">
                <a:latin typeface="Arial Narrow" pitchFamily="34" charset="0"/>
              </a:rPr>
              <a:t>  </a:t>
            </a:r>
            <a:r>
              <a:rPr lang="pt-BR" sz="1600" b="1" dirty="0">
                <a:latin typeface="Arial Narrow" pitchFamily="34" charset="0"/>
              </a:rPr>
              <a:t>(</a:t>
            </a:r>
            <a:r>
              <a:rPr lang="pt-BR" sz="1600" dirty="0">
                <a:latin typeface="Arial Narrow" pitchFamily="34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1600" dirty="0">
                <a:latin typeface="Arial Narrow" pitchFamily="34" charset="0"/>
              </a:rPr>
              <a:t> </a:t>
            </a:r>
            <a:r>
              <a:rPr lang="pt-BR" sz="1600" b="1" dirty="0">
                <a:latin typeface="Arial Narrow" pitchFamily="34" charset="0"/>
              </a:rPr>
              <a:t>)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pt-BR" sz="1600" dirty="0">
                <a:latin typeface="Arial Narrow" pitchFamily="34" charset="0"/>
              </a:rPr>
              <a:t>|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i="1" dirty="0">
                <a:latin typeface="Arial Narrow" pitchFamily="34" charset="0"/>
              </a:rPr>
              <a:t>id</a:t>
            </a:r>
          </a:p>
          <a:p>
            <a:pPr>
              <a:defRPr/>
            </a:pPr>
            <a:endParaRPr lang="en-US" sz="1800" dirty="0">
              <a:latin typeface="Arial Narrow" pitchFamily="34" charset="0"/>
            </a:endParaRPr>
          </a:p>
          <a:p>
            <a:pPr>
              <a:defRPr/>
            </a:pPr>
            <a:endParaRPr lang="en-US" sz="1800" dirty="0">
              <a:latin typeface="Arial Narrow" pitchFamily="34" charset="0"/>
            </a:endParaRPr>
          </a:p>
          <a:p>
            <a:pPr algn="ctr">
              <a:defRPr/>
            </a:pPr>
            <a:r>
              <a:rPr lang="en-US" sz="2000" b="1" i="1" dirty="0">
                <a:solidFill>
                  <a:srgbClr val="FF0000"/>
                </a:solidFill>
                <a:latin typeface="Arial Narrow" pitchFamily="34" charset="0"/>
              </a:rPr>
              <a:t>id + id </a:t>
            </a:r>
            <a:r>
              <a:rPr lang="en-US" sz="2000" dirty="0">
                <a:latin typeface="Arial Narrow" pitchFamily="34" charset="0"/>
              </a:rPr>
              <a:t> ?</a:t>
            </a:r>
            <a:endParaRPr lang="en-US" sz="2000" b="1" i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7" name="Line 141">
            <a:extLst>
              <a:ext uri="{FF2B5EF4-FFF2-40B4-BE49-F238E27FC236}">
                <a16:creationId xmlns:a16="http://schemas.microsoft.com/office/drawing/2014/main" id="{9D7AFD2F-03DB-47F7-977F-E667D75D6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9541" y="4206938"/>
            <a:ext cx="2863916" cy="1414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E0FE6CF0-C66A-40D9-805B-15DE980A6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analisadores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sintáticos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descendentes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B9D2E894-B815-467D-903F-7A282F736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978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>
            <a:extLst>
              <a:ext uri="{FF2B5EF4-FFF2-40B4-BE49-F238E27FC236}">
                <a16:creationId xmlns:a16="http://schemas.microsoft.com/office/drawing/2014/main" id="{8D06FC5F-9C9D-4D64-968A-6631CCD31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algn="just">
              <a:buNone/>
              <a:defRPr/>
            </a:pPr>
            <a:r>
              <a:rPr kumimoji="0" lang="pt-BR" altLang="pt-BR" sz="2000" dirty="0">
                <a:latin typeface="Arial Narrow" panose="020B0606020202030204" pitchFamily="34" charset="0"/>
              </a:rPr>
              <a:t>Existem vários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tipos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de analisadores sintáticos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descendentes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</a:t>
            </a:r>
          </a:p>
          <a:p>
            <a:pPr marL="265113" lvl="1" indent="-265113" algn="just">
              <a:defRPr/>
            </a:pPr>
            <a:r>
              <a:rPr lang="pt-BR" sz="2000" dirty="0">
                <a:latin typeface="Arial Narrow" pitchFamily="34" charset="0"/>
              </a:rPr>
              <a:t>recursivo com </a:t>
            </a:r>
            <a:r>
              <a:rPr lang="pt-BR" sz="2000" i="1" dirty="0" err="1">
                <a:latin typeface="Arial Narrow" pitchFamily="34" charset="0"/>
              </a:rPr>
              <a:t>backtrack</a:t>
            </a:r>
            <a:r>
              <a:rPr lang="pt-BR" sz="2000" i="1" dirty="0">
                <a:latin typeface="Arial Narrow" pitchFamily="34" charset="0"/>
              </a:rPr>
              <a:t> </a:t>
            </a:r>
            <a:r>
              <a:rPr lang="pt-BR" sz="2000" dirty="0">
                <a:latin typeface="Arial Narrow" pitchFamily="34" charset="0"/>
              </a:rPr>
              <a:t>(retrocesso);</a:t>
            </a:r>
          </a:p>
          <a:p>
            <a:pPr marL="265113" lvl="1" indent="-265113" algn="just">
              <a:defRPr/>
            </a:pPr>
            <a:r>
              <a:rPr lang="pt-BR" sz="2000" dirty="0">
                <a:latin typeface="Arial Narrow" pitchFamily="34" charset="0"/>
              </a:rPr>
              <a:t>recursivo preditivo;</a:t>
            </a:r>
          </a:p>
          <a:p>
            <a:pPr marL="265113" lvl="1" indent="-265113" algn="just">
              <a:defRPr/>
            </a:pPr>
            <a:r>
              <a:rPr lang="pt-BR" sz="2000" dirty="0">
                <a:latin typeface="Arial Narrow" pitchFamily="34" charset="0"/>
              </a:rPr>
              <a:t>tabular preditivo ou LL(1).</a:t>
            </a:r>
          </a:p>
          <a:p>
            <a:pPr marL="0" lvl="1" indent="0" algn="just">
              <a:buNone/>
              <a:defRPr/>
            </a:pPr>
            <a:endParaRPr lang="pt-BR" sz="2000" dirty="0">
              <a:latin typeface="Arial Narrow" pitchFamily="34" charset="0"/>
            </a:endParaRPr>
          </a:p>
          <a:p>
            <a:pPr marL="0" indent="0">
              <a:buNone/>
              <a:defRPr/>
            </a:pPr>
            <a:r>
              <a:rPr lang="pt-BR" sz="2000" dirty="0">
                <a:latin typeface="Arial Narrow" pitchFamily="34" charset="0"/>
              </a:rPr>
              <a:t>“Nos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dois primeiros</a:t>
            </a:r>
            <a:r>
              <a:rPr lang="pt-BR" sz="2000" dirty="0">
                <a:latin typeface="Arial Narrow" pitchFamily="34" charset="0"/>
              </a:rPr>
              <a:t>, cada símbolo não terminal da gramática é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implementado por</a:t>
            </a:r>
            <a:r>
              <a:rPr lang="pt-BR" sz="2000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um procedimento</a:t>
            </a:r>
            <a:r>
              <a:rPr lang="pt-BR" sz="2000" dirty="0">
                <a:latin typeface="Arial Narrow" pitchFamily="34" charset="0"/>
              </a:rPr>
              <a:t> que efetua o reconhecimento do(s) lado(s) direito(s) das produções que definem o símbolo. </a:t>
            </a:r>
          </a:p>
          <a:p>
            <a:pPr marL="0" indent="0">
              <a:buNone/>
              <a:defRPr/>
            </a:pPr>
            <a:endParaRPr lang="pt-BR" sz="2000" dirty="0">
              <a:latin typeface="Arial Narrow" pitchFamily="34" charset="0"/>
            </a:endParaRPr>
          </a:p>
          <a:p>
            <a:pPr marL="0" indent="0">
              <a:buNone/>
              <a:defRPr/>
            </a:pPr>
            <a:r>
              <a:rPr lang="pt-BR" sz="2000" dirty="0">
                <a:latin typeface="Arial Narrow" pitchFamily="34" charset="0"/>
              </a:rPr>
              <a:t>O </a:t>
            </a: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terceiro</a:t>
            </a:r>
            <a:r>
              <a:rPr lang="pt-BR" sz="2000" dirty="0">
                <a:latin typeface="Arial Narrow" pitchFamily="34" charset="0"/>
              </a:rPr>
              <a:t> tipo é </a:t>
            </a: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implementado</a:t>
            </a:r>
            <a:r>
              <a:rPr lang="pt-BR" sz="2000" dirty="0">
                <a:solidFill>
                  <a:srgbClr val="0000FF"/>
                </a:solidFill>
                <a:latin typeface="Arial Narrow" pitchFamily="34" charset="0"/>
              </a:rPr>
              <a:t> </a:t>
            </a:r>
            <a:r>
              <a:rPr lang="pt-BR" sz="2000" dirty="0">
                <a:latin typeface="Arial Narrow" pitchFamily="34" charset="0"/>
              </a:rPr>
              <a:t>através de um </a:t>
            </a: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autômato de pilha controlado por uma tabela de análise</a:t>
            </a:r>
            <a:r>
              <a:rPr lang="pt-BR" sz="2000" dirty="0">
                <a:latin typeface="Arial Narrow" pitchFamily="34" charset="0"/>
              </a:rPr>
              <a:t>, a qual indica a regra de produção a ser aplicada relativa ao símbolo não terminal que está no topo da </a:t>
            </a: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pilha</a:t>
            </a:r>
            <a:r>
              <a:rPr lang="pt-BR" sz="2000" dirty="0">
                <a:latin typeface="Arial Narrow" pitchFamily="34" charset="0"/>
              </a:rPr>
              <a:t>.”</a:t>
            </a:r>
            <a:r>
              <a:rPr lang="pt-BR" sz="2000" b="1" dirty="0">
                <a:latin typeface="Arial Narrow" pitchFamily="34" charset="0"/>
              </a:rPr>
              <a:t> </a:t>
            </a:r>
            <a:r>
              <a:rPr lang="pt-BR" sz="2000" dirty="0">
                <a:latin typeface="Arial Narrow" pitchFamily="34" charset="0"/>
              </a:rPr>
              <a:t>(PRICE; TOSCANI, 2001, p. 38). </a:t>
            </a:r>
          </a:p>
        </p:txBody>
      </p:sp>
      <p:sp>
        <p:nvSpPr>
          <p:cNvPr id="4" name="Rectangle 113">
            <a:extLst>
              <a:ext uri="{FF2B5EF4-FFF2-40B4-BE49-F238E27FC236}">
                <a16:creationId xmlns:a16="http://schemas.microsoft.com/office/drawing/2014/main" id="{F2B6201D-7212-4EF9-9982-ADA382A0D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analisadores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sintáticos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descendentes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8" name="Line 114">
            <a:extLst>
              <a:ext uri="{FF2B5EF4-FFF2-40B4-BE49-F238E27FC236}">
                <a16:creationId xmlns:a16="http://schemas.microsoft.com/office/drawing/2014/main" id="{124BA593-63D2-4AA7-9A82-30D317C36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2514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E2F22CB2-210A-4483-919A-4DE7E8492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analisadores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sintáticos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descendentes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69A9BF1E-DD27-4A2F-AE9D-BB43009D0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A839B270-E603-4FAF-AF4F-C362EAE3D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  <a:defRPr/>
            </a:pPr>
            <a:r>
              <a:rPr lang="pt-BR" sz="2000" dirty="0">
                <a:latin typeface="Arial Narrow" pitchFamily="34" charset="0"/>
              </a:rPr>
              <a:t>O analisador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recursivo preditivo</a:t>
            </a:r>
            <a:r>
              <a:rPr lang="pt-BR" sz="2000" dirty="0">
                <a:latin typeface="Arial Narrow" pitchFamily="34" charset="0"/>
              </a:rPr>
              <a:t>, composto por um conjunto de </a:t>
            </a:r>
            <a:r>
              <a:rPr lang="pt-BR" sz="2000" u="sng" dirty="0">
                <a:latin typeface="Arial Narrow" pitchFamily="34" charset="0"/>
              </a:rPr>
              <a:t>procedimentos</a:t>
            </a:r>
            <a:r>
              <a:rPr lang="pt-BR" sz="2000" dirty="0">
                <a:latin typeface="Arial Narrow" pitchFamily="34" charset="0"/>
              </a:rPr>
              <a:t> (um para cada símbolo não terminal da gramática), utiliza: </a:t>
            </a:r>
          </a:p>
          <a:p>
            <a:pPr marL="265113" lvl="1" indent="-265113" algn="just">
              <a:defRPr/>
            </a:pPr>
            <a:r>
              <a:rPr lang="pt-BR" sz="2000" dirty="0">
                <a:latin typeface="Arial Narrow" pitchFamily="34" charset="0"/>
              </a:rPr>
              <a:t>um </a:t>
            </a:r>
            <a:r>
              <a:rPr lang="pt-BR" sz="2000" b="1" i="1" dirty="0">
                <a:latin typeface="Arial Narrow" pitchFamily="34" charset="0"/>
              </a:rPr>
              <a:t>buffer</a:t>
            </a:r>
            <a:r>
              <a:rPr lang="pt-BR" sz="2000" b="1" dirty="0">
                <a:latin typeface="Arial Narrow" pitchFamily="34" charset="0"/>
              </a:rPr>
              <a:t> de entrada</a:t>
            </a:r>
            <a:r>
              <a:rPr lang="pt-BR" sz="2000" dirty="0">
                <a:latin typeface="Arial Narrow" pitchFamily="34" charset="0"/>
              </a:rPr>
              <a:t>, contendo a palavra a ser analisada (sequência dos </a:t>
            </a:r>
            <a:r>
              <a:rPr lang="pt-BR" sz="2000" i="1" dirty="0">
                <a:latin typeface="Arial Narrow" pitchFamily="34" charset="0"/>
              </a:rPr>
              <a:t>tokens</a:t>
            </a:r>
            <a:r>
              <a:rPr lang="pt-BR" sz="2000" dirty="0">
                <a:latin typeface="Arial Narrow" pitchFamily="34" charset="0"/>
              </a:rPr>
              <a:t> reconhecidos pelo analisador léxico);</a:t>
            </a:r>
          </a:p>
          <a:p>
            <a:pPr marL="265113" lvl="1" indent="-265113" algn="just">
              <a:defRPr/>
            </a:pPr>
            <a:r>
              <a:rPr lang="pt-BR" sz="2000" dirty="0">
                <a:latin typeface="Arial Narrow" pitchFamily="34" charset="0"/>
              </a:rPr>
              <a:t>um </a:t>
            </a:r>
            <a:r>
              <a:rPr lang="pt-BR" sz="2000" b="1" dirty="0">
                <a:latin typeface="Arial Narrow" pitchFamily="34" charset="0"/>
              </a:rPr>
              <a:t>procedimento de análise</a:t>
            </a:r>
            <a:r>
              <a:rPr lang="pt-BR" sz="2000" dirty="0">
                <a:latin typeface="Arial Narrow" pitchFamily="34" charset="0"/>
              </a:rPr>
              <a:t> que consiste em: </a:t>
            </a:r>
          </a:p>
          <a:p>
            <a:pPr marL="722313" lvl="1">
              <a:buFont typeface="+mj-lt"/>
              <a:buAutoNum type="arabicParenR"/>
              <a:defRPr/>
            </a:pPr>
            <a:r>
              <a:rPr lang="pt-BR" sz="2000" dirty="0">
                <a:latin typeface="Arial Narrow" pitchFamily="34" charset="0"/>
              </a:rPr>
              <a:t>ler um </a:t>
            </a:r>
            <a:r>
              <a:rPr lang="pt-BR" sz="2000" i="1" dirty="0">
                <a:latin typeface="Arial Narrow" pitchFamily="34" charset="0"/>
              </a:rPr>
              <a:t>token </a:t>
            </a:r>
            <a:r>
              <a:rPr lang="pt-BR" sz="2000" dirty="0">
                <a:latin typeface="Arial Narrow" pitchFamily="34" charset="0"/>
              </a:rPr>
              <a:t>da entrada,</a:t>
            </a:r>
          </a:p>
          <a:p>
            <a:pPr marL="722313" lvl="1">
              <a:buFont typeface="+mj-lt"/>
              <a:buAutoNum type="arabicParenR"/>
              <a:defRPr/>
            </a:pPr>
            <a:r>
              <a:rPr lang="pt-BR" sz="2000" dirty="0">
                <a:latin typeface="Arial Narrow" pitchFamily="34" charset="0"/>
              </a:rPr>
              <a:t>chamar os </a:t>
            </a:r>
            <a:r>
              <a:rPr lang="pt-BR" sz="2000" u="sng" dirty="0">
                <a:latin typeface="Arial Narrow" pitchFamily="34" charset="0"/>
              </a:rPr>
              <a:t>procedimentos</a:t>
            </a:r>
            <a:r>
              <a:rPr lang="pt-BR" sz="2000" dirty="0">
                <a:latin typeface="Arial Narrow" pitchFamily="34" charset="0"/>
              </a:rPr>
              <a:t> correspondentes aos símbolos não terminais, iniciando pelo não terminal inicial da gramática,</a:t>
            </a:r>
          </a:p>
          <a:p>
            <a:pPr marL="722313" lvl="1">
              <a:buFont typeface="+mj-lt"/>
              <a:buAutoNum type="arabicParenR"/>
              <a:defRPr/>
            </a:pPr>
            <a:r>
              <a:rPr lang="pt-BR" sz="2000" dirty="0">
                <a:latin typeface="Arial Narrow" pitchFamily="34" charset="0"/>
              </a:rPr>
              <a:t>consumir o </a:t>
            </a:r>
            <a:r>
              <a:rPr lang="pt-BR" sz="2000" i="1" dirty="0">
                <a:latin typeface="Arial Narrow" pitchFamily="34" charset="0"/>
              </a:rPr>
              <a:t>token </a:t>
            </a:r>
            <a:r>
              <a:rPr lang="pt-BR" sz="2000" dirty="0">
                <a:latin typeface="Arial Narrow" pitchFamily="34" charset="0"/>
              </a:rPr>
              <a:t>reconhecido, isto é, voltar ao passo 1).</a:t>
            </a:r>
          </a:p>
          <a:p>
            <a:pPr marL="265113" lvl="1" indent="0">
              <a:buNone/>
              <a:defRPr/>
            </a:pPr>
            <a:r>
              <a:rPr lang="pt-BR" sz="2000" dirty="0">
                <a:latin typeface="Arial Narrow" pitchFamily="34" charset="0"/>
              </a:rPr>
              <a:t>Ao final do processo, a palavra é dita sintaticamente correta se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todos os </a:t>
            </a:r>
            <a:r>
              <a:rPr lang="pt-BR" sz="2000" b="1" i="1" dirty="0">
                <a:solidFill>
                  <a:srgbClr val="FF0000"/>
                </a:solidFill>
                <a:latin typeface="Arial Narrow" pitchFamily="34" charset="0"/>
              </a:rPr>
              <a:t>tokens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da entrada forem consumidos</a:t>
            </a:r>
            <a:r>
              <a:rPr lang="pt-BR" sz="2000" dirty="0">
                <a:latin typeface="Arial Narrow" pitchFamily="34" charset="0"/>
              </a:rPr>
              <a:t>. Caso não seja possível determinar o procedimento que deve ser utilizado, tem-se um </a:t>
            </a: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erro sintático</a:t>
            </a:r>
            <a:r>
              <a:rPr lang="pt-BR" sz="2000" dirty="0">
                <a:latin typeface="Arial Narrow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EC24FF6B-8D33-4C34-99ED-E0D2ABC6C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analisadores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sintáticos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descendentes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3EC1DB47-BF55-49A4-A0CC-4FAB78173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1D1BFAE6-03B6-40C3-AD88-4C1490EA7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  <a:defRPr/>
            </a:pPr>
            <a:r>
              <a:rPr kumimoji="0" lang="pt-BR" altLang="pt-BR" sz="2000" dirty="0">
                <a:latin typeface="Arial Narrow" panose="020B0606020202030204" pitchFamily="34" charset="0"/>
              </a:rPr>
              <a:t>O analisador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tabular preditivo ou LL(1)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(</a:t>
            </a:r>
            <a:r>
              <a:rPr kumimoji="0" lang="pt-BR" altLang="pt-BR" sz="2000" b="1" i="1" dirty="0" err="1">
                <a:latin typeface="Arial Narrow" panose="020B0606020202030204" pitchFamily="34" charset="0"/>
              </a:rPr>
              <a:t>L</a:t>
            </a:r>
            <a:r>
              <a:rPr kumimoji="0" lang="pt-BR" altLang="pt-BR" sz="2000" i="1" dirty="0" err="1">
                <a:latin typeface="Arial Narrow" panose="020B0606020202030204" pitchFamily="34" charset="0"/>
              </a:rPr>
              <a:t>eft-to-right</a:t>
            </a:r>
            <a:r>
              <a:rPr kumimoji="0" lang="pt-BR" altLang="pt-BR" sz="2000" i="1" dirty="0">
                <a:latin typeface="Arial Narrow" panose="020B0606020202030204" pitchFamily="34" charset="0"/>
              </a:rPr>
              <a:t>, </a:t>
            </a:r>
            <a:r>
              <a:rPr kumimoji="0" lang="pt-BR" altLang="pt-BR" sz="2000" b="1" i="1" dirty="0" err="1">
                <a:latin typeface="Arial Narrow" panose="020B0606020202030204" pitchFamily="34" charset="0"/>
              </a:rPr>
              <a:t>L</a:t>
            </a:r>
            <a:r>
              <a:rPr kumimoji="0" lang="pt-BR" altLang="pt-BR" sz="2000" i="1" dirty="0" err="1">
                <a:latin typeface="Arial Narrow" panose="020B0606020202030204" pitchFamily="34" charset="0"/>
              </a:rPr>
              <a:t>eftmost</a:t>
            </a:r>
            <a:r>
              <a:rPr kumimoji="0" lang="pt-BR" altLang="pt-BR" sz="2000" i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i="1" dirty="0" err="1">
                <a:latin typeface="Arial Narrow" panose="020B0606020202030204" pitchFamily="34" charset="0"/>
              </a:rPr>
              <a:t>derivation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 utiliza:</a:t>
            </a:r>
          </a:p>
          <a:p>
            <a:pPr marL="265113" lvl="1" indent="-265113" algn="just">
              <a:defRPr/>
            </a:pPr>
            <a:r>
              <a:rPr kumimoji="0" lang="pt-BR" altLang="pt-BR" sz="2000" dirty="0">
                <a:latin typeface="Arial Narrow" panose="020B0606020202030204" pitchFamily="34" charset="0"/>
              </a:rPr>
              <a:t>um </a:t>
            </a:r>
            <a:r>
              <a:rPr kumimoji="0" lang="pt-BR" altLang="pt-BR" sz="2000" b="1" i="1" dirty="0">
                <a:latin typeface="Arial Narrow" panose="020B0606020202030204" pitchFamily="34" charset="0"/>
              </a:rPr>
              <a:t>buffer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de entrada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contendo a palavra a ser analisada (sequência dos </a:t>
            </a:r>
            <a:r>
              <a:rPr kumimoji="0" lang="pt-BR" altLang="pt-BR" sz="2000" i="1" dirty="0">
                <a:latin typeface="Arial Narrow" panose="020B0606020202030204" pitchFamily="34" charset="0"/>
              </a:rPr>
              <a:t>tokens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reconhecidos pelo analisador léxico) seguida por uma marca de fim de palavra (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$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);</a:t>
            </a:r>
            <a:endParaRPr lang="pt-BR" sz="2000" dirty="0">
              <a:latin typeface="Arial Narrow" pitchFamily="34" charset="0"/>
            </a:endParaRPr>
          </a:p>
          <a:p>
            <a:pPr marL="265113" lvl="1" indent="-265113" algn="just">
              <a:defRPr/>
            </a:pPr>
            <a:r>
              <a:rPr kumimoji="0" lang="pt-BR" altLang="pt-BR" sz="2000" dirty="0">
                <a:latin typeface="Arial Narrow" panose="020B0606020202030204" pitchFamily="34" charset="0"/>
              </a:rPr>
              <a:t>uma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pilha sintática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para simular a recursividade, inicializada com uma marca de fim de análise (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$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 e o símbolo inicial da gramática;</a:t>
            </a:r>
          </a:p>
          <a:p>
            <a:pPr marL="265113" lvl="1" indent="-265113" algn="just">
              <a:defRPr/>
            </a:pPr>
            <a:r>
              <a:rPr kumimoji="0" lang="pt-BR" altLang="pt-BR" sz="2000" dirty="0">
                <a:latin typeface="Arial Narrow" panose="020B0606020202030204" pitchFamily="34" charset="0"/>
              </a:rPr>
              <a:t>uma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gramática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com as produções numeradas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de 1 a n;</a:t>
            </a:r>
          </a:p>
          <a:p>
            <a:pPr marL="265113" lvl="1" indent="-265113" algn="just">
              <a:defRPr/>
            </a:pPr>
            <a:r>
              <a:rPr kumimoji="0" lang="pt-BR" altLang="pt-BR" sz="2000" dirty="0">
                <a:latin typeface="Arial Narrow" panose="020B0606020202030204" pitchFamily="34" charset="0"/>
              </a:rPr>
              <a:t>uma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tabela de análise sintática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(tabela de </a:t>
            </a:r>
            <a:r>
              <a:rPr kumimoji="0" lang="pt-BR" altLang="pt-BR" sz="2000" i="1" dirty="0" err="1">
                <a:latin typeface="Arial Narrow" panose="020B0606020202030204" pitchFamily="34" charset="0"/>
              </a:rPr>
              <a:t>parsing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), contendo as ações a serem efetuadas, sendo:</a:t>
            </a:r>
          </a:p>
          <a:p>
            <a:pPr marL="541338" lvl="3" indent="-27622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kumimoji="0" lang="pt-BR" altLang="pt-BR" dirty="0">
                <a:latin typeface="Arial Narrow" panose="020B0606020202030204" pitchFamily="34" charset="0"/>
              </a:rPr>
              <a:t>cada linha rotulada com um símbolo não terminal da gramática,</a:t>
            </a:r>
          </a:p>
          <a:p>
            <a:pPr marL="541338" lvl="3" indent="-27622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kumimoji="0" lang="pt-BR" altLang="pt-BR" dirty="0">
                <a:latin typeface="Arial Narrow" panose="020B0606020202030204" pitchFamily="34" charset="0"/>
              </a:rPr>
              <a:t>cada coluna rotulada com um símbolo terminal de gramática mais a marca de fim de análise/palavra (</a:t>
            </a:r>
            <a:r>
              <a:rPr kumimoji="0" lang="pt-BR" altLang="pt-BR" b="1" dirty="0">
                <a:latin typeface="Arial Narrow" panose="020B0606020202030204" pitchFamily="34" charset="0"/>
              </a:rPr>
              <a:t>$</a:t>
            </a:r>
            <a:r>
              <a:rPr kumimoji="0" lang="pt-BR" altLang="pt-BR" dirty="0">
                <a:latin typeface="Arial Narrow" panose="020B0606020202030204" pitchFamily="34" charset="0"/>
              </a:rPr>
              <a:t>),</a:t>
            </a:r>
          </a:p>
          <a:p>
            <a:pPr marL="541338" lvl="3" indent="-27622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kumimoji="0" lang="pt-BR" altLang="pt-BR" dirty="0">
                <a:latin typeface="Arial Narrow" panose="020B0606020202030204" pitchFamily="34" charset="0"/>
              </a:rPr>
              <a:t>o conteúdo de cada posição: o número de uma regra sintática, indicando derivação do não terminal que rotula a linha a partir da regra sintática indicada, ou vazio, indicando uma situação de erro sintático;</a:t>
            </a:r>
            <a:endParaRPr kumimoji="0" lang="pt-BR" altLang="pt-BR" dirty="0">
              <a:latin typeface="Arial Narrow" panose="020B0606020202030204" pitchFamily="3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EC24FF6B-8D33-4C34-99ED-E0D2ABC6C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analisadores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sintáticos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descendentes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3EC1DB47-BF55-49A4-A0CC-4FAB78173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1D1BFAE6-03B6-40C3-AD88-4C1490EA7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5113" lvl="1" indent="-265113" algn="just">
              <a:defRPr/>
            </a:pPr>
            <a:r>
              <a:rPr kumimoji="0" lang="pt-BR" altLang="pt-BR" sz="2000" dirty="0">
                <a:latin typeface="Arial Narrow" panose="020B0606020202030204" pitchFamily="34" charset="0"/>
              </a:rPr>
              <a:t>um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procedimento de análise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que consiste em determinar, a partir do elemento do topo da pilha sintática (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X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  e do próximo símbolo de entrada (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a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), a ação a ser efetuada, podendo ser:</a:t>
            </a:r>
            <a:endParaRPr lang="pt-BR" sz="2000" dirty="0">
              <a:latin typeface="Arial Narrow" pitchFamily="34" charset="0"/>
            </a:endParaRPr>
          </a:p>
          <a:p>
            <a:pPr marL="265113" lvl="1" indent="0">
              <a:spcBef>
                <a:spcPct val="0"/>
              </a:spcBef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SE (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X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é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símbolo terminal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um </a:t>
            </a:r>
            <a:r>
              <a:rPr kumimoji="0" lang="pt-BR" altLang="pt-BR" sz="2000" i="1" dirty="0">
                <a:latin typeface="Arial Narrow" panose="020B0606020202030204" pitchFamily="34" charset="0"/>
              </a:rPr>
              <a:t>token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  ENTÃO</a:t>
            </a:r>
          </a:p>
          <a:p>
            <a:pPr marL="628650" lvl="3" indent="0">
              <a:spcBef>
                <a:spcPct val="0"/>
              </a:spcBef>
              <a:buFontTx/>
              <a:buNone/>
            </a:pPr>
            <a:r>
              <a:rPr kumimoji="0" lang="pt-BR" altLang="pt-BR" dirty="0">
                <a:latin typeface="Arial Narrow" panose="020B0606020202030204" pitchFamily="34" charset="0"/>
              </a:rPr>
              <a:t>SE (</a:t>
            </a:r>
            <a:r>
              <a:rPr kumimoji="0" lang="pt-BR" altLang="pt-BR" b="1" dirty="0">
                <a:latin typeface="Arial Narrow" panose="020B0606020202030204" pitchFamily="34" charset="0"/>
              </a:rPr>
              <a:t>X</a:t>
            </a:r>
            <a:r>
              <a:rPr kumimoji="0" lang="pt-BR" altLang="pt-BR" dirty="0">
                <a:latin typeface="Arial Narrow" panose="020B0606020202030204" pitchFamily="34" charset="0"/>
              </a:rPr>
              <a:t> = </a:t>
            </a:r>
            <a:r>
              <a:rPr kumimoji="0" lang="pt-BR" altLang="pt-BR" b="1" dirty="0">
                <a:latin typeface="Arial Narrow" panose="020B0606020202030204" pitchFamily="34" charset="0"/>
              </a:rPr>
              <a:t>a</a:t>
            </a:r>
            <a:r>
              <a:rPr kumimoji="0" lang="pt-BR" altLang="pt-BR" dirty="0">
                <a:latin typeface="Arial Narrow" panose="020B0606020202030204" pitchFamily="34" charset="0"/>
              </a:rPr>
              <a:t>)  E  (</a:t>
            </a:r>
            <a:r>
              <a:rPr kumimoji="0" lang="pt-BR" altLang="pt-BR" b="1" dirty="0">
                <a:latin typeface="Arial Narrow" panose="020B0606020202030204" pitchFamily="34" charset="0"/>
              </a:rPr>
              <a:t>a</a:t>
            </a:r>
            <a:r>
              <a:rPr kumimoji="0" lang="pt-BR" altLang="pt-BR" dirty="0">
                <a:latin typeface="Arial Narrow" panose="020B0606020202030204" pitchFamily="34" charset="0"/>
              </a:rPr>
              <a:t> = </a:t>
            </a:r>
            <a:r>
              <a:rPr kumimoji="0" lang="pt-BR" altLang="pt-BR" b="1" dirty="0">
                <a:latin typeface="Arial Narrow" panose="020B0606020202030204" pitchFamily="34" charset="0"/>
              </a:rPr>
              <a:t>$</a:t>
            </a:r>
            <a:r>
              <a:rPr kumimoji="0" lang="pt-BR" altLang="pt-BR" dirty="0">
                <a:latin typeface="Arial Narrow" panose="020B0606020202030204" pitchFamily="34" charset="0"/>
              </a:rPr>
              <a:t>)  ENTÃO  </a:t>
            </a:r>
            <a:r>
              <a:rPr kumimoji="0" lang="pt-BR" altLang="pt-BR" b="1" dirty="0">
                <a:latin typeface="Arial Narrow" panose="020B0606020202030204" pitchFamily="34" charset="0"/>
              </a:rPr>
              <a:t>fim de análise</a:t>
            </a:r>
            <a:r>
              <a:rPr kumimoji="0" lang="pt-BR" altLang="pt-BR" dirty="0">
                <a:latin typeface="Arial Narrow" panose="020B0606020202030204" pitchFamily="34" charset="0"/>
              </a:rPr>
              <a:t>: encerrar a análise sintática,</a:t>
            </a:r>
          </a:p>
          <a:p>
            <a:pPr marL="628650" lvl="1"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628650" lvl="3" indent="0">
              <a:spcBef>
                <a:spcPct val="0"/>
              </a:spcBef>
              <a:buFontTx/>
              <a:buNone/>
            </a:pPr>
            <a:r>
              <a:rPr kumimoji="0" lang="pt-BR" altLang="pt-BR" dirty="0">
                <a:latin typeface="Arial Narrow" panose="020B0606020202030204" pitchFamily="34" charset="0"/>
              </a:rPr>
              <a:t>SE  (</a:t>
            </a:r>
            <a:r>
              <a:rPr kumimoji="0" lang="pt-BR" altLang="pt-BR" b="1" dirty="0">
                <a:latin typeface="Arial Narrow" panose="020B0606020202030204" pitchFamily="34" charset="0"/>
              </a:rPr>
              <a:t>X</a:t>
            </a:r>
            <a:r>
              <a:rPr kumimoji="0" lang="pt-BR" altLang="pt-BR" dirty="0">
                <a:latin typeface="Arial Narrow" panose="020B0606020202030204" pitchFamily="34" charset="0"/>
              </a:rPr>
              <a:t> = </a:t>
            </a:r>
            <a:r>
              <a:rPr kumimoji="0" lang="pt-BR" altLang="pt-BR" b="1" dirty="0">
                <a:latin typeface="Arial Narrow" panose="020B0606020202030204" pitchFamily="34" charset="0"/>
              </a:rPr>
              <a:t>a</a:t>
            </a:r>
            <a:r>
              <a:rPr kumimoji="0" lang="pt-BR" altLang="pt-BR" dirty="0">
                <a:latin typeface="Arial Narrow" panose="020B0606020202030204" pitchFamily="34" charset="0"/>
              </a:rPr>
              <a:t>)  E  (</a:t>
            </a:r>
            <a:r>
              <a:rPr kumimoji="0" lang="pt-BR" altLang="pt-BR" b="1" dirty="0">
                <a:latin typeface="Arial Narrow" panose="020B0606020202030204" pitchFamily="34" charset="0"/>
              </a:rPr>
              <a:t>a</a:t>
            </a:r>
            <a:r>
              <a:rPr kumimoji="0" lang="pt-BR" altLang="pt-BR" dirty="0">
                <a:latin typeface="Arial Narrow" panose="020B0606020202030204" pitchFamily="34" charset="0"/>
              </a:rPr>
              <a:t> </a:t>
            </a:r>
            <a:r>
              <a:rPr kumimoji="0" lang="pt-BR" altLang="pt-BR" dirty="0">
                <a:latin typeface="Arial Narrow" panose="020B0606020202030204" pitchFamily="34" charset="0"/>
                <a:sym typeface="Symbol" panose="05050102010706020507" pitchFamily="18" charset="2"/>
              </a:rPr>
              <a:t></a:t>
            </a:r>
            <a:r>
              <a:rPr kumimoji="0" lang="pt-BR" altLang="pt-BR" dirty="0">
                <a:latin typeface="Arial Narrow" panose="020B0606020202030204" pitchFamily="34" charset="0"/>
              </a:rPr>
              <a:t> </a:t>
            </a:r>
            <a:r>
              <a:rPr kumimoji="0" lang="pt-BR" altLang="pt-BR" b="1" dirty="0">
                <a:latin typeface="Arial Narrow" panose="020B0606020202030204" pitchFamily="34" charset="0"/>
              </a:rPr>
              <a:t>$</a:t>
            </a:r>
            <a:r>
              <a:rPr kumimoji="0" lang="pt-BR" altLang="pt-BR" dirty="0">
                <a:latin typeface="Arial Narrow" panose="020B0606020202030204" pitchFamily="34" charset="0"/>
              </a:rPr>
              <a:t>)  ENTÃO  </a:t>
            </a:r>
            <a:r>
              <a:rPr kumimoji="0" lang="pt-BR" altLang="pt-BR" b="1" dirty="0">
                <a:latin typeface="Arial Narrow" panose="020B0606020202030204" pitchFamily="34" charset="0"/>
              </a:rPr>
              <a:t>reconhecimento sintático</a:t>
            </a:r>
            <a:r>
              <a:rPr kumimoji="0" lang="pt-BR" altLang="pt-BR" dirty="0">
                <a:latin typeface="Arial Narrow" panose="020B0606020202030204" pitchFamily="34" charset="0"/>
              </a:rPr>
              <a:t> do símbolo de entrada: retirar </a:t>
            </a:r>
            <a:r>
              <a:rPr kumimoji="0" lang="pt-BR" altLang="pt-BR" b="1" dirty="0">
                <a:latin typeface="Arial Narrow" panose="020B0606020202030204" pitchFamily="34" charset="0"/>
              </a:rPr>
              <a:t>X</a:t>
            </a:r>
            <a:r>
              <a:rPr kumimoji="0" lang="pt-BR" altLang="pt-BR" dirty="0">
                <a:latin typeface="Arial Narrow" panose="020B0606020202030204" pitchFamily="34" charset="0"/>
              </a:rPr>
              <a:t> do topo da pilha sintática e </a:t>
            </a:r>
            <a:r>
              <a:rPr kumimoji="0" lang="pt-BR" altLang="pt-BR" b="1" dirty="0">
                <a:latin typeface="Arial Narrow" panose="020B0606020202030204" pitchFamily="34" charset="0"/>
              </a:rPr>
              <a:t>a</a:t>
            </a:r>
            <a:r>
              <a:rPr kumimoji="0" lang="pt-BR" altLang="pt-BR" dirty="0">
                <a:latin typeface="Arial Narrow" panose="020B0606020202030204" pitchFamily="34" charset="0"/>
              </a:rPr>
              <a:t> do </a:t>
            </a:r>
            <a:r>
              <a:rPr kumimoji="0" lang="pt-BR" altLang="pt-BR" i="1" dirty="0">
                <a:latin typeface="Arial Narrow" panose="020B0606020202030204" pitchFamily="34" charset="0"/>
              </a:rPr>
              <a:t>buffer</a:t>
            </a:r>
            <a:r>
              <a:rPr kumimoji="0" lang="pt-BR" altLang="pt-BR" dirty="0">
                <a:latin typeface="Arial Narrow" panose="020B0606020202030204" pitchFamily="34" charset="0"/>
              </a:rPr>
              <a:t> de entrada,</a:t>
            </a:r>
          </a:p>
          <a:p>
            <a:pPr marL="628650" lvl="1"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628650" lvl="3" indent="0">
              <a:spcBef>
                <a:spcPct val="0"/>
              </a:spcBef>
              <a:buFontTx/>
              <a:buNone/>
            </a:pPr>
            <a:r>
              <a:rPr kumimoji="0" lang="pt-BR" altLang="pt-BR" dirty="0">
                <a:latin typeface="Arial Narrow" panose="020B0606020202030204" pitchFamily="34" charset="0"/>
              </a:rPr>
              <a:t>SE  (</a:t>
            </a:r>
            <a:r>
              <a:rPr kumimoji="0" lang="pt-BR" altLang="pt-BR" b="1" dirty="0">
                <a:latin typeface="Arial Narrow" panose="020B0606020202030204" pitchFamily="34" charset="0"/>
              </a:rPr>
              <a:t>X</a:t>
            </a:r>
            <a:r>
              <a:rPr kumimoji="0" lang="pt-BR" altLang="pt-BR" dirty="0">
                <a:latin typeface="Arial Narrow" panose="020B0606020202030204" pitchFamily="34" charset="0"/>
              </a:rPr>
              <a:t> </a:t>
            </a:r>
            <a:r>
              <a:rPr kumimoji="0" lang="pt-BR" altLang="pt-BR" dirty="0">
                <a:latin typeface="Arial Narrow" panose="020B0606020202030204" pitchFamily="34" charset="0"/>
                <a:sym typeface="Symbol" panose="05050102010706020507" pitchFamily="18" charset="2"/>
              </a:rPr>
              <a:t></a:t>
            </a:r>
            <a:r>
              <a:rPr kumimoji="0" lang="pt-BR" altLang="pt-BR" dirty="0">
                <a:latin typeface="Arial Narrow" panose="020B0606020202030204" pitchFamily="34" charset="0"/>
              </a:rPr>
              <a:t> </a:t>
            </a:r>
            <a:r>
              <a:rPr kumimoji="0" lang="pt-BR" altLang="pt-BR" b="1" dirty="0">
                <a:latin typeface="Arial Narrow" panose="020B0606020202030204" pitchFamily="34" charset="0"/>
              </a:rPr>
              <a:t>a</a:t>
            </a:r>
            <a:r>
              <a:rPr kumimoji="0" lang="pt-BR" altLang="pt-BR" dirty="0">
                <a:latin typeface="Arial Narrow" panose="020B0606020202030204" pitchFamily="34" charset="0"/>
              </a:rPr>
              <a:t>) ENTÃO  ocorrência de </a:t>
            </a:r>
            <a:r>
              <a:rPr kumimoji="0" lang="pt-BR" altLang="pt-BR" b="1" dirty="0">
                <a:latin typeface="Arial Narrow" panose="020B0606020202030204" pitchFamily="34" charset="0"/>
              </a:rPr>
              <a:t>erro sintático</a:t>
            </a:r>
            <a:r>
              <a:rPr kumimoji="0" lang="pt-BR" altLang="pt-BR" dirty="0">
                <a:latin typeface="Arial Narrow" panose="020B0606020202030204" pitchFamily="34" charset="0"/>
              </a:rPr>
              <a:t>: encerrar a análise sintática ou ativar rotinas de recuperação de erro para que a situação seja contornada e a análise possa continuar,</a:t>
            </a:r>
          </a:p>
          <a:p>
            <a:pPr marL="265113" lvl="1" indent="0">
              <a:buNone/>
              <a:defRPr/>
            </a:pPr>
            <a:endParaRPr lang="pt-BR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91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EC24FF6B-8D33-4C34-99ED-E0D2ABC6C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analisadores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sintáticos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descendentes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3EC1DB47-BF55-49A4-A0CC-4FAB78173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1D1BFAE6-03B6-40C3-AD88-4C1490EA7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5113" lvl="1" indent="-265113" algn="just">
              <a:defRPr/>
            </a:pPr>
            <a:r>
              <a:rPr kumimoji="0" lang="pt-BR" altLang="pt-BR" sz="2000" dirty="0">
                <a:latin typeface="Arial Narrow" panose="020B0606020202030204" pitchFamily="34" charset="0"/>
              </a:rPr>
              <a:t>um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procedimento de análise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que consiste em determinar, a partir do elemento do topo da pilha sintática (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X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  e do próximo símbolo de entrada (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a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), a ação a ser efetuada, podendo ser:</a:t>
            </a:r>
            <a:endParaRPr lang="pt-BR" sz="2000" dirty="0">
              <a:latin typeface="Arial Narrow" pitchFamily="34" charset="0"/>
            </a:endParaRPr>
          </a:p>
          <a:p>
            <a:pPr marL="265113" lvl="3" indent="0">
              <a:spcBef>
                <a:spcPct val="0"/>
              </a:spcBef>
              <a:buFontTx/>
              <a:buNone/>
            </a:pPr>
            <a:r>
              <a:rPr lang="pt-BR" sz="2000" dirty="0">
                <a:latin typeface="Arial Narrow" pitchFamily="34" charset="0"/>
              </a:rPr>
              <a:t>SE (</a:t>
            </a:r>
            <a:r>
              <a:rPr lang="pt-BR" sz="2000" b="1" dirty="0">
                <a:latin typeface="Arial Narrow" pitchFamily="34" charset="0"/>
              </a:rPr>
              <a:t>X</a:t>
            </a:r>
            <a:r>
              <a:rPr lang="pt-BR" sz="2000" dirty="0">
                <a:latin typeface="Arial Narrow" pitchFamily="34" charset="0"/>
              </a:rPr>
              <a:t> é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símbolo não terminal</a:t>
            </a:r>
            <a:r>
              <a:rPr lang="pt-BR" sz="2000" dirty="0">
                <a:latin typeface="Arial Narrow" pitchFamily="34" charset="0"/>
              </a:rPr>
              <a:t>)  </a:t>
            </a:r>
            <a:r>
              <a:rPr kumimoji="0" lang="pt-BR" sz="2000" dirty="0">
                <a:latin typeface="Arial Narrow" panose="020B0606020202030204" pitchFamily="34" charset="0"/>
              </a:rPr>
              <a:t>ENTÃO</a:t>
            </a:r>
          </a:p>
          <a:p>
            <a:pPr marL="628650" lvl="3" indent="0">
              <a:buNone/>
              <a:defRPr/>
            </a:pPr>
            <a:r>
              <a:rPr lang="pt-BR" sz="2000" dirty="0">
                <a:latin typeface="Arial Narrow" pitchFamily="34" charset="0"/>
              </a:rPr>
              <a:t>consultar a  tabela de análise sintática na posição [</a:t>
            </a:r>
            <a:r>
              <a:rPr lang="pt-BR" sz="2000" b="1" dirty="0">
                <a:latin typeface="Arial Narrow" pitchFamily="34" charset="0"/>
              </a:rPr>
              <a:t>X</a:t>
            </a:r>
            <a:r>
              <a:rPr lang="pt-BR" sz="2000" dirty="0">
                <a:latin typeface="Arial Narrow" pitchFamily="34" charset="0"/>
              </a:rPr>
              <a:t>, </a:t>
            </a:r>
            <a:r>
              <a:rPr lang="pt-BR" sz="2000" b="1" dirty="0">
                <a:latin typeface="Arial Narrow" pitchFamily="34" charset="0"/>
              </a:rPr>
              <a:t>a</a:t>
            </a:r>
            <a:r>
              <a:rPr lang="pt-BR" sz="2000" dirty="0">
                <a:latin typeface="Arial Narrow" pitchFamily="34" charset="0"/>
              </a:rPr>
              <a:t>]</a:t>
            </a:r>
          </a:p>
          <a:p>
            <a:pPr marL="628650" lvl="3" indent="0">
              <a:buNone/>
              <a:defRPr/>
            </a:pPr>
            <a:endParaRPr lang="pt-BR" sz="2000" dirty="0">
              <a:latin typeface="Arial Narrow" pitchFamily="34" charset="0"/>
            </a:endParaRPr>
          </a:p>
          <a:p>
            <a:pPr marL="628650" lvl="3" indent="0">
              <a:buNone/>
              <a:defRPr/>
            </a:pPr>
            <a:r>
              <a:rPr lang="pt-BR" sz="2000" dirty="0">
                <a:latin typeface="Arial Narrow" pitchFamily="34" charset="0"/>
              </a:rPr>
              <a:t>SE  (tabela [</a:t>
            </a:r>
            <a:r>
              <a:rPr lang="pt-BR" sz="2000" b="1" dirty="0">
                <a:latin typeface="Arial Narrow" pitchFamily="34" charset="0"/>
              </a:rPr>
              <a:t>X</a:t>
            </a:r>
            <a:r>
              <a:rPr lang="pt-BR" sz="2000" dirty="0">
                <a:latin typeface="Arial Narrow" pitchFamily="34" charset="0"/>
              </a:rPr>
              <a:t>, </a:t>
            </a:r>
            <a:r>
              <a:rPr lang="pt-BR" sz="2000" b="1" dirty="0">
                <a:latin typeface="Arial Narrow" pitchFamily="34" charset="0"/>
              </a:rPr>
              <a:t>a</a:t>
            </a:r>
            <a:r>
              <a:rPr lang="pt-BR" sz="2000" dirty="0">
                <a:latin typeface="Arial Narrow" pitchFamily="34" charset="0"/>
              </a:rPr>
              <a:t>] = n</a:t>
            </a:r>
            <a:r>
              <a:rPr lang="pt-BR" sz="2000" baseline="30000" dirty="0">
                <a:latin typeface="Arial Narrow" pitchFamily="34" charset="0"/>
              </a:rPr>
              <a:t>o</a:t>
            </a:r>
            <a:r>
              <a:rPr lang="pt-BR" sz="2000" dirty="0">
                <a:latin typeface="Arial Narrow" pitchFamily="34" charset="0"/>
              </a:rPr>
              <a:t> de regra de produção) ENTÃO </a:t>
            </a:r>
            <a:r>
              <a:rPr lang="pt-BR" sz="2000" b="1" dirty="0">
                <a:latin typeface="Arial Narrow" pitchFamily="34" charset="0"/>
              </a:rPr>
              <a:t>derivação por uma regra sintática</a:t>
            </a:r>
            <a:r>
              <a:rPr lang="pt-BR" sz="2000" dirty="0">
                <a:latin typeface="Arial Narrow" pitchFamily="34" charset="0"/>
              </a:rPr>
              <a:t>: substituir </a:t>
            </a:r>
            <a:r>
              <a:rPr lang="pt-BR" sz="2000" b="1" dirty="0">
                <a:latin typeface="Arial Narrow" pitchFamily="34" charset="0"/>
              </a:rPr>
              <a:t>X</a:t>
            </a:r>
            <a:r>
              <a:rPr lang="pt-BR" sz="2000" dirty="0">
                <a:latin typeface="Arial Narrow" pitchFamily="34" charset="0"/>
              </a:rPr>
              <a:t> pelos símbolos que compõem o lado direito da regra indicada na tabela de tal modo que o símbolo mais à esquerda fique no topo da pilha</a:t>
            </a:r>
          </a:p>
          <a:p>
            <a:pPr marL="628650" lvl="3" indent="0">
              <a:buNone/>
              <a:defRPr/>
            </a:pPr>
            <a:endParaRPr lang="pt-BR" sz="2000" dirty="0">
              <a:latin typeface="Arial Narrow" pitchFamily="34" charset="0"/>
            </a:endParaRPr>
          </a:p>
          <a:p>
            <a:pPr marL="628650" lvl="3" indent="0">
              <a:buNone/>
              <a:defRPr/>
            </a:pPr>
            <a:r>
              <a:rPr lang="pt-BR" sz="2000" dirty="0">
                <a:latin typeface="Arial Narrow" pitchFamily="34" charset="0"/>
              </a:rPr>
              <a:t>SE (tabela [</a:t>
            </a:r>
            <a:r>
              <a:rPr lang="pt-BR" sz="2000" b="1" dirty="0">
                <a:latin typeface="Arial Narrow" pitchFamily="34" charset="0"/>
              </a:rPr>
              <a:t>X</a:t>
            </a:r>
            <a:r>
              <a:rPr lang="pt-BR" sz="2000" dirty="0">
                <a:latin typeface="Arial Narrow" pitchFamily="34" charset="0"/>
              </a:rPr>
              <a:t>, </a:t>
            </a:r>
            <a:r>
              <a:rPr lang="pt-BR" sz="2000" b="1" dirty="0">
                <a:latin typeface="Arial Narrow" pitchFamily="34" charset="0"/>
              </a:rPr>
              <a:t>a</a:t>
            </a:r>
            <a:r>
              <a:rPr lang="pt-BR" sz="2000" dirty="0">
                <a:latin typeface="Arial Narrow" pitchFamily="34" charset="0"/>
              </a:rPr>
              <a:t>] = ?) ENTÃO  ocorrência de </a:t>
            </a:r>
            <a:r>
              <a:rPr lang="pt-BR" sz="2000" b="1" dirty="0">
                <a:latin typeface="Arial Narrow" pitchFamily="34" charset="0"/>
              </a:rPr>
              <a:t>erro sintático</a:t>
            </a:r>
            <a:r>
              <a:rPr lang="pt-BR" sz="2000" dirty="0">
                <a:latin typeface="Arial Narrow" pitchFamily="34" charset="0"/>
              </a:rPr>
              <a:t>: encerrar a análise sintática ou ativar as rotinas de recuperação de erro para que a situação seja contornada e a análise possa continuar.</a:t>
            </a:r>
          </a:p>
          <a:p>
            <a:pPr marL="265113" lvl="3" indent="0">
              <a:buNone/>
              <a:defRPr/>
            </a:pPr>
            <a:endParaRPr lang="pt-BR" dirty="0">
              <a:latin typeface="Arial Narrow" pitchFamily="34" charset="0"/>
            </a:endParaRPr>
          </a:p>
          <a:p>
            <a:pPr marL="265113" lvl="3" indent="0">
              <a:buNone/>
              <a:defRPr/>
            </a:pPr>
            <a:r>
              <a:rPr lang="pt-BR" dirty="0">
                <a:latin typeface="Arial Narrow" pitchFamily="34" charset="0"/>
              </a:rPr>
              <a:t>R</a:t>
            </a:r>
            <a:r>
              <a:rPr lang="pt-BR" sz="2000" dirty="0">
                <a:latin typeface="Arial Narrow" pitchFamily="34" charset="0"/>
              </a:rPr>
              <a:t>epetir os passos anteriores até que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X</a:t>
            </a:r>
            <a:r>
              <a:rPr lang="pt-BR" sz="2000" b="1" dirty="0">
                <a:latin typeface="Arial Narrow" pitchFamily="34" charset="0"/>
              </a:rPr>
              <a:t> </a:t>
            </a:r>
            <a:r>
              <a:rPr lang="pt-BR" sz="2000" dirty="0">
                <a:latin typeface="Arial Narrow" pitchFamily="34" charset="0"/>
              </a:rPr>
              <a:t>seja igual a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$</a:t>
            </a:r>
            <a:r>
              <a:rPr lang="pt-BR" sz="2000" dirty="0">
                <a:latin typeface="Arial Narrow" pitchFamily="34" charset="0"/>
              </a:rPr>
              <a:t> ou até detectar</a:t>
            </a:r>
          </a:p>
          <a:p>
            <a:pPr marL="265113" lvl="3" indent="0">
              <a:buNone/>
              <a:defRPr/>
            </a:pPr>
            <a:r>
              <a:rPr lang="pt-BR" sz="2000" dirty="0">
                <a:latin typeface="Arial Narrow" pitchFamily="34" charset="0"/>
              </a:rPr>
              <a:t>um erro sintático.</a:t>
            </a:r>
          </a:p>
        </p:txBody>
      </p:sp>
    </p:spTree>
    <p:extLst>
      <p:ext uri="{BB962C8B-B14F-4D97-AF65-F5344CB8AC3E}">
        <p14:creationId xmlns:p14="http://schemas.microsoft.com/office/powerpoint/2010/main" val="108863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8BCEC0E8-E7BB-4230-8924-417C81BDA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considerações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0E95E0D0-08E0-4A7E-B7AF-B2DCD500D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8711B48F-30EE-4475-B813-18E4D8F51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técnicas não-determinísticas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 exigem implementação com </a:t>
            </a:r>
            <a:r>
              <a:rPr kumimoji="0" lang="pt-BR" altLang="pt-BR" sz="2000" i="1" dirty="0" err="1">
                <a:latin typeface="Arial Narrow" panose="020B0606020202030204" pitchFamily="34" charset="0"/>
              </a:rPr>
              <a:t>backtrack</a:t>
            </a:r>
            <a:r>
              <a:rPr kumimoji="0" lang="pt-BR" altLang="pt-BR" sz="2000" i="1" dirty="0">
                <a:latin typeface="Arial Narrow" panose="020B0606020202030204" pitchFamily="34" charset="0"/>
              </a:rPr>
              <a:t>,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não limitam a classe de gramáticas que pode ser analisada; </a:t>
            </a:r>
          </a:p>
          <a:p>
            <a:pPr marL="265113" lvl="1" indent="-265113" algn="just">
              <a:spcBef>
                <a:spcPct val="0"/>
              </a:spcBef>
            </a:pPr>
            <a:endParaRPr kumimoji="0" lang="pt-BR" altLang="pt-BR" sz="2000" b="1" dirty="0">
              <a:latin typeface="Arial Narrow" panose="020B0606020202030204" pitchFamily="34" charset="0"/>
            </a:endParaRP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técnicas determinísticas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 são implementados sem </a:t>
            </a:r>
            <a:r>
              <a:rPr kumimoji="0" lang="pt-BR" altLang="pt-BR" sz="2000" i="1" dirty="0" err="1">
                <a:latin typeface="Arial Narrow" panose="020B0606020202030204" pitchFamily="34" charset="0"/>
              </a:rPr>
              <a:t>backtrack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,limitam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a classe de gramáticas que pode ser analisada, podem ser implementados automaticamente.</a:t>
            </a:r>
            <a:r>
              <a:rPr kumimoji="0" lang="pt-BR" altLang="pt-BR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endParaRPr kumimoji="0" lang="en-US" altLang="pt-BR" sz="200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E1A0A4F0-A0EE-4DF1-9EBA-18EFED441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implementação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8C8D854E-91C4-4BB1-A4DE-B663A57C8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0C657DE-6009-465B-B0D0-EBD01069A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algn="just">
              <a:spcBef>
                <a:spcPct val="0"/>
              </a:spcBef>
              <a:buNone/>
            </a:pPr>
            <a:r>
              <a:rPr kumimoji="0" lang="pt-BR" altLang="pt-BR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Faz-se uma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descrição</a:t>
            </a:r>
            <a:r>
              <a:rPr kumimoji="0" lang="pt-BR" altLang="pt-BR" sz="2000" dirty="0">
                <a:solidFill>
                  <a:srgbClr val="0000FF"/>
                </a:solidFill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das regras sintáticas:</a:t>
            </a: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dirty="0">
                <a:latin typeface="Arial Narrow" panose="020B0606020202030204" pitchFamily="34" charset="0"/>
              </a:rPr>
              <a:t>com</a:t>
            </a:r>
            <a:r>
              <a:rPr kumimoji="0" lang="pt-BR" altLang="pt-BR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descrição textual</a:t>
            </a:r>
            <a:r>
              <a:rPr kumimoji="0" lang="pt-BR" altLang="pt-BR" sz="2000" dirty="0">
                <a:solidFill>
                  <a:srgbClr val="008000"/>
                </a:solidFill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(</a:t>
            </a:r>
            <a:r>
              <a:rPr kumimoji="0" lang="pt-BR" altLang="pt-BR" sz="2000" u="sng" dirty="0">
                <a:solidFill>
                  <a:srgbClr val="000000"/>
                </a:solidFill>
                <a:latin typeface="Arial Narrow" panose="020B0606020202030204" pitchFamily="34" charset="0"/>
              </a:rPr>
              <a:t>especificação informal</a:t>
            </a:r>
            <a:r>
              <a:rPr kumimoji="0" lang="pt-BR" altLang="pt-BR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);</a:t>
            </a:r>
          </a:p>
          <a:p>
            <a:pPr marL="265113" lvl="1" indent="-265113" algn="just">
              <a:spcBef>
                <a:spcPct val="0"/>
              </a:spcBef>
            </a:pPr>
            <a:endParaRPr kumimoji="0" lang="pt-BR" altLang="pt-BR" sz="20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com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gramáticas</a:t>
            </a:r>
            <a:r>
              <a:rPr kumimoji="0" lang="pt-BR" altLang="pt-BR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, usando a notação BNF (</a:t>
            </a:r>
            <a:r>
              <a:rPr kumimoji="0" lang="pt-BR" altLang="pt-BR" sz="2000" u="sng" dirty="0">
                <a:solidFill>
                  <a:srgbClr val="000000"/>
                </a:solidFill>
                <a:latin typeface="Arial Narrow" panose="020B0606020202030204" pitchFamily="34" charset="0"/>
              </a:rPr>
              <a:t>especificação formal</a:t>
            </a:r>
            <a:r>
              <a:rPr kumimoji="0" lang="pt-BR" altLang="pt-BR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).</a:t>
            </a:r>
          </a:p>
          <a:p>
            <a:pPr marL="0" lvl="1" indent="0" algn="just">
              <a:spcBef>
                <a:spcPct val="0"/>
              </a:spcBef>
              <a:buNone/>
            </a:pPr>
            <a:endParaRPr kumimoji="0" lang="pt-BR" altLang="pt-BR" sz="20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lvl="1" indent="0" algn="just">
              <a:spcBef>
                <a:spcPct val="0"/>
              </a:spcBef>
              <a:buNone/>
            </a:pPr>
            <a:endParaRPr kumimoji="0" lang="pt-BR" altLang="pt-BR" sz="20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lvl="1" indent="0" algn="just">
              <a:spcBef>
                <a:spcPct val="0"/>
              </a:spcBef>
              <a:buNone/>
            </a:pPr>
            <a:r>
              <a:rPr kumimoji="0" lang="pt-BR" altLang="pt-BR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Deve-se:</a:t>
            </a: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selecionar </a:t>
            </a:r>
            <a:r>
              <a:rPr kumimoji="0" lang="pt-BR" altLang="pt-BR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o tipo do analisador sintático: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ascendente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ou </a:t>
            </a:r>
            <a:r>
              <a:rPr kumimoji="0" lang="pt-BR" altLang="pt-BR" sz="2000" b="1" u="sng" dirty="0">
                <a:solidFill>
                  <a:srgbClr val="008000"/>
                </a:solidFill>
                <a:latin typeface="Arial Narrow" panose="020B0606020202030204" pitchFamily="34" charset="0"/>
              </a:rPr>
              <a:t>descendente</a:t>
            </a:r>
            <a:r>
              <a:rPr kumimoji="0" lang="pt-BR" altLang="pt-BR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;</a:t>
            </a:r>
          </a:p>
          <a:p>
            <a:pPr marL="0" lvl="1" indent="0" algn="just">
              <a:spcBef>
                <a:spcPct val="0"/>
              </a:spcBef>
              <a:buNone/>
            </a:pPr>
            <a:endParaRPr kumimoji="0" lang="pt-BR" altLang="pt-BR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preparar</a:t>
            </a:r>
            <a:r>
              <a:rPr kumimoji="0" lang="pt-BR" altLang="pt-BR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a gramática especificada para implementação do analisador sintático, em função do tipo escolhido. </a:t>
            </a:r>
            <a:endParaRPr kumimoji="0" lang="en-US" altLang="pt-BR" sz="200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id="{BF27FE2D-797A-4695-A14F-C9BBE9F2C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7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48131" name="Rectangle 5">
            <a:extLst>
              <a:ext uri="{FF2B5EF4-FFF2-40B4-BE49-F238E27FC236}">
                <a16:creationId xmlns:a16="http://schemas.microsoft.com/office/drawing/2014/main" id="{127F24DF-51D9-4A3D-807C-DC09692A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908" y="1957582"/>
            <a:ext cx="11287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48132" name="Rectangle 10">
            <a:extLst>
              <a:ext uri="{FF2B5EF4-FFF2-40B4-BE49-F238E27FC236}">
                <a16:creationId xmlns:a16="http://schemas.microsoft.com/office/drawing/2014/main" id="{C4C8B567-E14A-4BD1-844C-F70DB80D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158" y="2148082"/>
            <a:ext cx="1249362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1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analisador</a:t>
            </a:r>
            <a:endParaRPr kumimoji="0" lang="en-US" altLang="pt-BR" sz="1800" b="1"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1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semântico</a:t>
            </a:r>
            <a:endParaRPr kumimoji="0" lang="en-US" altLang="pt-BR" sz="1800" b="1"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8133" name="Rectangle 11">
            <a:extLst>
              <a:ext uri="{FF2B5EF4-FFF2-40B4-BE49-F238E27FC236}">
                <a16:creationId xmlns:a16="http://schemas.microsoft.com/office/drawing/2014/main" id="{E016A816-61C2-4162-85C9-D887CDF9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283" y="2148082"/>
            <a:ext cx="12509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1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gerador </a:t>
            </a:r>
            <a:endParaRPr kumimoji="0" lang="en-US" altLang="pt-BR" sz="1800" b="1"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1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código</a:t>
            </a:r>
            <a:endParaRPr kumimoji="0" lang="en-US" altLang="pt-BR" sz="1800" b="1"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8134" name="Rectangle 12">
            <a:extLst>
              <a:ext uri="{FF2B5EF4-FFF2-40B4-BE49-F238E27FC236}">
                <a16:creationId xmlns:a16="http://schemas.microsoft.com/office/drawing/2014/main" id="{3C213E4C-AA3E-4A08-8D76-A0AA1E080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2141732"/>
            <a:ext cx="2511425" cy="903288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48135" name="Line 13">
            <a:extLst>
              <a:ext uri="{FF2B5EF4-FFF2-40B4-BE49-F238E27FC236}">
                <a16:creationId xmlns:a16="http://schemas.microsoft.com/office/drawing/2014/main" id="{29E1D143-3C42-4116-8A75-26396DC28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1133" y="2162370"/>
            <a:ext cx="0" cy="88265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19" name="Rectangle 14">
            <a:extLst>
              <a:ext uri="{FF2B5EF4-FFF2-40B4-BE49-F238E27FC236}">
                <a16:creationId xmlns:a16="http://schemas.microsoft.com/office/drawing/2014/main" id="{DE2A2B01-6F20-4167-A413-2BB30C353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45" y="2338582"/>
            <a:ext cx="1301750" cy="476250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lIns="38100" tIns="38100" rIns="38100" bIns="38100"/>
          <a:lstStyle/>
          <a:p>
            <a:pPr algn="ctr">
              <a:defRPr/>
            </a:pPr>
            <a:endParaRPr lang="en-US" sz="600" b="1" dirty="0">
              <a:solidFill>
                <a:srgbClr val="0000FF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ctr">
              <a:defRPr/>
            </a:pPr>
            <a:r>
              <a:rPr lang="en-US" sz="1800" b="1" dirty="0">
                <a:solidFill>
                  <a:srgbClr val="003399"/>
                </a:solidFill>
                <a:latin typeface="Arial Narrow" pitchFamily="34" charset="0"/>
              </a:rPr>
              <a:t>ILASM.exe</a:t>
            </a:r>
          </a:p>
        </p:txBody>
      </p:sp>
      <p:sp>
        <p:nvSpPr>
          <p:cNvPr id="48137" name="Rectangle 15">
            <a:extLst>
              <a:ext uri="{FF2B5EF4-FFF2-40B4-BE49-F238E27FC236}">
                <a16:creationId xmlns:a16="http://schemas.microsoft.com/office/drawing/2014/main" id="{083B8FC1-B351-4DE1-B69A-F113FB1EB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945" y="2665607"/>
            <a:ext cx="158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1">
                <a:solidFill>
                  <a:srgbClr val="003399"/>
                </a:solidFill>
                <a:latin typeface="Arial Narrow" panose="020B0606020202030204" pitchFamily="34" charset="0"/>
              </a:rPr>
              <a:t>código.il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>
                <a:solidFill>
                  <a:srgbClr val="003399"/>
                </a:solidFill>
                <a:latin typeface="Arial Narrow" panose="020B0606020202030204" pitchFamily="34" charset="0"/>
              </a:rPr>
              <a:t>(MSIL)</a:t>
            </a:r>
            <a:r>
              <a:rPr kumimoji="0" lang="pt-BR" altLang="pt-BR" sz="1800" b="1">
                <a:solidFill>
                  <a:srgbClr val="003399"/>
                </a:solidFill>
              </a:rPr>
              <a:t> </a:t>
            </a:r>
            <a:endParaRPr kumimoji="0" lang="en-US" altLang="pt-BR" sz="1800" b="1">
              <a:solidFill>
                <a:srgbClr val="003399"/>
              </a:solidFill>
            </a:endParaRPr>
          </a:p>
        </p:txBody>
      </p:sp>
      <p:sp>
        <p:nvSpPr>
          <p:cNvPr id="48138" name="Rectangle 16">
            <a:extLst>
              <a:ext uri="{FF2B5EF4-FFF2-40B4-BE49-F238E27FC236}">
                <a16:creationId xmlns:a16="http://schemas.microsoft.com/office/drawing/2014/main" id="{723E64D4-140E-44B6-9109-261AECDDF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633" y="3986407"/>
            <a:ext cx="143668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1">
                <a:solidFill>
                  <a:srgbClr val="003399"/>
                </a:solidFill>
                <a:latin typeface="Arial Narrow" panose="020B0606020202030204" pitchFamily="34" charset="0"/>
              </a:rPr>
              <a:t>código.exe</a:t>
            </a:r>
          </a:p>
        </p:txBody>
      </p:sp>
      <p:sp>
        <p:nvSpPr>
          <p:cNvPr id="48139" name="Line 18">
            <a:extLst>
              <a:ext uri="{FF2B5EF4-FFF2-40B4-BE49-F238E27FC236}">
                <a16:creationId xmlns:a16="http://schemas.microsoft.com/office/drawing/2014/main" id="{572127B1-5686-474E-819E-F74B763FC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0183" y="3116457"/>
            <a:ext cx="14287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140" name="Rectangle 19">
            <a:extLst>
              <a:ext uri="{FF2B5EF4-FFF2-40B4-BE49-F238E27FC236}">
                <a16:creationId xmlns:a16="http://schemas.microsoft.com/office/drawing/2014/main" id="{911CD350-B930-4A47-A9A4-A9F4BDE9B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020" y="3919732"/>
            <a:ext cx="11176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tabela de</a:t>
            </a:r>
            <a:endParaRPr kumimoji="0" lang="en-US" altLang="pt-BR" sz="1800"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símbolos</a:t>
            </a:r>
            <a:endParaRPr kumimoji="0" lang="en-US" altLang="pt-BR" sz="1800"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8141" name="Line 28">
            <a:extLst>
              <a:ext uri="{FF2B5EF4-FFF2-40B4-BE49-F238E27FC236}">
                <a16:creationId xmlns:a16="http://schemas.microsoft.com/office/drawing/2014/main" id="{4E8C4687-C56A-42A6-8C01-B73A8654FA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7783" y="3067245"/>
            <a:ext cx="800100" cy="142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28" name="AutoShape 30">
            <a:extLst>
              <a:ext uri="{FF2B5EF4-FFF2-40B4-BE49-F238E27FC236}">
                <a16:creationId xmlns:a16="http://schemas.microsoft.com/office/drawing/2014/main" id="{41362B00-B400-45FE-8683-48B8CECA1FA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25420" y="3316483"/>
            <a:ext cx="750887" cy="34766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8143" name="Rectangle 11">
            <a:extLst>
              <a:ext uri="{FF2B5EF4-FFF2-40B4-BE49-F238E27FC236}">
                <a16:creationId xmlns:a16="http://schemas.microsoft.com/office/drawing/2014/main" id="{D62F92A8-C3F6-49F8-BA8A-468B5CCCE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645" y="2762445"/>
            <a:ext cx="12509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600" b="1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(parte 4)</a:t>
            </a:r>
          </a:p>
        </p:txBody>
      </p:sp>
      <p:sp>
        <p:nvSpPr>
          <p:cNvPr id="48144" name="Line 29">
            <a:extLst>
              <a:ext uri="{FF2B5EF4-FFF2-40B4-BE49-F238E27FC236}">
                <a16:creationId xmlns:a16="http://schemas.microsoft.com/office/drawing/2014/main" id="{4B01AE11-C4EE-4A5C-8E70-DD743B88E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3345" y="2576707"/>
            <a:ext cx="10302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147" name="Rectangle 5">
            <a:extLst>
              <a:ext uri="{FF2B5EF4-FFF2-40B4-BE49-F238E27FC236}">
                <a16:creationId xmlns:a16="http://schemas.microsoft.com/office/drawing/2014/main" id="{80B79971-CBF0-486A-862C-FE8A2AC98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908" y="1957582"/>
            <a:ext cx="11287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48148" name="Rectangle 9">
            <a:extLst>
              <a:ext uri="{FF2B5EF4-FFF2-40B4-BE49-F238E27FC236}">
                <a16:creationId xmlns:a16="http://schemas.microsoft.com/office/drawing/2014/main" id="{41EE6CE1-AE37-4EEB-92D3-FF8D8D8DE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4458" y="2140145"/>
            <a:ext cx="1250950" cy="904875"/>
          </a:xfrm>
          <a:prstGeom prst="rect">
            <a:avLst/>
          </a:prstGeom>
          <a:solidFill>
            <a:srgbClr val="CCEC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1" dirty="0" err="1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analisador</a:t>
            </a:r>
            <a:endParaRPr kumimoji="0" lang="en-US" altLang="pt-BR" sz="1800" b="1" dirty="0"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1" dirty="0" err="1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sintático</a:t>
            </a:r>
            <a:endParaRPr kumimoji="0" lang="en-US" altLang="pt-BR" sz="1800" b="1" dirty="0">
              <a:solidFill>
                <a:srgbClr val="008000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pt-BR" sz="400" b="1" dirty="0">
              <a:solidFill>
                <a:srgbClr val="008000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600" b="1" dirty="0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kumimoji="0" lang="en-US" altLang="pt-BR" sz="1600" b="1" dirty="0" err="1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parte</a:t>
            </a:r>
            <a:r>
              <a:rPr kumimoji="0" lang="en-US" altLang="pt-BR" sz="1600" b="1" dirty="0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3)</a:t>
            </a:r>
          </a:p>
        </p:txBody>
      </p:sp>
      <p:sp>
        <p:nvSpPr>
          <p:cNvPr id="48149" name="Rectangle 17">
            <a:extLst>
              <a:ext uri="{FF2B5EF4-FFF2-40B4-BE49-F238E27FC236}">
                <a16:creationId xmlns:a16="http://schemas.microsoft.com/office/drawing/2014/main" id="{95127DAB-AA4E-4382-93C7-A5769A56C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033" y="4554732"/>
            <a:ext cx="1392237" cy="65722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1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tratamento de erros</a:t>
            </a:r>
          </a:p>
        </p:txBody>
      </p:sp>
      <p:sp>
        <p:nvSpPr>
          <p:cNvPr id="48150" name="Line 20">
            <a:extLst>
              <a:ext uri="{FF2B5EF4-FFF2-40B4-BE49-F238E27FC236}">
                <a16:creationId xmlns:a16="http://schemas.microsoft.com/office/drawing/2014/main" id="{8D4C026A-B084-4BF0-98C2-DD699E817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3845" y="3114870"/>
            <a:ext cx="800100" cy="142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151" name="Line 21">
            <a:extLst>
              <a:ext uri="{FF2B5EF4-FFF2-40B4-BE49-F238E27FC236}">
                <a16:creationId xmlns:a16="http://schemas.microsoft.com/office/drawing/2014/main" id="{A69C0E1A-BEA9-40E4-9141-FD3175264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645" y="3138682"/>
            <a:ext cx="0" cy="132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152" name="Rectangle 32">
            <a:extLst>
              <a:ext uri="{FF2B5EF4-FFF2-40B4-BE49-F238E27FC236}">
                <a16:creationId xmlns:a16="http://schemas.microsoft.com/office/drawing/2014/main" id="{FE3C5EDB-AF64-4502-9CB3-73D0ADF71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870" y="2133795"/>
            <a:ext cx="1250950" cy="911225"/>
          </a:xfrm>
          <a:prstGeom prst="rect">
            <a:avLst/>
          </a:prstGeom>
          <a:solidFill>
            <a:schemeClr val="bg1"/>
          </a:solidFill>
          <a:ln w="12700">
            <a:solidFill>
              <a:srgbClr val="008000"/>
            </a:solidFill>
            <a:prstDash val="dashDot"/>
            <a:miter lim="800000"/>
            <a:headEnd/>
            <a:tailEnd/>
          </a:ln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1" dirty="0" err="1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analisador</a:t>
            </a:r>
            <a:endParaRPr kumimoji="0" lang="en-US" altLang="pt-BR" sz="1800" b="1" dirty="0"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1" dirty="0" err="1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léxico</a:t>
            </a:r>
            <a:endParaRPr kumimoji="0" lang="en-US" altLang="pt-BR" sz="1800" b="1" dirty="0">
              <a:solidFill>
                <a:srgbClr val="008000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pt-BR" sz="400" b="1" dirty="0">
              <a:solidFill>
                <a:srgbClr val="008000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600" b="1" dirty="0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kumimoji="0" lang="en-US" altLang="pt-BR" sz="1600" b="1" dirty="0" err="1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parte</a:t>
            </a:r>
            <a:r>
              <a:rPr kumimoji="0" lang="en-US" altLang="pt-BR" sz="1600" b="1" dirty="0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2)</a:t>
            </a:r>
          </a:p>
        </p:txBody>
      </p:sp>
      <p:sp>
        <p:nvSpPr>
          <p:cNvPr id="48153" name="Rectangle 34">
            <a:extLst>
              <a:ext uri="{FF2B5EF4-FFF2-40B4-BE49-F238E27FC236}">
                <a16:creationId xmlns:a16="http://schemas.microsoft.com/office/drawing/2014/main" id="{28AF2D05-8A49-4669-8D72-83BA75A2B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533" y="1482920"/>
            <a:ext cx="7016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i="1">
                <a:solidFill>
                  <a:srgbClr val="008000"/>
                </a:solidFill>
                <a:latin typeface="Arial Narrow" panose="020B0606020202030204" pitchFamily="34" charset="0"/>
              </a:rPr>
              <a:t>token</a:t>
            </a:r>
            <a:endParaRPr kumimoji="0" lang="pt-BR" altLang="pt-BR" sz="1800">
              <a:latin typeface="Arial Narrow" panose="020B0606020202030204" pitchFamily="34" charset="0"/>
            </a:endParaRPr>
          </a:p>
        </p:txBody>
      </p:sp>
      <p:sp>
        <p:nvSpPr>
          <p:cNvPr id="48154" name="Rectangle 6">
            <a:extLst>
              <a:ext uri="{FF2B5EF4-FFF2-40B4-BE49-F238E27FC236}">
                <a16:creationId xmlns:a16="http://schemas.microsoft.com/office/drawing/2014/main" id="{D683109E-48B2-4A5F-A0DE-C515EB8E2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08" y="1127320"/>
            <a:ext cx="1250950" cy="657225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1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interface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pt-BR" sz="400" b="1">
              <a:solidFill>
                <a:srgbClr val="008000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600" b="1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(parte 1)</a:t>
            </a:r>
          </a:p>
        </p:txBody>
      </p:sp>
      <p:sp>
        <p:nvSpPr>
          <p:cNvPr id="48155" name="Rectangle 15">
            <a:extLst>
              <a:ext uri="{FF2B5EF4-FFF2-40B4-BE49-F238E27FC236}">
                <a16:creationId xmlns:a16="http://schemas.microsoft.com/office/drawing/2014/main" id="{347183EB-8FA0-4146-86EF-7E33E0AE8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3" y="2649732"/>
            <a:ext cx="158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fonte</a:t>
            </a:r>
            <a:endParaRPr kumimoji="0" lang="en-US" altLang="pt-BR" sz="1800">
              <a:solidFill>
                <a:srgbClr val="FF0000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8156" name="Line 29">
            <a:extLst>
              <a:ext uri="{FF2B5EF4-FFF2-40B4-BE49-F238E27FC236}">
                <a16:creationId xmlns:a16="http://schemas.microsoft.com/office/drawing/2014/main" id="{354C3B93-B3F9-4299-9DEE-9B30465368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3408" y="2576707"/>
            <a:ext cx="7635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48157" name="Grupo 57">
            <a:extLst>
              <a:ext uri="{FF2B5EF4-FFF2-40B4-BE49-F238E27FC236}">
                <a16:creationId xmlns:a16="http://schemas.microsoft.com/office/drawing/2014/main" id="{C978C71F-F316-43EA-8FAE-7DC807772DD9}"/>
              </a:ext>
            </a:extLst>
          </p:cNvPr>
          <p:cNvGrpSpPr>
            <a:grpSpLocks/>
          </p:cNvGrpSpPr>
          <p:nvPr/>
        </p:nvGrpSpPr>
        <p:grpSpPr bwMode="auto">
          <a:xfrm>
            <a:off x="2078683" y="1776607"/>
            <a:ext cx="906462" cy="342900"/>
            <a:chOff x="2449581" y="1888785"/>
            <a:chExt cx="906462" cy="342714"/>
          </a:xfrm>
        </p:grpSpPr>
        <p:sp>
          <p:nvSpPr>
            <p:cNvPr id="48158" name="Freeform 42">
              <a:extLst>
                <a:ext uri="{FF2B5EF4-FFF2-40B4-BE49-F238E27FC236}">
                  <a16:creationId xmlns:a16="http://schemas.microsoft.com/office/drawing/2014/main" id="{804B556F-E388-4EEF-8F18-EAD9E7AB429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895590" y="1892300"/>
              <a:ext cx="460453" cy="339199"/>
            </a:xfrm>
            <a:custGeom>
              <a:avLst/>
              <a:gdLst>
                <a:gd name="T0" fmla="*/ 0 w 1791"/>
                <a:gd name="T1" fmla="*/ 0 h 268"/>
                <a:gd name="T2" fmla="*/ 2147483646 w 1791"/>
                <a:gd name="T3" fmla="*/ 2147483646 h 268"/>
                <a:gd name="T4" fmla="*/ 2147483646 w 1791"/>
                <a:gd name="T5" fmla="*/ 2147483646 h 2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91" h="268">
                  <a:moveTo>
                    <a:pt x="0" y="0"/>
                  </a:moveTo>
                  <a:cubicBezTo>
                    <a:pt x="152" y="78"/>
                    <a:pt x="304" y="156"/>
                    <a:pt x="602" y="201"/>
                  </a:cubicBezTo>
                  <a:cubicBezTo>
                    <a:pt x="900" y="246"/>
                    <a:pt x="1590" y="260"/>
                    <a:pt x="1791" y="26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lg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159" name="Freeform 41">
              <a:extLst>
                <a:ext uri="{FF2B5EF4-FFF2-40B4-BE49-F238E27FC236}">
                  <a16:creationId xmlns:a16="http://schemas.microsoft.com/office/drawing/2014/main" id="{86C93680-C56C-4CC8-9A16-8EE2FFCADDE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449581" y="1888785"/>
              <a:ext cx="460453" cy="339199"/>
            </a:xfrm>
            <a:custGeom>
              <a:avLst/>
              <a:gdLst>
                <a:gd name="T0" fmla="*/ 0 w 1791"/>
                <a:gd name="T1" fmla="*/ 0 h 268"/>
                <a:gd name="T2" fmla="*/ 2147483646 w 1791"/>
                <a:gd name="T3" fmla="*/ 2147483646 h 268"/>
                <a:gd name="T4" fmla="*/ 2147483646 w 1791"/>
                <a:gd name="T5" fmla="*/ 2147483646 h 2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91" h="268">
                  <a:moveTo>
                    <a:pt x="0" y="0"/>
                  </a:moveTo>
                  <a:cubicBezTo>
                    <a:pt x="152" y="78"/>
                    <a:pt x="304" y="156"/>
                    <a:pt x="602" y="201"/>
                  </a:cubicBezTo>
                  <a:cubicBezTo>
                    <a:pt x="900" y="246"/>
                    <a:pt x="1590" y="260"/>
                    <a:pt x="1791" y="26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Rectangle 113">
            <a:extLst>
              <a:ext uri="{FF2B5EF4-FFF2-40B4-BE49-F238E27FC236}">
                <a16:creationId xmlns:a16="http://schemas.microsoft.com/office/drawing/2014/main" id="{E2A52773-A717-481D-BC1A-F6DEE0ED6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como vamos fazer? 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F908F8EA-1B6C-4F0B-BFC3-738F48058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948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48BFA7D2-2FFA-4536-974D-520CDC13A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083207"/>
            <a:ext cx="8766050" cy="76450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D66729A3-E868-4B3B-B89E-6AD56563E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implementação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B82BF7D4-3935-441A-86E6-F65958F47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9BC77C29-0A63-46CD-BC62-FB4F50435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algn="just">
              <a:spcBef>
                <a:spcPct val="0"/>
              </a:spcBef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Pode ser:</a:t>
            </a: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manual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isto é, os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autômatos de pilha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são implementados em uma linguagem de programação;</a:t>
            </a:r>
          </a:p>
          <a:p>
            <a:pPr marL="265113" lvl="1" indent="-265113" algn="just">
              <a:spcBef>
                <a:spcPct val="0"/>
              </a:spcBef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gerada automaticamente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a partir da definição das regras sintáticas, por ferramentas denominadas geradores de analisadores sintáticos.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14">
            <a:extLst>
              <a:ext uri="{FF2B5EF4-FFF2-40B4-BE49-F238E27FC236}">
                <a16:creationId xmlns:a16="http://schemas.microsoft.com/office/drawing/2014/main" id="{F3A62315-8DAC-4937-BBA5-FCF54690D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A128596F-827D-4EB9-AB30-19BC6D0CA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algn="just">
              <a:spcBef>
                <a:spcPct val="0"/>
              </a:spcBef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Pode ser:</a:t>
            </a:r>
          </a:p>
          <a:p>
            <a:pPr marL="265113" lvl="1" indent="-265113" algn="just">
              <a:spcBef>
                <a:spcPct val="0"/>
              </a:spcBef>
            </a:pPr>
            <a:r>
              <a:rPr lang="pt-BR" sz="2000" dirty="0">
                <a:latin typeface="Arial Narrow" pitchFamily="34" charset="0"/>
              </a:rPr>
              <a:t>um </a:t>
            </a:r>
            <a:r>
              <a:rPr lang="pt-BR" sz="2000" b="1" dirty="0">
                <a:latin typeface="Arial Narrow" pitchFamily="34" charset="0"/>
              </a:rPr>
              <a:t>procedimento independente</a:t>
            </a:r>
            <a:r>
              <a:rPr lang="pt-BR" sz="2000" dirty="0">
                <a:latin typeface="Arial Narrow" pitchFamily="34" charset="0"/>
              </a:rPr>
              <a:t> que analisa a lista de </a:t>
            </a:r>
            <a:r>
              <a:rPr lang="pt-BR" sz="2000" i="1" dirty="0">
                <a:latin typeface="Arial Narrow" pitchFamily="34" charset="0"/>
              </a:rPr>
              <a:t>tokens </a:t>
            </a:r>
            <a:r>
              <a:rPr lang="pt-BR" sz="2000" dirty="0">
                <a:latin typeface="Arial Narrow" pitchFamily="34" charset="0"/>
              </a:rPr>
              <a:t>reconhecida pelo </a:t>
            </a: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analisador léxico</a:t>
            </a:r>
            <a:r>
              <a:rPr lang="pt-BR" sz="2000" dirty="0">
                <a:latin typeface="Arial Narrow" pitchFamily="34" charset="0"/>
              </a:rPr>
              <a:t>;  </a:t>
            </a:r>
          </a:p>
          <a:p>
            <a:pPr marL="265113" lvl="1" indent="-265113" algn="just">
              <a:spcBef>
                <a:spcPct val="0"/>
              </a:spcBef>
            </a:pPr>
            <a:endParaRPr lang="pt-BR" sz="2000" dirty="0">
              <a:latin typeface="Arial Narrow" pitchFamily="34" charset="0"/>
            </a:endParaRPr>
          </a:p>
          <a:p>
            <a:pPr marL="265113" lvl="1" indent="-265113" algn="just">
              <a:spcBef>
                <a:spcPct val="0"/>
              </a:spcBef>
            </a:pPr>
            <a:r>
              <a:rPr lang="pt-BR" sz="2000" dirty="0">
                <a:latin typeface="Arial Narrow" pitchFamily="34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rotina principal</a:t>
            </a:r>
            <a:r>
              <a:rPr lang="pt-BR" sz="2000" b="1" dirty="0">
                <a:latin typeface="Arial Narrow" pitchFamily="34" charset="0"/>
              </a:rPr>
              <a:t> </a:t>
            </a:r>
            <a:r>
              <a:rPr lang="pt-BR" sz="2000" dirty="0">
                <a:latin typeface="Arial Narrow" pitchFamily="34" charset="0"/>
              </a:rPr>
              <a:t>que controla todo o processo de compilação: sempre que um </a:t>
            </a:r>
            <a:r>
              <a:rPr lang="pt-BR" sz="2000" i="1" dirty="0">
                <a:latin typeface="Arial Narrow" pitchFamily="34" charset="0"/>
              </a:rPr>
              <a:t>token</a:t>
            </a:r>
            <a:r>
              <a:rPr lang="pt-BR" sz="2000" dirty="0">
                <a:latin typeface="Arial Narrow" pitchFamily="34" charset="0"/>
              </a:rPr>
              <a:t> é necessário, o </a:t>
            </a: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analisador léxico</a:t>
            </a:r>
            <a:r>
              <a:rPr lang="pt-BR" sz="2000" dirty="0">
                <a:latin typeface="Arial Narrow" pitchFamily="34" charset="0"/>
              </a:rPr>
              <a:t> é ativado para efetuar o reconhecimento; e quanto determinados pontos da estrutura sintática são reconhecidos, o </a:t>
            </a: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analisador semântico</a:t>
            </a:r>
            <a:r>
              <a:rPr lang="pt-BR" sz="2000" dirty="0">
                <a:latin typeface="Arial Narrow" pitchFamily="34" charset="0"/>
              </a:rPr>
              <a:t> ou o </a:t>
            </a: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gerador de código</a:t>
            </a:r>
            <a:r>
              <a:rPr lang="pt-BR" sz="2000" dirty="0">
                <a:latin typeface="Arial Narrow" pitchFamily="34" charset="0"/>
              </a:rPr>
              <a:t> são executados.</a:t>
            </a:r>
          </a:p>
          <a:p>
            <a:pPr marL="0" lvl="1" indent="0" algn="just">
              <a:spcBef>
                <a:spcPct val="0"/>
              </a:spcBef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0" lvl="1" indent="0" algn="just">
              <a:spcBef>
                <a:spcPct val="0"/>
              </a:spcBef>
              <a:buFontTx/>
              <a:buNone/>
            </a:pPr>
            <a:r>
              <a:rPr lang="pt-BR" sz="2000" dirty="0">
                <a:latin typeface="Arial Narrow" pitchFamily="34" charset="0"/>
              </a:rPr>
              <a:t>Deve ser implementado como um módulo distinto dos demais módulos do compilador.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95F7733-0F94-4D69-B55D-7EEBD5C0D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5" y="2132856"/>
            <a:ext cx="8766050" cy="13405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5" name="Rectangle 113">
            <a:extLst>
              <a:ext uri="{FF2B5EF4-FFF2-40B4-BE49-F238E27FC236}">
                <a16:creationId xmlns:a16="http://schemas.microsoft.com/office/drawing/2014/main" id="{D54190D0-4CCE-474D-94A8-FDF725F00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implementação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14">
            <a:extLst>
              <a:ext uri="{FF2B5EF4-FFF2-40B4-BE49-F238E27FC236}">
                <a16:creationId xmlns:a16="http://schemas.microsoft.com/office/drawing/2014/main" id="{96DAC2E1-6D2C-4988-8E07-F7BB78B05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37CBF4A7-A05F-438C-AEE7-119372470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algn="just">
              <a:spcBef>
                <a:spcPct val="0"/>
              </a:spcBef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Deve efetuar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detecção, diagnóstico e tratamento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de erros sintáticos: </a:t>
            </a: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apresentar uma mensagem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de erro contendo o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token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encontrado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a localização do mesmo (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linha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 e o(s) símbolo(s) esperados;</a:t>
            </a:r>
          </a:p>
          <a:p>
            <a:pPr marL="265113" lvl="1" indent="-265113" algn="just">
              <a:spcBef>
                <a:spcPct val="0"/>
              </a:spcBef>
            </a:pPr>
            <a:endParaRPr lang="pt-BR" sz="2000" dirty="0">
              <a:latin typeface="Arial Narrow" pitchFamily="34" charset="0"/>
            </a:endParaRP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executar algum tipo de recuperação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de forma que a análise possa continuar.</a:t>
            </a:r>
          </a:p>
          <a:p>
            <a:pPr marL="265113" lvl="1" indent="-265113" algn="just">
              <a:spcBef>
                <a:spcPct val="0"/>
              </a:spcBef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0" lvl="1" indent="0" algn="just">
              <a:spcBef>
                <a:spcPct val="0"/>
              </a:spcBef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A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estratégia mais simples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para tratamento de erros é a que, ao detectar um erro, o compilador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emite uma mensagem</a:t>
            </a:r>
            <a:r>
              <a:rPr kumimoji="0" lang="pt-BR" alt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tão precisa quanto possível e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encerra o processo de análise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</a:t>
            </a:r>
          </a:p>
          <a:p>
            <a:pPr marL="0" lvl="1" indent="0" algn="just">
              <a:spcBef>
                <a:spcPct val="0"/>
              </a:spcBef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0" lvl="1" indent="0" algn="just">
              <a:spcBef>
                <a:spcPct val="0"/>
              </a:spcBef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Observa-se que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erros léxicos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e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semânticos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são simples de diagnosticar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diferente dos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erros sintáticos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principalmente em estruturas aninhadas nas quais, normalmente,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tem-se apenas um sintoma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da presença de um erro sintático. Por exemplo, em:</a:t>
            </a:r>
          </a:p>
          <a:p>
            <a:pPr marL="0" lvl="1" indent="0" algn="ctr">
              <a:spcBef>
                <a:spcPct val="0"/>
              </a:spcBef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0" lvl="1" indent="0" algn="ctr">
              <a:spcBef>
                <a:spcPct val="0"/>
              </a:spcBef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total:= valor1 * (valor2 + valor3 * valor4 ;</a:t>
            </a:r>
          </a:p>
          <a:p>
            <a:pPr marL="0" lvl="1" indent="0">
              <a:spcBef>
                <a:spcPct val="0"/>
              </a:spcBef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0" lvl="1" indent="0">
              <a:spcBef>
                <a:spcPct val="0"/>
              </a:spcBef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Quais são os erros possíveis?</a:t>
            </a:r>
          </a:p>
        </p:txBody>
      </p:sp>
      <p:sp>
        <p:nvSpPr>
          <p:cNvPr id="6" name="Rectangle 113">
            <a:extLst>
              <a:ext uri="{FF2B5EF4-FFF2-40B4-BE49-F238E27FC236}">
                <a16:creationId xmlns:a16="http://schemas.microsoft.com/office/drawing/2014/main" id="{05F0F754-D3FB-47A7-AF58-110A19779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implementação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0D4AD288-D4B4-4872-B7A0-A37130AD8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implementação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2D53843D-D0D0-4F98-B6B5-0A8561264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7666CA5-0E7B-451B-9883-E0A5ACA56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algn="just">
              <a:spcBef>
                <a:spcPct val="0"/>
              </a:spcBef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USANDO  UM  COMPILADOR DE COMPILADORES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: GALS</a:t>
            </a: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o que é?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G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erador de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A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nalisadores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L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éxicos e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intáticos</a:t>
            </a:r>
          </a:p>
          <a:p>
            <a:pPr marL="265113" lvl="1" indent="-265113" algn="just">
              <a:spcBef>
                <a:spcPct val="0"/>
              </a:spcBef>
            </a:pPr>
            <a:endParaRPr kumimoji="0" lang="pt-BR" altLang="pt-BR" sz="2000" b="1" dirty="0">
              <a:latin typeface="Arial Narrow" panose="020B0606020202030204" pitchFamily="34" charset="0"/>
            </a:endParaRP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quem desenvolveu?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Carlos Eduardo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Gesser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em 2003, como  TCC/BCC – UFSC</a:t>
            </a:r>
          </a:p>
          <a:p>
            <a:pPr marL="265113" lvl="1" indent="-265113" algn="just">
              <a:spcBef>
                <a:spcPct val="0"/>
              </a:spcBef>
            </a:pPr>
            <a:endParaRPr kumimoji="0" lang="pt-BR" altLang="pt-BR" sz="2000" b="1" dirty="0">
              <a:latin typeface="Arial Narrow" panose="020B0606020202030204" pitchFamily="34" charset="0"/>
            </a:endParaRP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onde pode ser obtido?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  <a:hlinkClick r:id="rId3"/>
              </a:rPr>
              <a:t>http://gals.sourceforge.net/</a:t>
            </a: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265113" lvl="1" indent="-265113" algn="just">
              <a:spcBef>
                <a:spcPct val="0"/>
              </a:spcBef>
            </a:pPr>
            <a:endParaRPr kumimoji="0" lang="pt-BR" altLang="pt-BR" sz="2000" b="1" dirty="0">
              <a:latin typeface="Arial Narrow" panose="020B0606020202030204" pitchFamily="34" charset="0"/>
            </a:endParaRP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como especificar regras gramaticais, como usar o código gerado?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ver em  http://gals.sourceforge.net/, tutorial e ajuda </a:t>
            </a:r>
          </a:p>
          <a:p>
            <a:pPr marL="265113" lvl="1" indent="-265113" algn="just">
              <a:spcBef>
                <a:spcPct val="0"/>
              </a:spcBef>
            </a:pPr>
            <a:endParaRPr kumimoji="0" lang="pt-BR" altLang="pt-BR" sz="2000" b="1" dirty="0">
              <a:latin typeface="Arial Narrow" panose="020B0606020202030204" pitchFamily="34" charset="0"/>
            </a:endParaRP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como executar?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java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–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jar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gals.jar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5">
            <a:extLst>
              <a:ext uri="{FF2B5EF4-FFF2-40B4-BE49-F238E27FC236}">
                <a16:creationId xmlns:a16="http://schemas.microsoft.com/office/drawing/2014/main" id="{640A94CD-26D7-42C7-AD97-92709258067A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3194" y="1288280"/>
            <a:ext cx="6297612" cy="5249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114">
            <a:extLst>
              <a:ext uri="{FF2B5EF4-FFF2-40B4-BE49-F238E27FC236}">
                <a16:creationId xmlns:a16="http://schemas.microsoft.com/office/drawing/2014/main" id="{0988CEF2-DDEE-4348-966E-0B3DB6B49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A3C994-E3F6-4012-A0CD-94D6619E6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886642"/>
            <a:ext cx="8088313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USANDO O GALS: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passo 1</a:t>
            </a:r>
            <a:endParaRPr kumimoji="0" lang="pt-BR" altLang="pt-BR" sz="2000" b="1" dirty="0">
              <a:latin typeface="Arial Narrow" panose="020B0606020202030204" pitchFamily="34" charset="0"/>
            </a:endParaRPr>
          </a:p>
        </p:txBody>
      </p:sp>
      <p:sp>
        <p:nvSpPr>
          <p:cNvPr id="5" name="Rectangle 113">
            <a:extLst>
              <a:ext uri="{FF2B5EF4-FFF2-40B4-BE49-F238E27FC236}">
                <a16:creationId xmlns:a16="http://schemas.microsoft.com/office/drawing/2014/main" id="{631DFC59-76D1-43AD-BF1B-12A4C6346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implementação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7">
            <a:extLst>
              <a:ext uri="{FF2B5EF4-FFF2-40B4-BE49-F238E27FC236}">
                <a16:creationId xmlns:a16="http://schemas.microsoft.com/office/drawing/2014/main" id="{7B894D44-3930-495B-A0EF-6437636A0957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3193" y="1288280"/>
            <a:ext cx="6297613" cy="5249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114">
            <a:extLst>
              <a:ext uri="{FF2B5EF4-FFF2-40B4-BE49-F238E27FC236}">
                <a16:creationId xmlns:a16="http://schemas.microsoft.com/office/drawing/2014/main" id="{667B96E6-BE63-4834-87B6-0C1BB96BB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3E8C28-C161-4232-9F12-949065565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886642"/>
            <a:ext cx="8088313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USANDO O GALS: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passo 2 – configurando opções</a:t>
            </a:r>
            <a:endParaRPr kumimoji="0" lang="pt-BR" altLang="pt-BR" sz="2000" b="1" dirty="0">
              <a:latin typeface="Arial Narrow" panose="020B0606020202030204" pitchFamily="34" charset="0"/>
            </a:endParaRPr>
          </a:p>
        </p:txBody>
      </p:sp>
      <p:sp>
        <p:nvSpPr>
          <p:cNvPr id="5" name="Rectangle 113">
            <a:extLst>
              <a:ext uri="{FF2B5EF4-FFF2-40B4-BE49-F238E27FC236}">
                <a16:creationId xmlns:a16="http://schemas.microsoft.com/office/drawing/2014/main" id="{2EE30D4C-43A6-4485-9A96-6F2C4336D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implementação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70FF31F9-F24E-40DE-B540-DF38B079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458" y="2867868"/>
            <a:ext cx="2403475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015C87-20B5-4218-AE7A-F77F22D01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933" y="2867868"/>
            <a:ext cx="2403475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Line 9">
            <a:extLst>
              <a:ext uri="{FF2B5EF4-FFF2-40B4-BE49-F238E27FC236}">
                <a16:creationId xmlns:a16="http://schemas.microsoft.com/office/drawing/2014/main" id="{481F56D3-87C9-4E0A-86B3-33A54AB8D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2388" y="3284984"/>
            <a:ext cx="661988" cy="703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14">
            <a:extLst>
              <a:ext uri="{FF2B5EF4-FFF2-40B4-BE49-F238E27FC236}">
                <a16:creationId xmlns:a16="http://schemas.microsoft.com/office/drawing/2014/main" id="{887FC7BA-7A7C-44CF-81F9-D859DADB8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0653A3-6610-445F-BDC7-A3B1A0DCB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886642"/>
            <a:ext cx="8088313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USANDO O GALS: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passo 3 – especificando regras sintáticas</a:t>
            </a:r>
            <a:endParaRPr kumimoji="0" lang="pt-BR" altLang="pt-BR" sz="2000" b="1" dirty="0">
              <a:latin typeface="Arial Narrow" panose="020B0606020202030204" pitchFamily="34" charset="0"/>
            </a:endParaRPr>
          </a:p>
        </p:txBody>
      </p:sp>
      <p:sp>
        <p:nvSpPr>
          <p:cNvPr id="5" name="Rectangle 113">
            <a:extLst>
              <a:ext uri="{FF2B5EF4-FFF2-40B4-BE49-F238E27FC236}">
                <a16:creationId xmlns:a16="http://schemas.microsoft.com/office/drawing/2014/main" id="{7B515E7D-8FD1-4B45-929F-E5F9C300E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implementação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FCB5923B-2A37-425C-B3CB-29F129C1E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88280"/>
            <a:ext cx="6330950" cy="550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672AF184-7C73-47B4-B789-F51E03646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215" y="1756592"/>
            <a:ext cx="36210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BBBE676-8B6C-4E45-B3E1-BC86258E0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886642"/>
            <a:ext cx="8088313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USANDO O GALS: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passo 4 – simulando reconhecimento de regras sintáticas</a:t>
            </a:r>
            <a:endParaRPr kumimoji="0" lang="pt-BR" altLang="pt-BR" sz="2000" b="1" dirty="0">
              <a:latin typeface="Arial Narrow" panose="020B0606020202030204" pitchFamily="34" charset="0"/>
            </a:endParaRPr>
          </a:p>
        </p:txBody>
      </p:sp>
      <p:sp>
        <p:nvSpPr>
          <p:cNvPr id="4" name="Line 114">
            <a:extLst>
              <a:ext uri="{FF2B5EF4-FFF2-40B4-BE49-F238E27FC236}">
                <a16:creationId xmlns:a16="http://schemas.microsoft.com/office/drawing/2014/main" id="{DFFFAA5C-3A2B-4D21-8163-EA0549530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5" name="Rectangle 113">
            <a:extLst>
              <a:ext uri="{FF2B5EF4-FFF2-40B4-BE49-F238E27FC236}">
                <a16:creationId xmlns:a16="http://schemas.microsoft.com/office/drawing/2014/main" id="{82CB689E-24C5-4087-B7CF-B46D742B0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implementação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CDA46B6B-5995-4C8F-B129-1A3FFD5A0DB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52" y="1288280"/>
            <a:ext cx="6348412" cy="55229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FF8D017C-545C-4FFF-8C63-4FC0C3826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914" y="1762942"/>
            <a:ext cx="4141788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4">
            <a:extLst>
              <a:ext uri="{FF2B5EF4-FFF2-40B4-BE49-F238E27FC236}">
                <a16:creationId xmlns:a16="http://schemas.microsoft.com/office/drawing/2014/main" id="{EB32D0B4-7C63-4A61-BEB1-87A2CBD0F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7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400">
              <a:latin typeface="Times New Roman" panose="02020603050405020304" pitchFamily="18" charset="0"/>
            </a:endParaRPr>
          </a:p>
        </p:txBody>
      </p:sp>
      <p:graphicFrame>
        <p:nvGraphicFramePr>
          <p:cNvPr id="79877" name="Group 5">
            <a:extLst>
              <a:ext uri="{FF2B5EF4-FFF2-40B4-BE49-F238E27FC236}">
                <a16:creationId xmlns:a16="http://schemas.microsoft.com/office/drawing/2014/main" id="{AC29F871-4E70-4039-B7B7-2AD5E3F3C428}"/>
              </a:ext>
            </a:extLst>
          </p:cNvPr>
          <p:cNvGraphicFramePr>
            <a:graphicFrameLocks noGrp="1"/>
          </p:cNvGraphicFramePr>
          <p:nvPr/>
        </p:nvGraphicFramePr>
        <p:xfrm>
          <a:off x="0" y="2197100"/>
          <a:ext cx="207964" cy="2465388"/>
        </p:xfrm>
        <a:graphic>
          <a:graphicData uri="http://schemas.openxmlformats.org/drawingml/2006/table">
            <a:tbl>
              <a:tblPr/>
              <a:tblGrid>
                <a:gridCol w="207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5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282" marR="9128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70" name="Text Box 11">
            <a:extLst>
              <a:ext uri="{FF2B5EF4-FFF2-40B4-BE49-F238E27FC236}">
                <a16:creationId xmlns:a16="http://schemas.microsoft.com/office/drawing/2014/main" id="{FB475E9E-EFBA-4B68-B09C-A0CE30FBB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76" y="764704"/>
            <a:ext cx="878051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8288" indent="-268288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tabLst>
                <a:tab pos="36036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6036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6036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pt-BR" altLang="pt-BR" sz="2000" dirty="0">
                <a:latin typeface="Arial Narrow" panose="020B0606020202030204" pitchFamily="34" charset="0"/>
              </a:rPr>
              <a:t>AHO, A. V. et al.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Compiladores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 princípios, técnicas e ferramentas. 2. ed. São Paulo: Pearson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Addison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Wesley, 2008</a:t>
            </a:r>
            <a:r>
              <a:rPr kumimoji="0" lang="pt-BR" altLang="pt-BR" sz="2000" dirty="0">
                <a:latin typeface="Times New Roman" panose="02020603050405020304" pitchFamily="18" charset="0"/>
              </a:rPr>
              <a:t>.</a:t>
            </a: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pt-BR" altLang="pt-BR" sz="2000" dirty="0">
                <a:latin typeface="Arial Narrow" panose="020B0606020202030204" pitchFamily="34" charset="0"/>
              </a:rPr>
              <a:t>GESSER, C. E.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GALS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 gerador de analisadores léxicos e sintáticos. [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S.l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.], [2003]. Disponível em: http://gals.sourceforge.net. Acesso em: 21 fev. </a:t>
            </a:r>
            <a:r>
              <a:rPr kumimoji="0" lang="pt-BR" altLang="pt-BR" sz="2000">
                <a:latin typeface="Arial Narrow" panose="020B0606020202030204" pitchFamily="34" charset="0"/>
              </a:rPr>
              <a:t>2021.</a:t>
            </a: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pt-BR" altLang="pt-BR" sz="2000" dirty="0">
                <a:latin typeface="Arial Narrow" panose="020B0606020202030204" pitchFamily="34" charset="0"/>
              </a:rPr>
              <a:t>LOUDEN, K. C.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Compiladores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 princípios e práticas. São Paulo: Thomson Pioneira, 2004. 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pt-BR" altLang="pt-BR" sz="2000" dirty="0">
                <a:latin typeface="Arial Narrow" panose="020B0606020202030204" pitchFamily="34" charset="0"/>
              </a:rPr>
              <a:t>PRICE, A. M. A.; TOSCANI, S. S.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Implementação de linguagens de programação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 compiladores. 2.ed. Porto Alegre: Sagra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Luzzatto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2001.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DC9C84-7356-4CB2-8E90-5B498345D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76" y="100013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DOCUMENTOS CONSULTADOS / RECOMENDADOS</a:t>
            </a:r>
            <a:r>
              <a:rPr kumimoji="1"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endParaRPr kumimoji="1" lang="en-US" sz="4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CBA9A18A-8681-4C41-AC83-D415559FF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CD25BA35-5B5D-4085-8A25-4C94A052A92E}"/>
              </a:ext>
            </a:extLst>
          </p:cNvPr>
          <p:cNvGrpSpPr/>
          <p:nvPr/>
        </p:nvGrpSpPr>
        <p:grpSpPr>
          <a:xfrm>
            <a:off x="323528" y="908720"/>
            <a:ext cx="2876550" cy="4876800"/>
            <a:chOff x="1335088" y="911225"/>
            <a:chExt cx="2876550" cy="4876800"/>
          </a:xfrm>
        </p:grpSpPr>
        <p:sp>
          <p:nvSpPr>
            <p:cNvPr id="4" name="Rectangle 140">
              <a:extLst>
                <a:ext uri="{FF2B5EF4-FFF2-40B4-BE49-F238E27FC236}">
                  <a16:creationId xmlns:a16="http://schemas.microsoft.com/office/drawing/2014/main" id="{599DA8F0-02B1-4119-B6E4-A54A9CD75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675" y="1987550"/>
              <a:ext cx="2109788" cy="6524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2000" b="1">
                  <a:solidFill>
                    <a:srgbClr val="008000"/>
                  </a:solidFill>
                  <a:latin typeface="Arial Narrow" panose="020B0606020202030204" pitchFamily="34" charset="0"/>
                </a:rPr>
                <a:t>ANALISADOR LÉXICO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1800" b="1">
                <a:solidFill>
                  <a:srgbClr val="FF0000"/>
                </a:solidFill>
              </a:endParaRPr>
            </a:p>
          </p:txBody>
        </p:sp>
        <p:sp>
          <p:nvSpPr>
            <p:cNvPr id="5" name="Rectangle 148">
              <a:extLst>
                <a:ext uri="{FF2B5EF4-FFF2-40B4-BE49-F238E27FC236}">
                  <a16:creationId xmlns:a16="http://schemas.microsoft.com/office/drawing/2014/main" id="{BB540AA7-10E4-4118-850E-BFF5CB6F4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975" y="3143250"/>
              <a:ext cx="2354263" cy="712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2000" dirty="0">
                  <a:latin typeface="Arial Narrow" panose="020B0606020202030204" pitchFamily="34" charset="0"/>
                </a:rPr>
                <a:t>lista de </a:t>
              </a:r>
              <a:r>
                <a:rPr kumimoji="0" lang="pt-BR" altLang="pt-BR" sz="2000" i="1" dirty="0">
                  <a:latin typeface="Arial Narrow" panose="020B0606020202030204" pitchFamily="34" charset="0"/>
                </a:rPr>
                <a:t>tokens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2000" dirty="0">
                  <a:latin typeface="Arial Narrow" panose="020B0606020202030204" pitchFamily="34" charset="0"/>
                </a:rPr>
                <a:t>(lexema, classe, linha)</a:t>
              </a:r>
            </a:p>
          </p:txBody>
        </p:sp>
        <p:sp>
          <p:nvSpPr>
            <p:cNvPr id="6" name="Rectangle 147">
              <a:extLst>
                <a:ext uri="{FF2B5EF4-FFF2-40B4-BE49-F238E27FC236}">
                  <a16:creationId xmlns:a16="http://schemas.microsoft.com/office/drawing/2014/main" id="{5C2EC2D9-3AB7-4AE1-B14B-07E007A1D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088" y="911225"/>
              <a:ext cx="2876550" cy="912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2000" dirty="0">
                  <a:latin typeface="Arial Narrow" panose="020B0606020202030204" pitchFamily="34" charset="0"/>
                </a:rPr>
                <a:t>programa fonte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2000" dirty="0">
                  <a:latin typeface="Arial Narrow" panose="020B0606020202030204" pitchFamily="34" charset="0"/>
                </a:rPr>
                <a:t>(sequência de caracteres)</a:t>
              </a:r>
            </a:p>
          </p:txBody>
        </p:sp>
        <p:sp>
          <p:nvSpPr>
            <p:cNvPr id="7" name="Line 141">
              <a:extLst>
                <a:ext uri="{FF2B5EF4-FFF2-40B4-BE49-F238E27FC236}">
                  <a16:creationId xmlns:a16="http://schemas.microsoft.com/office/drawing/2014/main" id="{522E4BBE-7CA8-48B5-8BA1-29EB4B779E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82069" y="1753394"/>
              <a:ext cx="346075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Line 141">
              <a:extLst>
                <a:ext uri="{FF2B5EF4-FFF2-40B4-BE49-F238E27FC236}">
                  <a16:creationId xmlns:a16="http://schemas.microsoft.com/office/drawing/2014/main" id="{CAB95183-7ECE-4CFF-9FDE-3D11D82113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80481" y="2928144"/>
              <a:ext cx="346075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Rectangle 140">
              <a:extLst>
                <a:ext uri="{FF2B5EF4-FFF2-40B4-BE49-F238E27FC236}">
                  <a16:creationId xmlns:a16="http://schemas.microsoft.com/office/drawing/2014/main" id="{3090D511-91F2-48DB-98E2-60B5836B8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913" y="4233863"/>
              <a:ext cx="2109787" cy="6524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20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ANALISADOR SINTÁTICO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1800" b="1">
                <a:solidFill>
                  <a:srgbClr val="FF0000"/>
                </a:solidFill>
              </a:endParaRPr>
            </a:p>
          </p:txBody>
        </p:sp>
        <p:sp>
          <p:nvSpPr>
            <p:cNvPr id="11" name="Rectangle 148">
              <a:extLst>
                <a:ext uri="{FF2B5EF4-FFF2-40B4-BE49-F238E27FC236}">
                  <a16:creationId xmlns:a16="http://schemas.microsoft.com/office/drawing/2014/main" id="{BA395D4D-D1EB-4DF3-9656-D82418FF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5432425"/>
              <a:ext cx="2354262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2000" b="1" dirty="0">
                  <a:latin typeface="Arial Narrow" panose="020B0606020202030204" pitchFamily="34" charset="0"/>
                </a:rPr>
                <a:t>árvore  sintática</a:t>
              </a:r>
            </a:p>
          </p:txBody>
        </p:sp>
        <p:sp>
          <p:nvSpPr>
            <p:cNvPr id="13" name="Line 141">
              <a:extLst>
                <a:ext uri="{FF2B5EF4-FFF2-40B4-BE49-F238E27FC236}">
                  <a16:creationId xmlns:a16="http://schemas.microsoft.com/office/drawing/2014/main" id="{459B5DE9-95A4-43C0-A731-6565A2552F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77306" y="3999707"/>
              <a:ext cx="346075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Line 141">
              <a:extLst>
                <a:ext uri="{FF2B5EF4-FFF2-40B4-BE49-F238E27FC236}">
                  <a16:creationId xmlns:a16="http://schemas.microsoft.com/office/drawing/2014/main" id="{B1E7B98F-DA78-4AB8-B4CD-A5E78389CF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75719" y="5172869"/>
              <a:ext cx="346075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100" name="Rectangle 14">
            <a:extLst>
              <a:ext uri="{FF2B5EF4-FFF2-40B4-BE49-F238E27FC236}">
                <a16:creationId xmlns:a16="http://schemas.microsoft.com/office/drawing/2014/main" id="{A34AD985-3FE1-4945-8F3D-E2C8BFBD0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913944"/>
            <a:ext cx="575468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5113" indent="-265113">
              <a:spcBef>
                <a:spcPct val="0"/>
              </a:spcBef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agrupar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i="1" dirty="0">
                <a:latin typeface="Arial Narrow" panose="020B0606020202030204" pitchFamily="34" charset="0"/>
              </a:rPr>
              <a:t>tokens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em estruturas sintáticas de acordo com a gramática especificada, construindo a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árvore sintática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correspondente;</a:t>
            </a:r>
          </a:p>
          <a:p>
            <a:pPr marL="265113" indent="-265113">
              <a:spcBef>
                <a:spcPct val="0"/>
              </a:spcBef>
              <a:buClrTx/>
              <a:buSzTx/>
              <a:buFont typeface="Arial Narrow" panose="020B0606020202030204" pitchFamily="34" charset="0"/>
              <a:buChar char="–"/>
            </a:pPr>
            <a:endParaRPr kumimoji="0" lang="pt-BR" altLang="pt-BR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265113" indent="-265113">
              <a:spcBef>
                <a:spcPct val="0"/>
              </a:spcBef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detectar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e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diagnosticar </a:t>
            </a:r>
            <a:r>
              <a:rPr kumimoji="0" lang="pt-BR" alt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erros sintáticos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ou seja, sequências de </a:t>
            </a:r>
            <a:r>
              <a:rPr kumimoji="0" lang="pt-BR" altLang="pt-BR" sz="2000" i="1" dirty="0">
                <a:latin typeface="Arial Narrow" panose="020B0606020202030204" pitchFamily="34" charset="0"/>
              </a:rPr>
              <a:t>tokens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que não estão na ordem definida pela gramática da linguagem.</a:t>
            </a: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320F78DD-CD27-4C44-85CC-168633F5F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função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8D056731-3D24-4F83-ACF0-87478AD08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DBC2ADAE-2A34-44AE-A68E-601E39329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especificação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das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regras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sintáticas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DC677B98-D08C-42D2-AD45-200CC47C4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DA85F839-BB78-4D6D-939C-4F5BBD7F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Faz-se uma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especificação preliminar</a:t>
            </a:r>
            <a:r>
              <a:rPr kumimoji="0" lang="pt-BR" alt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da sintaxe da linguagem, usando 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descrição textual</a:t>
            </a:r>
            <a:r>
              <a:rPr kumimoji="0" lang="pt-BR" altLang="pt-BR" sz="2000" dirty="0">
                <a:solidFill>
                  <a:srgbClr val="008000"/>
                </a:solidFill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(</a:t>
            </a:r>
            <a:r>
              <a:rPr kumimoji="0" lang="pt-BR" altLang="pt-BR" sz="2000" u="sng" dirty="0">
                <a:latin typeface="Arial Narrow" panose="020B0606020202030204" pitchFamily="34" charset="0"/>
              </a:rPr>
              <a:t>especificação informal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):</a:t>
            </a:r>
            <a:endParaRPr lang="pt-BR" sz="2000" dirty="0">
              <a:latin typeface="Arial Narrow" pitchFamily="34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F74DEAE-2327-4848-A5A8-61F7E259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792122"/>
            <a:ext cx="8352927" cy="113282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Suponha que uma linguagem de programação só tenha variáveis do tipo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inteiro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e que a declaração de variáveis deve ser feita usando a palavra reservada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variáveis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seguida do tipo, de uma lista de identificadores separados por vírgula, e de um ponto e vírgula.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>
            <a:extLst>
              <a:ext uri="{FF2B5EF4-FFF2-40B4-BE49-F238E27FC236}">
                <a16:creationId xmlns:a16="http://schemas.microsoft.com/office/drawing/2014/main" id="{93730FA2-DA9A-4757-9F80-6FFA6AC46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820093"/>
            <a:ext cx="8352927" cy="21129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u="sng" dirty="0">
                <a:latin typeface="Arial Narrow" panose="020B0606020202030204" pitchFamily="34" charset="0"/>
              </a:rPr>
              <a:t>forma geral da declaração de variáveis:</a:t>
            </a: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variáveis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&lt;tipo&gt; &lt;lista de identificadores&gt; </a:t>
            </a:r>
            <a:r>
              <a:rPr kumimoji="0"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onde: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     </a:t>
            </a:r>
            <a:r>
              <a:rPr kumimoji="0"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&lt;tipo&gt;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pode ser </a:t>
            </a:r>
            <a:r>
              <a:rPr kumimoji="0"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     </a:t>
            </a:r>
            <a:r>
              <a:rPr kumimoji="0"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&lt;lista de identificadores&gt;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contém um identificador ou vários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     identificadores separados uns dos outros por vírgula.</a:t>
            </a: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DBC2ADAE-2A34-44AE-A68E-601E39329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especificação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das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regras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sintáticas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DC677B98-D08C-42D2-AD45-200CC47C4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DA85F839-BB78-4D6D-939C-4F5BBD7F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Faz-se uma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especificação preliminar</a:t>
            </a:r>
            <a:r>
              <a:rPr kumimoji="0" lang="pt-BR" alt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da sintaxe da linguagem, usando 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descrição textual</a:t>
            </a:r>
            <a:r>
              <a:rPr kumimoji="0" lang="pt-BR" altLang="pt-BR" sz="2000" dirty="0">
                <a:solidFill>
                  <a:srgbClr val="008000"/>
                </a:solidFill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(</a:t>
            </a:r>
            <a:r>
              <a:rPr kumimoji="0" lang="pt-BR" altLang="pt-BR" sz="2000" u="sng" dirty="0">
                <a:latin typeface="Arial Narrow" panose="020B0606020202030204" pitchFamily="34" charset="0"/>
              </a:rPr>
              <a:t>especificação informal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):</a:t>
            </a:r>
            <a:endParaRPr lang="pt-BR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8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608A38DB-DA07-4B54-9DB7-4FC245AC8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5" y="1815713"/>
            <a:ext cx="8352927" cy="34854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Uma gramática livre de contexto é uma quádrupla G = (V</a:t>
            </a:r>
            <a:r>
              <a:rPr kumimoji="0" lang="pt-BR" altLang="pt-BR" sz="2000" baseline="-25000" dirty="0">
                <a:latin typeface="Arial Narrow" panose="020B0606020202030204" pitchFamily="34" charset="0"/>
              </a:rPr>
              <a:t>N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V</a:t>
            </a:r>
            <a:r>
              <a:rPr kumimoji="0" lang="pt-BR" altLang="pt-BR" sz="2000" baseline="-25000" dirty="0">
                <a:latin typeface="Arial Narrow" panose="020B0606020202030204" pitchFamily="34" charset="0"/>
              </a:rPr>
              <a:t>T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P, S), onde: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2438" algn="l"/>
              </a:tabLst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V</a:t>
            </a:r>
            <a:r>
              <a:rPr kumimoji="0" lang="pt-BR" altLang="pt-BR" sz="2000" b="1" baseline="-25000" dirty="0">
                <a:latin typeface="Arial Narrow" panose="020B0606020202030204" pitchFamily="34" charset="0"/>
              </a:rPr>
              <a:t>N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	é um conjunto finito de símbolos não terminais, representados com uma letra </a:t>
            </a:r>
          </a:p>
          <a:p>
            <a:pPr defTabSz="452438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	maiúscula;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b="1" dirty="0">
              <a:latin typeface="Arial Narrow" panose="020B0606020202030204" pitchFamily="34" charset="0"/>
            </a:endParaRPr>
          </a:p>
          <a:p>
            <a:pPr defTabSz="452438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V</a:t>
            </a:r>
            <a:r>
              <a:rPr kumimoji="0" lang="pt-BR" altLang="pt-BR" sz="2000" b="1" baseline="-25000" dirty="0">
                <a:latin typeface="Arial Narrow" panose="020B0606020202030204" pitchFamily="34" charset="0"/>
              </a:rPr>
              <a:t>T 	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é um conjunto finito de símbolos terminais, representados com letras minúsculas,</a:t>
            </a:r>
          </a:p>
          <a:p>
            <a:pPr defTabSz="452438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	dígitos ou caracteres especiais;</a:t>
            </a:r>
            <a:endParaRPr kumimoji="0" lang="pt-BR" altLang="pt-BR" sz="2000" b="1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b="1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2438" algn="l"/>
              </a:tabLst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P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	é conjunto finito de regras de produção (ou regras gramaticais) cada uma da forma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P = { A 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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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| A 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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V</a:t>
            </a:r>
            <a:r>
              <a:rPr kumimoji="0" lang="pt-BR" altLang="pt-BR" sz="2000" baseline="-25000" dirty="0">
                <a:latin typeface="Arial Narrow" panose="020B0606020202030204" pitchFamily="34" charset="0"/>
              </a:rPr>
              <a:t>N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 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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 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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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(V</a:t>
            </a:r>
            <a:r>
              <a:rPr kumimoji="0" lang="pt-BR" altLang="pt-BR" sz="2000" baseline="-25000" dirty="0">
                <a:latin typeface="Arial Narrow" panose="020B0606020202030204" pitchFamily="34" charset="0"/>
              </a:rPr>
              <a:t>N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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V</a:t>
            </a:r>
            <a:r>
              <a:rPr kumimoji="0" lang="pt-BR" altLang="pt-BR" sz="2000" baseline="-25000" dirty="0">
                <a:latin typeface="Arial Narrow" panose="020B0606020202030204" pitchFamily="34" charset="0"/>
              </a:rPr>
              <a:t>T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)* }</a:t>
            </a:r>
            <a:endParaRPr kumimoji="0" lang="pt-BR" altLang="pt-BR" sz="2000" b="1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b="1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2438" algn="l"/>
              </a:tabLst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S	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é o símbolo inicial da gramática pertencente a V</a:t>
            </a:r>
            <a:r>
              <a:rPr kumimoji="0" lang="pt-BR" altLang="pt-BR" sz="2000" baseline="-25000" dirty="0">
                <a:latin typeface="Arial Narrow" panose="020B0606020202030204" pitchFamily="34" charset="0"/>
              </a:rPr>
              <a:t>N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DBC2ADAE-2A34-44AE-A68E-601E39329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especificação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das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regras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sintáticas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DC677B98-D08C-42D2-AD45-200CC47C4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DA85F839-BB78-4D6D-939C-4F5BBD7F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Faz-se uma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especificação detalhada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das regras sintáticas, usando 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gramáticas livres de contexto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(</a:t>
            </a:r>
            <a:r>
              <a:rPr kumimoji="0" lang="pt-BR" altLang="pt-BR" sz="2000" u="sng" dirty="0">
                <a:latin typeface="Arial Narrow" panose="020B0606020202030204" pitchFamily="34" charset="0"/>
              </a:rPr>
              <a:t>especificação formal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):</a:t>
            </a:r>
            <a:endParaRPr lang="pt-BR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6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>
            <a:extLst>
              <a:ext uri="{FF2B5EF4-FFF2-40B4-BE49-F238E27FC236}">
                <a16:creationId xmlns:a16="http://schemas.microsoft.com/office/drawing/2014/main" id="{BB5B9B76-E9D1-43EC-B822-6CE75A87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5" y="1815713"/>
            <a:ext cx="8352926" cy="34134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2438" algn="l"/>
              </a:tabLst>
            </a:pPr>
            <a:r>
              <a:rPr kumimoji="0"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&lt;x&gt;	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representa um símbolo não terminal, cujo nome é dado pela cadeia </a:t>
            </a:r>
            <a:r>
              <a:rPr kumimoji="0"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de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2438" algn="l"/>
              </a:tabLst>
            </a:pPr>
            <a:r>
              <a:rPr kumimoji="0" lang="pt-BR" altLang="pt-BR" sz="2000" dirty="0">
                <a:latin typeface="Arial Narrow" panose="020B0606020202030204" pitchFamily="34" charset="0"/>
              </a:rPr>
              <a:t>	caracteres;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2438" algn="l"/>
              </a:tabLst>
            </a:pPr>
            <a:endParaRPr kumimoji="0" lang="pt-BR" altLang="pt-BR" sz="2000" b="1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2438" algn="l"/>
              </a:tabLst>
            </a:pPr>
            <a:r>
              <a:rPr kumimoji="0"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ou </a:t>
            </a:r>
            <a:r>
              <a:rPr kumimoji="0"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2438" algn="l"/>
              </a:tabLst>
            </a:pPr>
            <a:r>
              <a:rPr kumimoji="0" lang="pt-BR" altLang="pt-BR" sz="2000" dirty="0">
                <a:latin typeface="Arial Narrow" panose="020B0606020202030204" pitchFamily="34" charset="0"/>
              </a:rPr>
              <a:t>	representa um símbolo terminal, dado pela cadeia </a:t>
            </a:r>
            <a:r>
              <a:rPr kumimoji="0"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ou </a:t>
            </a:r>
            <a:r>
              <a:rPr kumimoji="0"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de caracteres;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2438" algn="l"/>
              </a:tabLst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2438" algn="l"/>
              </a:tabLst>
            </a:pPr>
            <a:r>
              <a:rPr kumimoji="0"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&lt;x&gt;::= </a:t>
            </a:r>
            <a:r>
              <a:rPr kumimoji="0"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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2438" algn="l"/>
              </a:tabLst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	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representa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as regras de produção, associando o não-terminal </a:t>
            </a:r>
            <a:r>
              <a:rPr kumimoji="0"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&lt;x&gt;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à sentença </a:t>
            </a:r>
            <a:r>
              <a:rPr kumimoji="0"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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2438" algn="l"/>
              </a:tabLst>
            </a:pPr>
            <a:endParaRPr kumimoji="0" lang="pt-BR" altLang="pt-BR" sz="2000" b="1" dirty="0"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2438" algn="l"/>
              </a:tabLst>
            </a:pPr>
            <a:r>
              <a:rPr kumimoji="0"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	separa as diversas regras de produção que estão à direita do símbolo </a:t>
            </a:r>
            <a:r>
              <a:rPr kumimoji="0"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desde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2438" algn="l"/>
              </a:tabLst>
            </a:pPr>
            <a:r>
              <a:rPr kumimoji="0" lang="pt-BR" altLang="pt-BR" sz="2000" dirty="0">
                <a:latin typeface="Arial Narrow" panose="020B0606020202030204" pitchFamily="34" charset="0"/>
              </a:rPr>
              <a:t>	que o símbolo não terminal à esquerda seja o mesmo.</a:t>
            </a: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DBC2ADAE-2A34-44AE-A68E-601E39329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especificação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das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regras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sintáticas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DC677B98-D08C-42D2-AD45-200CC47C4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DA85F839-BB78-4D6D-939C-4F5BBD7F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Faz-se uma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especificação detalhada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das regras sintáticas, usando 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notação BNF - </a:t>
            </a:r>
            <a:r>
              <a:rPr kumimoji="0" lang="pt-BR" altLang="pt-BR" sz="2000" b="1" i="1" dirty="0" err="1">
                <a:solidFill>
                  <a:srgbClr val="008000"/>
                </a:solidFill>
                <a:latin typeface="Arial Narrow" panose="020B0606020202030204" pitchFamily="34" charset="0"/>
              </a:rPr>
              <a:t>Backus-Naur</a:t>
            </a:r>
            <a:r>
              <a:rPr kumimoji="0" lang="pt-BR" altLang="pt-BR" sz="2000" b="1" i="1" dirty="0">
                <a:solidFill>
                  <a:srgbClr val="008000"/>
                </a:solidFill>
                <a:latin typeface="Arial Narrow" panose="020B0606020202030204" pitchFamily="34" charset="0"/>
              </a:rPr>
              <a:t> </a:t>
            </a:r>
            <a:r>
              <a:rPr kumimoji="0" lang="pt-BR" altLang="pt-BR" sz="2000" b="1" i="1" dirty="0" err="1">
                <a:solidFill>
                  <a:srgbClr val="008000"/>
                </a:solidFill>
                <a:latin typeface="Arial Narrow" panose="020B0606020202030204" pitchFamily="34" charset="0"/>
              </a:rPr>
              <a:t>Form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(</a:t>
            </a:r>
            <a:r>
              <a:rPr kumimoji="0" lang="pt-BR" altLang="pt-BR" sz="2000" u="sng" dirty="0">
                <a:latin typeface="Arial Narrow" panose="020B0606020202030204" pitchFamily="34" charset="0"/>
              </a:rPr>
              <a:t>especificação formal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):</a:t>
            </a:r>
            <a:endParaRPr lang="pt-BR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74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>
            <a:extLst>
              <a:ext uri="{FF2B5EF4-FFF2-40B4-BE49-F238E27FC236}">
                <a16:creationId xmlns:a16="http://schemas.microsoft.com/office/drawing/2014/main" id="{BB5B9B76-E9D1-43EC-B822-6CE75A87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7" y="1412777"/>
            <a:ext cx="8352926" cy="19442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Apresentam um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início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e um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fim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ligados por um grafo orientado, cujos 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retângulos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representam os símbolos não terminais e as 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elipses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representam os símbolos terminais.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Para ler um diagrama de sintaxe, deve-se seguir as setas, as quais podem eventualmente apresentar caminhos alternativos ou não obrigatórios. </a:t>
            </a: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DBC2ADAE-2A34-44AE-A68E-601E39329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especificação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das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regras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sintáticas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DC677B98-D08C-42D2-AD45-200CC47C4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DA85F839-BB78-4D6D-939C-4F5BBD7F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Faz-se uma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especificação detalhada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das regras sintáticas, usando 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diagrama de sintaxe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</a:t>
            </a:r>
            <a:endParaRPr lang="pt-BR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50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E1A0A4F0-A0EE-4DF1-9EBA-18EFED441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ANÁLISE SINTÁTICA: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reconhecimento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das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regras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sintáticas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8C8D854E-91C4-4BB1-A4DE-B663A57C8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0C657DE-6009-465B-B0D0-EBD01069A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Deve-se:</a:t>
            </a:r>
          </a:p>
          <a:p>
            <a:pPr marL="265113" lvl="1" indent="-265113">
              <a:defRPr/>
            </a:pP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converter </a:t>
            </a:r>
            <a:r>
              <a:rPr lang="pt-BR" sz="2000" dirty="0">
                <a:latin typeface="Arial Narrow" pitchFamily="34" charset="0"/>
              </a:rPr>
              <a:t>a especificação feita em termos de gramáticas livres de contexto em </a:t>
            </a: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autômatos de pilha</a:t>
            </a:r>
            <a:r>
              <a:rPr lang="pt-BR" sz="2000" dirty="0">
                <a:latin typeface="Arial Narrow" pitchFamily="34" charset="0"/>
              </a:rPr>
              <a:t>, que são um dispositivo formal não-determinístico reconhecedor de linguagens livre de contexto e um modelo natural de </a:t>
            </a:r>
            <a:r>
              <a:rPr lang="pt-BR" sz="2000" b="1" dirty="0">
                <a:latin typeface="Arial Narrow" pitchFamily="34" charset="0"/>
              </a:rPr>
              <a:t>analisador sintático</a:t>
            </a:r>
            <a:r>
              <a:rPr lang="pt-BR" sz="2000" dirty="0">
                <a:latin typeface="Arial Narrow" pitchFamily="34" charset="0"/>
              </a:rPr>
              <a:t>;</a:t>
            </a:r>
          </a:p>
          <a:p>
            <a:pPr marL="265113" lvl="1" indent="-265113">
              <a:defRPr/>
            </a:pPr>
            <a:endParaRPr lang="pt-BR" sz="2000" b="1" dirty="0">
              <a:solidFill>
                <a:srgbClr val="FF0000"/>
              </a:solidFill>
              <a:latin typeface="Arial Narrow" pitchFamily="34" charset="0"/>
            </a:endParaRPr>
          </a:p>
          <a:p>
            <a:pPr marL="265113" lvl="1" indent="-265113">
              <a:defRPr/>
            </a:pP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implementar</a:t>
            </a:r>
            <a:r>
              <a:rPr lang="pt-BR" sz="2000" dirty="0">
                <a:latin typeface="Arial Narrow" pitchFamily="34" charset="0"/>
              </a:rPr>
              <a:t> os autômatos de pilha.</a:t>
            </a:r>
          </a:p>
          <a:p>
            <a:pPr marL="0" lvl="1" indent="0">
              <a:buNone/>
              <a:defRPr/>
            </a:pPr>
            <a:endParaRPr lang="pt-BR" sz="2000" dirty="0">
              <a:latin typeface="Arial Narrow" pitchFamily="34" charset="0"/>
            </a:endParaRPr>
          </a:p>
          <a:p>
            <a:pPr marL="0" lvl="1" indent="0">
              <a:buNone/>
              <a:defRPr/>
            </a:pPr>
            <a:r>
              <a:rPr lang="pt-BR" sz="2000" dirty="0">
                <a:latin typeface="Arial Narrow" pitchFamily="34" charset="0"/>
              </a:rPr>
              <a:t>Existem duas classes fundamentais de analisadores sintáticos: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ascendentes</a:t>
            </a:r>
            <a:r>
              <a:rPr lang="pt-BR" sz="2000" dirty="0">
                <a:latin typeface="Arial Narrow" pitchFamily="34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descendentes</a:t>
            </a:r>
            <a:r>
              <a:rPr lang="pt-BR" sz="2000" dirty="0">
                <a:latin typeface="Arial Narrow" pitchFamily="3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2358</Words>
  <Application>Microsoft Office PowerPoint</Application>
  <PresentationFormat>Apresentação na tela (4:3)</PresentationFormat>
  <Paragraphs>278</Paragraphs>
  <Slides>28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</vt:lpstr>
      <vt:lpstr>Arial Narrow</vt:lpstr>
      <vt:lpstr>Calibri</vt:lpstr>
      <vt:lpstr>Courier New</vt:lpstr>
      <vt:lpstr>Monotype Sorts</vt:lpstr>
      <vt:lpstr>Times New Roman</vt:lpstr>
      <vt:lpstr>Verdana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Joyce Martins</dc:creator>
  <cp:lastModifiedBy>Joyce Martins</cp:lastModifiedBy>
  <cp:revision>243</cp:revision>
  <dcterms:created xsi:type="dcterms:W3CDTF">2020-08-12T11:39:18Z</dcterms:created>
  <dcterms:modified xsi:type="dcterms:W3CDTF">2021-02-21T14:12:05Z</dcterms:modified>
</cp:coreProperties>
</file>