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8" r:id="rId2"/>
    <p:sldId id="257" r:id="rId3"/>
    <p:sldId id="378" r:id="rId4"/>
    <p:sldId id="379" r:id="rId5"/>
    <p:sldId id="329" r:id="rId6"/>
    <p:sldId id="330" r:id="rId7"/>
    <p:sldId id="331" r:id="rId8"/>
    <p:sldId id="283" r:id="rId9"/>
    <p:sldId id="284" r:id="rId10"/>
    <p:sldId id="318" r:id="rId11"/>
    <p:sldId id="382" r:id="rId12"/>
    <p:sldId id="383" r:id="rId13"/>
    <p:sldId id="384" r:id="rId14"/>
    <p:sldId id="385" r:id="rId15"/>
    <p:sldId id="368" r:id="rId16"/>
    <p:sldId id="369" r:id="rId17"/>
    <p:sldId id="332" r:id="rId18"/>
    <p:sldId id="333" r:id="rId19"/>
    <p:sldId id="334" r:id="rId20"/>
    <p:sldId id="387" r:id="rId21"/>
    <p:sldId id="380" r:id="rId22"/>
    <p:sldId id="352" r:id="rId23"/>
    <p:sldId id="354" r:id="rId24"/>
    <p:sldId id="374" r:id="rId25"/>
    <p:sldId id="381" r:id="rId26"/>
    <p:sldId id="375" r:id="rId27"/>
    <p:sldId id="280" r:id="rId28"/>
    <p:sldId id="386" r:id="rId2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ECFF"/>
    <a:srgbClr val="FFB000"/>
    <a:srgbClr val="FF9900"/>
    <a:srgbClr val="003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45C3-964D-4A95-9D37-628A5F729DF7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EACCF-F3BF-4D3C-9DEF-B7F8841337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759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3B40E852-125E-4E49-9393-B8DB6FA811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fld id="{F814AF2F-E88C-4BB6-A618-50400C3FB5CC}" type="slidenum">
              <a:rPr lang="en-US" altLang="pt-BR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pt-B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3D57655-2A8E-47E7-9106-2801C8C3A4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8D1B06AC-8731-41C5-BD15-05A4F29B0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92904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858357CD-0F4A-4DBA-B1E4-9D45785657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fld id="{97C39386-136B-43F5-900F-DE6B1890F9BC}" type="slidenum">
              <a:rPr lang="en-US" altLang="pt-BR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12</a:t>
            </a:fld>
            <a:endParaRPr lang="en-US" altLang="pt-B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F854A937-1166-4402-AB61-20235214A9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764E33FF-33C4-4B87-A11C-B24F458682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40651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858357CD-0F4A-4DBA-B1E4-9D45785657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fld id="{97C39386-136B-43F5-900F-DE6B1890F9BC}" type="slidenum">
              <a:rPr lang="en-US" altLang="pt-BR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pt-B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F854A937-1166-4402-AB61-20235214A9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764E33FF-33C4-4B87-A11C-B24F458682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38302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858357CD-0F4A-4DBA-B1E4-9D45785657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fld id="{97C39386-136B-43F5-900F-DE6B1890F9BC}" type="slidenum">
              <a:rPr lang="en-US" altLang="pt-BR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14</a:t>
            </a:fld>
            <a:endParaRPr lang="en-US" altLang="pt-B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F854A937-1166-4402-AB61-20235214A9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764E33FF-33C4-4B87-A11C-B24F458682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61885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CA1F1D6F-16CF-4B0A-A019-3F5C683102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fld id="{3AE27818-9FC6-42E0-90D2-A44A3EB42D2B}" type="slidenum">
              <a:rPr lang="en-US" altLang="pt-BR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15</a:t>
            </a:fld>
            <a:endParaRPr lang="en-US" altLang="pt-B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99D0B270-6FA7-43E8-8DC6-B765477933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87747910-1047-4365-9182-1A18CFD9F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67D45973-5583-4FDE-9FF6-CD28D727AE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fld id="{202BF89E-AE12-4664-B873-AD7799D96D63}" type="slidenum">
              <a:rPr lang="en-US" altLang="pt-BR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16</a:t>
            </a:fld>
            <a:endParaRPr lang="en-US" altLang="pt-B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305F4D4C-0072-48FE-8BBD-F389CFF5C0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A4DEBFDA-8366-41D4-931E-8521276D75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A6D7B852-8223-422C-9074-FA229216CB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fld id="{63D72664-020A-445A-AA3F-402E2E15F217}" type="slidenum">
              <a:rPr lang="en-US" altLang="pt-BR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altLang="pt-B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C344DA5D-915E-4311-9DBB-59924CDB60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36D19676-AB3A-4B24-9A9F-1D8DF3FBC0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E907828F-042E-4B98-929C-8A331FD120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fld id="{F41FD995-BBB0-4790-B262-48BE0ACB564D}" type="slidenum">
              <a:rPr lang="en-US" altLang="pt-BR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18</a:t>
            </a:fld>
            <a:endParaRPr lang="en-US" altLang="pt-B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A0CC08CC-1B92-4BE7-A292-960069EF9E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F96E2FA3-9CF5-4AED-A655-A05283A11B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8EA74DFB-F13C-4935-8338-00A137FF8E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fld id="{C9B442BC-F349-4D0F-A029-B3D253FE3ECE}" type="slidenum">
              <a:rPr lang="en-US" altLang="pt-BR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19</a:t>
            </a:fld>
            <a:endParaRPr lang="en-US" altLang="pt-B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3EA8094A-AF41-45F6-8552-7C7AFAC72A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583D4E69-3027-40AC-8BD3-F104E9AAEC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8EA74DFB-F13C-4935-8338-00A137FF8E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fld id="{C9B442BC-F349-4D0F-A029-B3D253FE3ECE}" type="slidenum">
              <a:rPr lang="en-US" altLang="pt-BR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20</a:t>
            </a:fld>
            <a:endParaRPr lang="en-US" altLang="pt-B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3EA8094A-AF41-45F6-8552-7C7AFAC72A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583D4E69-3027-40AC-8BD3-F104E9AAEC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15374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A6D7B852-8223-422C-9074-FA229216CB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fld id="{63D72664-020A-445A-AA3F-402E2E15F217}" type="slidenum">
              <a:rPr lang="en-US" altLang="pt-BR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21</a:t>
            </a:fld>
            <a:endParaRPr lang="en-US" altLang="pt-B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C344DA5D-915E-4311-9DBB-59924CDB60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36D19676-AB3A-4B24-9A9F-1D8DF3FBC0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51330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3B40E852-125E-4E49-9393-B8DB6FA811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fld id="{F814AF2F-E88C-4BB6-A618-50400C3FB5CC}" type="slidenum">
              <a:rPr lang="en-US" altLang="pt-BR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pt-B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3D57655-2A8E-47E7-9106-2801C8C3A4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8D1B06AC-8731-41C5-BD15-05A4F29B0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027012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2C4C05F1-1984-4B64-963A-DCB9B02B5F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fld id="{797436FE-DBA1-4D6C-96B4-E5DB7A8542A4}" type="slidenum">
              <a:rPr lang="en-US" altLang="pt-BR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22</a:t>
            </a:fld>
            <a:endParaRPr lang="en-US" altLang="pt-B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6625FFE7-462A-4C0D-AB0B-ED699ADDA3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9F88B7FC-303A-4F24-8860-E44B586AE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C7930090-B9E8-4B30-8BEE-CAAC3C8461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fld id="{018B2488-520D-4F26-AE4C-E52AB7F26C0D}" type="slidenum">
              <a:rPr lang="en-US" altLang="pt-BR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23</a:t>
            </a:fld>
            <a:endParaRPr lang="en-US" altLang="pt-B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B64BA4A3-3705-4AE2-9365-8A1A49D6E6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3B705A4D-3F13-4ED3-9C26-C87EBC9AAC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D778F9F8-F6EE-4830-A70D-802456B404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fld id="{151E1A45-56C5-46F8-B075-A89F4FFB3D1C}" type="slidenum">
              <a:rPr lang="en-US" altLang="pt-BR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24</a:t>
            </a:fld>
            <a:endParaRPr lang="en-US" altLang="pt-B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1DFAE44C-607E-4BA4-BD6E-48CCB36874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C96AF456-50AB-48B8-A68D-2E01BA597E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A6D7B852-8223-422C-9074-FA229216CB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fld id="{63D72664-020A-445A-AA3F-402E2E15F217}" type="slidenum">
              <a:rPr lang="en-US" altLang="pt-BR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25</a:t>
            </a:fld>
            <a:endParaRPr lang="en-US" altLang="pt-B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C344DA5D-915E-4311-9DBB-59924CDB60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36D19676-AB3A-4B24-9A9F-1D8DF3FBC0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21390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09AC17A6-D2AA-4742-BFB1-281225A592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fld id="{872EAAC8-544C-4C08-BE77-5ED41D63143D}" type="slidenum">
              <a:rPr lang="en-US" altLang="pt-BR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26</a:t>
            </a:fld>
            <a:endParaRPr lang="en-US" altLang="pt-B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508B1032-58E0-4E08-83F9-C12E40B9EF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47F60892-93FF-4CA8-9CDF-43F469D77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225C0496-6A23-4919-974E-5456BA20FF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1ACCC2-8393-45B7-BF4F-E0E83ADD458C}" type="slidenum">
              <a:rPr lang="en-US" altLang="pt-BR" sz="1300" smtClean="0"/>
              <a:pPr/>
              <a:t>27</a:t>
            </a:fld>
            <a:endParaRPr lang="en-US" altLang="pt-BR" sz="13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F8A0A206-07E4-4AD3-B6B6-574DF223A0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8C6721B6-8BB3-4D6E-9C37-80ACB03942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225C0496-6A23-4919-974E-5456BA20FF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1ACCC2-8393-45B7-BF4F-E0E83ADD458C}" type="slidenum">
              <a:rPr lang="en-US" altLang="pt-BR" sz="1300" smtClean="0"/>
              <a:pPr/>
              <a:t>28</a:t>
            </a:fld>
            <a:endParaRPr lang="en-US" altLang="pt-BR" sz="13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F8A0A206-07E4-4AD3-B6B6-574DF223A0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8C6721B6-8BB3-4D6E-9C37-80ACB03942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67743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108C1B73-DBF7-4D3A-9221-ABE68819AB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fld id="{8284A5FE-2130-41A1-B9E2-F5B28DF5E6C3}" type="slidenum">
              <a:rPr lang="en-US" altLang="pt-BR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pt-B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C9E5AC67-62C5-4A77-868A-34B2B65205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63FBB021-C203-4380-BD22-4A1FD4C40F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A2E0E7C5-C5D9-41F3-B4D8-05C8EC2F0C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fld id="{831EBAB5-6E5B-43A6-984F-46E5847A224A}" type="slidenum">
              <a:rPr lang="en-US" altLang="pt-BR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altLang="pt-B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B999BDAE-FFF3-4D4F-AA84-D7BEDFA5C1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D4A70991-65E1-40D9-A61A-EDCBEC9BCB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86EA49E3-87DF-4EB4-8E42-E21140A628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fld id="{767BA93E-B2D7-4761-AE8D-66B23D361549}" type="slidenum">
              <a:rPr lang="en-US" altLang="pt-BR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pt-B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A93665D4-8611-4AFE-A527-B89EE26C4E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045B8DE6-C869-4D9E-AA86-E59C3DF614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6537CBAF-43A7-4A73-8892-8A6B27895F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fld id="{30E14A6C-E665-4F42-B7B7-850E7568D735}" type="slidenum">
              <a:rPr lang="en-US" altLang="pt-BR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pt-B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B5A39674-4644-4B2A-8D64-89FAD231BC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FF11698F-3636-4FD8-B4E7-015BE26629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3FEF170B-C2DF-423C-8526-4F7777FC63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fld id="{63A6FA5E-7645-41B9-86BD-708F58F39E65}" type="slidenum">
              <a:rPr lang="en-US" altLang="pt-BR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altLang="pt-B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20B7EF3D-ADCE-4B2D-9F92-CA3346CCF5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02209B37-F09C-4AAE-95A2-8CB33EEDD9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858357CD-0F4A-4DBA-B1E4-9D45785657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fld id="{97C39386-136B-43F5-900F-DE6B1890F9BC}" type="slidenum">
              <a:rPr lang="en-US" altLang="pt-BR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10</a:t>
            </a:fld>
            <a:endParaRPr lang="en-US" altLang="pt-B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F854A937-1166-4402-AB61-20235214A9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764E33FF-33C4-4B87-A11C-B24F458682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858357CD-0F4A-4DBA-B1E4-9D45785657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fld id="{97C39386-136B-43F5-900F-DE6B1890F9BC}" type="slidenum">
              <a:rPr lang="en-US" altLang="pt-BR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11</a:t>
            </a:fld>
            <a:endParaRPr lang="en-US" altLang="pt-B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F854A937-1166-4402-AB61-20235214A9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764E33FF-33C4-4B87-A11C-B24F458682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32033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36646-A4EA-4197-9AFE-E0D49482D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B3010B-A0C3-430A-8B52-3D38BD8E4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C96FC3-344E-4496-899C-FC48162F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4964F2-4D0A-4A5B-8AE6-ADD1F347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310D59-FA78-4F16-B7E5-D89398F3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78724B-6F80-4CA7-BA0B-75F33061EC8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396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579A5-54B7-4337-A8A6-CAFF7200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66374D-9C8B-4C70-91A8-4A6994B7B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ADC179-10D1-44C6-8C4C-7047C4EB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C6CEEB-F40B-4977-A0C4-602C4463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1BD909-7824-41DE-B056-0C37B2D7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4C871A-FF86-41CB-BF05-BA572B57972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3587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22D46C-D3B7-4B61-B551-A924D5A16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3D4F30-E856-42B6-B5D2-E338A55E3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62D4F3-2789-4746-81DF-DE4B600E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0E283C-972B-4BD4-A44B-80C65002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DC83E3-0F57-458B-8AD8-2D435090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FDF1DF-8371-4FC4-9FF1-105DBB01BB0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3825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96229-95DE-43B4-A297-7E6459C3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5C673E-D293-4F5F-A67D-748FBE70D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EC9BE1-CC80-460F-93D8-85FF9676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3D50D0-FF46-4F5F-859B-A0AA5ABE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342141-65D6-4C6C-8E1A-4D6C8ACC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D423AC-6E16-4215-B8E4-F5E2BC5DADD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4144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90BC3-41A7-4EB1-8E36-0115F4FE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DF7868-8078-495C-8AE8-1E226D151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3428BB-14C0-4656-BB84-4B323C02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97257C-56DC-4586-8CEE-732A9F3A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E3806A-9A8B-45D0-B774-4766A19B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C2430-2E32-4CAC-BE74-35C83E86C4F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5959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65EAB-7ECF-4DAC-AC17-725718F0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AB546D-32F3-4E77-BCAF-651E85FB8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0415AD-A383-43F6-9D75-5832B8330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92BC49-BA12-455F-834A-7B988187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A8EB5B-AB24-46E1-ADBA-4AB18B97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33DB64-45E0-40A1-8854-BE3148EF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0B92E-3EC3-4347-9279-36D8C56AA75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3590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49CD0-C87B-4F51-BFD9-DF42CC57F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D2801E-7A1C-427D-97B9-C2DEB0EE3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DBAB8B-073E-4C1C-A56D-9CB5AEA74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528681-08C3-440B-915F-D68DD71A1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C078BA-9744-4BB5-95D8-8F3540F2D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682383-3BF1-4054-9900-B2451FA0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931180-5110-480D-B649-E08381E3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44BF63-FCAA-4C85-A917-34076C4C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B4DF3-A317-41AE-B461-912609B2B0E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5762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A167C-9E3E-41A7-8858-E4AFFF888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1CE3415-8BBC-4B44-A03D-FF29741C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E8DD7D-BF79-4EC6-8E00-FC0A0297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EB27825-B100-4537-9114-BE8993FF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1B359-EA33-4DBC-AE76-1423AFEA224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9811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9CFCDF-2972-44D5-B21E-CB7FBA30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372721-EE09-4FBE-87BC-71523F98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346AEC3-F469-43CA-9965-FA40CCE7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F8EF38-52FB-4FCF-B5BD-894AC50580D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9016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FD6FF-B145-40AD-B5A0-B6B419F4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C3B62E-34D9-450F-A194-72FB260D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6396D2-EF89-4EF1-8B92-A6E21B325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164AE6-CAF3-418B-8460-6D892F87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E4E583-F9D5-4257-B73C-A7B32394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EC1B7C-401C-4005-9E17-939F479E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32B74-6127-4251-907A-DE18FC797A9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6717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70D6D-3ECC-46DF-9590-816144B7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0430FE-9D19-4617-82AC-603B9922D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67A9C7-22ED-414B-89CD-298EC4438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5DFF5E-3762-42B6-ADA0-06574C6F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763D61-751A-4F35-906C-4BAA2FD2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6717C7-9596-4C38-BE5C-FF57CED8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F3EBD-B595-41C4-8DA8-C9DB1049391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6400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5355FDE-6091-46ED-B16F-0EDA7B51E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319FB3B-3040-462A-9D99-04346DADB7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3BD5DC2-EA48-4245-B4E7-4EF2E594904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 alt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B4FC89E-B27C-49C7-B127-518779B24B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 alt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984B1CB-72D1-4698-B7A9-2485EB2D7DF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CBC1D36-FE07-4AAA-8CB4-1BA567BC975E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4E7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410" y="-3970"/>
            <a:ext cx="7748362" cy="6874811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Imagem 6" descr="Uma imagem contendo desenho, texto&#10;&#10;Descrição gerada automaticamente">
            <a:extLst>
              <a:ext uri="{FF2B5EF4-FFF2-40B4-BE49-F238E27FC236}">
                <a16:creationId xmlns:a16="http://schemas.microsoft.com/office/drawing/2014/main" id="{E1820400-861C-40FD-B005-68FAD27D6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088" y="404664"/>
            <a:ext cx="1529006" cy="1081772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38C3ED8F-E20E-41A7-84A1-0CF9D8A39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403" y="2348880"/>
            <a:ext cx="7824787" cy="3236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pt-BR" sz="3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TEORIA  DA  COMPUTAÇÃO</a:t>
            </a:r>
          </a:p>
          <a:p>
            <a:pPr algn="ctr">
              <a:defRPr/>
            </a:pPr>
            <a:endParaRPr lang="pt-BR" sz="3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ctr">
              <a:defRPr/>
            </a:pPr>
            <a:endParaRPr lang="pt-BR" sz="3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ctr">
              <a:defRPr/>
            </a:pP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unidade 2 – LINGUAGENS: GRAMÁTICAS E MÁQUINAS</a:t>
            </a:r>
          </a:p>
          <a:p>
            <a:pPr algn="ctr">
              <a:defRPr/>
            </a:pP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Profa. Joyce Martins (joyce@furb.br)</a:t>
            </a: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1657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4">
            <a:extLst>
              <a:ext uri="{FF2B5EF4-FFF2-40B4-BE49-F238E27FC236}">
                <a16:creationId xmlns:a16="http://schemas.microsoft.com/office/drawing/2014/main" id="{7B7B97C0-4196-4550-86AE-5E088C1F62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27984" y="2204864"/>
            <a:ext cx="3879196" cy="172072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função de  transição: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200" b="0" dirty="0">
                <a:latin typeface="Times New Roman" panose="02020603050405020304" pitchFamily="18" charset="0"/>
              </a:rPr>
              <a:t> </a:t>
            </a:r>
            <a:endParaRPr kumimoji="0" lang="pt-BR" altLang="pt-BR" sz="12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2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b="0" dirty="0">
              <a:latin typeface="Times New Roman" panose="02020603050405020304" pitchFamily="18" charset="0"/>
            </a:endParaRPr>
          </a:p>
        </p:txBody>
      </p:sp>
      <p:sp>
        <p:nvSpPr>
          <p:cNvPr id="9223" name="Text Box 36">
            <a:extLst>
              <a:ext uri="{FF2B5EF4-FFF2-40B4-BE49-F238E27FC236}">
                <a16:creationId xmlns:a16="http://schemas.microsoft.com/office/drawing/2014/main" id="{7981C15E-913A-4A68-9A42-E4578346E19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672070" y="859482"/>
            <a:ext cx="2043946" cy="641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unidade de entrada </a:t>
            </a:r>
            <a:r>
              <a:rPr kumimoji="0" lang="pt-BR" altLang="pt-BR" sz="1800" dirty="0">
                <a:solidFill>
                  <a:srgbClr val="FF0000"/>
                </a:solidFill>
                <a:latin typeface="Arial Narrow" panose="020B0606020202030204" pitchFamily="34" charset="0"/>
              </a:rPr>
              <a:t>(ou fita)</a:t>
            </a:r>
            <a:endParaRPr kumimoji="0" lang="pt-BR" altLang="pt-BR" sz="18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224" name="AutoShape 37">
            <a:extLst>
              <a:ext uri="{FF2B5EF4-FFF2-40B4-BE49-F238E27FC236}">
                <a16:creationId xmlns:a16="http://schemas.microsoft.com/office/drawing/2014/main" id="{C23FEBC7-913A-4CB3-B214-980E07033CF9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 flipV="1">
            <a:off x="573672" y="1607047"/>
            <a:ext cx="1219246" cy="836446"/>
          </a:xfrm>
          <a:prstGeom prst="flowChartOffpageConnecto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unidade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de leitura</a:t>
            </a:r>
          </a:p>
        </p:txBody>
      </p:sp>
      <p:sp>
        <p:nvSpPr>
          <p:cNvPr id="9225" name="Text Box 38">
            <a:extLst>
              <a:ext uri="{FF2B5EF4-FFF2-40B4-BE49-F238E27FC236}">
                <a16:creationId xmlns:a16="http://schemas.microsoft.com/office/drawing/2014/main" id="{1D7AB60E-4458-433D-802F-B51B1B00318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698097" y="3261184"/>
            <a:ext cx="1514532" cy="641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unidade de controle</a:t>
            </a:r>
          </a:p>
        </p:txBody>
      </p:sp>
      <p:cxnSp>
        <p:nvCxnSpPr>
          <p:cNvPr id="9226" name="AutoShape 39">
            <a:extLst>
              <a:ext uri="{FF2B5EF4-FFF2-40B4-BE49-F238E27FC236}">
                <a16:creationId xmlns:a16="http://schemas.microsoft.com/office/drawing/2014/main" id="{D086EC16-9A7D-4685-B136-C9976000D0D9}"/>
              </a:ext>
            </a:extLst>
          </p:cNvPr>
          <p:cNvCxnSpPr>
            <a:cxnSpLocks noChangeAspect="1" noChangeShapeType="1"/>
          </p:cNvCxnSpPr>
          <p:nvPr/>
        </p:nvCxnSpPr>
        <p:spPr bwMode="auto">
          <a:xfrm rot="10800000">
            <a:off x="1177382" y="2545073"/>
            <a:ext cx="693764" cy="863429"/>
          </a:xfrm>
          <a:prstGeom prst="curvedConnector3">
            <a:avLst>
              <a:gd name="adj1" fmla="val 80769"/>
            </a:avLst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</p:cxnSp>
      <p:cxnSp>
        <p:nvCxnSpPr>
          <p:cNvPr id="9227" name="AutoShape 40">
            <a:extLst>
              <a:ext uri="{FF2B5EF4-FFF2-40B4-BE49-F238E27FC236}">
                <a16:creationId xmlns:a16="http://schemas.microsoft.com/office/drawing/2014/main" id="{572A6655-86CA-431E-A1C9-A9A73B5736A5}"/>
              </a:ext>
            </a:extLst>
          </p:cNvPr>
          <p:cNvCxnSpPr>
            <a:cxnSpLocks noChangeAspect="1" noChangeShapeType="1"/>
          </p:cNvCxnSpPr>
          <p:nvPr/>
        </p:nvCxnSpPr>
        <p:spPr bwMode="auto">
          <a:xfrm flipV="1">
            <a:off x="3007370" y="2328422"/>
            <a:ext cx="1311325" cy="129673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</p:cxnSp>
      <p:grpSp>
        <p:nvGrpSpPr>
          <p:cNvPr id="9228" name="Grupo 5">
            <a:extLst>
              <a:ext uri="{FF2B5EF4-FFF2-40B4-BE49-F238E27FC236}">
                <a16:creationId xmlns:a16="http://schemas.microsoft.com/office/drawing/2014/main" id="{10BB6887-D628-47FA-A626-C0CE64AC0AEE}"/>
              </a:ext>
            </a:extLst>
          </p:cNvPr>
          <p:cNvGrpSpPr>
            <a:grpSpLocks/>
          </p:cNvGrpSpPr>
          <p:nvPr/>
        </p:nvGrpSpPr>
        <p:grpSpPr bwMode="auto">
          <a:xfrm>
            <a:off x="937283" y="1003916"/>
            <a:ext cx="1638155" cy="388860"/>
            <a:chOff x="1512961" y="1354109"/>
            <a:chExt cx="1638155" cy="388860"/>
          </a:xfrm>
        </p:grpSpPr>
        <p:sp>
          <p:nvSpPr>
            <p:cNvPr id="9246" name="Rectangle 35">
              <a:extLst>
                <a:ext uri="{FF2B5EF4-FFF2-40B4-BE49-F238E27FC236}">
                  <a16:creationId xmlns:a16="http://schemas.microsoft.com/office/drawing/2014/main" id="{A4D003D2-243A-4524-87AA-A9DBEBF1C5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2961" y="1354109"/>
              <a:ext cx="404827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latin typeface="Arial Narrow" panose="020B0606020202030204" pitchFamily="34" charset="0"/>
                </a:rPr>
                <a:t>0</a:t>
              </a:r>
            </a:p>
          </p:txBody>
        </p:sp>
        <p:sp>
          <p:nvSpPr>
            <p:cNvPr id="9247" name="Rectangle 41">
              <a:extLst>
                <a:ext uri="{FF2B5EF4-FFF2-40B4-BE49-F238E27FC236}">
                  <a16:creationId xmlns:a16="http://schemas.microsoft.com/office/drawing/2014/main" id="{BBF94EF6-5B0A-47EF-8FC6-C54353E7EE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8694" y="1354109"/>
              <a:ext cx="406416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latin typeface="Arial Narrow" panose="020B0606020202030204" pitchFamily="34" charset="0"/>
                </a:rPr>
                <a:t>1</a:t>
              </a:r>
            </a:p>
          </p:txBody>
        </p:sp>
        <p:sp>
          <p:nvSpPr>
            <p:cNvPr id="9248" name="Rectangle 42">
              <a:extLst>
                <a:ext uri="{FF2B5EF4-FFF2-40B4-BE49-F238E27FC236}">
                  <a16:creationId xmlns:a16="http://schemas.microsoft.com/office/drawing/2014/main" id="{04D85A99-1A37-4DE0-9728-1D2D68F35A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37852" y="1354109"/>
              <a:ext cx="404828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 dirty="0">
                  <a:latin typeface="Arial Narrow" panose="020B0606020202030204" pitchFamily="34" charset="0"/>
                </a:rPr>
                <a:t>1</a:t>
              </a:r>
            </a:p>
          </p:txBody>
        </p:sp>
        <p:sp>
          <p:nvSpPr>
            <p:cNvPr id="9249" name="Rectangle 43">
              <a:extLst>
                <a:ext uri="{FF2B5EF4-FFF2-40B4-BE49-F238E27FC236}">
                  <a16:creationId xmlns:a16="http://schemas.microsoft.com/office/drawing/2014/main" id="{791C418F-47EC-40D4-ACC2-626007017F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44700" y="1354109"/>
              <a:ext cx="406416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 dirty="0">
                  <a:latin typeface="Arial Narrow" panose="020B0606020202030204" pitchFamily="34" charset="0"/>
                </a:rPr>
                <a:t>1</a:t>
              </a:r>
            </a:p>
          </p:txBody>
        </p:sp>
      </p:grpSp>
      <p:sp>
        <p:nvSpPr>
          <p:cNvPr id="2" name="Rectangle 113">
            <a:extLst>
              <a:ext uri="{FF2B5EF4-FFF2-40B4-BE49-F238E27FC236}">
                <a16:creationId xmlns:a16="http://schemas.microsoft.com/office/drawing/2014/main" id="{471081C0-F1FA-4CC4-962E-A543F457B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2.1 LINGUAGENS REGULARES</a:t>
            </a:r>
            <a:endParaRPr kumimoji="1" lang="pt-BR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909CADE4-AC37-435C-B896-1F87F26BD8B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27EA09-9F9E-47B8-A51D-4F3015158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5" t="18024" r="44295" b="52057"/>
          <a:stretch>
            <a:fillRect/>
          </a:stretch>
        </p:blipFill>
        <p:spPr bwMode="auto">
          <a:xfrm>
            <a:off x="4506213" y="2596783"/>
            <a:ext cx="3800967" cy="1328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4">
            <a:extLst>
              <a:ext uri="{FF2B5EF4-FFF2-40B4-BE49-F238E27FC236}">
                <a16:creationId xmlns:a16="http://schemas.microsoft.com/office/drawing/2014/main" id="{7B7B97C0-4196-4550-86AE-5E088C1F62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27984" y="2204864"/>
            <a:ext cx="3879196" cy="172072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função de  transição: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200" b="0" dirty="0">
                <a:latin typeface="Times New Roman" panose="02020603050405020304" pitchFamily="18" charset="0"/>
              </a:rPr>
              <a:t> </a:t>
            </a:r>
            <a:endParaRPr kumimoji="0" lang="pt-BR" altLang="pt-BR" sz="12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2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b="0" dirty="0">
              <a:latin typeface="Times New Roman" panose="02020603050405020304" pitchFamily="18" charset="0"/>
            </a:endParaRPr>
          </a:p>
        </p:txBody>
      </p:sp>
      <p:sp>
        <p:nvSpPr>
          <p:cNvPr id="9223" name="Text Box 36">
            <a:extLst>
              <a:ext uri="{FF2B5EF4-FFF2-40B4-BE49-F238E27FC236}">
                <a16:creationId xmlns:a16="http://schemas.microsoft.com/office/drawing/2014/main" id="{7981C15E-913A-4A68-9A42-E4578346E19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672070" y="859482"/>
            <a:ext cx="2043946" cy="641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008000"/>
                </a:solidFill>
                <a:latin typeface="Arial Narrow" panose="020B0606020202030204" pitchFamily="34" charset="0"/>
              </a:rPr>
              <a:t>unidade de entrada </a:t>
            </a:r>
            <a:r>
              <a:rPr kumimoji="0" lang="pt-BR" altLang="pt-BR" sz="1800" dirty="0">
                <a:solidFill>
                  <a:srgbClr val="008000"/>
                </a:solidFill>
                <a:latin typeface="Arial Narrow" panose="020B0606020202030204" pitchFamily="34" charset="0"/>
              </a:rPr>
              <a:t>(ou fita)</a:t>
            </a:r>
            <a:endParaRPr kumimoji="0" lang="pt-BR" altLang="pt-BR" sz="1800" b="0" dirty="0">
              <a:solidFill>
                <a:srgbClr val="008000"/>
              </a:solidFill>
              <a:latin typeface="Arial Narrow" panose="020B0606020202030204" pitchFamily="34" charset="0"/>
            </a:endParaRPr>
          </a:p>
        </p:txBody>
      </p:sp>
      <p:sp>
        <p:nvSpPr>
          <p:cNvPr id="9224" name="AutoShape 37">
            <a:extLst>
              <a:ext uri="{FF2B5EF4-FFF2-40B4-BE49-F238E27FC236}">
                <a16:creationId xmlns:a16="http://schemas.microsoft.com/office/drawing/2014/main" id="{C23FEBC7-913A-4CB3-B214-980E07033CF9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 flipV="1">
            <a:off x="573672" y="1607047"/>
            <a:ext cx="1219246" cy="836446"/>
          </a:xfrm>
          <a:prstGeom prst="flowChartOffpageConnecto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unidade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de leitura</a:t>
            </a:r>
          </a:p>
        </p:txBody>
      </p:sp>
      <p:sp>
        <p:nvSpPr>
          <p:cNvPr id="9225" name="Text Box 38">
            <a:extLst>
              <a:ext uri="{FF2B5EF4-FFF2-40B4-BE49-F238E27FC236}">
                <a16:creationId xmlns:a16="http://schemas.microsoft.com/office/drawing/2014/main" id="{1D7AB60E-4458-433D-802F-B51B1B00318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698097" y="3261184"/>
            <a:ext cx="1514532" cy="641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unidade de controle</a:t>
            </a:r>
          </a:p>
        </p:txBody>
      </p:sp>
      <p:cxnSp>
        <p:nvCxnSpPr>
          <p:cNvPr id="9226" name="AutoShape 39">
            <a:extLst>
              <a:ext uri="{FF2B5EF4-FFF2-40B4-BE49-F238E27FC236}">
                <a16:creationId xmlns:a16="http://schemas.microsoft.com/office/drawing/2014/main" id="{D086EC16-9A7D-4685-B136-C9976000D0D9}"/>
              </a:ext>
            </a:extLst>
          </p:cNvPr>
          <p:cNvCxnSpPr>
            <a:cxnSpLocks noChangeAspect="1" noChangeShapeType="1"/>
          </p:cNvCxnSpPr>
          <p:nvPr/>
        </p:nvCxnSpPr>
        <p:spPr bwMode="auto">
          <a:xfrm rot="10800000">
            <a:off x="1177382" y="2545073"/>
            <a:ext cx="693764" cy="863429"/>
          </a:xfrm>
          <a:prstGeom prst="curvedConnector3">
            <a:avLst>
              <a:gd name="adj1" fmla="val 80769"/>
            </a:avLst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</p:cxnSp>
      <p:cxnSp>
        <p:nvCxnSpPr>
          <p:cNvPr id="9227" name="AutoShape 40">
            <a:extLst>
              <a:ext uri="{FF2B5EF4-FFF2-40B4-BE49-F238E27FC236}">
                <a16:creationId xmlns:a16="http://schemas.microsoft.com/office/drawing/2014/main" id="{572A6655-86CA-431E-A1C9-A9A73B5736A5}"/>
              </a:ext>
            </a:extLst>
          </p:cNvPr>
          <p:cNvCxnSpPr>
            <a:cxnSpLocks noChangeAspect="1" noChangeShapeType="1"/>
          </p:cNvCxnSpPr>
          <p:nvPr/>
        </p:nvCxnSpPr>
        <p:spPr bwMode="auto">
          <a:xfrm flipV="1">
            <a:off x="3007370" y="2328422"/>
            <a:ext cx="1311325" cy="129673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</p:cxnSp>
      <p:grpSp>
        <p:nvGrpSpPr>
          <p:cNvPr id="9228" name="Grupo 5">
            <a:extLst>
              <a:ext uri="{FF2B5EF4-FFF2-40B4-BE49-F238E27FC236}">
                <a16:creationId xmlns:a16="http://schemas.microsoft.com/office/drawing/2014/main" id="{10BB6887-D628-47FA-A626-C0CE64AC0AEE}"/>
              </a:ext>
            </a:extLst>
          </p:cNvPr>
          <p:cNvGrpSpPr>
            <a:grpSpLocks/>
          </p:cNvGrpSpPr>
          <p:nvPr/>
        </p:nvGrpSpPr>
        <p:grpSpPr bwMode="auto">
          <a:xfrm>
            <a:off x="937283" y="1003916"/>
            <a:ext cx="1638155" cy="388860"/>
            <a:chOff x="1512961" y="1354109"/>
            <a:chExt cx="1638155" cy="388860"/>
          </a:xfrm>
        </p:grpSpPr>
        <p:sp>
          <p:nvSpPr>
            <p:cNvPr id="9246" name="Rectangle 35">
              <a:extLst>
                <a:ext uri="{FF2B5EF4-FFF2-40B4-BE49-F238E27FC236}">
                  <a16:creationId xmlns:a16="http://schemas.microsoft.com/office/drawing/2014/main" id="{A4D003D2-243A-4524-87AA-A9DBEBF1C5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2961" y="1354109"/>
              <a:ext cx="404827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latin typeface="Arial Narrow" panose="020B0606020202030204" pitchFamily="34" charset="0"/>
                </a:rPr>
                <a:t>0</a:t>
              </a:r>
            </a:p>
          </p:txBody>
        </p:sp>
        <p:sp>
          <p:nvSpPr>
            <p:cNvPr id="9247" name="Rectangle 41">
              <a:extLst>
                <a:ext uri="{FF2B5EF4-FFF2-40B4-BE49-F238E27FC236}">
                  <a16:creationId xmlns:a16="http://schemas.microsoft.com/office/drawing/2014/main" id="{BBF94EF6-5B0A-47EF-8FC6-C54353E7EE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8694" y="1354109"/>
              <a:ext cx="406416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latin typeface="Arial Narrow" panose="020B0606020202030204" pitchFamily="34" charset="0"/>
                </a:rPr>
                <a:t>1</a:t>
              </a:r>
            </a:p>
          </p:txBody>
        </p:sp>
        <p:sp>
          <p:nvSpPr>
            <p:cNvPr id="9248" name="Rectangle 42">
              <a:extLst>
                <a:ext uri="{FF2B5EF4-FFF2-40B4-BE49-F238E27FC236}">
                  <a16:creationId xmlns:a16="http://schemas.microsoft.com/office/drawing/2014/main" id="{04D85A99-1A37-4DE0-9728-1D2D68F35A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37852" y="1354109"/>
              <a:ext cx="404828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 dirty="0">
                  <a:latin typeface="Arial Narrow" panose="020B0606020202030204" pitchFamily="34" charset="0"/>
                </a:rPr>
                <a:t>1</a:t>
              </a:r>
            </a:p>
          </p:txBody>
        </p:sp>
        <p:sp>
          <p:nvSpPr>
            <p:cNvPr id="9249" name="Rectangle 43">
              <a:extLst>
                <a:ext uri="{FF2B5EF4-FFF2-40B4-BE49-F238E27FC236}">
                  <a16:creationId xmlns:a16="http://schemas.microsoft.com/office/drawing/2014/main" id="{791C418F-47EC-40D4-ACC2-626007017F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44700" y="1354109"/>
              <a:ext cx="406416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 dirty="0">
                  <a:latin typeface="Arial Narrow" panose="020B0606020202030204" pitchFamily="34" charset="0"/>
                </a:rPr>
                <a:t>1</a:t>
              </a:r>
            </a:p>
          </p:txBody>
        </p:sp>
      </p:grpSp>
      <p:sp>
        <p:nvSpPr>
          <p:cNvPr id="2" name="Rectangle 113">
            <a:extLst>
              <a:ext uri="{FF2B5EF4-FFF2-40B4-BE49-F238E27FC236}">
                <a16:creationId xmlns:a16="http://schemas.microsoft.com/office/drawing/2014/main" id="{471081C0-F1FA-4CC4-962E-A543F457B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2.1 LINGUAGENS REGULARES</a:t>
            </a:r>
            <a:endParaRPr kumimoji="1" lang="pt-BR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909CADE4-AC37-435C-B896-1F87F26BD8B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27EA09-9F9E-47B8-A51D-4F3015158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5" t="18024" r="44295" b="52057"/>
          <a:stretch>
            <a:fillRect/>
          </a:stretch>
        </p:blipFill>
        <p:spPr bwMode="auto">
          <a:xfrm>
            <a:off x="4506213" y="2596783"/>
            <a:ext cx="3800967" cy="1328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3">
            <a:extLst>
              <a:ext uri="{FF2B5EF4-FFF2-40B4-BE49-F238E27FC236}">
                <a16:creationId xmlns:a16="http://schemas.microsoft.com/office/drawing/2014/main" id="{C7B24F33-9FEF-496E-9DF2-847595E86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072" y="1553452"/>
            <a:ext cx="3925888" cy="14055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6213" indent="-176213">
              <a:spcBef>
                <a:spcPct val="0"/>
              </a:spcBef>
              <a:spcAft>
                <a:spcPts val="800"/>
              </a:spcAft>
              <a:buClrTx/>
              <a:buSzTx/>
              <a:buFont typeface="Arial Narrow" panose="020B0606020202030204" pitchFamily="34" charset="0"/>
              <a:buChar char="–"/>
            </a:pPr>
            <a:r>
              <a:rPr kumimoji="0" lang="pt-BR" altLang="pt-BR" sz="1800" b="0" dirty="0">
                <a:latin typeface="Arial Narrow" panose="020B0606020202030204" pitchFamily="34" charset="0"/>
              </a:rPr>
              <a:t>divide-se em quadros, com um símbolo em cada quadro; </a:t>
            </a:r>
          </a:p>
          <a:p>
            <a:pPr marL="176213" indent="-176213">
              <a:spcBef>
                <a:spcPct val="0"/>
              </a:spcBef>
              <a:spcAft>
                <a:spcPts val="800"/>
              </a:spcAft>
              <a:buClrTx/>
              <a:buSzTx/>
              <a:buFont typeface="Arial Narrow" panose="020B0606020202030204" pitchFamily="34" charset="0"/>
              <a:buChar char="–"/>
            </a:pPr>
            <a:r>
              <a:rPr kumimoji="0" lang="pt-BR" altLang="pt-BR" sz="1800" b="0" dirty="0">
                <a:latin typeface="Arial Narrow" panose="020B0606020202030204" pitchFamily="34" charset="0"/>
              </a:rPr>
              <a:t>é finita; </a:t>
            </a:r>
          </a:p>
          <a:p>
            <a:pPr marL="176213" indent="-176213">
              <a:spcBef>
                <a:spcPct val="0"/>
              </a:spcBef>
              <a:buClrTx/>
              <a:buSzTx/>
              <a:buFont typeface="Arial Narrow" panose="020B0606020202030204" pitchFamily="34" charset="0"/>
              <a:buChar char="–"/>
            </a:pPr>
            <a:r>
              <a:rPr kumimoji="0" lang="pt-BR" altLang="pt-BR" sz="1800" b="0" dirty="0">
                <a:latin typeface="Arial Narrow" panose="020B0606020202030204" pitchFamily="34" charset="0"/>
              </a:rPr>
              <a:t>a única operação possível é leitura.</a:t>
            </a:r>
          </a:p>
        </p:txBody>
      </p:sp>
    </p:spTree>
    <p:extLst>
      <p:ext uri="{BB962C8B-B14F-4D97-AF65-F5344CB8AC3E}">
        <p14:creationId xmlns:p14="http://schemas.microsoft.com/office/powerpoint/2010/main" val="2194900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4">
            <a:extLst>
              <a:ext uri="{FF2B5EF4-FFF2-40B4-BE49-F238E27FC236}">
                <a16:creationId xmlns:a16="http://schemas.microsoft.com/office/drawing/2014/main" id="{7B7B97C0-4196-4550-86AE-5E088C1F62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27984" y="2204864"/>
            <a:ext cx="3879196" cy="172072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função de  transição: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200" b="0" dirty="0">
                <a:latin typeface="Times New Roman" panose="02020603050405020304" pitchFamily="18" charset="0"/>
              </a:rPr>
              <a:t> </a:t>
            </a:r>
            <a:endParaRPr kumimoji="0" lang="pt-BR" altLang="pt-BR" sz="12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2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b="0" dirty="0">
              <a:latin typeface="Times New Roman" panose="02020603050405020304" pitchFamily="18" charset="0"/>
            </a:endParaRPr>
          </a:p>
        </p:txBody>
      </p:sp>
      <p:sp>
        <p:nvSpPr>
          <p:cNvPr id="9223" name="Text Box 36">
            <a:extLst>
              <a:ext uri="{FF2B5EF4-FFF2-40B4-BE49-F238E27FC236}">
                <a16:creationId xmlns:a16="http://schemas.microsoft.com/office/drawing/2014/main" id="{7981C15E-913A-4A68-9A42-E4578346E19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672070" y="859482"/>
            <a:ext cx="2043946" cy="641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unidade de entrada </a:t>
            </a:r>
            <a:r>
              <a:rPr kumimoji="0" lang="pt-BR" altLang="pt-BR" sz="1800" dirty="0">
                <a:solidFill>
                  <a:srgbClr val="FF0000"/>
                </a:solidFill>
                <a:latin typeface="Arial Narrow" panose="020B0606020202030204" pitchFamily="34" charset="0"/>
              </a:rPr>
              <a:t>(ou fita)</a:t>
            </a:r>
            <a:endParaRPr kumimoji="0" lang="pt-BR" altLang="pt-BR" sz="18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224" name="AutoShape 37">
            <a:extLst>
              <a:ext uri="{FF2B5EF4-FFF2-40B4-BE49-F238E27FC236}">
                <a16:creationId xmlns:a16="http://schemas.microsoft.com/office/drawing/2014/main" id="{C23FEBC7-913A-4CB3-B214-980E07033CF9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 flipV="1">
            <a:off x="573672" y="1607047"/>
            <a:ext cx="1219246" cy="836446"/>
          </a:xfrm>
          <a:prstGeom prst="flowChartOffpageConnecto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008000"/>
                </a:solidFill>
                <a:latin typeface="Arial Narrow" panose="020B0606020202030204" pitchFamily="34" charset="0"/>
              </a:rPr>
              <a:t>unidade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008000"/>
                </a:solidFill>
                <a:latin typeface="Arial Narrow" panose="020B0606020202030204" pitchFamily="34" charset="0"/>
              </a:rPr>
              <a:t>de leitura</a:t>
            </a:r>
          </a:p>
        </p:txBody>
      </p:sp>
      <p:sp>
        <p:nvSpPr>
          <p:cNvPr id="9225" name="Text Box 38">
            <a:extLst>
              <a:ext uri="{FF2B5EF4-FFF2-40B4-BE49-F238E27FC236}">
                <a16:creationId xmlns:a16="http://schemas.microsoft.com/office/drawing/2014/main" id="{1D7AB60E-4458-433D-802F-B51B1B00318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698097" y="3261184"/>
            <a:ext cx="1514532" cy="641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unidade de controle</a:t>
            </a:r>
          </a:p>
        </p:txBody>
      </p:sp>
      <p:cxnSp>
        <p:nvCxnSpPr>
          <p:cNvPr id="9226" name="AutoShape 39">
            <a:extLst>
              <a:ext uri="{FF2B5EF4-FFF2-40B4-BE49-F238E27FC236}">
                <a16:creationId xmlns:a16="http://schemas.microsoft.com/office/drawing/2014/main" id="{D086EC16-9A7D-4685-B136-C9976000D0D9}"/>
              </a:ext>
            </a:extLst>
          </p:cNvPr>
          <p:cNvCxnSpPr>
            <a:cxnSpLocks noChangeAspect="1" noChangeShapeType="1"/>
          </p:cNvCxnSpPr>
          <p:nvPr/>
        </p:nvCxnSpPr>
        <p:spPr bwMode="auto">
          <a:xfrm rot="10800000">
            <a:off x="1177382" y="2545073"/>
            <a:ext cx="693764" cy="863429"/>
          </a:xfrm>
          <a:prstGeom prst="curvedConnector3">
            <a:avLst>
              <a:gd name="adj1" fmla="val 80769"/>
            </a:avLst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</p:cxnSp>
      <p:cxnSp>
        <p:nvCxnSpPr>
          <p:cNvPr id="9227" name="AutoShape 40">
            <a:extLst>
              <a:ext uri="{FF2B5EF4-FFF2-40B4-BE49-F238E27FC236}">
                <a16:creationId xmlns:a16="http://schemas.microsoft.com/office/drawing/2014/main" id="{572A6655-86CA-431E-A1C9-A9A73B5736A5}"/>
              </a:ext>
            </a:extLst>
          </p:cNvPr>
          <p:cNvCxnSpPr>
            <a:cxnSpLocks noChangeAspect="1" noChangeShapeType="1"/>
          </p:cNvCxnSpPr>
          <p:nvPr/>
        </p:nvCxnSpPr>
        <p:spPr bwMode="auto">
          <a:xfrm flipV="1">
            <a:off x="3007370" y="2328422"/>
            <a:ext cx="1311325" cy="129673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</p:cxnSp>
      <p:grpSp>
        <p:nvGrpSpPr>
          <p:cNvPr id="9228" name="Grupo 5">
            <a:extLst>
              <a:ext uri="{FF2B5EF4-FFF2-40B4-BE49-F238E27FC236}">
                <a16:creationId xmlns:a16="http://schemas.microsoft.com/office/drawing/2014/main" id="{10BB6887-D628-47FA-A626-C0CE64AC0AEE}"/>
              </a:ext>
            </a:extLst>
          </p:cNvPr>
          <p:cNvGrpSpPr>
            <a:grpSpLocks/>
          </p:cNvGrpSpPr>
          <p:nvPr/>
        </p:nvGrpSpPr>
        <p:grpSpPr bwMode="auto">
          <a:xfrm>
            <a:off x="937283" y="1003916"/>
            <a:ext cx="1638155" cy="388860"/>
            <a:chOff x="1512961" y="1354109"/>
            <a:chExt cx="1638155" cy="388860"/>
          </a:xfrm>
        </p:grpSpPr>
        <p:sp>
          <p:nvSpPr>
            <p:cNvPr id="9246" name="Rectangle 35">
              <a:extLst>
                <a:ext uri="{FF2B5EF4-FFF2-40B4-BE49-F238E27FC236}">
                  <a16:creationId xmlns:a16="http://schemas.microsoft.com/office/drawing/2014/main" id="{A4D003D2-243A-4524-87AA-A9DBEBF1C5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2961" y="1354109"/>
              <a:ext cx="404827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latin typeface="Arial Narrow" panose="020B0606020202030204" pitchFamily="34" charset="0"/>
                </a:rPr>
                <a:t>0</a:t>
              </a:r>
            </a:p>
          </p:txBody>
        </p:sp>
        <p:sp>
          <p:nvSpPr>
            <p:cNvPr id="9247" name="Rectangle 41">
              <a:extLst>
                <a:ext uri="{FF2B5EF4-FFF2-40B4-BE49-F238E27FC236}">
                  <a16:creationId xmlns:a16="http://schemas.microsoft.com/office/drawing/2014/main" id="{BBF94EF6-5B0A-47EF-8FC6-C54353E7EE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8694" y="1354109"/>
              <a:ext cx="406416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latin typeface="Arial Narrow" panose="020B0606020202030204" pitchFamily="34" charset="0"/>
                </a:rPr>
                <a:t>1</a:t>
              </a:r>
            </a:p>
          </p:txBody>
        </p:sp>
        <p:sp>
          <p:nvSpPr>
            <p:cNvPr id="9248" name="Rectangle 42">
              <a:extLst>
                <a:ext uri="{FF2B5EF4-FFF2-40B4-BE49-F238E27FC236}">
                  <a16:creationId xmlns:a16="http://schemas.microsoft.com/office/drawing/2014/main" id="{04D85A99-1A37-4DE0-9728-1D2D68F35A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37852" y="1354109"/>
              <a:ext cx="404828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 dirty="0">
                  <a:latin typeface="Arial Narrow" panose="020B0606020202030204" pitchFamily="34" charset="0"/>
                </a:rPr>
                <a:t>1</a:t>
              </a:r>
            </a:p>
          </p:txBody>
        </p:sp>
        <p:sp>
          <p:nvSpPr>
            <p:cNvPr id="9249" name="Rectangle 43">
              <a:extLst>
                <a:ext uri="{FF2B5EF4-FFF2-40B4-BE49-F238E27FC236}">
                  <a16:creationId xmlns:a16="http://schemas.microsoft.com/office/drawing/2014/main" id="{791C418F-47EC-40D4-ACC2-626007017F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44700" y="1354109"/>
              <a:ext cx="406416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 dirty="0">
                  <a:latin typeface="Arial Narrow" panose="020B0606020202030204" pitchFamily="34" charset="0"/>
                </a:rPr>
                <a:t>1</a:t>
              </a:r>
            </a:p>
          </p:txBody>
        </p:sp>
      </p:grpSp>
      <p:sp>
        <p:nvSpPr>
          <p:cNvPr id="2" name="Rectangle 113">
            <a:extLst>
              <a:ext uri="{FF2B5EF4-FFF2-40B4-BE49-F238E27FC236}">
                <a16:creationId xmlns:a16="http://schemas.microsoft.com/office/drawing/2014/main" id="{471081C0-F1FA-4CC4-962E-A543F457B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2.1 LINGUAGENS REGULARES</a:t>
            </a:r>
            <a:endParaRPr kumimoji="1" lang="pt-BR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909CADE4-AC37-435C-B896-1F87F26BD8B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27EA09-9F9E-47B8-A51D-4F3015158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5" t="18024" r="44295" b="52057"/>
          <a:stretch>
            <a:fillRect/>
          </a:stretch>
        </p:blipFill>
        <p:spPr bwMode="auto">
          <a:xfrm>
            <a:off x="4506213" y="2596783"/>
            <a:ext cx="3800967" cy="1328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3">
            <a:extLst>
              <a:ext uri="{FF2B5EF4-FFF2-40B4-BE49-F238E27FC236}">
                <a16:creationId xmlns:a16="http://schemas.microsoft.com/office/drawing/2014/main" id="{2AB33377-193B-4D6F-9533-BE2038E20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46" y="2569501"/>
            <a:ext cx="3925887" cy="22365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6213" indent="-176213">
              <a:spcBef>
                <a:spcPct val="0"/>
              </a:spcBef>
              <a:spcAft>
                <a:spcPts val="800"/>
              </a:spcAft>
              <a:buClrTx/>
              <a:buSzTx/>
              <a:buFont typeface="Arial Narrow" panose="020B0606020202030204" pitchFamily="34" charset="0"/>
              <a:buChar char="–"/>
            </a:pPr>
            <a:r>
              <a:rPr kumimoji="0" lang="pt-BR" altLang="pt-BR" sz="1800" b="0" dirty="0">
                <a:latin typeface="Arial Narrow" panose="020B0606020202030204" pitchFamily="34" charset="0"/>
              </a:rPr>
              <a:t>acessa a </a:t>
            </a: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unidade de entrada</a:t>
            </a:r>
            <a:r>
              <a:rPr kumimoji="0" lang="pt-BR" altLang="pt-BR" sz="1800" b="1" dirty="0">
                <a:latin typeface="Arial Narrow" panose="020B0606020202030204" pitchFamily="34" charset="0"/>
              </a:rPr>
              <a:t> </a:t>
            </a:r>
            <a:r>
              <a:rPr kumimoji="0" lang="pt-BR" altLang="pt-BR" sz="1800" b="0" dirty="0">
                <a:latin typeface="Arial Narrow" panose="020B0606020202030204" pitchFamily="34" charset="0"/>
              </a:rPr>
              <a:t>quadro a quadro, “lendo” apenas um símbolo por vez;  </a:t>
            </a:r>
          </a:p>
          <a:p>
            <a:pPr marL="176213" indent="-176213">
              <a:spcBef>
                <a:spcPct val="0"/>
              </a:spcBef>
              <a:spcAft>
                <a:spcPts val="800"/>
              </a:spcAft>
              <a:buClrTx/>
              <a:buSzTx/>
              <a:buFont typeface="Arial Narrow" panose="020B0606020202030204" pitchFamily="34" charset="0"/>
              <a:buChar char="–"/>
            </a:pPr>
            <a:r>
              <a:rPr kumimoji="0" lang="pt-BR" altLang="pt-BR" sz="1800" b="0" dirty="0">
                <a:latin typeface="Arial Narrow" panose="020B0606020202030204" pitchFamily="34" charset="0"/>
              </a:rPr>
              <a:t>movimenta-se exclusivamente para a direita; </a:t>
            </a:r>
          </a:p>
          <a:p>
            <a:pPr marL="176213" indent="-176213">
              <a:spcBef>
                <a:spcPct val="0"/>
              </a:spcBef>
              <a:buClrTx/>
              <a:buSzTx/>
              <a:buFont typeface="Arial Narrow" panose="020B0606020202030204" pitchFamily="34" charset="0"/>
              <a:buChar char="–"/>
            </a:pPr>
            <a:r>
              <a:rPr kumimoji="0" lang="pt-BR" altLang="pt-BR" sz="1800" b="0" dirty="0">
                <a:latin typeface="Arial Narrow" panose="020B0606020202030204" pitchFamily="34" charset="0"/>
              </a:rPr>
              <a:t>está posicionada, inicialmente, mais à esquerda na unidade de entrada</a:t>
            </a:r>
            <a:r>
              <a:rPr kumimoji="0" lang="en-US" altLang="pt-BR" sz="1800" b="0" dirty="0">
                <a:latin typeface="Arial Narrow" panose="020B0606020202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1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4">
            <a:extLst>
              <a:ext uri="{FF2B5EF4-FFF2-40B4-BE49-F238E27FC236}">
                <a16:creationId xmlns:a16="http://schemas.microsoft.com/office/drawing/2014/main" id="{7B7B97C0-4196-4550-86AE-5E088C1F62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27984" y="2204864"/>
            <a:ext cx="3879196" cy="172072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008000"/>
                </a:solidFill>
                <a:latin typeface="Arial Narrow" panose="020B0606020202030204" pitchFamily="34" charset="0"/>
              </a:rPr>
              <a:t>função de  transição:</a:t>
            </a: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200" b="0" dirty="0">
                <a:latin typeface="Times New Roman" panose="02020603050405020304" pitchFamily="18" charset="0"/>
              </a:rPr>
              <a:t> </a:t>
            </a:r>
            <a:endParaRPr kumimoji="0" lang="pt-BR" altLang="pt-BR" sz="12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2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b="0" dirty="0">
              <a:latin typeface="Times New Roman" panose="02020603050405020304" pitchFamily="18" charset="0"/>
            </a:endParaRPr>
          </a:p>
        </p:txBody>
      </p:sp>
      <p:sp>
        <p:nvSpPr>
          <p:cNvPr id="9223" name="Text Box 36">
            <a:extLst>
              <a:ext uri="{FF2B5EF4-FFF2-40B4-BE49-F238E27FC236}">
                <a16:creationId xmlns:a16="http://schemas.microsoft.com/office/drawing/2014/main" id="{7981C15E-913A-4A68-9A42-E4578346E19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672070" y="859482"/>
            <a:ext cx="2043946" cy="641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unidade de entrada </a:t>
            </a:r>
            <a:r>
              <a:rPr kumimoji="0" lang="pt-BR" altLang="pt-BR" sz="1800" dirty="0">
                <a:solidFill>
                  <a:srgbClr val="FF0000"/>
                </a:solidFill>
                <a:latin typeface="Arial Narrow" panose="020B0606020202030204" pitchFamily="34" charset="0"/>
              </a:rPr>
              <a:t>(ou fita)</a:t>
            </a:r>
            <a:endParaRPr kumimoji="0" lang="pt-BR" altLang="pt-BR" sz="18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224" name="AutoShape 37">
            <a:extLst>
              <a:ext uri="{FF2B5EF4-FFF2-40B4-BE49-F238E27FC236}">
                <a16:creationId xmlns:a16="http://schemas.microsoft.com/office/drawing/2014/main" id="{C23FEBC7-913A-4CB3-B214-980E07033CF9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 flipV="1">
            <a:off x="573672" y="1607047"/>
            <a:ext cx="1219246" cy="836446"/>
          </a:xfrm>
          <a:prstGeom prst="flowChartOffpageConnecto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unidade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de leitura</a:t>
            </a:r>
          </a:p>
        </p:txBody>
      </p:sp>
      <p:sp>
        <p:nvSpPr>
          <p:cNvPr id="9225" name="Text Box 38">
            <a:extLst>
              <a:ext uri="{FF2B5EF4-FFF2-40B4-BE49-F238E27FC236}">
                <a16:creationId xmlns:a16="http://schemas.microsoft.com/office/drawing/2014/main" id="{1D7AB60E-4458-433D-802F-B51B1B00318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698097" y="3261184"/>
            <a:ext cx="1514532" cy="641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unidade de controle</a:t>
            </a:r>
          </a:p>
        </p:txBody>
      </p:sp>
      <p:cxnSp>
        <p:nvCxnSpPr>
          <p:cNvPr id="9226" name="AutoShape 39">
            <a:extLst>
              <a:ext uri="{FF2B5EF4-FFF2-40B4-BE49-F238E27FC236}">
                <a16:creationId xmlns:a16="http://schemas.microsoft.com/office/drawing/2014/main" id="{D086EC16-9A7D-4685-B136-C9976000D0D9}"/>
              </a:ext>
            </a:extLst>
          </p:cNvPr>
          <p:cNvCxnSpPr>
            <a:cxnSpLocks noChangeAspect="1" noChangeShapeType="1"/>
          </p:cNvCxnSpPr>
          <p:nvPr/>
        </p:nvCxnSpPr>
        <p:spPr bwMode="auto">
          <a:xfrm rot="10800000">
            <a:off x="1177382" y="2545073"/>
            <a:ext cx="693764" cy="863429"/>
          </a:xfrm>
          <a:prstGeom prst="curvedConnector3">
            <a:avLst>
              <a:gd name="adj1" fmla="val 80769"/>
            </a:avLst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</p:cxnSp>
      <p:cxnSp>
        <p:nvCxnSpPr>
          <p:cNvPr id="9227" name="AutoShape 40">
            <a:extLst>
              <a:ext uri="{FF2B5EF4-FFF2-40B4-BE49-F238E27FC236}">
                <a16:creationId xmlns:a16="http://schemas.microsoft.com/office/drawing/2014/main" id="{572A6655-86CA-431E-A1C9-A9A73B5736A5}"/>
              </a:ext>
            </a:extLst>
          </p:cNvPr>
          <p:cNvCxnSpPr>
            <a:cxnSpLocks noChangeAspect="1" noChangeShapeType="1"/>
          </p:cNvCxnSpPr>
          <p:nvPr/>
        </p:nvCxnSpPr>
        <p:spPr bwMode="auto">
          <a:xfrm flipV="1">
            <a:off x="3007370" y="2328422"/>
            <a:ext cx="1311325" cy="129673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</p:cxnSp>
      <p:grpSp>
        <p:nvGrpSpPr>
          <p:cNvPr id="9228" name="Grupo 5">
            <a:extLst>
              <a:ext uri="{FF2B5EF4-FFF2-40B4-BE49-F238E27FC236}">
                <a16:creationId xmlns:a16="http://schemas.microsoft.com/office/drawing/2014/main" id="{10BB6887-D628-47FA-A626-C0CE64AC0AEE}"/>
              </a:ext>
            </a:extLst>
          </p:cNvPr>
          <p:cNvGrpSpPr>
            <a:grpSpLocks/>
          </p:cNvGrpSpPr>
          <p:nvPr/>
        </p:nvGrpSpPr>
        <p:grpSpPr bwMode="auto">
          <a:xfrm>
            <a:off x="937283" y="1003916"/>
            <a:ext cx="1638155" cy="388860"/>
            <a:chOff x="1512961" y="1354109"/>
            <a:chExt cx="1638155" cy="388860"/>
          </a:xfrm>
        </p:grpSpPr>
        <p:sp>
          <p:nvSpPr>
            <p:cNvPr id="9246" name="Rectangle 35">
              <a:extLst>
                <a:ext uri="{FF2B5EF4-FFF2-40B4-BE49-F238E27FC236}">
                  <a16:creationId xmlns:a16="http://schemas.microsoft.com/office/drawing/2014/main" id="{A4D003D2-243A-4524-87AA-A9DBEBF1C5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2961" y="1354109"/>
              <a:ext cx="404827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latin typeface="Arial Narrow" panose="020B0606020202030204" pitchFamily="34" charset="0"/>
                </a:rPr>
                <a:t>0</a:t>
              </a:r>
            </a:p>
          </p:txBody>
        </p:sp>
        <p:sp>
          <p:nvSpPr>
            <p:cNvPr id="9247" name="Rectangle 41">
              <a:extLst>
                <a:ext uri="{FF2B5EF4-FFF2-40B4-BE49-F238E27FC236}">
                  <a16:creationId xmlns:a16="http://schemas.microsoft.com/office/drawing/2014/main" id="{BBF94EF6-5B0A-47EF-8FC6-C54353E7EE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8694" y="1354109"/>
              <a:ext cx="406416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latin typeface="Arial Narrow" panose="020B0606020202030204" pitchFamily="34" charset="0"/>
                </a:rPr>
                <a:t>1</a:t>
              </a:r>
            </a:p>
          </p:txBody>
        </p:sp>
        <p:sp>
          <p:nvSpPr>
            <p:cNvPr id="9248" name="Rectangle 42">
              <a:extLst>
                <a:ext uri="{FF2B5EF4-FFF2-40B4-BE49-F238E27FC236}">
                  <a16:creationId xmlns:a16="http://schemas.microsoft.com/office/drawing/2014/main" id="{04D85A99-1A37-4DE0-9728-1D2D68F35A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37852" y="1354109"/>
              <a:ext cx="404828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 dirty="0">
                  <a:latin typeface="Arial Narrow" panose="020B0606020202030204" pitchFamily="34" charset="0"/>
                </a:rPr>
                <a:t>1</a:t>
              </a:r>
            </a:p>
          </p:txBody>
        </p:sp>
        <p:sp>
          <p:nvSpPr>
            <p:cNvPr id="9249" name="Rectangle 43">
              <a:extLst>
                <a:ext uri="{FF2B5EF4-FFF2-40B4-BE49-F238E27FC236}">
                  <a16:creationId xmlns:a16="http://schemas.microsoft.com/office/drawing/2014/main" id="{791C418F-47EC-40D4-ACC2-626007017F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44700" y="1354109"/>
              <a:ext cx="406416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 dirty="0">
                  <a:latin typeface="Arial Narrow" panose="020B0606020202030204" pitchFamily="34" charset="0"/>
                </a:rPr>
                <a:t>1</a:t>
              </a:r>
            </a:p>
          </p:txBody>
        </p:sp>
      </p:grpSp>
      <p:sp>
        <p:nvSpPr>
          <p:cNvPr id="2" name="Rectangle 113">
            <a:extLst>
              <a:ext uri="{FF2B5EF4-FFF2-40B4-BE49-F238E27FC236}">
                <a16:creationId xmlns:a16="http://schemas.microsoft.com/office/drawing/2014/main" id="{471081C0-F1FA-4CC4-962E-A543F457B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2.1 LINGUAGENS REGULARES</a:t>
            </a:r>
            <a:endParaRPr kumimoji="1" lang="pt-BR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909CADE4-AC37-435C-B896-1F87F26BD8B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27EA09-9F9E-47B8-A51D-4F3015158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5" t="18024" r="44295" b="52057"/>
          <a:stretch>
            <a:fillRect/>
          </a:stretch>
        </p:blipFill>
        <p:spPr bwMode="auto">
          <a:xfrm>
            <a:off x="4506213" y="2596783"/>
            <a:ext cx="3800967" cy="1328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3">
            <a:extLst>
              <a:ext uri="{FF2B5EF4-FFF2-40B4-BE49-F238E27FC236}">
                <a16:creationId xmlns:a16="http://schemas.microsoft.com/office/drawing/2014/main" id="{4DAEEA8D-53D8-4EFD-948D-4EB8F2D64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20" y="1469828"/>
            <a:ext cx="3925888" cy="6461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6213" indent="-176213">
              <a:spcBef>
                <a:spcPct val="0"/>
              </a:spcBef>
              <a:buClrTx/>
              <a:buSzTx/>
              <a:buFont typeface="Arial Narrow" panose="020B0606020202030204" pitchFamily="34" charset="0"/>
              <a:buChar char="–"/>
            </a:pPr>
            <a:r>
              <a:rPr kumimoji="0" lang="pt-BR" altLang="pt-BR" sz="1800" b="0" dirty="0">
                <a:latin typeface="Arial Narrow" panose="020B0606020202030204" pitchFamily="34" charset="0"/>
              </a:rPr>
              <a:t>define o estado da máquina em função do estado corrente e do símbolo lido.</a:t>
            </a:r>
            <a:endParaRPr kumimoji="0" lang="en-US" altLang="pt-BR" sz="1800" b="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128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4">
            <a:extLst>
              <a:ext uri="{FF2B5EF4-FFF2-40B4-BE49-F238E27FC236}">
                <a16:creationId xmlns:a16="http://schemas.microsoft.com/office/drawing/2014/main" id="{7B7B97C0-4196-4550-86AE-5E088C1F62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27984" y="2204864"/>
            <a:ext cx="3879196" cy="172072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função de  transição: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200" b="0" dirty="0">
                <a:latin typeface="Times New Roman" panose="02020603050405020304" pitchFamily="18" charset="0"/>
              </a:rPr>
              <a:t> </a:t>
            </a:r>
            <a:endParaRPr kumimoji="0" lang="pt-BR" altLang="pt-BR" sz="12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2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b="0" dirty="0">
              <a:latin typeface="Times New Roman" panose="02020603050405020304" pitchFamily="18" charset="0"/>
            </a:endParaRPr>
          </a:p>
        </p:txBody>
      </p:sp>
      <p:sp>
        <p:nvSpPr>
          <p:cNvPr id="9223" name="Text Box 36">
            <a:extLst>
              <a:ext uri="{FF2B5EF4-FFF2-40B4-BE49-F238E27FC236}">
                <a16:creationId xmlns:a16="http://schemas.microsoft.com/office/drawing/2014/main" id="{7981C15E-913A-4A68-9A42-E4578346E19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672070" y="859482"/>
            <a:ext cx="2043946" cy="641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unidade de entrada </a:t>
            </a:r>
            <a:r>
              <a:rPr kumimoji="0" lang="pt-BR" altLang="pt-BR" sz="1800" dirty="0">
                <a:solidFill>
                  <a:srgbClr val="FF0000"/>
                </a:solidFill>
                <a:latin typeface="Arial Narrow" panose="020B0606020202030204" pitchFamily="34" charset="0"/>
              </a:rPr>
              <a:t>(ou fita)</a:t>
            </a:r>
            <a:endParaRPr kumimoji="0" lang="pt-BR" altLang="pt-BR" sz="18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224" name="AutoShape 37">
            <a:extLst>
              <a:ext uri="{FF2B5EF4-FFF2-40B4-BE49-F238E27FC236}">
                <a16:creationId xmlns:a16="http://schemas.microsoft.com/office/drawing/2014/main" id="{C23FEBC7-913A-4CB3-B214-980E07033CF9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 flipV="1">
            <a:off x="573672" y="1607047"/>
            <a:ext cx="1219246" cy="836446"/>
          </a:xfrm>
          <a:prstGeom prst="flowChartOffpageConnecto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unidade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de leitura</a:t>
            </a:r>
          </a:p>
        </p:txBody>
      </p:sp>
      <p:sp>
        <p:nvSpPr>
          <p:cNvPr id="9225" name="Text Box 38">
            <a:extLst>
              <a:ext uri="{FF2B5EF4-FFF2-40B4-BE49-F238E27FC236}">
                <a16:creationId xmlns:a16="http://schemas.microsoft.com/office/drawing/2014/main" id="{1D7AB60E-4458-433D-802F-B51B1B00318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698097" y="3261184"/>
            <a:ext cx="1514532" cy="641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008000"/>
                </a:solidFill>
                <a:latin typeface="Arial Narrow" panose="020B0606020202030204" pitchFamily="34" charset="0"/>
              </a:rPr>
              <a:t>unidade de controle</a:t>
            </a:r>
          </a:p>
        </p:txBody>
      </p:sp>
      <p:cxnSp>
        <p:nvCxnSpPr>
          <p:cNvPr id="9226" name="AutoShape 39">
            <a:extLst>
              <a:ext uri="{FF2B5EF4-FFF2-40B4-BE49-F238E27FC236}">
                <a16:creationId xmlns:a16="http://schemas.microsoft.com/office/drawing/2014/main" id="{D086EC16-9A7D-4685-B136-C9976000D0D9}"/>
              </a:ext>
            </a:extLst>
          </p:cNvPr>
          <p:cNvCxnSpPr>
            <a:cxnSpLocks noChangeAspect="1" noChangeShapeType="1"/>
          </p:cNvCxnSpPr>
          <p:nvPr/>
        </p:nvCxnSpPr>
        <p:spPr bwMode="auto">
          <a:xfrm rot="10800000">
            <a:off x="1177382" y="2545073"/>
            <a:ext cx="693764" cy="863429"/>
          </a:xfrm>
          <a:prstGeom prst="curvedConnector3">
            <a:avLst>
              <a:gd name="adj1" fmla="val 80769"/>
            </a:avLst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</p:cxnSp>
      <p:cxnSp>
        <p:nvCxnSpPr>
          <p:cNvPr id="9227" name="AutoShape 40">
            <a:extLst>
              <a:ext uri="{FF2B5EF4-FFF2-40B4-BE49-F238E27FC236}">
                <a16:creationId xmlns:a16="http://schemas.microsoft.com/office/drawing/2014/main" id="{572A6655-86CA-431E-A1C9-A9A73B5736A5}"/>
              </a:ext>
            </a:extLst>
          </p:cNvPr>
          <p:cNvCxnSpPr>
            <a:cxnSpLocks noChangeAspect="1" noChangeShapeType="1"/>
          </p:cNvCxnSpPr>
          <p:nvPr/>
        </p:nvCxnSpPr>
        <p:spPr bwMode="auto">
          <a:xfrm flipV="1">
            <a:off x="3007370" y="2328422"/>
            <a:ext cx="1311325" cy="129673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490A8"/>
                  </a:outerShdw>
                </a:effectLst>
              </a14:hiddenEffects>
            </a:ext>
          </a:extLst>
        </p:spPr>
      </p:cxnSp>
      <p:grpSp>
        <p:nvGrpSpPr>
          <p:cNvPr id="9228" name="Grupo 5">
            <a:extLst>
              <a:ext uri="{FF2B5EF4-FFF2-40B4-BE49-F238E27FC236}">
                <a16:creationId xmlns:a16="http://schemas.microsoft.com/office/drawing/2014/main" id="{10BB6887-D628-47FA-A626-C0CE64AC0AEE}"/>
              </a:ext>
            </a:extLst>
          </p:cNvPr>
          <p:cNvGrpSpPr>
            <a:grpSpLocks/>
          </p:cNvGrpSpPr>
          <p:nvPr/>
        </p:nvGrpSpPr>
        <p:grpSpPr bwMode="auto">
          <a:xfrm>
            <a:off x="937283" y="1003916"/>
            <a:ext cx="1638155" cy="388860"/>
            <a:chOff x="1512961" y="1354109"/>
            <a:chExt cx="1638155" cy="388860"/>
          </a:xfrm>
        </p:grpSpPr>
        <p:sp>
          <p:nvSpPr>
            <p:cNvPr id="9246" name="Rectangle 35">
              <a:extLst>
                <a:ext uri="{FF2B5EF4-FFF2-40B4-BE49-F238E27FC236}">
                  <a16:creationId xmlns:a16="http://schemas.microsoft.com/office/drawing/2014/main" id="{A4D003D2-243A-4524-87AA-A9DBEBF1C5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2961" y="1354109"/>
              <a:ext cx="404827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latin typeface="Arial Narrow" panose="020B0606020202030204" pitchFamily="34" charset="0"/>
                </a:rPr>
                <a:t>0</a:t>
              </a:r>
            </a:p>
          </p:txBody>
        </p:sp>
        <p:sp>
          <p:nvSpPr>
            <p:cNvPr id="9247" name="Rectangle 41">
              <a:extLst>
                <a:ext uri="{FF2B5EF4-FFF2-40B4-BE49-F238E27FC236}">
                  <a16:creationId xmlns:a16="http://schemas.microsoft.com/office/drawing/2014/main" id="{BBF94EF6-5B0A-47EF-8FC6-C54353E7EE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8694" y="1354109"/>
              <a:ext cx="406416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latin typeface="Arial Narrow" panose="020B0606020202030204" pitchFamily="34" charset="0"/>
                </a:rPr>
                <a:t>1</a:t>
              </a:r>
            </a:p>
          </p:txBody>
        </p:sp>
        <p:sp>
          <p:nvSpPr>
            <p:cNvPr id="9248" name="Rectangle 42">
              <a:extLst>
                <a:ext uri="{FF2B5EF4-FFF2-40B4-BE49-F238E27FC236}">
                  <a16:creationId xmlns:a16="http://schemas.microsoft.com/office/drawing/2014/main" id="{04D85A99-1A37-4DE0-9728-1D2D68F35A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37852" y="1354109"/>
              <a:ext cx="404828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 dirty="0">
                  <a:latin typeface="Arial Narrow" panose="020B0606020202030204" pitchFamily="34" charset="0"/>
                </a:rPr>
                <a:t>1</a:t>
              </a:r>
            </a:p>
          </p:txBody>
        </p:sp>
        <p:sp>
          <p:nvSpPr>
            <p:cNvPr id="9249" name="Rectangle 43">
              <a:extLst>
                <a:ext uri="{FF2B5EF4-FFF2-40B4-BE49-F238E27FC236}">
                  <a16:creationId xmlns:a16="http://schemas.microsoft.com/office/drawing/2014/main" id="{791C418F-47EC-40D4-ACC2-626007017F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44700" y="1354109"/>
              <a:ext cx="406416" cy="388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 dirty="0">
                  <a:latin typeface="Arial Narrow" panose="020B0606020202030204" pitchFamily="34" charset="0"/>
                </a:rPr>
                <a:t>1</a:t>
              </a:r>
            </a:p>
          </p:txBody>
        </p:sp>
      </p:grpSp>
      <p:sp>
        <p:nvSpPr>
          <p:cNvPr id="2" name="Rectangle 113">
            <a:extLst>
              <a:ext uri="{FF2B5EF4-FFF2-40B4-BE49-F238E27FC236}">
                <a16:creationId xmlns:a16="http://schemas.microsoft.com/office/drawing/2014/main" id="{471081C0-F1FA-4CC4-962E-A543F457B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2.1 LINGUAGENS REGULARES</a:t>
            </a:r>
            <a:endParaRPr kumimoji="1" lang="pt-BR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909CADE4-AC37-435C-B896-1F87F26BD8B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27EA09-9F9E-47B8-A51D-4F3015158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5" t="18024" r="44295" b="52057"/>
          <a:stretch>
            <a:fillRect/>
          </a:stretch>
        </p:blipFill>
        <p:spPr bwMode="auto">
          <a:xfrm>
            <a:off x="4506213" y="2596783"/>
            <a:ext cx="3800967" cy="1328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3">
            <a:extLst>
              <a:ext uri="{FF2B5EF4-FFF2-40B4-BE49-F238E27FC236}">
                <a16:creationId xmlns:a16="http://schemas.microsoft.com/office/drawing/2014/main" id="{5D8BF1E1-AB71-4B42-A996-7FA3BC58A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834" y="3902407"/>
            <a:ext cx="3925888" cy="22365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6213" indent="-176213">
              <a:spcBef>
                <a:spcPct val="0"/>
              </a:spcBef>
              <a:spcAft>
                <a:spcPts val="800"/>
              </a:spcAft>
              <a:buClrTx/>
              <a:buSzTx/>
              <a:buFont typeface="Arial Narrow" panose="020B0606020202030204" pitchFamily="34" charset="0"/>
              <a:buChar char="–"/>
            </a:pPr>
            <a:r>
              <a:rPr kumimoji="0" lang="pt-BR" altLang="pt-BR" sz="1800" b="0" dirty="0">
                <a:latin typeface="Arial Narrow" panose="020B0606020202030204" pitchFamily="34" charset="0"/>
              </a:rPr>
              <a:t>comanda o acesso da </a:t>
            </a: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unidade de leitura</a:t>
            </a:r>
            <a:r>
              <a:rPr kumimoji="0" lang="pt-BR" altLang="pt-BR" sz="1800" b="1" dirty="0">
                <a:latin typeface="Arial Narrow" panose="020B0606020202030204" pitchFamily="34" charset="0"/>
              </a:rPr>
              <a:t> </a:t>
            </a:r>
            <a:r>
              <a:rPr kumimoji="0" lang="pt-BR" altLang="pt-BR" sz="1800" b="0" dirty="0">
                <a:latin typeface="Arial Narrow" panose="020B0606020202030204" pitchFamily="34" charset="0"/>
              </a:rPr>
              <a:t>à </a:t>
            </a: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unidade de entrada</a:t>
            </a:r>
            <a:r>
              <a:rPr kumimoji="0" lang="pt-BR" altLang="pt-BR" sz="1800" b="0" dirty="0">
                <a:latin typeface="Arial Narrow" panose="020B0606020202030204" pitchFamily="34" charset="0"/>
              </a:rPr>
              <a:t>; </a:t>
            </a:r>
          </a:p>
          <a:p>
            <a:pPr marL="176213" indent="-176213">
              <a:spcBef>
                <a:spcPct val="0"/>
              </a:spcBef>
              <a:spcAft>
                <a:spcPts val="800"/>
              </a:spcAft>
              <a:buClrTx/>
              <a:buSzTx/>
              <a:buFont typeface="Arial Narrow" panose="020B0606020202030204" pitchFamily="34" charset="0"/>
              <a:buChar char="–"/>
            </a:pPr>
            <a:r>
              <a:rPr kumimoji="0" lang="pt-BR" altLang="pt-BR" sz="1800" b="0" dirty="0">
                <a:latin typeface="Arial Narrow" panose="020B0606020202030204" pitchFamily="34" charset="0"/>
              </a:rPr>
              <a:t>define as transições de estado da máquina a partir da </a:t>
            </a: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função de transição </a:t>
            </a:r>
            <a:r>
              <a:rPr kumimoji="0" lang="pt-BR" altLang="pt-BR" sz="1800" b="0" dirty="0">
                <a:latin typeface="Arial Narrow" panose="020B0606020202030204" pitchFamily="34" charset="0"/>
              </a:rPr>
              <a:t>especificada; </a:t>
            </a:r>
          </a:p>
          <a:p>
            <a:pPr marL="176213" indent="-176213">
              <a:spcBef>
                <a:spcPct val="0"/>
              </a:spcBef>
              <a:buClrTx/>
              <a:buSzTx/>
              <a:buFont typeface="Arial Narrow" panose="020B0606020202030204" pitchFamily="34" charset="0"/>
              <a:buChar char="–"/>
            </a:pPr>
            <a:r>
              <a:rPr kumimoji="0" lang="pt-BR" altLang="pt-BR" sz="1800" b="0" dirty="0">
                <a:latin typeface="Arial Narrow" panose="020B0606020202030204" pitchFamily="34" charset="0"/>
              </a:rPr>
              <a:t>tem configurado, inicialmente, um </a:t>
            </a: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estado inicial</a:t>
            </a:r>
            <a:r>
              <a:rPr kumimoji="0" lang="pt-BR" altLang="pt-BR" sz="1800" b="0" dirty="0">
                <a:latin typeface="Arial Narrow" panose="020B0606020202030204" pitchFamily="34" charset="0"/>
              </a:rPr>
              <a:t>.</a:t>
            </a:r>
            <a:endParaRPr kumimoji="0" lang="en-US" altLang="pt-BR" sz="18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391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11">
            <a:extLst>
              <a:ext uri="{FF2B5EF4-FFF2-40B4-BE49-F238E27FC236}">
                <a16:creationId xmlns:a16="http://schemas.microsoft.com/office/drawing/2014/main" id="{319A107D-4E76-457C-A768-DBDD51262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1" y="764704"/>
            <a:ext cx="876605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830263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30263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30263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3026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3026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PROCESSAMENTO (ou computação / reconhecimento de palavras)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...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0" dirty="0">
                <a:latin typeface="Arial Narrow" panose="020B0606020202030204" pitchFamily="34" charset="0"/>
              </a:rPr>
              <a:t>O processamento de um autômato finito para uma palavra de entrada w consiste em aplicar sucessivamente o programa ou função de transição a partir do estado inicial (q</a:t>
            </a:r>
            <a:r>
              <a:rPr kumimoji="0" lang="pt-BR" altLang="pt-BR" sz="2000" b="0" baseline="-25000" dirty="0">
                <a:latin typeface="Arial Narrow" panose="020B0606020202030204" pitchFamily="34" charset="0"/>
              </a:rPr>
              <a:t>0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) e do símbolo lido da unidade de entrada, até atingir uma condição de parada.</a:t>
            </a:r>
          </a:p>
        </p:txBody>
      </p:sp>
      <p:sp>
        <p:nvSpPr>
          <p:cNvPr id="2" name="Rectangle 113">
            <a:extLst>
              <a:ext uri="{FF2B5EF4-FFF2-40B4-BE49-F238E27FC236}">
                <a16:creationId xmlns:a16="http://schemas.microsoft.com/office/drawing/2014/main" id="{84C5592F-8D02-4B82-819F-1D0DE8431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2.1 LINGUAGENS REGULARES</a:t>
            </a:r>
            <a:endParaRPr kumimoji="1" lang="pt-BR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278B57BA-CE0A-4EE5-BB64-01F80B23528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6" name="Rectangle 36">
            <a:extLst>
              <a:ext uri="{FF2B5EF4-FFF2-40B4-BE49-F238E27FC236}">
                <a16:creationId xmlns:a16="http://schemas.microsoft.com/office/drawing/2014/main" id="{FC903811-8219-4017-BF27-E02951BA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1" y="764704"/>
            <a:ext cx="8766051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defTabSz="830263">
              <a:defRPr/>
            </a:pPr>
            <a:r>
              <a:rPr lang="pt-BR" sz="2000" b="1" dirty="0">
                <a:solidFill>
                  <a:srgbClr val="008000"/>
                </a:solidFill>
                <a:latin typeface="Arial Narrow" pitchFamily="34" charset="0"/>
              </a:rPr>
              <a:t>PROCESSAMENTO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...</a:t>
            </a:r>
          </a:p>
          <a:p>
            <a:pPr defTabSz="830263">
              <a:defRPr/>
            </a:pP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A palavra lida pertence ou não à linguagem reconhecida em função do estado em que o autômato finito se encontra.</a:t>
            </a:r>
            <a:endParaRPr lang="pt-BR" sz="2000" dirty="0">
              <a:latin typeface="Arial Narrow" pitchFamily="34" charset="0"/>
              <a:sym typeface="Wingdings" pitchFamily="2" charset="2"/>
            </a:endParaRPr>
          </a:p>
          <a:p>
            <a:pPr lvl="1">
              <a:defRPr/>
            </a:pPr>
            <a:endParaRPr lang="pt-BR" sz="2000" b="0" dirty="0">
              <a:solidFill>
                <a:schemeClr val="tx1"/>
              </a:solidFill>
              <a:latin typeface="Arial Narrow" pitchFamily="34" charset="0"/>
              <a:sym typeface="Wingdings" pitchFamily="2" charset="2"/>
            </a:endParaRPr>
          </a:p>
          <a:p>
            <a:pPr marL="0" lvl="1">
              <a:defRPr/>
            </a:pP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CONDIÇÕES DE PARADA:</a:t>
            </a:r>
            <a:endParaRPr lang="pt-BR" sz="2000" b="0" dirty="0">
              <a:solidFill>
                <a:schemeClr val="tx1"/>
              </a:solidFill>
              <a:latin typeface="Arial Narrow" pitchFamily="34" charset="0"/>
              <a:sym typeface="Wingdings" pitchFamily="2" charset="2"/>
            </a:endParaRPr>
          </a:p>
          <a:p>
            <a:pPr marL="265113" indent="-265113" defTabSz="830263">
              <a:buFont typeface="Arial Narrow" panose="020B0606020202030204" pitchFamily="34" charset="0"/>
              <a:buChar char="–"/>
              <a:defRPr/>
            </a:pPr>
            <a:r>
              <a:rPr lang="pt-BR" sz="2000" b="0" u="sng" dirty="0">
                <a:solidFill>
                  <a:schemeClr val="tx1"/>
                </a:solidFill>
                <a:latin typeface="Arial Narrow" pitchFamily="34" charset="0"/>
              </a:rPr>
              <a:t>1</a:t>
            </a:r>
            <a:r>
              <a:rPr lang="pt-BR" sz="2000" b="0" u="sng" baseline="30000" dirty="0">
                <a:solidFill>
                  <a:schemeClr val="tx1"/>
                </a:solidFill>
                <a:latin typeface="Arial Narrow" pitchFamily="34" charset="0"/>
              </a:rPr>
              <a:t>o</a:t>
            </a:r>
            <a:r>
              <a:rPr lang="pt-BR" sz="2000" b="0" u="sng" dirty="0">
                <a:solidFill>
                  <a:schemeClr val="tx1"/>
                </a:solidFill>
                <a:latin typeface="Arial Narrow" pitchFamily="34" charset="0"/>
              </a:rPr>
              <a:t> caso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: todos os símbolos da palavra foram processados e o estado corrente </a:t>
            </a:r>
            <a:r>
              <a:rPr lang="pt-BR" sz="2000" dirty="0">
                <a:solidFill>
                  <a:srgbClr val="008000"/>
                </a:solidFill>
                <a:latin typeface="Arial Narrow" pitchFamily="34" charset="0"/>
              </a:rPr>
              <a:t>é </a:t>
            </a:r>
            <a:r>
              <a:rPr lang="pt-BR" sz="2000" b="1" dirty="0">
                <a:solidFill>
                  <a:srgbClr val="008000"/>
                </a:solidFill>
                <a:latin typeface="Arial Narrow" pitchFamily="34" charset="0"/>
              </a:rPr>
              <a:t>final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, então a </a:t>
            </a:r>
            <a:r>
              <a:rPr lang="pt-BR" sz="2000" dirty="0">
                <a:latin typeface="Arial Narrow" pitchFamily="34" charset="0"/>
              </a:rPr>
              <a:t>palavra de entrada w é </a:t>
            </a:r>
            <a:r>
              <a:rPr lang="pt-BR" sz="2000" b="1" dirty="0">
                <a:solidFill>
                  <a:srgbClr val="008000"/>
                </a:solidFill>
                <a:latin typeface="Arial Narrow" pitchFamily="34" charset="0"/>
              </a:rPr>
              <a:t>aceita</a:t>
            </a:r>
            <a:r>
              <a:rPr lang="pt-BR" sz="2000" dirty="0">
                <a:solidFill>
                  <a:srgbClr val="008000"/>
                </a:solidFill>
                <a:latin typeface="Arial Narrow" pitchFamily="34" charset="0"/>
              </a:rPr>
              <a:t> 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(</a:t>
            </a:r>
            <a:r>
              <a:rPr lang="pt-BR" sz="2000" dirty="0">
                <a:solidFill>
                  <a:schemeClr val="tx1"/>
                </a:solidFill>
                <a:latin typeface="Arial Narrow" pitchFamily="34" charset="0"/>
              </a:rPr>
              <a:t>pertence à linguagem)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; </a:t>
            </a:r>
          </a:p>
          <a:p>
            <a:pPr marL="265113" indent="-265113" defTabSz="830263">
              <a:buFont typeface="Arial Narrow" panose="020B0606020202030204" pitchFamily="34" charset="0"/>
              <a:buChar char="–"/>
              <a:defRPr/>
            </a:pPr>
            <a:endParaRPr lang="pt-BR" sz="2000" u="sng" dirty="0">
              <a:latin typeface="Arial Narrow" pitchFamily="34" charset="0"/>
            </a:endParaRPr>
          </a:p>
          <a:p>
            <a:pPr marL="265113" indent="-265113" defTabSz="830263">
              <a:buFont typeface="Arial Narrow" panose="020B0606020202030204" pitchFamily="34" charset="0"/>
              <a:buChar char="–"/>
              <a:defRPr/>
            </a:pPr>
            <a:r>
              <a:rPr lang="pt-BR" sz="2000" b="0" u="sng" dirty="0">
                <a:solidFill>
                  <a:schemeClr val="tx1"/>
                </a:solidFill>
                <a:latin typeface="Arial Narrow" pitchFamily="34" charset="0"/>
              </a:rPr>
              <a:t>2</a:t>
            </a:r>
            <a:r>
              <a:rPr lang="pt-BR" sz="2000" b="0" u="sng" baseline="30000" dirty="0">
                <a:solidFill>
                  <a:schemeClr val="tx1"/>
                </a:solidFill>
                <a:latin typeface="Arial Narrow" pitchFamily="34" charset="0"/>
              </a:rPr>
              <a:t>o</a:t>
            </a:r>
            <a:r>
              <a:rPr lang="pt-BR" sz="2000" b="0" u="sng" dirty="0">
                <a:solidFill>
                  <a:schemeClr val="tx1"/>
                </a:solidFill>
                <a:latin typeface="Arial Narrow" pitchFamily="34" charset="0"/>
              </a:rPr>
              <a:t> caso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: se o estado corrente </a:t>
            </a:r>
            <a:r>
              <a:rPr lang="pt-BR" sz="2000" b="1" dirty="0">
                <a:solidFill>
                  <a:srgbClr val="FF0000"/>
                </a:solidFill>
                <a:latin typeface="Arial Narrow" pitchFamily="34" charset="0"/>
              </a:rPr>
              <a:t>não é final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, então a palavra é </a:t>
            </a:r>
            <a:r>
              <a:rPr lang="pt-BR" sz="2000" b="1" dirty="0">
                <a:solidFill>
                  <a:srgbClr val="FF0000"/>
                </a:solidFill>
                <a:latin typeface="Arial Narrow" pitchFamily="34" charset="0"/>
              </a:rPr>
              <a:t>rejeitada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 (</a:t>
            </a:r>
            <a:r>
              <a:rPr lang="pt-BR" sz="2000" dirty="0">
                <a:solidFill>
                  <a:schemeClr val="tx1"/>
                </a:solidFill>
                <a:latin typeface="Arial Narrow" pitchFamily="34" charset="0"/>
              </a:rPr>
              <a:t>NÃO pertence à linguagem)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;</a:t>
            </a:r>
          </a:p>
          <a:p>
            <a:pPr marL="265113" indent="-265113" defTabSz="830263">
              <a:buFont typeface="Arial Narrow" panose="020B0606020202030204" pitchFamily="34" charset="0"/>
              <a:buChar char="–"/>
              <a:defRPr/>
            </a:pPr>
            <a:endParaRPr lang="pt-BR" sz="2000" u="sng" dirty="0">
              <a:latin typeface="Arial Narrow" pitchFamily="34" charset="0"/>
            </a:endParaRPr>
          </a:p>
          <a:p>
            <a:pPr marL="265113" indent="-265113" defTabSz="830263">
              <a:buFont typeface="Arial Narrow" panose="020B0606020202030204" pitchFamily="34" charset="0"/>
              <a:buChar char="–"/>
              <a:defRPr/>
            </a:pPr>
            <a:r>
              <a:rPr lang="pt-BR" sz="2000" b="0" u="sng" dirty="0">
                <a:solidFill>
                  <a:schemeClr val="tx1"/>
                </a:solidFill>
                <a:latin typeface="Arial Narrow" pitchFamily="34" charset="0"/>
              </a:rPr>
              <a:t>3</a:t>
            </a:r>
            <a:r>
              <a:rPr lang="pt-BR" sz="2000" b="0" u="sng" baseline="30000" dirty="0">
                <a:solidFill>
                  <a:schemeClr val="tx1"/>
                </a:solidFill>
                <a:latin typeface="Arial Narrow" pitchFamily="34" charset="0"/>
              </a:rPr>
              <a:t>o</a:t>
            </a:r>
            <a:r>
              <a:rPr lang="pt-BR" sz="2000" b="0" u="sng" dirty="0">
                <a:solidFill>
                  <a:schemeClr val="tx1"/>
                </a:solidFill>
                <a:latin typeface="Arial Narrow" pitchFamily="34" charset="0"/>
              </a:rPr>
              <a:t> caso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: se para um símbolo da entrada </a:t>
            </a:r>
            <a:r>
              <a:rPr lang="pt-BR" sz="2000" b="1" dirty="0">
                <a:solidFill>
                  <a:srgbClr val="FF0000"/>
                </a:solidFill>
                <a:latin typeface="Arial Narrow" pitchFamily="34" charset="0"/>
              </a:rPr>
              <a:t>NÃO existe transição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, o autômato para e a palavra é </a:t>
            </a:r>
            <a:r>
              <a:rPr lang="pt-BR" sz="2000" b="1" dirty="0">
                <a:solidFill>
                  <a:srgbClr val="FF0000"/>
                </a:solidFill>
                <a:latin typeface="Arial Narrow" pitchFamily="34" charset="0"/>
              </a:rPr>
              <a:t>rejeitada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 (</a:t>
            </a:r>
            <a:r>
              <a:rPr lang="pt-BR" sz="2000" dirty="0">
                <a:solidFill>
                  <a:schemeClr val="tx1"/>
                </a:solidFill>
                <a:latin typeface="Arial Narrow" pitchFamily="34" charset="0"/>
              </a:rPr>
              <a:t>NÃO pertence à linguagem)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.</a:t>
            </a:r>
          </a:p>
        </p:txBody>
      </p:sp>
      <p:sp>
        <p:nvSpPr>
          <p:cNvPr id="2" name="Rectangle 113">
            <a:extLst>
              <a:ext uri="{FF2B5EF4-FFF2-40B4-BE49-F238E27FC236}">
                <a16:creationId xmlns:a16="http://schemas.microsoft.com/office/drawing/2014/main" id="{DD6E0FE5-2BA1-4774-BF8C-19D919F88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2.1 LINGUAGENS REGULARES</a:t>
            </a:r>
            <a:endParaRPr kumimoji="1" lang="pt-BR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29F4EA98-384A-46DA-B838-35E17D7B14D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1">
            <a:extLst>
              <a:ext uri="{FF2B5EF4-FFF2-40B4-BE49-F238E27FC236}">
                <a16:creationId xmlns:a16="http://schemas.microsoft.com/office/drawing/2014/main" id="{29E7AAD4-80F0-4360-9F08-5A8B3D3B3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04" y="770946"/>
            <a:ext cx="8766051" cy="409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830263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defTabSz="830263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30263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3026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3026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DEFINIÇÃO n</a:t>
            </a:r>
            <a:r>
              <a:rPr kumimoji="0" lang="pt-BR" altLang="pt-BR" sz="2000" b="1" baseline="30000" dirty="0">
                <a:solidFill>
                  <a:srgbClr val="008000"/>
                </a:solidFill>
                <a:latin typeface="Arial Narrow" panose="020B0606020202030204" pitchFamily="34" charset="0"/>
              </a:rPr>
              <a:t>o</a:t>
            </a: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2 - autômato finito</a:t>
            </a:r>
            <a:r>
              <a:rPr kumimoji="0" lang="pt-BR" altLang="pt-BR" sz="2000" b="0" dirty="0">
                <a:solidFill>
                  <a:srgbClr val="008000"/>
                </a:solidFill>
                <a:latin typeface="Arial Narrow" panose="020B0606020202030204" pitchFamily="34" charset="0"/>
              </a:rPr>
              <a:t>: 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um autômato finito  é  uma  </a:t>
            </a:r>
            <a:r>
              <a:rPr kumimoji="0" lang="pt-BR" altLang="pt-BR" sz="2000" b="0" dirty="0" err="1">
                <a:latin typeface="Arial Narrow" panose="020B0606020202030204" pitchFamily="34" charset="0"/>
              </a:rPr>
              <a:t>tupla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 com cinco  elementos M = (</a:t>
            </a:r>
            <a:r>
              <a:rPr kumimoji="0" lang="pt-BR" altLang="pt-BR" sz="2000" b="0" dirty="0">
                <a:latin typeface="Arial Narrow" panose="020B0606020202030204" pitchFamily="34" charset="0"/>
                <a:sym typeface="Symbol" panose="05050102010706020507" pitchFamily="18" charset="2"/>
              </a:rPr>
              <a:t>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, Q, </a:t>
            </a:r>
            <a:r>
              <a:rPr kumimoji="0" lang="pt-BR" altLang="pt-BR" sz="2000" b="0" dirty="0">
                <a:latin typeface="Arial Narrow" panose="020B0606020202030204" pitchFamily="34" charset="0"/>
                <a:sym typeface="Symbol" panose="05050102010706020507" pitchFamily="18" charset="2"/>
              </a:rPr>
              <a:t>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, q</a:t>
            </a:r>
            <a:r>
              <a:rPr kumimoji="0" lang="pt-BR" altLang="pt-BR" sz="2000" b="0" baseline="-25000" dirty="0">
                <a:latin typeface="Arial Narrow" panose="020B0606020202030204" pitchFamily="34" charset="0"/>
              </a:rPr>
              <a:t>0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, F), onde: </a:t>
            </a:r>
            <a:endParaRPr kumimoji="0" lang="pt-BR" altLang="pt-BR" sz="2000" dirty="0">
              <a:latin typeface="Arial Narrow" panose="020B0606020202030204" pitchFamily="34" charset="0"/>
            </a:endParaRPr>
          </a:p>
          <a:p>
            <a:pPr marL="265113" lvl="1" indent="-265113">
              <a:spcBef>
                <a:spcPct val="0"/>
              </a:spcBef>
            </a:pPr>
            <a:r>
              <a:rPr kumimoji="0" lang="pt-BR" altLang="pt-BR" sz="2000" b="1" dirty="0">
                <a:latin typeface="Arial Narrow" panose="020B0606020202030204" pitchFamily="34" charset="0"/>
                <a:sym typeface="Symbol" panose="05050102010706020507" pitchFamily="18" charset="2"/>
              </a:rPr>
              <a:t>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é o </a:t>
            </a:r>
            <a:r>
              <a:rPr kumimoji="0" lang="pt-BR" altLang="pt-BR" sz="2000" b="0" u="sng" dirty="0">
                <a:latin typeface="Arial Narrow" panose="020B0606020202030204" pitchFamily="34" charset="0"/>
              </a:rPr>
              <a:t>alfabeto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de símbolos de entrada; </a:t>
            </a:r>
          </a:p>
          <a:p>
            <a:pPr marL="265113" lvl="1" indent="-265113">
              <a:spcBef>
                <a:spcPct val="0"/>
              </a:spcBef>
            </a:pPr>
            <a:endParaRPr kumimoji="0" lang="pt-BR" altLang="pt-BR" sz="2000" b="0" dirty="0">
              <a:latin typeface="Arial Narrow" panose="020B0606020202030204" pitchFamily="34" charset="0"/>
            </a:endParaRPr>
          </a:p>
          <a:p>
            <a:pPr marL="265113" lvl="1" indent="-265113">
              <a:spcBef>
                <a:spcPct val="0"/>
              </a:spcBef>
            </a:pPr>
            <a:r>
              <a:rPr kumimoji="0" lang="pt-BR" altLang="pt-BR" sz="2000" b="1" dirty="0">
                <a:latin typeface="Arial Narrow" panose="020B0606020202030204" pitchFamily="34" charset="0"/>
              </a:rPr>
              <a:t>Q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é um conjunto finito não-vazio de </a:t>
            </a:r>
            <a:r>
              <a:rPr kumimoji="0" lang="pt-BR" altLang="pt-BR" sz="2000" b="0" u="sng" dirty="0">
                <a:latin typeface="Arial Narrow" panose="020B0606020202030204" pitchFamily="34" charset="0"/>
              </a:rPr>
              <a:t>estados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; </a:t>
            </a:r>
          </a:p>
          <a:p>
            <a:pPr marL="265113" lvl="1" indent="-265113">
              <a:spcBef>
                <a:spcPct val="0"/>
              </a:spcBef>
            </a:pPr>
            <a:endParaRPr kumimoji="0" lang="pt-BR" altLang="pt-BR" sz="2000" b="0" dirty="0">
              <a:latin typeface="Arial Narrow" panose="020B0606020202030204" pitchFamily="34" charset="0"/>
            </a:endParaRPr>
          </a:p>
          <a:p>
            <a:pPr marL="265113" lvl="1" indent="-265113">
              <a:spcBef>
                <a:spcPct val="0"/>
              </a:spcBef>
            </a:pPr>
            <a:r>
              <a:rPr kumimoji="0" lang="pt-BR" altLang="pt-BR" sz="2000" b="1" dirty="0">
                <a:latin typeface="Arial Narrow" panose="020B0606020202030204" pitchFamily="34" charset="0"/>
                <a:sym typeface="Symbol" panose="05050102010706020507" pitchFamily="18" charset="2"/>
              </a:rPr>
              <a:t>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é a </a:t>
            </a:r>
            <a:r>
              <a:rPr kumimoji="0" lang="pt-BR" altLang="pt-BR" sz="2000" b="0" u="sng" dirty="0">
                <a:latin typeface="Arial Narrow" panose="020B0606020202030204" pitchFamily="34" charset="0"/>
              </a:rPr>
              <a:t>função de transição 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que descreve matematicamente a operação do autômato, determinando o novo estado </a:t>
            </a:r>
            <a:r>
              <a:rPr kumimoji="0" lang="pt-BR" altLang="pt-BR" sz="2000" b="0" dirty="0" err="1">
                <a:latin typeface="Arial Narrow" panose="020B0606020202030204" pitchFamily="34" charset="0"/>
              </a:rPr>
              <a:t>q</a:t>
            </a:r>
            <a:r>
              <a:rPr kumimoji="0" lang="pt-BR" altLang="pt-BR" sz="2000" b="0" baseline="-25000" dirty="0" err="1">
                <a:latin typeface="Arial Narrow" panose="020B0606020202030204" pitchFamily="34" charset="0"/>
              </a:rPr>
              <a:t>j</a:t>
            </a:r>
            <a:r>
              <a:rPr kumimoji="0" lang="pt-BR" altLang="pt-BR" sz="2000" b="0" baseline="-25000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em função do estado corrente </a:t>
            </a:r>
            <a:r>
              <a:rPr kumimoji="0" lang="pt-BR" altLang="pt-BR" sz="2000" b="0" dirty="0" err="1">
                <a:latin typeface="Arial Narrow" panose="020B0606020202030204" pitchFamily="34" charset="0"/>
              </a:rPr>
              <a:t>q</a:t>
            </a:r>
            <a:r>
              <a:rPr kumimoji="0" lang="pt-BR" altLang="pt-BR" sz="2000" b="0" baseline="-25000" dirty="0" err="1">
                <a:latin typeface="Arial Narrow" panose="020B0606020202030204" pitchFamily="34" charset="0"/>
              </a:rPr>
              <a:t>i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e do símbolo de entrada s. Simbolicamente, </a:t>
            </a:r>
            <a:r>
              <a:rPr kumimoji="0" lang="pt-BR" altLang="pt-BR" sz="2000" b="0" dirty="0">
                <a:latin typeface="Arial Narrow" panose="020B0606020202030204" pitchFamily="34" charset="0"/>
                <a:sym typeface="Symbol" panose="05050102010706020507" pitchFamily="18" charset="2"/>
              </a:rPr>
              <a:t>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(</a:t>
            </a:r>
            <a:r>
              <a:rPr kumimoji="0" lang="pt-BR" altLang="pt-BR" sz="2000" b="0" dirty="0" err="1">
                <a:latin typeface="Arial Narrow" panose="020B0606020202030204" pitchFamily="34" charset="0"/>
              </a:rPr>
              <a:t>q</a:t>
            </a:r>
            <a:r>
              <a:rPr kumimoji="0" lang="pt-BR" altLang="pt-BR" sz="2000" b="0" baseline="-25000" dirty="0" err="1">
                <a:latin typeface="Arial Narrow" panose="020B0606020202030204" pitchFamily="34" charset="0"/>
              </a:rPr>
              <a:t>i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, s) = </a:t>
            </a:r>
            <a:r>
              <a:rPr kumimoji="0" lang="pt-BR" altLang="pt-BR" sz="2000" b="0" dirty="0" err="1">
                <a:latin typeface="Arial Narrow" panose="020B0606020202030204" pitchFamily="34" charset="0"/>
              </a:rPr>
              <a:t>q</a:t>
            </a:r>
            <a:r>
              <a:rPr kumimoji="0" lang="pt-BR" altLang="pt-BR" sz="2000" b="0" baseline="-25000" dirty="0" err="1">
                <a:latin typeface="Arial Narrow" panose="020B0606020202030204" pitchFamily="34" charset="0"/>
              </a:rPr>
              <a:t>j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;</a:t>
            </a:r>
          </a:p>
          <a:p>
            <a:pPr marL="265113" lvl="1" indent="-265113">
              <a:spcBef>
                <a:spcPct val="0"/>
              </a:spcBef>
            </a:pPr>
            <a:endParaRPr kumimoji="0" lang="pt-BR" altLang="pt-BR" sz="2000" b="0" dirty="0">
              <a:latin typeface="Arial Narrow" panose="020B0606020202030204" pitchFamily="34" charset="0"/>
            </a:endParaRPr>
          </a:p>
          <a:p>
            <a:pPr marL="265113" lvl="1" indent="-265113">
              <a:spcBef>
                <a:spcPct val="0"/>
              </a:spcBef>
            </a:pPr>
            <a:r>
              <a:rPr kumimoji="0" lang="pt-BR" altLang="pt-BR" sz="2000" b="1" dirty="0">
                <a:latin typeface="Arial Narrow" panose="020B0606020202030204" pitchFamily="34" charset="0"/>
              </a:rPr>
              <a:t>q</a:t>
            </a:r>
            <a:r>
              <a:rPr kumimoji="0" lang="pt-BR" altLang="pt-BR" sz="2000" b="1" baseline="-25000" dirty="0">
                <a:latin typeface="Arial Narrow" panose="020B0606020202030204" pitchFamily="34" charset="0"/>
              </a:rPr>
              <a:t>0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 é o </a:t>
            </a:r>
            <a:r>
              <a:rPr kumimoji="0" lang="pt-BR" altLang="pt-BR" sz="2000" b="0" u="sng" dirty="0">
                <a:latin typeface="Arial Narrow" panose="020B0606020202030204" pitchFamily="34" charset="0"/>
              </a:rPr>
              <a:t>estado inicial 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(q</a:t>
            </a:r>
            <a:r>
              <a:rPr kumimoji="0" lang="pt-BR" altLang="pt-BR" sz="2000" b="0" baseline="-25000" dirty="0">
                <a:latin typeface="Arial Narrow" panose="020B0606020202030204" pitchFamily="34" charset="0"/>
              </a:rPr>
              <a:t>0</a:t>
            </a:r>
            <a:r>
              <a:rPr kumimoji="0" lang="pt-BR" altLang="pt-BR" sz="2000" b="0" dirty="0">
                <a:latin typeface="Arial Narrow" panose="020B0606020202030204" pitchFamily="34" charset="0"/>
                <a:sym typeface="Symbol" panose="05050102010706020507" pitchFamily="18" charset="2"/>
              </a:rPr>
              <a:t>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Q);</a:t>
            </a:r>
          </a:p>
          <a:p>
            <a:pPr marL="265113" lvl="1" indent="-265113">
              <a:spcBef>
                <a:spcPct val="0"/>
              </a:spcBef>
            </a:pPr>
            <a:endParaRPr kumimoji="0" lang="pt-BR" altLang="pt-BR" sz="2000" b="0" dirty="0">
              <a:latin typeface="Arial Narrow" panose="020B0606020202030204" pitchFamily="34" charset="0"/>
            </a:endParaRPr>
          </a:p>
          <a:p>
            <a:pPr marL="265113" lvl="1" indent="-265113">
              <a:spcBef>
                <a:spcPct val="0"/>
              </a:spcBef>
            </a:pPr>
            <a:r>
              <a:rPr kumimoji="0" lang="pt-BR" altLang="pt-BR" sz="2000" b="1" dirty="0">
                <a:latin typeface="Arial Narrow" panose="020B0606020202030204" pitchFamily="34" charset="0"/>
              </a:rPr>
              <a:t>F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é o conjunto de </a:t>
            </a:r>
            <a:r>
              <a:rPr kumimoji="0" lang="pt-BR" altLang="pt-BR" sz="2000" b="0" u="sng" dirty="0">
                <a:latin typeface="Arial Narrow" panose="020B0606020202030204" pitchFamily="34" charset="0"/>
              </a:rPr>
              <a:t>estados finais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(F</a:t>
            </a:r>
            <a:r>
              <a:rPr kumimoji="0" lang="pt-BR" altLang="pt-BR" sz="2000" b="0" dirty="0">
                <a:latin typeface="Arial Narrow" panose="020B0606020202030204" pitchFamily="34" charset="0"/>
                <a:sym typeface="Symbol" panose="05050102010706020507" pitchFamily="18" charset="2"/>
              </a:rPr>
              <a:t>Q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).</a:t>
            </a:r>
          </a:p>
        </p:txBody>
      </p:sp>
      <p:sp>
        <p:nvSpPr>
          <p:cNvPr id="2" name="Rectangle 113">
            <a:extLst>
              <a:ext uri="{FF2B5EF4-FFF2-40B4-BE49-F238E27FC236}">
                <a16:creationId xmlns:a16="http://schemas.microsoft.com/office/drawing/2014/main" id="{D58E171E-FDC3-4F40-AC97-9F107DF42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2.1 LINGUAGENS REGULARES</a:t>
            </a:r>
            <a:endParaRPr kumimoji="1" lang="pt-BR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D9BFBD49-60DB-4389-BCE5-4A4ADF2DE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1">
            <a:extLst>
              <a:ext uri="{FF2B5EF4-FFF2-40B4-BE49-F238E27FC236}">
                <a16:creationId xmlns:a16="http://schemas.microsoft.com/office/drawing/2014/main" id="{5B7399BA-4461-4250-B809-FB611C746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1" y="783144"/>
            <a:ext cx="87660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830263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30263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30263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3026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3026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0" dirty="0">
                <a:latin typeface="Arial Narrow" panose="020B0606020202030204" pitchFamily="34" charset="0"/>
              </a:rPr>
              <a:t>A função de transição pode ser especificada através de um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grafo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dirigido e rotulado, onde:</a:t>
            </a:r>
          </a:p>
        </p:txBody>
      </p:sp>
      <p:grpSp>
        <p:nvGrpSpPr>
          <p:cNvPr id="17413" name="Grupo 1">
            <a:extLst>
              <a:ext uri="{FF2B5EF4-FFF2-40B4-BE49-F238E27FC236}">
                <a16:creationId xmlns:a16="http://schemas.microsoft.com/office/drawing/2014/main" id="{4123462E-9EC8-446A-9BDD-28613D9E5D1E}"/>
              </a:ext>
            </a:extLst>
          </p:cNvPr>
          <p:cNvGrpSpPr>
            <a:grpSpLocks/>
          </p:cNvGrpSpPr>
          <p:nvPr/>
        </p:nvGrpSpPr>
        <p:grpSpPr bwMode="auto">
          <a:xfrm>
            <a:off x="5019923" y="1406033"/>
            <a:ext cx="1625600" cy="596900"/>
            <a:chOff x="5606433" y="1911328"/>
            <a:chExt cx="1625623" cy="596923"/>
          </a:xfrm>
        </p:grpSpPr>
        <p:sp>
          <p:nvSpPr>
            <p:cNvPr id="17432" name="Oval 7">
              <a:extLst>
                <a:ext uri="{FF2B5EF4-FFF2-40B4-BE49-F238E27FC236}">
                  <a16:creationId xmlns:a16="http://schemas.microsoft.com/office/drawing/2014/main" id="{E5320910-C91D-4F1D-96A7-1DC2AEA625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38537" y="1931713"/>
              <a:ext cx="593519" cy="57653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ts val="200"/>
                </a:spcBef>
                <a:spcAft>
                  <a:spcPts val="200"/>
                </a:spcAft>
                <a:buClrTx/>
                <a:buSzTx/>
                <a:buFontTx/>
                <a:buNone/>
              </a:pPr>
              <a:r>
                <a:rPr kumimoji="0" lang="pt-BR" altLang="pt-BR" sz="1800" b="0">
                  <a:solidFill>
                    <a:srgbClr val="008000"/>
                  </a:solidFill>
                  <a:latin typeface="Arial Narrow" panose="020B0606020202030204" pitchFamily="34" charset="0"/>
                </a:rPr>
                <a:t>q</a:t>
              </a:r>
              <a:r>
                <a:rPr kumimoji="0" lang="pt-BR" altLang="pt-BR" sz="1800" b="0" baseline="-25000">
                  <a:solidFill>
                    <a:srgbClr val="008000"/>
                  </a:solidFill>
                  <a:latin typeface="Arial Narrow" panose="020B0606020202030204" pitchFamily="34" charset="0"/>
                </a:rPr>
                <a:t>0</a:t>
              </a:r>
              <a:endParaRPr kumimoji="0" lang="pt-BR" altLang="pt-BR" sz="1800" b="0">
                <a:latin typeface="Arial Narrow" panose="020B0606020202030204" pitchFamily="34" charset="0"/>
              </a:endParaRPr>
            </a:p>
          </p:txBody>
        </p:sp>
        <p:sp>
          <p:nvSpPr>
            <p:cNvPr id="17433" name="Line 8">
              <a:extLst>
                <a:ext uri="{FF2B5EF4-FFF2-40B4-BE49-F238E27FC236}">
                  <a16:creationId xmlns:a16="http://schemas.microsoft.com/office/drawing/2014/main" id="{EC5B5010-CDCA-4153-A047-B9025502048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987857" y="2227129"/>
              <a:ext cx="6059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34" name="Text Box 9">
              <a:extLst>
                <a:ext uri="{FF2B5EF4-FFF2-40B4-BE49-F238E27FC236}">
                  <a16:creationId xmlns:a16="http://schemas.microsoft.com/office/drawing/2014/main" id="{FE5B1998-9300-45EB-9F25-442EAA844AB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606433" y="1911328"/>
              <a:ext cx="857411" cy="441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 b="0">
                  <a:latin typeface="Arial Narrow" panose="020B0606020202030204" pitchFamily="34" charset="0"/>
                </a:rPr>
                <a:t>início</a:t>
              </a:r>
            </a:p>
          </p:txBody>
        </p:sp>
      </p:grpSp>
      <p:grpSp>
        <p:nvGrpSpPr>
          <p:cNvPr id="17414" name="Grupo 2">
            <a:extLst>
              <a:ext uri="{FF2B5EF4-FFF2-40B4-BE49-F238E27FC236}">
                <a16:creationId xmlns:a16="http://schemas.microsoft.com/office/drawing/2014/main" id="{DD440D5E-AA9A-4CEF-A3CF-F8971CBFEFF6}"/>
              </a:ext>
            </a:extLst>
          </p:cNvPr>
          <p:cNvGrpSpPr>
            <a:grpSpLocks/>
          </p:cNvGrpSpPr>
          <p:nvPr/>
        </p:nvGrpSpPr>
        <p:grpSpPr bwMode="auto">
          <a:xfrm>
            <a:off x="395536" y="1345708"/>
            <a:ext cx="7970837" cy="2719388"/>
            <a:chOff x="982639" y="1851026"/>
            <a:chExt cx="7970267" cy="2719959"/>
          </a:xfrm>
        </p:grpSpPr>
        <p:sp>
          <p:nvSpPr>
            <p:cNvPr id="17415" name="Oval 10">
              <a:extLst>
                <a:ext uri="{FF2B5EF4-FFF2-40B4-BE49-F238E27FC236}">
                  <a16:creationId xmlns:a16="http://schemas.microsoft.com/office/drawing/2014/main" id="{7688BEBF-703B-46A3-8C4B-C5E7E070BC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8281" y="1928813"/>
              <a:ext cx="593725" cy="5762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ts val="200"/>
                </a:spcBef>
                <a:spcAft>
                  <a:spcPts val="200"/>
                </a:spcAft>
                <a:buClrTx/>
                <a:buSzTx/>
                <a:buFontTx/>
                <a:buNone/>
              </a:pPr>
              <a:r>
                <a:rPr kumimoji="0" lang="pt-BR" altLang="pt-BR" sz="1800" b="0">
                  <a:solidFill>
                    <a:srgbClr val="008000"/>
                  </a:solidFill>
                  <a:latin typeface="Arial Narrow" panose="020B0606020202030204" pitchFamily="34" charset="0"/>
                </a:rPr>
                <a:t>q</a:t>
              </a:r>
              <a:r>
                <a:rPr kumimoji="0" lang="pt-BR" altLang="pt-BR" sz="1800" b="0" baseline="-25000">
                  <a:solidFill>
                    <a:srgbClr val="008000"/>
                  </a:solidFill>
                  <a:latin typeface="Arial Narrow" panose="020B0606020202030204" pitchFamily="34" charset="0"/>
                </a:rPr>
                <a:t>i</a:t>
              </a:r>
              <a:endParaRPr kumimoji="0" lang="pt-BR" altLang="pt-BR" sz="1800" b="0">
                <a:latin typeface="Arial Narrow" panose="020B0606020202030204" pitchFamily="34" charset="0"/>
              </a:endParaRPr>
            </a:p>
          </p:txBody>
        </p:sp>
        <p:sp>
          <p:nvSpPr>
            <p:cNvPr id="17416" name="Text Box 11">
              <a:extLst>
                <a:ext uri="{FF2B5EF4-FFF2-40B4-BE49-F238E27FC236}">
                  <a16:creationId xmlns:a16="http://schemas.microsoft.com/office/drawing/2014/main" id="{48B2DD64-2C15-4498-B792-A487798E6F6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39368" y="1851026"/>
              <a:ext cx="39052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latin typeface="Arial Narrow" panose="020B0606020202030204" pitchFamily="34" charset="0"/>
                </a:rPr>
                <a:t>s</a:t>
              </a:r>
              <a:endParaRPr kumimoji="0" lang="pt-BR" altLang="pt-BR" sz="1800" b="0">
                <a:latin typeface="Arial Narrow" panose="020B0606020202030204" pitchFamily="34" charset="0"/>
              </a:endParaRPr>
            </a:p>
          </p:txBody>
        </p:sp>
        <p:sp>
          <p:nvSpPr>
            <p:cNvPr id="17417" name="Line 12">
              <a:extLst>
                <a:ext uri="{FF2B5EF4-FFF2-40B4-BE49-F238E27FC236}">
                  <a16:creationId xmlns:a16="http://schemas.microsoft.com/office/drawing/2014/main" id="{0B93CC08-39BE-4D69-8A16-5C85A93CBD2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775818" y="2225676"/>
              <a:ext cx="15319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18" name="Oval 13">
              <a:extLst>
                <a:ext uri="{FF2B5EF4-FFF2-40B4-BE49-F238E27FC236}">
                  <a16:creationId xmlns:a16="http://schemas.microsoft.com/office/drawing/2014/main" id="{AC8D25AA-C10A-4408-B932-39178C11A6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47443" y="1936751"/>
              <a:ext cx="593725" cy="5762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ts val="200"/>
                </a:spcBef>
                <a:spcAft>
                  <a:spcPts val="200"/>
                </a:spcAft>
                <a:buClrTx/>
                <a:buSzTx/>
                <a:buFontTx/>
                <a:buNone/>
              </a:pPr>
              <a:r>
                <a:rPr kumimoji="0" lang="pt-BR" altLang="pt-BR" sz="1800" b="0">
                  <a:solidFill>
                    <a:srgbClr val="008000"/>
                  </a:solidFill>
                  <a:latin typeface="Arial Narrow" panose="020B0606020202030204" pitchFamily="34" charset="0"/>
                </a:rPr>
                <a:t>q</a:t>
              </a:r>
              <a:r>
                <a:rPr kumimoji="0" lang="pt-BR" altLang="pt-BR" sz="1800" b="0" baseline="-25000">
                  <a:solidFill>
                    <a:srgbClr val="008000"/>
                  </a:solidFill>
                  <a:latin typeface="Arial Narrow" panose="020B0606020202030204" pitchFamily="34" charset="0"/>
                </a:rPr>
                <a:t>j</a:t>
              </a:r>
              <a:endParaRPr kumimoji="0" lang="pt-BR" altLang="pt-BR" sz="1800" b="0">
                <a:latin typeface="Arial Narrow" panose="020B0606020202030204" pitchFamily="34" charset="0"/>
              </a:endParaRPr>
            </a:p>
          </p:txBody>
        </p:sp>
        <p:grpSp>
          <p:nvGrpSpPr>
            <p:cNvPr id="17419" name="Group 14">
              <a:extLst>
                <a:ext uri="{FF2B5EF4-FFF2-40B4-BE49-F238E27FC236}">
                  <a16:creationId xmlns:a16="http://schemas.microsoft.com/office/drawing/2014/main" id="{EDCE2780-7A01-462C-8D98-CC243033E8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976593" y="1884363"/>
              <a:ext cx="715963" cy="674688"/>
              <a:chOff x="9120" y="6451"/>
              <a:chExt cx="751" cy="708"/>
            </a:xfrm>
          </p:grpSpPr>
          <p:sp>
            <p:nvSpPr>
              <p:cNvPr id="17430" name="Oval 15">
                <a:extLst>
                  <a:ext uri="{FF2B5EF4-FFF2-40B4-BE49-F238E27FC236}">
                    <a16:creationId xmlns:a16="http://schemas.microsoft.com/office/drawing/2014/main" id="{BEB76F6A-12F8-400B-B816-95A36B9EACF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120" y="6451"/>
                <a:ext cx="751" cy="7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pt-BR" altLang="pt-BR" sz="18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31" name="Oval 16">
                <a:extLst>
                  <a:ext uri="{FF2B5EF4-FFF2-40B4-BE49-F238E27FC236}">
                    <a16:creationId xmlns:a16="http://schemas.microsoft.com/office/drawing/2014/main" id="{62B343C0-8ED0-4296-B4F8-0E4FBDE7382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189" y="6507"/>
                <a:ext cx="623" cy="60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ts val="200"/>
                  </a:spcBef>
                  <a:spcAft>
                    <a:spcPts val="200"/>
                  </a:spcAft>
                  <a:buClrTx/>
                  <a:buSzTx/>
                  <a:buFontTx/>
                  <a:buNone/>
                </a:pPr>
                <a:r>
                  <a:rPr kumimoji="0" lang="pt-BR" altLang="pt-BR" sz="1800" b="0">
                    <a:solidFill>
                      <a:srgbClr val="008000"/>
                    </a:solidFill>
                    <a:latin typeface="Arial Narrow" panose="020B0606020202030204" pitchFamily="34" charset="0"/>
                  </a:rPr>
                  <a:t>q</a:t>
                </a:r>
                <a:r>
                  <a:rPr kumimoji="0" lang="pt-BR" altLang="pt-BR" sz="1800" b="0" baseline="-25000">
                    <a:solidFill>
                      <a:srgbClr val="008000"/>
                    </a:solidFill>
                    <a:latin typeface="Arial Narrow" panose="020B0606020202030204" pitchFamily="34" charset="0"/>
                  </a:rPr>
                  <a:t>n</a:t>
                </a:r>
                <a:endParaRPr kumimoji="0" lang="pt-BR" altLang="pt-BR" sz="1800" b="0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7420" name="Text Box 17">
              <a:extLst>
                <a:ext uri="{FF2B5EF4-FFF2-40B4-BE49-F238E27FC236}">
                  <a16:creationId xmlns:a16="http://schemas.microsoft.com/office/drawing/2014/main" id="{492575FC-B60B-4E8B-9263-FB46AFF3802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982639" y="4129660"/>
              <a:ext cx="1418654" cy="44132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 dirty="0">
                  <a:solidFill>
                    <a:srgbClr val="008000"/>
                  </a:solidFill>
                  <a:latin typeface="Arial Narrow" panose="020B0606020202030204" pitchFamily="34" charset="0"/>
                </a:rPr>
                <a:t>nó</a:t>
              </a:r>
              <a:r>
                <a:rPr kumimoji="0" lang="pt-BR" altLang="pt-BR" sz="1800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 </a:t>
              </a:r>
              <a:r>
                <a:rPr kumimoji="0" lang="pt-BR" altLang="pt-BR" sz="1800" dirty="0">
                  <a:latin typeface="Arial Narrow" panose="020B0606020202030204" pitchFamily="34" charset="0"/>
                </a:rPr>
                <a:t>=</a:t>
              </a:r>
              <a:r>
                <a:rPr kumimoji="0" lang="pt-BR" altLang="pt-BR" sz="1800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 estado</a:t>
              </a:r>
              <a:endParaRPr kumimoji="0" lang="pt-BR" altLang="pt-BR" sz="1800" b="0" dirty="0">
                <a:latin typeface="Arial Narrow" panose="020B0606020202030204" pitchFamily="34" charset="0"/>
              </a:endParaRPr>
            </a:p>
          </p:txBody>
        </p:sp>
        <p:sp>
          <p:nvSpPr>
            <p:cNvPr id="17421" name="Line 18">
              <a:extLst>
                <a:ext uri="{FF2B5EF4-FFF2-40B4-BE49-F238E27FC236}">
                  <a16:creationId xmlns:a16="http://schemas.microsoft.com/office/drawing/2014/main" id="{27363BF8-0DEC-4051-80FE-897C84A6185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475781" y="2530476"/>
              <a:ext cx="0" cy="16287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22" name="Line 19">
              <a:extLst>
                <a:ext uri="{FF2B5EF4-FFF2-40B4-BE49-F238E27FC236}">
                  <a16:creationId xmlns:a16="http://schemas.microsoft.com/office/drawing/2014/main" id="{A9F3D337-F37A-4733-BBEF-C028077FB6F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464793" y="2293937"/>
              <a:ext cx="0" cy="11017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23" name="Text Box 20">
              <a:extLst>
                <a:ext uri="{FF2B5EF4-FFF2-40B4-BE49-F238E27FC236}">
                  <a16:creationId xmlns:a16="http://schemas.microsoft.com/office/drawing/2014/main" id="{2F32E5CE-0699-494F-BF66-A419994029D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562124" y="3436209"/>
              <a:ext cx="1839912" cy="63817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 dirty="0">
                  <a:solidFill>
                    <a:srgbClr val="008000"/>
                  </a:solidFill>
                  <a:latin typeface="Arial Narrow" panose="020B0606020202030204" pitchFamily="34" charset="0"/>
                </a:rPr>
                <a:t>aresta</a:t>
              </a:r>
              <a:r>
                <a:rPr kumimoji="0" lang="pt-BR" altLang="pt-BR" sz="1800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 </a:t>
              </a:r>
              <a:r>
                <a:rPr kumimoji="0" lang="pt-BR" altLang="pt-BR" sz="1800" dirty="0">
                  <a:latin typeface="Arial Narrow" panose="020B0606020202030204" pitchFamily="34" charset="0"/>
                </a:rPr>
                <a:t>=</a:t>
              </a:r>
              <a:r>
                <a:rPr kumimoji="0" lang="pt-BR" altLang="pt-BR" sz="1800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 transição de estado</a:t>
              </a:r>
              <a:endParaRPr kumimoji="0" lang="pt-BR" altLang="pt-BR" sz="1800" b="0" dirty="0">
                <a:latin typeface="Arial Narrow" panose="020B0606020202030204" pitchFamily="34" charset="0"/>
              </a:endParaRPr>
            </a:p>
          </p:txBody>
        </p:sp>
        <p:sp>
          <p:nvSpPr>
            <p:cNvPr id="17424" name="Text Box 21">
              <a:extLst>
                <a:ext uri="{FF2B5EF4-FFF2-40B4-BE49-F238E27FC236}">
                  <a16:creationId xmlns:a16="http://schemas.microsoft.com/office/drawing/2014/main" id="{42750632-3E7C-4CA1-948C-C35EF854B08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685831" y="3395663"/>
              <a:ext cx="1103313" cy="6111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solidFill>
                    <a:srgbClr val="FF0000"/>
                  </a:solidFill>
                  <a:latin typeface="Arial Narrow" panose="020B0606020202030204" pitchFamily="34" charset="0"/>
                </a:rPr>
                <a:t>estado inicial</a:t>
              </a:r>
              <a:endParaRPr kumimoji="0" lang="pt-BR" altLang="pt-BR" sz="1800" b="0">
                <a:latin typeface="Arial Narrow" panose="020B0606020202030204" pitchFamily="34" charset="0"/>
              </a:endParaRPr>
            </a:p>
          </p:txBody>
        </p:sp>
        <p:sp>
          <p:nvSpPr>
            <p:cNvPr id="17425" name="Line 22">
              <a:extLst>
                <a:ext uri="{FF2B5EF4-FFF2-40B4-BE49-F238E27FC236}">
                  <a16:creationId xmlns:a16="http://schemas.microsoft.com/office/drawing/2014/main" id="{E3320C15-B329-49FA-9CD0-AE731640D7C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6249393" y="2281238"/>
              <a:ext cx="1588" cy="10906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26" name="Line 23">
              <a:extLst>
                <a:ext uri="{FF2B5EF4-FFF2-40B4-BE49-F238E27FC236}">
                  <a16:creationId xmlns:a16="http://schemas.microsoft.com/office/drawing/2014/main" id="{FE006522-9608-48B7-A88E-E1CB138B2B7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327431" y="2619376"/>
              <a:ext cx="1588" cy="10906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27" name="Text Box 24">
              <a:extLst>
                <a:ext uri="{FF2B5EF4-FFF2-40B4-BE49-F238E27FC236}">
                  <a16:creationId xmlns:a16="http://schemas.microsoft.com/office/drawing/2014/main" id="{8A9D7477-B46A-4E8D-B5D9-A3B2DEA2776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714656" y="3757613"/>
              <a:ext cx="1238250" cy="61277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>
                  <a:solidFill>
                    <a:srgbClr val="FF0000"/>
                  </a:solidFill>
                  <a:latin typeface="Arial Narrow" panose="020B0606020202030204" pitchFamily="34" charset="0"/>
                </a:rPr>
                <a:t>estado(s) final(is)</a:t>
              </a:r>
              <a:endParaRPr kumimoji="0" lang="pt-BR" altLang="pt-BR" sz="1800" b="0">
                <a:latin typeface="Arial Narrow" panose="020B0606020202030204" pitchFamily="34" charset="0"/>
              </a:endParaRPr>
            </a:p>
          </p:txBody>
        </p:sp>
        <p:sp>
          <p:nvSpPr>
            <p:cNvPr id="17428" name="Line 25">
              <a:extLst>
                <a:ext uri="{FF2B5EF4-FFF2-40B4-BE49-F238E27FC236}">
                  <a16:creationId xmlns:a16="http://schemas.microsoft.com/office/drawing/2014/main" id="{E2B3BD12-0B61-4816-AC90-8C0F7308BB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8370835" flipV="1">
              <a:off x="2948627" y="1875265"/>
              <a:ext cx="0" cy="10126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29" name="Text Box 26">
              <a:extLst>
                <a:ext uri="{FF2B5EF4-FFF2-40B4-BE49-F238E27FC236}">
                  <a16:creationId xmlns:a16="http://schemas.microsoft.com/office/drawing/2014/main" id="{A678EA27-2B36-4BCB-A09F-A5DB97C3C05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154456" y="2619376"/>
              <a:ext cx="2157413" cy="96837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símbolo(s) </a:t>
              </a:r>
              <a:r>
                <a:rPr kumimoji="0" lang="pt-BR" altLang="pt-BR" sz="1800" b="0" dirty="0">
                  <a:solidFill>
                    <a:srgbClr val="008000"/>
                  </a:solidFill>
                  <a:latin typeface="Arial Narrow" panose="020B0606020202030204" pitchFamily="34" charset="0"/>
                </a:rPr>
                <a:t>(separados por vírgula)</a:t>
              </a:r>
              <a:endParaRPr kumimoji="0" lang="pt-BR" altLang="pt-BR" sz="1800" b="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Rectangle 113">
            <a:extLst>
              <a:ext uri="{FF2B5EF4-FFF2-40B4-BE49-F238E27FC236}">
                <a16:creationId xmlns:a16="http://schemas.microsoft.com/office/drawing/2014/main" id="{853C9C9B-1097-4D91-8A5C-BC9234FCB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2.1 LINGUAGENS REGULARES</a:t>
            </a:r>
            <a:endParaRPr kumimoji="1" lang="pt-BR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0CE9867B-7C58-445C-BAC0-26FBF6A6376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120">
            <a:extLst>
              <a:ext uri="{FF2B5EF4-FFF2-40B4-BE49-F238E27FC236}">
                <a16:creationId xmlns:a16="http://schemas.microsoft.com/office/drawing/2014/main" id="{D44DF901-46BC-4399-9335-9E13FD9BF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886980"/>
              </p:ext>
            </p:extLst>
          </p:nvPr>
        </p:nvGraphicFramePr>
        <p:xfrm>
          <a:off x="3132137" y="1484784"/>
          <a:ext cx="2879725" cy="1830390"/>
        </p:xfrm>
        <a:graphic>
          <a:graphicData uri="http://schemas.openxmlformats.org/drawingml/2006/table">
            <a:tbl>
              <a:tblPr/>
              <a:tblGrid>
                <a:gridCol w="1154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7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0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</a:t>
                      </a:r>
                    </a:p>
                  </a:txBody>
                  <a:tcPr marT="45760" marB="4576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s-ES_tradnl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60" marB="457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s-ES_tradnl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60" marB="457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7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kumimoji="0" lang="es-ES_trad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 </a:t>
                      </a: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 q</a:t>
                      </a:r>
                      <a:r>
                        <a:rPr kumimoji="0" lang="es-ES_tradnl" sz="1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0      </a:t>
                      </a:r>
                      <a:endParaRPr kumimoji="0" 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760" marB="4576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60" marB="457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60" marB="457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07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…</a:t>
                      </a:r>
                    </a:p>
                  </a:txBody>
                  <a:tcPr marT="45760" marB="4576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60" marB="457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60" marB="457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7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</a:t>
                      </a: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s-ES_tradnl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q</a:t>
                      </a:r>
                      <a:r>
                        <a:rPr kumimoji="0" lang="es-ES_tradnl" sz="18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i</a:t>
                      </a:r>
                      <a:r>
                        <a:rPr kumimoji="0" lang="es-ES_tradnl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endParaRPr kumimoji="0" 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60" marB="4576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q</a:t>
                      </a:r>
                      <a:r>
                        <a:rPr kumimoji="0" lang="es-ES_tradnl" sz="18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j</a:t>
                      </a:r>
                      <a:endParaRPr kumimoji="0" 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60" marB="457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-</a:t>
                      </a:r>
                    </a:p>
                  </a:txBody>
                  <a:tcPr marT="45760" marB="457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07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*  </a:t>
                      </a: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 </a:t>
                      </a:r>
                      <a:r>
                        <a:rPr kumimoji="0" lang="es-ES_tradnl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q</a:t>
                      </a:r>
                      <a:r>
                        <a:rPr kumimoji="0" lang="es-ES_tradnl" sz="18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n</a:t>
                      </a:r>
                      <a:r>
                        <a:rPr kumimoji="0" lang="es-ES_tradnl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 </a:t>
                      </a:r>
                      <a:endParaRPr kumimoji="0" 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60" marB="4576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60" marB="457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60" marB="457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461" name="Text Box 121">
            <a:extLst>
              <a:ext uri="{FF2B5EF4-FFF2-40B4-BE49-F238E27FC236}">
                <a16:creationId xmlns:a16="http://schemas.microsoft.com/office/drawing/2014/main" id="{A69DFE2F-4ADF-4409-9893-43896B69B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337" y="1505422"/>
            <a:ext cx="1700212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>
                <a:solidFill>
                  <a:srgbClr val="FF0000"/>
                </a:solidFill>
                <a:latin typeface="Arial Narrow" panose="020B0606020202030204" pitchFamily="34" charset="0"/>
              </a:rPr>
              <a:t>símbolo</a:t>
            </a:r>
            <a:endParaRPr kumimoji="0" lang="pt-BR" altLang="pt-BR" sz="1800" b="0">
              <a:latin typeface="Arial Narrow" panose="020B0606020202030204" pitchFamily="34" charset="0"/>
            </a:endParaRPr>
          </a:p>
        </p:txBody>
      </p:sp>
      <p:sp>
        <p:nvSpPr>
          <p:cNvPr id="18462" name="Line 122">
            <a:extLst>
              <a:ext uri="{FF2B5EF4-FFF2-40B4-BE49-F238E27FC236}">
                <a16:creationId xmlns:a16="http://schemas.microsoft.com/office/drawing/2014/main" id="{CD4BBB3E-1F40-4414-B42F-4A331C8913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8187" y="1695922"/>
            <a:ext cx="612775" cy="1587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463" name="Text Box 123">
            <a:extLst>
              <a:ext uri="{FF2B5EF4-FFF2-40B4-BE49-F238E27FC236}">
                <a16:creationId xmlns:a16="http://schemas.microsoft.com/office/drawing/2014/main" id="{E84057A6-1178-4604-8B5D-D2C3E3781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4724" y="3726334"/>
            <a:ext cx="1046163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>
                <a:solidFill>
                  <a:srgbClr val="FF0000"/>
                </a:solidFill>
                <a:latin typeface="Arial Narrow" panose="020B0606020202030204" pitchFamily="34" charset="0"/>
              </a:rPr>
              <a:t>estado</a:t>
            </a:r>
            <a:endParaRPr kumimoji="0" lang="pt-BR" altLang="pt-BR" sz="1800" b="0">
              <a:latin typeface="Arial Narrow" panose="020B0606020202030204" pitchFamily="34" charset="0"/>
            </a:endParaRPr>
          </a:p>
        </p:txBody>
      </p:sp>
      <p:sp>
        <p:nvSpPr>
          <p:cNvPr id="18464" name="Line 124">
            <a:extLst>
              <a:ext uri="{FF2B5EF4-FFF2-40B4-BE49-F238E27FC236}">
                <a16:creationId xmlns:a16="http://schemas.microsoft.com/office/drawing/2014/main" id="{0F1656D7-CCC2-49E7-9147-CEA5750136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52887" y="3326284"/>
            <a:ext cx="1587" cy="407988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465" name="Line 125">
            <a:extLst>
              <a:ext uri="{FF2B5EF4-FFF2-40B4-BE49-F238E27FC236}">
                <a16:creationId xmlns:a16="http://schemas.microsoft.com/office/drawing/2014/main" id="{3E201087-4F9C-4931-AFC6-6391B2CB93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49912" y="2992909"/>
            <a:ext cx="600075" cy="733425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466" name="Line 126">
            <a:extLst>
              <a:ext uri="{FF2B5EF4-FFF2-40B4-BE49-F238E27FC236}">
                <a16:creationId xmlns:a16="http://schemas.microsoft.com/office/drawing/2014/main" id="{49863AAB-F057-4F45-8764-090BEC723C8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91099" y="2997672"/>
            <a:ext cx="533400" cy="714375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467" name="Text Box 127">
            <a:extLst>
              <a:ext uri="{FF2B5EF4-FFF2-40B4-BE49-F238E27FC236}">
                <a16:creationId xmlns:a16="http://schemas.microsoft.com/office/drawing/2014/main" id="{B4DA746F-F240-4710-95E0-94315C432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74" y="3712047"/>
            <a:ext cx="2400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>
                <a:solidFill>
                  <a:srgbClr val="FF0000"/>
                </a:solidFill>
                <a:latin typeface="Arial Narrow" panose="020B0606020202030204" pitchFamily="34" charset="0"/>
              </a:rPr>
              <a:t>transição de estado</a:t>
            </a:r>
            <a:endParaRPr kumimoji="0" lang="pt-BR" altLang="pt-BR" sz="1800" b="0">
              <a:latin typeface="Arial Narrow" panose="020B0606020202030204" pitchFamily="34" charset="0"/>
            </a:endParaRPr>
          </a:p>
        </p:txBody>
      </p:sp>
      <p:sp>
        <p:nvSpPr>
          <p:cNvPr id="18468" name="Text Box 128">
            <a:extLst>
              <a:ext uri="{FF2B5EF4-FFF2-40B4-BE49-F238E27FC236}">
                <a16:creationId xmlns:a16="http://schemas.microsoft.com/office/drawing/2014/main" id="{EF9BBA1F-316B-440F-9A21-353ECC9A7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4" y="1859434"/>
            <a:ext cx="18605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>
                <a:solidFill>
                  <a:srgbClr val="FF0000"/>
                </a:solidFill>
                <a:latin typeface="Arial Narrow" panose="020B0606020202030204" pitchFamily="34" charset="0"/>
              </a:rPr>
              <a:t>estado inicial</a:t>
            </a:r>
            <a:endParaRPr kumimoji="0" lang="pt-BR" altLang="pt-BR" sz="1800" b="0">
              <a:latin typeface="Arial Narrow" panose="020B0606020202030204" pitchFamily="34" charset="0"/>
            </a:endParaRPr>
          </a:p>
        </p:txBody>
      </p:sp>
      <p:sp>
        <p:nvSpPr>
          <p:cNvPr id="18469" name="Line 129">
            <a:extLst>
              <a:ext uri="{FF2B5EF4-FFF2-40B4-BE49-F238E27FC236}">
                <a16:creationId xmlns:a16="http://schemas.microsoft.com/office/drawing/2014/main" id="{E0E3EAB8-DBAC-41FD-B51E-4D161C320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6687" y="2041997"/>
            <a:ext cx="61277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470" name="Text Box 130">
            <a:extLst>
              <a:ext uri="{FF2B5EF4-FFF2-40B4-BE49-F238E27FC236}">
                <a16:creationId xmlns:a16="http://schemas.microsoft.com/office/drawing/2014/main" id="{90E60DAC-1DA4-46F7-B6EC-F7B74502D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849" y="2929409"/>
            <a:ext cx="18161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>
                <a:solidFill>
                  <a:srgbClr val="FF0000"/>
                </a:solidFill>
                <a:latin typeface="Arial Narrow" panose="020B0606020202030204" pitchFamily="34" charset="0"/>
              </a:rPr>
              <a:t>estado(s) final(is)</a:t>
            </a:r>
            <a:endParaRPr kumimoji="0" lang="pt-BR" altLang="pt-BR" sz="1800" b="0">
              <a:latin typeface="Arial Narrow" panose="020B0606020202030204" pitchFamily="34" charset="0"/>
            </a:endParaRPr>
          </a:p>
        </p:txBody>
      </p:sp>
      <p:sp>
        <p:nvSpPr>
          <p:cNvPr id="18471" name="Line 131">
            <a:extLst>
              <a:ext uri="{FF2B5EF4-FFF2-40B4-BE49-F238E27FC236}">
                <a16:creationId xmlns:a16="http://schemas.microsoft.com/office/drawing/2014/main" id="{FAA89DAB-2F2B-445E-BDAC-EC9E2039B7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5574" y="3119909"/>
            <a:ext cx="61277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" name="Rectangle 113">
            <a:extLst>
              <a:ext uri="{FF2B5EF4-FFF2-40B4-BE49-F238E27FC236}">
                <a16:creationId xmlns:a16="http://schemas.microsoft.com/office/drawing/2014/main" id="{C621A4EB-3EBD-41B6-8FC9-394EF91C8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2.1 LINGUAGENS REGULARES</a:t>
            </a:r>
            <a:endParaRPr kumimoji="1" lang="pt-BR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4CDF5718-E2E4-4971-A8B6-C0695353ABE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517AB61-A9D2-4AF6-9B52-9715DCC85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1" y="783144"/>
            <a:ext cx="87660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830263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30263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30263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3026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3026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0" dirty="0">
                <a:latin typeface="Arial Narrow" panose="020B0606020202030204" pitchFamily="34" charset="0"/>
              </a:rPr>
              <a:t>A função de transição </a:t>
            </a:r>
            <a:r>
              <a:rPr kumimoji="0" lang="pt-BR" altLang="pt-BR" sz="2000" b="0" u="sng" dirty="0">
                <a:latin typeface="Arial Narrow" panose="020B0606020202030204" pitchFamily="34" charset="0"/>
              </a:rPr>
              <a:t>também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pode ser representada através de uma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tabela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, onde: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3">
            <a:extLst>
              <a:ext uri="{FF2B5EF4-FFF2-40B4-BE49-F238E27FC236}">
                <a16:creationId xmlns:a16="http://schemas.microsoft.com/office/drawing/2014/main" id="{169B3E44-78D1-44D5-AFA9-06ACD65B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 LINGUAGENS: GRAMÁTICAS E MÁQUINAS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Line 114">
            <a:extLst>
              <a:ext uri="{FF2B5EF4-FFF2-40B4-BE49-F238E27FC236}">
                <a16:creationId xmlns:a16="http://schemas.microsoft.com/office/drawing/2014/main" id="{E0B4790F-9BBA-4C0A-A9DA-4D9A429D1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" name="Text Box 133">
            <a:extLst>
              <a:ext uri="{FF2B5EF4-FFF2-40B4-BE49-F238E27FC236}">
                <a16:creationId xmlns:a16="http://schemas.microsoft.com/office/drawing/2014/main" id="{A5417271-3044-4EEB-B91D-D3AF0FE33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1" y="770946"/>
            <a:ext cx="876605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69875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indent="0">
              <a:spcBef>
                <a:spcPct val="0"/>
              </a:spcBef>
              <a:buNone/>
            </a:pPr>
            <a:r>
              <a:rPr kumimoji="0" lang="pt-BR" altLang="pt-BR" sz="2000" b="0" dirty="0">
                <a:latin typeface="Arial Narrow" panose="020B0606020202030204" pitchFamily="34" charset="0"/>
              </a:rPr>
              <a:t>“Alan Turing [o 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pai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da Ciência da Computação] propôs, em 1936, um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modelo para a representação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de procedimentos efetivos [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algoritmos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, que formaliza a ideia de uma pessoa que realiza cálculos]. [...] A </a:t>
            </a:r>
            <a:r>
              <a:rPr kumimoji="0" lang="pt-BR" altLang="pt-BR" sz="2000" b="0" i="1" dirty="0">
                <a:latin typeface="Arial Narrow" panose="020B0606020202030204" pitchFamily="34" charset="0"/>
              </a:rPr>
              <a:t>máquina de Turing 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é um formalismo muito simples, universalmente conhecido e provavelmente o mais usado como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modelo teórico de computação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. [...] O resultado foi uma fundamentação teórica para o desenvolvimento do computador como se conhece hoje.” (DIVERIO; MENEZES, 2011, p. 24).</a:t>
            </a:r>
          </a:p>
        </p:txBody>
      </p:sp>
      <p:sp>
        <p:nvSpPr>
          <p:cNvPr id="6" name="CaixaDeTexto 3">
            <a:extLst>
              <a:ext uri="{FF2B5EF4-FFF2-40B4-BE49-F238E27FC236}">
                <a16:creationId xmlns:a16="http://schemas.microsoft.com/office/drawing/2014/main" id="{11862416-190A-4EDB-B2E9-D62890322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933056"/>
            <a:ext cx="3467100" cy="1631950"/>
          </a:xfrm>
          <a:prstGeom prst="rect">
            <a:avLst/>
          </a:prstGeom>
          <a:solidFill>
            <a:srgbClr val="FFFF99"/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0" dirty="0">
                <a:latin typeface="Arial Narrow" panose="020B0606020202030204" pitchFamily="34" charset="0"/>
              </a:rPr>
              <a:t>Um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algoritmo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é um conjunto finito de instruções simples e precisas, executadas mecanicamente e em um tempo finito, para solucionar um problema.</a:t>
            </a:r>
          </a:p>
        </p:txBody>
      </p:sp>
      <p:cxnSp>
        <p:nvCxnSpPr>
          <p:cNvPr id="8" name="Conector de seta reta 2">
            <a:extLst>
              <a:ext uri="{FF2B5EF4-FFF2-40B4-BE49-F238E27FC236}">
                <a16:creationId xmlns:a16="http://schemas.microsoft.com/office/drawing/2014/main" id="{BE7E2F0A-1E05-4F4D-9EEC-CA33F737619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124092" y="1412776"/>
            <a:ext cx="2663932" cy="252028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7347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3">
            <a:extLst>
              <a:ext uri="{FF2B5EF4-FFF2-40B4-BE49-F238E27FC236}">
                <a16:creationId xmlns:a16="http://schemas.microsoft.com/office/drawing/2014/main" id="{C621A4EB-3EBD-41B6-8FC9-394EF91C8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2.1 </a:t>
            </a: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LINGUAGENS REGULARES</a:t>
            </a:r>
            <a:endParaRPr kumimoji="1" lang="pt-BR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4CDF5718-E2E4-4971-A8B6-C0695353ABE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517AB61-A9D2-4AF6-9B52-9715DCC85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1" y="783144"/>
            <a:ext cx="8766051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830263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30263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30263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3026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3026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0" dirty="0">
                <a:latin typeface="Arial Narrow" panose="020B0606020202030204" pitchFamily="34" charset="0"/>
              </a:rPr>
              <a:t>Dependendo da forma como a função de transição é especificada, tem-se 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tipos</a:t>
            </a:r>
            <a:r>
              <a:rPr kumimoji="0" lang="pt-BR" altLang="pt-BR" sz="2000" b="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diferentes de autômatos finitos, podendo ser:</a:t>
            </a:r>
          </a:p>
          <a:p>
            <a:pPr marL="265113" indent="-265113">
              <a:spcBef>
                <a:spcPct val="0"/>
              </a:spcBef>
              <a:buClr>
                <a:schemeClr val="tx1"/>
              </a:buClr>
              <a:buFont typeface="Arial Narrow" panose="020B0606020202030204" pitchFamily="34" charset="0"/>
              <a:buChar char="―"/>
              <a:tabLst>
                <a:tab pos="895350" algn="l"/>
              </a:tabLst>
            </a:pPr>
            <a:r>
              <a:rPr kumimoji="0" lang="pt-BR" altLang="pt-BR" sz="2000" b="1" dirty="0">
                <a:latin typeface="Arial Narrow" panose="020B0606020202030204" pitchFamily="34" charset="0"/>
                <a:sym typeface="Symbol" panose="05050102010706020507" pitchFamily="18" charset="2"/>
              </a:rPr>
              <a:t>autômato finito determinístico </a:t>
            </a:r>
            <a:r>
              <a:rPr kumimoji="0" lang="pt-BR" altLang="pt-BR" sz="2000" b="0" dirty="0">
                <a:latin typeface="Arial Narrow" panose="020B0606020202030204" pitchFamily="34" charset="0"/>
                <a:sym typeface="Symbol" panose="05050102010706020507" pitchFamily="18" charset="2"/>
              </a:rPr>
              <a:t>(AFD), onde 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para cada estado, através do reconhecimento de um símbolo, o controle passa para um único outro estado, ou seja, </a:t>
            </a:r>
            <a:r>
              <a:rPr kumimoji="0" lang="pt-BR" altLang="pt-BR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só existe um caminho para processar a palavra</a:t>
            </a:r>
            <a:r>
              <a:rPr kumimoji="0" lang="pt-BR" altLang="pt-BR" sz="2000" b="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de entrada; </a:t>
            </a:r>
          </a:p>
          <a:p>
            <a:pPr marL="265113" indent="-265113">
              <a:spcBef>
                <a:spcPct val="0"/>
              </a:spcBef>
              <a:buClr>
                <a:schemeClr val="tx1"/>
              </a:buClr>
              <a:buFont typeface="Arial Narrow" panose="020B0606020202030204" pitchFamily="34" charset="0"/>
              <a:buChar char="―"/>
              <a:tabLst>
                <a:tab pos="895350" algn="l"/>
              </a:tabLst>
            </a:pPr>
            <a:endParaRPr kumimoji="0" lang="pt-BR" altLang="pt-BR" sz="2000" b="0" dirty="0">
              <a:latin typeface="Arial Narrow" panose="020B0606020202030204" pitchFamily="34" charset="0"/>
            </a:endParaRPr>
          </a:p>
          <a:p>
            <a:pPr marL="265113" indent="-265113">
              <a:spcBef>
                <a:spcPct val="0"/>
              </a:spcBef>
              <a:buClr>
                <a:schemeClr val="tx1"/>
              </a:buClr>
              <a:buFont typeface="Arial Narrow" panose="020B0606020202030204" pitchFamily="34" charset="0"/>
              <a:buChar char="―"/>
              <a:tabLst>
                <a:tab pos="895350" algn="l"/>
              </a:tabLst>
            </a:pPr>
            <a:r>
              <a:rPr kumimoji="0" lang="pt-BR" altLang="pt-BR" sz="2000" b="1" dirty="0">
                <a:latin typeface="Arial Narrow" panose="020B0606020202030204" pitchFamily="34" charset="0"/>
                <a:sym typeface="Symbol" panose="05050102010706020507" pitchFamily="18" charset="2"/>
              </a:rPr>
              <a:t>autômato finito não determinístico </a:t>
            </a:r>
            <a:r>
              <a:rPr kumimoji="0" lang="pt-BR" altLang="pt-BR" sz="2000" b="0" dirty="0">
                <a:latin typeface="Arial Narrow" panose="020B0606020202030204" pitchFamily="34" charset="0"/>
                <a:sym typeface="Symbol" panose="05050102010706020507" pitchFamily="18" charset="2"/>
              </a:rPr>
              <a:t>(AFN), onde 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para pelo menos um estado, através do reconhecimento de um símbolo, o controle pode passar, alternativamente, a mais de um estado, ou seja, </a:t>
            </a:r>
            <a:r>
              <a:rPr kumimoji="0" lang="pt-BR" altLang="pt-BR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existe um conjunto de caminhos alternativos para processar a palavra 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de entrada;</a:t>
            </a:r>
          </a:p>
          <a:p>
            <a:pPr marL="265113" indent="-265113">
              <a:spcBef>
                <a:spcPct val="0"/>
              </a:spcBef>
              <a:buClr>
                <a:schemeClr val="tx1"/>
              </a:buClr>
              <a:buFont typeface="Arial Narrow" panose="020B0606020202030204" pitchFamily="34" charset="0"/>
              <a:buChar char="―"/>
              <a:tabLst>
                <a:tab pos="895350" algn="l"/>
              </a:tabLst>
            </a:pPr>
            <a:endParaRPr kumimoji="0" lang="pt-BR" altLang="pt-BR" sz="2000" b="0" dirty="0">
              <a:latin typeface="Arial Narrow" panose="020B0606020202030204" pitchFamily="34" charset="0"/>
            </a:endParaRPr>
          </a:p>
          <a:p>
            <a:pPr marL="265113" indent="-265113">
              <a:spcBef>
                <a:spcPct val="0"/>
              </a:spcBef>
              <a:buClr>
                <a:schemeClr val="tx1"/>
              </a:buClr>
              <a:buFont typeface="Arial Narrow" panose="020B0606020202030204" pitchFamily="34" charset="0"/>
              <a:buChar char="―"/>
              <a:tabLst>
                <a:tab pos="895350" algn="l"/>
              </a:tabLst>
            </a:pPr>
            <a:r>
              <a:rPr kumimoji="0" lang="pt-BR" altLang="pt-BR" sz="2000" b="1" dirty="0">
                <a:latin typeface="Arial Narrow" panose="020B0606020202030204" pitchFamily="34" charset="0"/>
                <a:sym typeface="Symbol" panose="05050102010706020507" pitchFamily="18" charset="2"/>
              </a:rPr>
              <a:t>autômato finito com movimento vazio </a:t>
            </a:r>
            <a:r>
              <a:rPr kumimoji="0" lang="pt-BR" altLang="pt-BR" sz="2000" b="0" dirty="0">
                <a:latin typeface="Arial Narrow" panose="020B0606020202030204" pitchFamily="34" charset="0"/>
                <a:sym typeface="Symbol" panose="05050102010706020507" pitchFamily="18" charset="2"/>
              </a:rPr>
              <a:t>(AF), onde existe pelo menos uma 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transição com entrada vazia (</a:t>
            </a:r>
            <a:r>
              <a:rPr kumimoji="0" lang="pt-BR" altLang="pt-BR" sz="2000" b="0" dirty="0">
                <a:latin typeface="Arial Narrow" panose="020B0606020202030204" pitchFamily="34" charset="0"/>
                <a:sym typeface="Symbol" panose="05050102010706020507" pitchFamily="18" charset="2"/>
              </a:rPr>
              <a:t>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), que pode ser interpretada como um </a:t>
            </a:r>
            <a:r>
              <a:rPr kumimoji="0" lang="pt-BR" altLang="pt-BR" sz="2000" b="0" u="sng" dirty="0">
                <a:latin typeface="Arial Narrow" panose="020B0606020202030204" pitchFamily="34" charset="0"/>
              </a:rPr>
              <a:t>não determinismo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interno ao autômato, ou seja, </a:t>
            </a:r>
            <a:r>
              <a:rPr kumimoji="0" lang="pt-BR" altLang="pt-BR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o</a:t>
            </a:r>
            <a:r>
              <a:rPr kumimoji="0" lang="pt-BR" altLang="pt-BR" sz="2000" b="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autômato muda de estado sem a leitura de um símbolo da unidade de entrada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74244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1">
            <a:extLst>
              <a:ext uri="{FF2B5EF4-FFF2-40B4-BE49-F238E27FC236}">
                <a16:creationId xmlns:a16="http://schemas.microsoft.com/office/drawing/2014/main" id="{29E7AAD4-80F0-4360-9F08-5A8B3D3B3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1" y="764704"/>
            <a:ext cx="876605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830263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defTabSz="830263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30263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3026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3026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DEFINIÇÃO n</a:t>
            </a:r>
            <a:r>
              <a:rPr kumimoji="0" lang="pt-BR" altLang="pt-BR" sz="2000" b="1" baseline="30000" dirty="0">
                <a:solidFill>
                  <a:srgbClr val="008000"/>
                </a:solidFill>
                <a:latin typeface="Arial Narrow" panose="020B0606020202030204" pitchFamily="34" charset="0"/>
              </a:rPr>
              <a:t>o</a:t>
            </a: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3 - </a:t>
            </a:r>
            <a:r>
              <a:rPr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linguagem reconhecida por </a:t>
            </a: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autômato finito</a:t>
            </a:r>
            <a:r>
              <a:rPr kumimoji="0" lang="pt-BR" altLang="pt-BR" sz="2000" b="0" dirty="0">
                <a:solidFill>
                  <a:srgbClr val="008000"/>
                </a:solidFill>
                <a:latin typeface="Arial Narrow" panose="020B0606020202030204" pitchFamily="34" charset="0"/>
              </a:rPr>
              <a:t>: </a:t>
            </a:r>
            <a:r>
              <a:rPr lang="pt-BR" altLang="pt-BR" sz="2000" b="0" dirty="0">
                <a:latin typeface="Arial Narrow" pitchFamily="34" charset="0"/>
              </a:rPr>
              <a:t>a </a:t>
            </a:r>
            <a:r>
              <a:rPr lang="pt-BR" altLang="pt-BR" sz="2000" dirty="0">
                <a:latin typeface="Arial Narrow" pitchFamily="34" charset="0"/>
              </a:rPr>
              <a:t>linguagem reconhecida </a:t>
            </a:r>
            <a:r>
              <a:rPr lang="pt-BR" altLang="pt-BR" sz="2000" b="0" dirty="0">
                <a:latin typeface="Arial Narrow" pitchFamily="34" charset="0"/>
              </a:rPr>
              <a:t>por um autômato finito M = (</a:t>
            </a:r>
            <a:r>
              <a:rPr lang="pt-BR" altLang="pt-BR" sz="2000" b="0" dirty="0">
                <a:latin typeface="Arial Narrow" pitchFamily="34" charset="0"/>
                <a:sym typeface="Symbol" pitchFamily="18" charset="2"/>
              </a:rPr>
              <a:t></a:t>
            </a:r>
            <a:r>
              <a:rPr lang="pt-BR" altLang="pt-BR" sz="2000" b="0" dirty="0">
                <a:latin typeface="Arial Narrow" pitchFamily="34" charset="0"/>
              </a:rPr>
              <a:t>, Q, </a:t>
            </a:r>
            <a:r>
              <a:rPr lang="pt-BR" altLang="pt-BR" sz="2000" b="0" dirty="0">
                <a:latin typeface="Arial Narrow" pitchFamily="34" charset="0"/>
                <a:sym typeface="Symbol" pitchFamily="18" charset="2"/>
              </a:rPr>
              <a:t></a:t>
            </a:r>
            <a:r>
              <a:rPr lang="pt-BR" altLang="pt-BR" sz="2000" b="0" dirty="0">
                <a:latin typeface="Arial Narrow" pitchFamily="34" charset="0"/>
              </a:rPr>
              <a:t>, q</a:t>
            </a:r>
            <a:r>
              <a:rPr lang="pt-BR" altLang="pt-BR" sz="2000" b="0" baseline="-25000" dirty="0">
                <a:latin typeface="Arial Narrow" pitchFamily="34" charset="0"/>
              </a:rPr>
              <a:t>0</a:t>
            </a:r>
            <a:r>
              <a:rPr lang="pt-BR" altLang="pt-BR" sz="2000" b="0" dirty="0">
                <a:latin typeface="Arial Narrow" pitchFamily="34" charset="0"/>
              </a:rPr>
              <a:t>, F), denotada por L(M), é definida pelo conjunto de palavras para as quais partindo do estado inicial, após analisar todos os símbolos de entrada, o autômato para em um estado final. </a:t>
            </a:r>
          </a:p>
        </p:txBody>
      </p:sp>
      <p:sp>
        <p:nvSpPr>
          <p:cNvPr id="2" name="Rectangle 113">
            <a:extLst>
              <a:ext uri="{FF2B5EF4-FFF2-40B4-BE49-F238E27FC236}">
                <a16:creationId xmlns:a16="http://schemas.microsoft.com/office/drawing/2014/main" id="{0AC6CD30-2F07-465B-B8F1-30C26156E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2.1 LINGUAGENS REGULARES</a:t>
            </a:r>
            <a:endParaRPr kumimoji="1" lang="pt-BR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947F44D8-7EA0-4CD6-9F73-840B81E7FC7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5701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>
            <a:extLst>
              <a:ext uri="{FF2B5EF4-FFF2-40B4-BE49-F238E27FC236}">
                <a16:creationId xmlns:a16="http://schemas.microsoft.com/office/drawing/2014/main" id="{D6738B9D-F8FD-4B2C-9477-6E3013C3F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1" y="764704"/>
            <a:ext cx="876605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O  QUE  É  UMA  GRAMÁTICA?</a:t>
            </a:r>
            <a:endParaRPr kumimoji="0" lang="pt-BR" altLang="pt-BR" sz="2000" b="1" dirty="0">
              <a:solidFill>
                <a:srgbClr val="FF0000"/>
              </a:solidFill>
              <a:latin typeface="Arial Narrow" panose="020B0606020202030204" pitchFamily="34" charset="0"/>
              <a:sym typeface="Wingdings" panose="05000000000000000000" pitchFamily="2" charset="2"/>
            </a:endParaRPr>
          </a:p>
          <a:p>
            <a:pPr marL="265113" lvl="1" indent="-265113">
              <a:spcBef>
                <a:spcPct val="0"/>
              </a:spcBef>
            </a:pPr>
            <a:r>
              <a:rPr kumimoji="0" lang="pt-BR" altLang="pt-BR" sz="2000" b="0" dirty="0">
                <a:latin typeface="Arial Narrow" panose="020B0606020202030204" pitchFamily="34" charset="0"/>
              </a:rPr>
              <a:t>é um sistema gerador de linguagens, ou seja, é um dispositivo formal usado para gerar de forma sistemática as palavras de uma dada linguagem;</a:t>
            </a:r>
          </a:p>
          <a:p>
            <a:pPr marL="265113" lvl="1" indent="-265113">
              <a:spcBef>
                <a:spcPct val="0"/>
              </a:spcBef>
            </a:pPr>
            <a:endParaRPr kumimoji="0" lang="pt-BR" altLang="pt-BR" sz="2000" b="0" dirty="0">
              <a:latin typeface="Arial Narrow" panose="020B0606020202030204" pitchFamily="34" charset="0"/>
            </a:endParaRPr>
          </a:p>
          <a:p>
            <a:pPr marL="265113" lvl="1" indent="-265113">
              <a:spcBef>
                <a:spcPct val="0"/>
              </a:spcBef>
            </a:pPr>
            <a:r>
              <a:rPr kumimoji="0" lang="pt-BR" altLang="pt-BR" sz="2000" b="0" dirty="0">
                <a:latin typeface="Arial Narrow" panose="020B0606020202030204" pitchFamily="34" charset="0"/>
              </a:rPr>
              <a:t>é um dispositivo formal usado para definir 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uma estrutura sobre um alfabeto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de forma a permitir que apenas determinadas 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combinações de símbolos sejam consideradas palavras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;</a:t>
            </a:r>
          </a:p>
          <a:p>
            <a:pPr marL="265113" lvl="1" indent="-265113">
              <a:spcBef>
                <a:spcPct val="0"/>
              </a:spcBef>
            </a:pPr>
            <a:endParaRPr kumimoji="0" lang="pt-BR" altLang="pt-BR" sz="2000" b="0" dirty="0">
              <a:latin typeface="Arial Narrow" panose="020B0606020202030204" pitchFamily="34" charset="0"/>
            </a:endParaRPr>
          </a:p>
          <a:p>
            <a:pPr marL="265113" lvl="1" indent="-265113">
              <a:spcBef>
                <a:spcPct val="0"/>
              </a:spcBef>
            </a:pPr>
            <a:r>
              <a:rPr kumimoji="0" lang="pt-BR" altLang="pt-BR" sz="2000" b="0" dirty="0">
                <a:latin typeface="Arial Narrow" panose="020B0606020202030204" pitchFamily="34" charset="0"/>
              </a:rPr>
              <a:t>é um dispositivo formal usado para 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especificar de maneira finita e precisa uma linguagem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.</a:t>
            </a:r>
            <a:endParaRPr kumimoji="0" lang="en-US" altLang="pt-BR" sz="20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Rectangle 113">
            <a:extLst>
              <a:ext uri="{FF2B5EF4-FFF2-40B4-BE49-F238E27FC236}">
                <a16:creationId xmlns:a16="http://schemas.microsoft.com/office/drawing/2014/main" id="{0FB1C623-FA77-4D4D-B53B-74E99915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2.1 LINGUAGENS REGULARES: </a:t>
            </a:r>
            <a:r>
              <a:rPr kumimoji="1" lang="pt-BR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gramáticas</a:t>
            </a:r>
            <a:endParaRPr kumimoji="1" lang="pt-BR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39CEE459-35A0-452A-ACEE-076D79ED3B0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11">
            <a:extLst>
              <a:ext uri="{FF2B5EF4-FFF2-40B4-BE49-F238E27FC236}">
                <a16:creationId xmlns:a16="http://schemas.microsoft.com/office/drawing/2014/main" id="{BA3AD01A-18ED-4A27-B3DD-D11A6CE82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1" y="774997"/>
            <a:ext cx="8766051" cy="409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830263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defTabSz="830263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30263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3026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3026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DEFINIÇÃO n</a:t>
            </a:r>
            <a:r>
              <a:rPr kumimoji="0" lang="pt-BR" altLang="pt-BR" sz="2000" b="1" baseline="30000" dirty="0">
                <a:solidFill>
                  <a:srgbClr val="008000"/>
                </a:solidFill>
                <a:latin typeface="Arial Narrow" panose="020B0606020202030204" pitchFamily="34" charset="0"/>
              </a:rPr>
              <a:t>o</a:t>
            </a: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4 - gramática</a:t>
            </a:r>
            <a:r>
              <a:rPr kumimoji="0" lang="pt-BR" altLang="pt-BR" sz="2000" b="0" dirty="0">
                <a:solidFill>
                  <a:srgbClr val="008000"/>
                </a:solidFill>
                <a:latin typeface="Arial Narrow" panose="020B0606020202030204" pitchFamily="34" charset="0"/>
              </a:rPr>
              <a:t>: 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uma  gramática  é  uma </a:t>
            </a:r>
            <a:r>
              <a:rPr kumimoji="0" lang="pt-BR" altLang="pt-BR" sz="2000" b="0" dirty="0" err="1">
                <a:latin typeface="Arial Narrow" panose="020B0606020202030204" pitchFamily="34" charset="0"/>
              </a:rPr>
              <a:t>tupla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com quatro elementos 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0" dirty="0">
                <a:latin typeface="Arial Narrow" panose="020B0606020202030204" pitchFamily="34" charset="0"/>
              </a:rPr>
              <a:t>G = (V</a:t>
            </a:r>
            <a:r>
              <a:rPr kumimoji="0" lang="pt-BR" altLang="pt-BR" sz="2000" b="0" baseline="-25000" dirty="0">
                <a:latin typeface="Arial Narrow" panose="020B0606020202030204" pitchFamily="34" charset="0"/>
              </a:rPr>
              <a:t>N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, V</a:t>
            </a:r>
            <a:r>
              <a:rPr kumimoji="0" lang="pt-BR" altLang="pt-BR" sz="2000" b="0" baseline="-25000" dirty="0">
                <a:latin typeface="Arial Narrow" panose="020B0606020202030204" pitchFamily="34" charset="0"/>
              </a:rPr>
              <a:t>T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, P, S), onde: </a:t>
            </a:r>
            <a:endParaRPr kumimoji="0" lang="pt-BR" altLang="pt-BR" sz="2000" dirty="0">
              <a:latin typeface="Arial Narrow" panose="020B0606020202030204" pitchFamily="34" charset="0"/>
            </a:endParaRPr>
          </a:p>
          <a:p>
            <a:pPr marL="265113" lvl="1" indent="-265113">
              <a:spcBef>
                <a:spcPct val="0"/>
              </a:spcBef>
            </a:pPr>
            <a:r>
              <a:rPr kumimoji="0" lang="pt-BR" altLang="pt-BR" sz="2000" b="1" dirty="0">
                <a:latin typeface="Arial Narrow" panose="020B0606020202030204" pitchFamily="34" charset="0"/>
              </a:rPr>
              <a:t>V</a:t>
            </a:r>
            <a:r>
              <a:rPr kumimoji="0" lang="pt-BR" altLang="pt-BR" sz="2000" b="1" baseline="-25000" dirty="0">
                <a:latin typeface="Arial Narrow" panose="020B0606020202030204" pitchFamily="34" charset="0"/>
              </a:rPr>
              <a:t>N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 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é  um  conjunto  finito  de  símbolos  denominados </a:t>
            </a:r>
            <a:r>
              <a:rPr kumimoji="0" lang="pt-BR" altLang="pt-BR" sz="2000" b="0" u="sng" dirty="0">
                <a:latin typeface="Arial Narrow" panose="020B0606020202030204" pitchFamily="34" charset="0"/>
              </a:rPr>
              <a:t>símbolos  não terminais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, usados na descrição da linguagem;</a:t>
            </a:r>
          </a:p>
          <a:p>
            <a:pPr marL="265113" lvl="1" indent="-265113">
              <a:spcBef>
                <a:spcPct val="0"/>
              </a:spcBef>
            </a:pPr>
            <a:endParaRPr kumimoji="0" lang="pt-BR" altLang="pt-BR" sz="2000" b="0" dirty="0">
              <a:latin typeface="Arial Narrow" panose="020B0606020202030204" pitchFamily="34" charset="0"/>
            </a:endParaRPr>
          </a:p>
          <a:p>
            <a:pPr marL="265113" lvl="1" indent="-265113">
              <a:spcBef>
                <a:spcPct val="0"/>
              </a:spcBef>
            </a:pPr>
            <a:r>
              <a:rPr kumimoji="0" lang="pt-BR" altLang="pt-BR" sz="2000" b="1" dirty="0">
                <a:latin typeface="Arial Narrow" panose="020B0606020202030204" pitchFamily="34" charset="0"/>
              </a:rPr>
              <a:t>V</a:t>
            </a:r>
            <a:r>
              <a:rPr kumimoji="0" lang="pt-BR" altLang="pt-BR" sz="2000" b="1" baseline="-25000" dirty="0">
                <a:latin typeface="Arial Narrow" panose="020B0606020202030204" pitchFamily="34" charset="0"/>
              </a:rPr>
              <a:t>T</a:t>
            </a:r>
            <a:r>
              <a:rPr kumimoji="0" lang="pt-BR" altLang="pt-BR" sz="2000" baseline="-25000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é um conjunto finito de símbolos denominados </a:t>
            </a:r>
            <a:r>
              <a:rPr kumimoji="0" lang="pt-BR" altLang="pt-BR" sz="2000" b="0" u="sng" dirty="0">
                <a:latin typeface="Arial Narrow" panose="020B0606020202030204" pitchFamily="34" charset="0"/>
              </a:rPr>
              <a:t>símbolos terminais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, ou seja, os símbolos propriamente ditos;</a:t>
            </a:r>
          </a:p>
          <a:p>
            <a:pPr marL="265113" lvl="1" indent="-265113">
              <a:spcBef>
                <a:spcPct val="0"/>
              </a:spcBef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 marL="265113" lvl="1" indent="-265113">
              <a:spcBef>
                <a:spcPct val="0"/>
              </a:spcBef>
            </a:pPr>
            <a:r>
              <a:rPr kumimoji="0" lang="pt-BR" altLang="pt-BR" sz="2000" b="1" dirty="0">
                <a:latin typeface="Arial Narrow" panose="020B0606020202030204" pitchFamily="34" charset="0"/>
              </a:rPr>
              <a:t>P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é conjunto finito de pares (</a:t>
            </a:r>
            <a:r>
              <a:rPr kumimoji="0" lang="pt-BR" altLang="pt-BR" sz="2000" b="0" dirty="0">
                <a:latin typeface="Arial Narrow" panose="020B0606020202030204" pitchFamily="34" charset="0"/>
                <a:sym typeface="Symbol" panose="05050102010706020507" pitchFamily="18" charset="2"/>
              </a:rPr>
              <a:t>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, </a:t>
            </a:r>
            <a:r>
              <a:rPr kumimoji="0" lang="pt-BR" altLang="pt-BR" sz="2000" b="0" dirty="0">
                <a:latin typeface="Arial Narrow" panose="020B0606020202030204" pitchFamily="34" charset="0"/>
                <a:sym typeface="Symbol" panose="05050102010706020507" pitchFamily="18" charset="2"/>
              </a:rPr>
              <a:t>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) denominados </a:t>
            </a:r>
            <a:r>
              <a:rPr kumimoji="0" lang="pt-BR" altLang="pt-BR" sz="2000" b="0" u="sng" dirty="0">
                <a:latin typeface="Arial Narrow" panose="020B0606020202030204" pitchFamily="34" charset="0"/>
              </a:rPr>
              <a:t>regras de produção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(ou regras gramaticais), que relacionam os símbolos terminais e não terminais;  </a:t>
            </a:r>
          </a:p>
          <a:p>
            <a:pPr marL="265113" lvl="1" indent="-265113">
              <a:spcBef>
                <a:spcPct val="0"/>
              </a:spcBef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 marL="265113" lvl="1" indent="-265113">
              <a:spcBef>
                <a:spcPct val="0"/>
              </a:spcBef>
            </a:pPr>
            <a:r>
              <a:rPr kumimoji="0" lang="pt-BR" altLang="pt-BR" sz="2000" b="1" dirty="0">
                <a:latin typeface="Arial Narrow" panose="020B0606020202030204" pitchFamily="34" charset="0"/>
              </a:rPr>
              <a:t>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é o </a:t>
            </a:r>
            <a:r>
              <a:rPr kumimoji="0" lang="pt-BR" altLang="pt-BR" sz="2000" b="0" u="sng" dirty="0">
                <a:latin typeface="Arial Narrow" panose="020B0606020202030204" pitchFamily="34" charset="0"/>
              </a:rPr>
              <a:t>símbolo não terminal inicial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da gramática a partir do qual as palavras de uma linguagem podem ser geradas.</a:t>
            </a:r>
          </a:p>
        </p:txBody>
      </p:sp>
      <p:sp>
        <p:nvSpPr>
          <p:cNvPr id="4" name="Rectangle 113">
            <a:extLst>
              <a:ext uri="{FF2B5EF4-FFF2-40B4-BE49-F238E27FC236}">
                <a16:creationId xmlns:a16="http://schemas.microsoft.com/office/drawing/2014/main" id="{3A9A58B1-06AB-41AF-9742-5B244B629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2.1 LINGUAGENS REGULARES</a:t>
            </a:r>
            <a:endParaRPr kumimoji="1" lang="pt-BR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8" name="Line 114">
            <a:extLst>
              <a:ext uri="{FF2B5EF4-FFF2-40B4-BE49-F238E27FC236}">
                <a16:creationId xmlns:a16="http://schemas.microsoft.com/office/drawing/2014/main" id="{4694507B-61A7-4D00-8DDC-7C05FA67D21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1">
            <a:extLst>
              <a:ext uri="{FF2B5EF4-FFF2-40B4-BE49-F238E27FC236}">
                <a16:creationId xmlns:a16="http://schemas.microsoft.com/office/drawing/2014/main" id="{0689E98F-F7EC-4211-B4D9-1005EA3F9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1" y="764704"/>
            <a:ext cx="876605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830263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defTabSz="830263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30263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3026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3026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PROCESSAMENTO (ou geração / reconhecimento de palavras)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...</a:t>
            </a:r>
          </a:p>
          <a:p>
            <a:pPr marL="265113" lvl="1" indent="-265113">
              <a:spcBef>
                <a:spcPct val="0"/>
              </a:spcBef>
              <a:buNone/>
            </a:pPr>
            <a:r>
              <a:rPr kumimoji="0" lang="pt-BR" altLang="pt-BR" sz="2000" b="0" dirty="0">
                <a:latin typeface="Arial Narrow" panose="020B0606020202030204" pitchFamily="34" charset="0"/>
              </a:rPr>
              <a:t>A utilização de gramáticas pode ser formalizada por duas operações de substituição:</a:t>
            </a:r>
          </a:p>
          <a:p>
            <a:pPr marL="265113" lvl="1" indent="-265113">
              <a:spcBef>
                <a:spcPct val="0"/>
              </a:spcBef>
              <a:tabLst>
                <a:tab pos="806450" algn="l"/>
              </a:tabLst>
            </a:pPr>
            <a:r>
              <a:rPr kumimoji="0" lang="pt-BR" altLang="pt-BR" sz="2000" b="1" u="sng" dirty="0">
                <a:solidFill>
                  <a:srgbClr val="FF0000"/>
                </a:solidFill>
                <a:latin typeface="Arial Narrow" panose="020B0606020202030204" pitchFamily="34" charset="0"/>
              </a:rPr>
              <a:t>derivação (</a:t>
            </a:r>
            <a:r>
              <a:rPr kumimoji="0" lang="pt-BR" altLang="pt-BR" sz="2000" b="1" u="sng" dirty="0">
                <a:solidFill>
                  <a:srgbClr val="FF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</a:t>
            </a:r>
            <a:r>
              <a:rPr kumimoji="0" lang="pt-BR" altLang="pt-BR" sz="2000" b="1" u="sng" dirty="0">
                <a:solidFill>
                  <a:srgbClr val="FF0000"/>
                </a:solidFill>
                <a:latin typeface="Arial Narrow" panose="020B0606020202030204" pitchFamily="34" charset="0"/>
              </a:rPr>
              <a:t>)</a:t>
            </a:r>
            <a:r>
              <a:rPr kumimoji="0" lang="pt-BR" altLang="pt-BR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: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é a operação que consiste na substituição de uma palavra ou parte dela por outra de acordo com as regras de produção da gramática, partindo do 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símbolo inicial 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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 palavra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;</a:t>
            </a:r>
          </a:p>
          <a:p>
            <a:pPr marL="265113" lvl="1" indent="-265113">
              <a:spcBef>
                <a:spcPct val="0"/>
              </a:spcBef>
              <a:buFont typeface="Wingdings" panose="05000000000000000000" pitchFamily="2" charset="2"/>
              <a:buChar char="ü"/>
              <a:tabLst>
                <a:tab pos="806450" algn="l"/>
              </a:tabLst>
            </a:pPr>
            <a:endParaRPr kumimoji="0" lang="pt-BR" altLang="pt-BR" sz="2000" b="0" dirty="0">
              <a:latin typeface="Arial Narrow" panose="020B0606020202030204" pitchFamily="34" charset="0"/>
            </a:endParaRPr>
          </a:p>
          <a:p>
            <a:pPr marL="265113" lvl="1" indent="-265113">
              <a:spcBef>
                <a:spcPct val="0"/>
              </a:spcBef>
              <a:tabLst>
                <a:tab pos="806450" algn="l"/>
              </a:tabLst>
            </a:pPr>
            <a:r>
              <a:rPr kumimoji="0" lang="pt-BR" altLang="pt-BR" sz="2000" u="sng" dirty="0">
                <a:latin typeface="Arial Narrow" panose="020B0606020202030204" pitchFamily="34" charset="0"/>
              </a:rPr>
              <a:t>redução (</a:t>
            </a:r>
            <a:r>
              <a:rPr kumimoji="0" lang="pt-BR" altLang="pt-BR" sz="2000" u="sng" dirty="0">
                <a:latin typeface="Arial Narrow" panose="020B0606020202030204" pitchFamily="34" charset="0"/>
                <a:sym typeface="Symbol" panose="05050102010706020507" pitchFamily="18" charset="2"/>
              </a:rPr>
              <a:t></a:t>
            </a:r>
            <a:r>
              <a:rPr kumimoji="0" lang="pt-BR" altLang="pt-BR" sz="2000" u="sng" dirty="0">
                <a:latin typeface="Arial Narrow" panose="020B0606020202030204" pitchFamily="34" charset="0"/>
              </a:rPr>
              <a:t>):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é a operação que consiste na substituição de uma palavra ou parte dela por outra de acordo com as regras de produção da gramática, partindo da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palavra </a:t>
            </a:r>
            <a:r>
              <a:rPr kumimoji="0" lang="pt-BR" altLang="pt-BR" sz="2000" dirty="0">
                <a:latin typeface="Arial Narrow" panose="020B0606020202030204" pitchFamily="34" charset="0"/>
                <a:sym typeface="Symbol" panose="05050102010706020507" pitchFamily="18" charset="2"/>
              </a:rPr>
              <a:t>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símbolo inicial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.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4" name="Rectangle 113">
            <a:extLst>
              <a:ext uri="{FF2B5EF4-FFF2-40B4-BE49-F238E27FC236}">
                <a16:creationId xmlns:a16="http://schemas.microsoft.com/office/drawing/2014/main" id="{C2D04059-DD5F-464A-987C-F8B87C653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2.1 LINGUAGENS REGULARES</a:t>
            </a:r>
            <a:endParaRPr kumimoji="1" lang="pt-BR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8" name="Line 114">
            <a:extLst>
              <a:ext uri="{FF2B5EF4-FFF2-40B4-BE49-F238E27FC236}">
                <a16:creationId xmlns:a16="http://schemas.microsoft.com/office/drawing/2014/main" id="{D0D65F94-9804-4BD7-9BD7-794C32582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1">
            <a:extLst>
              <a:ext uri="{FF2B5EF4-FFF2-40B4-BE49-F238E27FC236}">
                <a16:creationId xmlns:a16="http://schemas.microsoft.com/office/drawing/2014/main" id="{29E7AAD4-80F0-4360-9F08-5A8B3D3B3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1" y="764704"/>
            <a:ext cx="876605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830263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defTabSz="830263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30263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3026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3026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30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DEFINIÇÃO n</a:t>
            </a:r>
            <a:r>
              <a:rPr kumimoji="0" lang="pt-BR" altLang="pt-BR" sz="2000" b="1" baseline="30000" dirty="0">
                <a:solidFill>
                  <a:srgbClr val="008000"/>
                </a:solidFill>
                <a:latin typeface="Arial Narrow" panose="020B0606020202030204" pitchFamily="34" charset="0"/>
              </a:rPr>
              <a:t>o</a:t>
            </a: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5 - </a:t>
            </a:r>
            <a:r>
              <a:rPr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linguagem gerada por gramática</a:t>
            </a:r>
            <a:r>
              <a:rPr kumimoji="0" lang="pt-BR" altLang="pt-BR" sz="2000" b="0" dirty="0">
                <a:solidFill>
                  <a:srgbClr val="008000"/>
                </a:solidFill>
                <a:latin typeface="Arial Narrow" panose="020B0606020202030204" pitchFamily="34" charset="0"/>
              </a:rPr>
              <a:t>: </a:t>
            </a:r>
            <a:r>
              <a:rPr lang="pt-BR" altLang="pt-BR" sz="2000" b="0" dirty="0">
                <a:latin typeface="Arial Narrow" pitchFamily="34" charset="0"/>
              </a:rPr>
              <a:t>a </a:t>
            </a:r>
            <a:r>
              <a:rPr lang="pt-BR" altLang="pt-BR" sz="2000" dirty="0">
                <a:latin typeface="Arial Narrow" pitchFamily="34" charset="0"/>
              </a:rPr>
              <a:t>linguagem gerada </a:t>
            </a:r>
            <a:r>
              <a:rPr lang="pt-BR" altLang="pt-BR" sz="2000" b="0" dirty="0">
                <a:latin typeface="Arial Narrow" pitchFamily="34" charset="0"/>
              </a:rPr>
              <a:t>por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uma gramática G = (V</a:t>
            </a:r>
            <a:r>
              <a:rPr kumimoji="0" lang="pt-BR" altLang="pt-BR" sz="2000" b="0" baseline="-25000" dirty="0">
                <a:latin typeface="Arial Narrow" panose="020B0606020202030204" pitchFamily="34" charset="0"/>
              </a:rPr>
              <a:t>N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, V</a:t>
            </a:r>
            <a:r>
              <a:rPr kumimoji="0" lang="pt-BR" altLang="pt-BR" sz="2000" b="0" baseline="-25000" dirty="0">
                <a:latin typeface="Arial Narrow" panose="020B0606020202030204" pitchFamily="34" charset="0"/>
              </a:rPr>
              <a:t>T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, P, S), denotada por L(G), é definida pelo conjunto de palavras, compostas apenas por símbolos terminais, que podem ser derivadas a partir do símbolo inicial da gramática que a representa.</a:t>
            </a:r>
          </a:p>
        </p:txBody>
      </p:sp>
      <p:sp>
        <p:nvSpPr>
          <p:cNvPr id="2" name="Rectangle 113">
            <a:extLst>
              <a:ext uri="{FF2B5EF4-FFF2-40B4-BE49-F238E27FC236}">
                <a16:creationId xmlns:a16="http://schemas.microsoft.com/office/drawing/2014/main" id="{289871A3-CB84-467D-94D1-22B69883B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2.1 LINGUAGENS REGULARES</a:t>
            </a:r>
            <a:endParaRPr kumimoji="1" lang="pt-BR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AC09A3D8-6B0B-4FDD-94D7-51D5BD4DDA3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6408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11">
            <a:extLst>
              <a:ext uri="{FF2B5EF4-FFF2-40B4-BE49-F238E27FC236}">
                <a16:creationId xmlns:a16="http://schemas.microsoft.com/office/drawing/2014/main" id="{3C72D30E-FB6F-409D-BCE0-78CCC1035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39" y="775098"/>
            <a:ext cx="876605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830263">
              <a:defRPr/>
            </a:pPr>
            <a:r>
              <a:rPr lang="pt-BR" sz="2000" b="1" dirty="0">
                <a:solidFill>
                  <a:srgbClr val="008000"/>
                </a:solidFill>
                <a:latin typeface="Arial Narrow" pitchFamily="34" charset="0"/>
              </a:rPr>
              <a:t>DEFINIÇÃO n</a:t>
            </a:r>
            <a:r>
              <a:rPr lang="pt-BR" sz="2000" b="1" baseline="30000" dirty="0">
                <a:solidFill>
                  <a:srgbClr val="008000"/>
                </a:solidFill>
                <a:latin typeface="Arial Narrow" pitchFamily="34" charset="0"/>
              </a:rPr>
              <a:t>o</a:t>
            </a:r>
            <a:r>
              <a:rPr lang="pt-BR" sz="2000" b="1" dirty="0">
                <a:solidFill>
                  <a:srgbClr val="008000"/>
                </a:solidFill>
                <a:latin typeface="Arial Narrow" pitchFamily="34" charset="0"/>
              </a:rPr>
              <a:t>6 - gramática regular (GR)</a:t>
            </a:r>
            <a:r>
              <a:rPr lang="pt-BR" sz="2000" dirty="0">
                <a:solidFill>
                  <a:srgbClr val="008000"/>
                </a:solidFill>
                <a:latin typeface="Arial Narrow" pitchFamily="34" charset="0"/>
              </a:rPr>
              <a:t>: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 é o tipo mais simples de gramática. Uma </a:t>
            </a:r>
            <a:r>
              <a:rPr lang="pt-BR" sz="2000" b="0" u="sng" dirty="0">
                <a:solidFill>
                  <a:schemeClr val="tx1"/>
                </a:solidFill>
                <a:latin typeface="Arial Narrow" pitchFamily="34" charset="0"/>
              </a:rPr>
              <a:t>gramática regular à direita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 (gramática linear à direita ou gramática linear unitária à direita) ou </a:t>
            </a:r>
            <a:r>
              <a:rPr lang="pt-BR" sz="2000" b="0" u="sng" dirty="0">
                <a:solidFill>
                  <a:schemeClr val="tx1"/>
                </a:solidFill>
                <a:latin typeface="Arial Narrow" pitchFamily="34" charset="0"/>
              </a:rPr>
              <a:t>à esquerda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 (gramática linear à esquerda ou gramática linear unitária à esquerda) é uma quádrupla G = (V</a:t>
            </a:r>
            <a:r>
              <a:rPr lang="pt-BR" sz="2000" b="0" baseline="-25000" dirty="0">
                <a:solidFill>
                  <a:schemeClr val="tx1"/>
                </a:solidFill>
                <a:latin typeface="Arial Narrow" pitchFamily="34" charset="0"/>
              </a:rPr>
              <a:t>N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, V</a:t>
            </a:r>
            <a:r>
              <a:rPr lang="pt-BR" sz="2000" b="0" baseline="-25000" dirty="0">
                <a:solidFill>
                  <a:schemeClr val="tx1"/>
                </a:solidFill>
                <a:latin typeface="Arial Narrow" pitchFamily="34" charset="0"/>
              </a:rPr>
              <a:t>T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, P, S), onde:  </a:t>
            </a:r>
          </a:p>
          <a:p>
            <a:pPr algn="ctr" defTabSz="830263">
              <a:defRPr/>
            </a:pPr>
            <a:endParaRPr lang="pt-BR" sz="2000" b="0" dirty="0">
              <a:solidFill>
                <a:schemeClr val="tx1"/>
              </a:solidFill>
              <a:latin typeface="Arial Narrow" pitchFamily="34" charset="0"/>
            </a:endParaRPr>
          </a:p>
          <a:p>
            <a:pPr algn="ctr" defTabSz="830263">
              <a:defRPr/>
            </a:pP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P = { A 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  <a:sym typeface="Symbol" pitchFamily="18" charset="2"/>
              </a:rPr>
              <a:t>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 w B | A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  <a:sym typeface="Symbol" pitchFamily="18" charset="2"/>
              </a:rPr>
              <a:t>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V</a:t>
            </a:r>
            <a:r>
              <a:rPr lang="pt-BR" sz="2000" b="0" baseline="-25000" dirty="0">
                <a:solidFill>
                  <a:schemeClr val="tx1"/>
                </a:solidFill>
                <a:latin typeface="Arial Narrow" pitchFamily="34" charset="0"/>
              </a:rPr>
              <a:t>N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  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  <a:sym typeface="Symbol" pitchFamily="18" charset="2"/>
              </a:rPr>
              <a:t>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  </a:t>
            </a:r>
            <a:r>
              <a:rPr lang="pt-BR" sz="2000" b="0" dirty="0" err="1">
                <a:solidFill>
                  <a:schemeClr val="tx1"/>
                </a:solidFill>
                <a:latin typeface="Arial Narrow" pitchFamily="34" charset="0"/>
              </a:rPr>
              <a:t>w</a:t>
            </a:r>
            <a:r>
              <a:rPr lang="pt-BR" sz="2000" b="0" dirty="0" err="1">
                <a:solidFill>
                  <a:schemeClr val="tx1"/>
                </a:solidFill>
                <a:latin typeface="Arial Narrow" pitchFamily="34" charset="0"/>
                <a:sym typeface="Symbol" pitchFamily="18" charset="2"/>
              </a:rPr>
              <a:t></a:t>
            </a:r>
            <a:r>
              <a:rPr lang="pt-BR" sz="2000" b="0" dirty="0" err="1">
                <a:solidFill>
                  <a:schemeClr val="tx1"/>
                </a:solidFill>
                <a:latin typeface="Arial Narrow" pitchFamily="34" charset="0"/>
              </a:rPr>
              <a:t>V</a:t>
            </a:r>
            <a:r>
              <a:rPr lang="pt-BR" sz="2000" b="0" baseline="-25000" dirty="0" err="1">
                <a:solidFill>
                  <a:schemeClr val="tx1"/>
                </a:solidFill>
                <a:latin typeface="Arial Narrow" pitchFamily="34" charset="0"/>
              </a:rPr>
              <a:t>T</a:t>
            </a:r>
            <a:r>
              <a:rPr lang="pt-BR" sz="2000" b="0" baseline="30000" dirty="0">
                <a:solidFill>
                  <a:schemeClr val="tx1"/>
                </a:solidFill>
                <a:latin typeface="Arial Narrow" pitchFamily="34" charset="0"/>
              </a:rPr>
              <a:t>+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  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  <a:sym typeface="Symbol" pitchFamily="18" charset="2"/>
              </a:rPr>
              <a:t>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  B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  <a:sym typeface="Symbol" pitchFamily="18" charset="2"/>
              </a:rPr>
              <a:t>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(V</a:t>
            </a:r>
            <a:r>
              <a:rPr lang="pt-BR" sz="2000" b="0" baseline="-25000" dirty="0">
                <a:solidFill>
                  <a:schemeClr val="tx1"/>
                </a:solidFill>
                <a:latin typeface="Arial Narrow" pitchFamily="34" charset="0"/>
              </a:rPr>
              <a:t>N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  <a:sym typeface="Symbol" pitchFamily="18" charset="2"/>
              </a:rPr>
              <a:t>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 {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  <a:sym typeface="Symbol" pitchFamily="18" charset="2"/>
              </a:rPr>
              <a:t>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}) }</a:t>
            </a:r>
          </a:p>
          <a:p>
            <a:pPr marL="0" lvl="2" algn="ctr" defTabSz="830263">
              <a:buFont typeface="Wingdings" pitchFamily="2" charset="2"/>
              <a:buNone/>
              <a:defRPr/>
            </a:pP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  <a:sym typeface="Symbol" pitchFamily="18" charset="2"/>
              </a:rPr>
              <a:t> </a:t>
            </a:r>
          </a:p>
          <a:p>
            <a:pPr marL="0" lvl="2" algn="ctr" defTabSz="830263">
              <a:defRPr/>
            </a:pP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{ A 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  <a:sym typeface="Symbol" pitchFamily="18" charset="2"/>
              </a:rPr>
              <a:t>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 w | A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  <a:sym typeface="Symbol" pitchFamily="18" charset="2"/>
              </a:rPr>
              <a:t>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V</a:t>
            </a:r>
            <a:r>
              <a:rPr lang="pt-BR" sz="2000" b="0" baseline="-25000" dirty="0">
                <a:solidFill>
                  <a:schemeClr val="tx1"/>
                </a:solidFill>
                <a:latin typeface="Arial Narrow" pitchFamily="34" charset="0"/>
              </a:rPr>
              <a:t>N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  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  <a:sym typeface="Symbol" pitchFamily="18" charset="2"/>
              </a:rPr>
              <a:t>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  </a:t>
            </a:r>
            <a:r>
              <a:rPr lang="pt-BR" sz="2000" b="0" dirty="0" err="1">
                <a:solidFill>
                  <a:schemeClr val="tx1"/>
                </a:solidFill>
                <a:latin typeface="Arial Narrow" pitchFamily="34" charset="0"/>
              </a:rPr>
              <a:t>w</a:t>
            </a:r>
            <a:r>
              <a:rPr lang="pt-BR" sz="2000" b="0" dirty="0" err="1">
                <a:solidFill>
                  <a:schemeClr val="tx1"/>
                </a:solidFill>
                <a:latin typeface="Arial Narrow" pitchFamily="34" charset="0"/>
                <a:sym typeface="Symbol" pitchFamily="18" charset="2"/>
              </a:rPr>
              <a:t></a:t>
            </a:r>
            <a:r>
              <a:rPr lang="pt-BR" sz="2000" b="0" dirty="0" err="1">
                <a:solidFill>
                  <a:schemeClr val="tx1"/>
                </a:solidFill>
                <a:latin typeface="Arial Narrow" pitchFamily="34" charset="0"/>
              </a:rPr>
              <a:t>V</a:t>
            </a:r>
            <a:r>
              <a:rPr lang="pt-BR" sz="2000" b="0" baseline="-25000" dirty="0" err="1">
                <a:solidFill>
                  <a:schemeClr val="tx1"/>
                </a:solidFill>
                <a:latin typeface="Arial Narrow" pitchFamily="34" charset="0"/>
              </a:rPr>
              <a:t>T</a:t>
            </a:r>
            <a:r>
              <a:rPr lang="pt-BR" sz="2000" b="0" baseline="30000" dirty="0">
                <a:solidFill>
                  <a:schemeClr val="tx1"/>
                </a:solidFill>
                <a:latin typeface="Arial Narrow" pitchFamily="34" charset="0"/>
              </a:rPr>
              <a:t>*</a:t>
            </a: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 }</a:t>
            </a:r>
          </a:p>
          <a:p>
            <a:pPr marL="0" lvl="2" defTabSz="830263">
              <a:buFont typeface="Wingdings" pitchFamily="2" charset="2"/>
              <a:buNone/>
              <a:defRPr/>
            </a:pPr>
            <a:endParaRPr lang="pt-BR" b="0" dirty="0">
              <a:solidFill>
                <a:schemeClr val="tx1"/>
              </a:solidFill>
              <a:latin typeface="Arial Narrow" pitchFamily="34" charset="0"/>
              <a:sym typeface="Symbol" pitchFamily="18" charset="2"/>
            </a:endParaRPr>
          </a:p>
          <a:p>
            <a:pPr marL="0" lvl="1" defTabSz="830263">
              <a:defRPr/>
            </a:pPr>
            <a:r>
              <a:rPr lang="pt-BR" sz="2000" b="0" dirty="0">
                <a:solidFill>
                  <a:schemeClr val="tx1"/>
                </a:solidFill>
                <a:latin typeface="Arial Narrow" pitchFamily="34" charset="0"/>
              </a:rPr>
              <a:t>Em outras palavras, uma gramática regular admite apenas regras de produção constituídas por sequências de terminais seguidas (precedidas) ou não por apenas um não terminal.</a:t>
            </a:r>
            <a:r>
              <a:rPr lang="pt-BR" sz="20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endParaRPr lang="pt-BR" sz="20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" name="Rectangle 113">
            <a:extLst>
              <a:ext uri="{FF2B5EF4-FFF2-40B4-BE49-F238E27FC236}">
                <a16:creationId xmlns:a16="http://schemas.microsoft.com/office/drawing/2014/main" id="{39B697B1-4699-451F-9B75-4333E3433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2.1 LINGUAGENS REGULARES: </a:t>
            </a:r>
            <a:r>
              <a:rPr kumimoji="1" lang="pt-BR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gramáticas regulares</a:t>
            </a:r>
            <a:endParaRPr kumimoji="1" lang="pt-BR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F6875892-EB9D-4413-9A7C-A437BFA899D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4">
            <a:extLst>
              <a:ext uri="{FF2B5EF4-FFF2-40B4-BE49-F238E27FC236}">
                <a16:creationId xmlns:a16="http://schemas.microsoft.com/office/drawing/2014/main" id="{EB32D0B4-7C63-4A61-BEB1-87A2CBD0F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7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400">
              <a:latin typeface="Times New Roman" panose="02020603050405020304" pitchFamily="18" charset="0"/>
            </a:endParaRPr>
          </a:p>
        </p:txBody>
      </p:sp>
      <p:graphicFrame>
        <p:nvGraphicFramePr>
          <p:cNvPr id="79877" name="Group 5">
            <a:extLst>
              <a:ext uri="{FF2B5EF4-FFF2-40B4-BE49-F238E27FC236}">
                <a16:creationId xmlns:a16="http://schemas.microsoft.com/office/drawing/2014/main" id="{AC29F871-4E70-4039-B7B7-2AD5E3F3C428}"/>
              </a:ext>
            </a:extLst>
          </p:cNvPr>
          <p:cNvGraphicFramePr>
            <a:graphicFrameLocks noGrp="1"/>
          </p:cNvGraphicFramePr>
          <p:nvPr/>
        </p:nvGraphicFramePr>
        <p:xfrm>
          <a:off x="0" y="2197100"/>
          <a:ext cx="207964" cy="2465388"/>
        </p:xfrm>
        <a:graphic>
          <a:graphicData uri="http://schemas.openxmlformats.org/drawingml/2006/table">
            <a:tbl>
              <a:tblPr/>
              <a:tblGrid>
                <a:gridCol w="207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5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282" marR="91282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470" name="Text Box 11">
            <a:extLst>
              <a:ext uri="{FF2B5EF4-FFF2-40B4-BE49-F238E27FC236}">
                <a16:creationId xmlns:a16="http://schemas.microsoft.com/office/drawing/2014/main" id="{FB475E9E-EFBA-4B68-B09C-A0CE30FBB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76" y="764704"/>
            <a:ext cx="8780512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8288" indent="-268288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tabLst>
                <a:tab pos="360363" algn="l"/>
              </a:tabLst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60363" algn="l"/>
              </a:tabLs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60363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kumimoji="0" lang="pt-BR" altLang="pt-BR" sz="2000" b="0" dirty="0">
                <a:latin typeface="Arial Narrow" panose="020B0606020202030204" pitchFamily="34" charset="0"/>
              </a:rPr>
              <a:t>AHO, A. V. et al.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Compiladores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: princípios, técnicas e ferramentas. Tradução Daniel Vieira. 2. ed. São Paulo: Pearson </a:t>
            </a:r>
            <a:r>
              <a:rPr kumimoji="0" lang="pt-BR" altLang="pt-BR" sz="2000" b="0" dirty="0" err="1">
                <a:latin typeface="Arial Narrow" panose="020B0606020202030204" pitchFamily="34" charset="0"/>
              </a:rPr>
              <a:t>Addison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-Wesley, 2008.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endParaRPr kumimoji="0" lang="pt-BR" altLang="pt-BR" sz="2000" b="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kumimoji="0" lang="pt-BR" altLang="pt-BR" sz="2000" b="0" dirty="0">
                <a:latin typeface="Arial Narrow" panose="020B0606020202030204" pitchFamily="34" charset="0"/>
              </a:rPr>
              <a:t>DAVIS, M. D.; SIGAL, R.; WEYUKER, E. J. </a:t>
            </a:r>
            <a:r>
              <a:rPr kumimoji="0" lang="pt-BR" altLang="pt-BR" sz="2000" b="1" dirty="0" err="1">
                <a:latin typeface="Arial Narrow" panose="020B0606020202030204" pitchFamily="34" charset="0"/>
              </a:rPr>
              <a:t>Computability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, </a:t>
            </a:r>
            <a:r>
              <a:rPr kumimoji="0" lang="pt-BR" altLang="pt-BR" sz="2000" b="1" dirty="0" err="1">
                <a:latin typeface="Arial Narrow" panose="020B0606020202030204" pitchFamily="34" charset="0"/>
              </a:rPr>
              <a:t>complexity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, </a:t>
            </a:r>
            <a:r>
              <a:rPr kumimoji="0" lang="pt-BR" altLang="pt-BR" sz="2000" b="1" dirty="0" err="1">
                <a:latin typeface="Arial Narrow" panose="020B0606020202030204" pitchFamily="34" charset="0"/>
              </a:rPr>
              <a:t>and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b="1" dirty="0" err="1">
                <a:latin typeface="Arial Narrow" panose="020B0606020202030204" pitchFamily="34" charset="0"/>
              </a:rPr>
              <a:t>languages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: </a:t>
            </a:r>
            <a:r>
              <a:rPr kumimoji="0" lang="pt-BR" altLang="pt-BR" sz="2000" b="0" dirty="0" err="1">
                <a:latin typeface="Arial Narrow" panose="020B0606020202030204" pitchFamily="34" charset="0"/>
              </a:rPr>
              <a:t>fundamentals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b="0" dirty="0" err="1">
                <a:latin typeface="Arial Narrow" panose="020B0606020202030204" pitchFamily="34" charset="0"/>
              </a:rPr>
              <a:t>of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b="0" dirty="0" err="1">
                <a:latin typeface="Arial Narrow" panose="020B0606020202030204" pitchFamily="34" charset="0"/>
              </a:rPr>
              <a:t>theoretical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b="0" dirty="0" err="1">
                <a:latin typeface="Arial Narrow" panose="020B0606020202030204" pitchFamily="34" charset="0"/>
              </a:rPr>
              <a:t>computer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b="0" dirty="0" err="1">
                <a:latin typeface="Arial Narrow" panose="020B0606020202030204" pitchFamily="34" charset="0"/>
              </a:rPr>
              <a:t>science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. 2nd ed. San Francisco: Morgan Kaufmann, 1994.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endParaRPr kumimoji="0" lang="pt-BR" altLang="pt-BR" sz="2000" b="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kumimoji="0" lang="pt-BR" altLang="pt-BR" sz="2000" b="0" dirty="0">
                <a:latin typeface="Arial Narrow" panose="020B0606020202030204" pitchFamily="34" charset="0"/>
              </a:rPr>
              <a:t>HOPCROFT, J. E.; ULLMAN, J. D.; MOTWANI, R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.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Introdução à teoria de autômatos, linguagens e computação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.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Rio de Janeiro: Campus, 2003.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endParaRPr kumimoji="0" lang="pt-BR" altLang="pt-BR" sz="2000" b="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kumimoji="0" lang="pt-BR" altLang="pt-BR" sz="2000" b="0" dirty="0">
                <a:latin typeface="Arial Narrow" panose="020B0606020202030204" pitchFamily="34" charset="0"/>
              </a:rPr>
              <a:t>JARGAS, A. M.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Expressões regulares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: uma abordagem divertida. 2.ed. São Paulo: </a:t>
            </a:r>
            <a:r>
              <a:rPr kumimoji="0" lang="pt-BR" altLang="pt-BR" sz="2000" b="0" dirty="0" err="1">
                <a:latin typeface="Arial Narrow" panose="020B0606020202030204" pitchFamily="34" charset="0"/>
              </a:rPr>
              <a:t>Novatec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, 2008.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endParaRPr kumimoji="0" lang="pt-BR" altLang="pt-BR" sz="2000" b="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kumimoji="0" lang="pt-BR" altLang="pt-BR" sz="2000" b="0" dirty="0">
                <a:latin typeface="Arial Narrow" panose="020B0606020202030204" pitchFamily="34" charset="0"/>
              </a:rPr>
              <a:t>MENEZES, P. F. B.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Linguagens formais e autômatos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. 2.ed. Porto Alegre: Sagra </a:t>
            </a:r>
            <a:r>
              <a:rPr kumimoji="0" lang="pt-BR" altLang="pt-BR" sz="2000" b="0" dirty="0" err="1">
                <a:latin typeface="Arial Narrow" panose="020B0606020202030204" pitchFamily="34" charset="0"/>
              </a:rPr>
              <a:t>Luzzatto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, 1998.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9DC9C84-7356-4CB2-8E90-5B498345D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76" y="100013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DOCUMENTOS CONSULTADOS / RECOMENDADOS</a:t>
            </a:r>
            <a:r>
              <a:rPr kumimoji="1"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</a:t>
            </a:r>
            <a:endParaRPr kumimoji="1" lang="en-US" sz="4400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CBA9A18A-8681-4C41-AC83-D415559FF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4">
            <a:extLst>
              <a:ext uri="{FF2B5EF4-FFF2-40B4-BE49-F238E27FC236}">
                <a16:creationId xmlns:a16="http://schemas.microsoft.com/office/drawing/2014/main" id="{EB32D0B4-7C63-4A61-BEB1-87A2CBD0F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7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400">
              <a:latin typeface="Times New Roman" panose="02020603050405020304" pitchFamily="18" charset="0"/>
            </a:endParaRPr>
          </a:p>
        </p:txBody>
      </p:sp>
      <p:graphicFrame>
        <p:nvGraphicFramePr>
          <p:cNvPr id="79877" name="Group 5">
            <a:extLst>
              <a:ext uri="{FF2B5EF4-FFF2-40B4-BE49-F238E27FC236}">
                <a16:creationId xmlns:a16="http://schemas.microsoft.com/office/drawing/2014/main" id="{AC29F871-4E70-4039-B7B7-2AD5E3F3C428}"/>
              </a:ext>
            </a:extLst>
          </p:cNvPr>
          <p:cNvGraphicFramePr>
            <a:graphicFrameLocks noGrp="1"/>
          </p:cNvGraphicFramePr>
          <p:nvPr/>
        </p:nvGraphicFramePr>
        <p:xfrm>
          <a:off x="0" y="2197100"/>
          <a:ext cx="207964" cy="2465388"/>
        </p:xfrm>
        <a:graphic>
          <a:graphicData uri="http://schemas.openxmlformats.org/drawingml/2006/table">
            <a:tbl>
              <a:tblPr/>
              <a:tblGrid>
                <a:gridCol w="207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5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282" marR="91282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470" name="Text Box 11">
            <a:extLst>
              <a:ext uri="{FF2B5EF4-FFF2-40B4-BE49-F238E27FC236}">
                <a16:creationId xmlns:a16="http://schemas.microsoft.com/office/drawing/2014/main" id="{FB475E9E-EFBA-4B68-B09C-A0CE30FBB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76" y="764704"/>
            <a:ext cx="87805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8288" indent="-268288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tabLst>
                <a:tab pos="360363" algn="l"/>
              </a:tabLst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60363" algn="l"/>
              </a:tabLs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60363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AutoNum type="arabicPeriod" startAt="6"/>
            </a:pPr>
            <a:r>
              <a:rPr lang="pt-BR" altLang="pt-BR" sz="2000" b="0" dirty="0">
                <a:latin typeface="Arial Narrow" panose="020B0606020202030204" pitchFamily="34" charset="0"/>
              </a:rPr>
              <a:t>RAMOS, M. V. M.; JOSÉ NETO, J.; VEGA, Í. S. </a:t>
            </a:r>
            <a:r>
              <a:rPr lang="pt-BR" altLang="pt-BR" sz="2000" b="1" dirty="0">
                <a:latin typeface="Arial Narrow" panose="020B0606020202030204" pitchFamily="34" charset="0"/>
              </a:rPr>
              <a:t>Linguagens for</a:t>
            </a:r>
            <a:r>
              <a:rPr lang="pt-BR" altLang="pt-BR" sz="2000" dirty="0">
                <a:latin typeface="Arial Narrow" panose="020B0606020202030204" pitchFamily="34" charset="0"/>
              </a:rPr>
              <a:t>mais</a:t>
            </a:r>
            <a:r>
              <a:rPr lang="pt-BR" altLang="pt-BR" sz="2000" b="0" dirty="0">
                <a:latin typeface="Arial Narrow" panose="020B0606020202030204" pitchFamily="34" charset="0"/>
              </a:rPr>
              <a:t>: teoria, modelagem e implementação. Porto Alegre: Bookman, 2009</a:t>
            </a:r>
            <a:r>
              <a:rPr lang="pt-BR" altLang="pt-BR" sz="2000" dirty="0">
                <a:latin typeface="Arial Narrow" panose="020B0606020202030204" pitchFamily="34" charset="0"/>
              </a:rPr>
              <a:t>.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9DC9C84-7356-4CB2-8E90-5B498345D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76" y="100013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DOCUMENTOS CONSULTADOS / RECOMENDADOS</a:t>
            </a:r>
            <a:r>
              <a:rPr kumimoji="1"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</a:t>
            </a:r>
            <a:endParaRPr kumimoji="1" lang="en-US" sz="4400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CBA9A18A-8681-4C41-AC83-D415559FF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884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11">
            <a:extLst>
              <a:ext uri="{FF2B5EF4-FFF2-40B4-BE49-F238E27FC236}">
                <a16:creationId xmlns:a16="http://schemas.microsoft.com/office/drawing/2014/main" id="{0579F734-6984-46B2-818A-3ADB18E6B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1" y="677009"/>
            <a:ext cx="8766051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58763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kumimoji="0" lang="pt-BR" altLang="pt-BR" sz="20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kumimoji="0" lang="pt-BR" altLang="pt-BR" sz="20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kumimoji="0" lang="pt-BR" altLang="pt-BR" sz="20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kumimoji="0" lang="pt-BR" altLang="pt-BR" sz="20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kumimoji="0" lang="pt-BR" altLang="pt-BR" sz="20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kumimoji="0" lang="pt-BR" altLang="pt-BR" sz="20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kumimoji="0" lang="pt-BR" altLang="pt-BR" sz="20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kumimoji="0" lang="pt-BR" altLang="pt-BR" sz="20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kumimoji="0" lang="pt-BR" altLang="pt-BR" sz="20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kumimoji="0" lang="pt-BR" altLang="pt-BR" sz="20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kumimoji="0" lang="pt-BR" altLang="pt-BR" sz="20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marL="0" lvl="1" indent="0">
              <a:spcBef>
                <a:spcPct val="0"/>
              </a:spcBef>
              <a:buNone/>
            </a:pPr>
            <a:r>
              <a:rPr lang="pt-BR" sz="2000" dirty="0">
                <a:latin typeface="Arial Narrow" panose="020B0606020202030204" pitchFamily="34" charset="0"/>
              </a:rPr>
              <a:t>A </a:t>
            </a:r>
            <a:r>
              <a:rPr lang="pt-BR" sz="2000" b="1" dirty="0">
                <a:latin typeface="Arial Narrow" panose="020B0606020202030204" pitchFamily="34" charset="0"/>
              </a:rPr>
              <a:t>Hierarquia de Chomsky </a:t>
            </a:r>
            <a:r>
              <a:rPr lang="pt-BR" sz="2000" b="0" dirty="0">
                <a:latin typeface="Arial Narrow" panose="020B0606020202030204" pitchFamily="34" charset="0"/>
              </a:rPr>
              <a:t>(hierarquia das linguagens formais) viabiliza a escolha dos reconhecedores / geradores de linguagens conforme a classe a que elas pertençam. Assim: </a:t>
            </a:r>
          </a:p>
          <a:p>
            <a:pPr marL="363538" lvl="1" indent="-363538">
              <a:spcBef>
                <a:spcPct val="0"/>
              </a:spcBef>
              <a:buAutoNum type="alphaLcParenBoth"/>
            </a:pPr>
            <a:r>
              <a:rPr lang="pt-BR" sz="2000" b="0" dirty="0">
                <a:latin typeface="Arial Narrow" panose="020B0606020202030204" pitchFamily="34" charset="0"/>
              </a:rPr>
              <a:t>evita-se o uso de formalismo mais complexos que o necessário e, consequentemente, ineficiente para uma determinada linguagem; </a:t>
            </a:r>
          </a:p>
          <a:p>
            <a:pPr marL="363538" lvl="1" indent="-363538">
              <a:spcBef>
                <a:spcPct val="0"/>
              </a:spcBef>
              <a:buAutoNum type="alphaLcParenBoth"/>
            </a:pPr>
            <a:r>
              <a:rPr lang="pt-BR" sz="2000" b="0" dirty="0">
                <a:latin typeface="Arial Narrow" panose="020B0606020202030204" pitchFamily="34" charset="0"/>
              </a:rPr>
              <a:t>possibilita-se a seleção do modelo de implementação de menor custo para a linguagem considerada.</a:t>
            </a:r>
            <a:endParaRPr kumimoji="0" lang="pt-BR" altLang="pt-BR" sz="20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48F9A96E-CDE1-49F8-A373-6406C7AAC334}"/>
              </a:ext>
            </a:extLst>
          </p:cNvPr>
          <p:cNvGrpSpPr/>
          <p:nvPr/>
        </p:nvGrpSpPr>
        <p:grpSpPr>
          <a:xfrm>
            <a:off x="1124805" y="765932"/>
            <a:ext cx="6875462" cy="3259137"/>
            <a:chOff x="1528763" y="838167"/>
            <a:chExt cx="6875462" cy="3259137"/>
          </a:xfrm>
        </p:grpSpPr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F57B245B-FA8D-40A6-9196-C5682F3C7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763" y="838167"/>
              <a:ext cx="6875462" cy="32591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pt-BR" altLang="pt-BR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26E9AD12-1705-419E-B635-A58720E70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338" y="1527562"/>
              <a:ext cx="6303962" cy="24320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pt-BR" altLang="pt-BR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99A80FB4-655B-4FFE-9E84-0156C3F64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5038" y="1598200"/>
              <a:ext cx="5870575" cy="506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 dirty="0">
                  <a:latin typeface="Arial Narrow" panose="020B0606020202030204" pitchFamily="34" charset="0"/>
                </a:rPr>
                <a:t>linguagem sensível ao contexto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 dirty="0">
                  <a:latin typeface="Arial Narrow" panose="020B0606020202030204" pitchFamily="34" charset="0"/>
                </a:rPr>
                <a:t>(tipo 1)</a:t>
              </a: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B06C3181-6631-426B-8A86-39459C383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3288" y="910104"/>
              <a:ext cx="5870575" cy="506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 dirty="0">
                  <a:latin typeface="Arial Narrow" panose="020B0606020202030204" pitchFamily="34" charset="0"/>
                </a:rPr>
                <a:t>linguagem recursiva e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 dirty="0">
                  <a:latin typeface="Arial Narrow" panose="020B0606020202030204" pitchFamily="34" charset="0"/>
                </a:rPr>
                <a:t>recursivamente enumerável (tipo 0)</a:t>
              </a: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17A255D8-66BC-4547-A733-7E6B5F9A0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3613" y="2208612"/>
              <a:ext cx="5503862" cy="159226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50195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pt-BR" altLang="pt-BR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F4A173F7-4D07-418D-9A6D-CE951BEBA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0650" y="2370537"/>
              <a:ext cx="4718050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 dirty="0">
                  <a:latin typeface="Arial Narrow" panose="020B0606020202030204" pitchFamily="34" charset="0"/>
                </a:rPr>
                <a:t>linguagem </a:t>
              </a:r>
              <a:r>
                <a:rPr kumimoji="0" lang="pt-BR" altLang="pt-BR" sz="1800" b="1" dirty="0">
                  <a:latin typeface="Arial Narrow" panose="020B0606020202030204" pitchFamily="34" charset="0"/>
                </a:rPr>
                <a:t>livre de contexto (tipo 2)</a:t>
              </a:r>
              <a:endParaRPr kumimoji="0" lang="pt-BR" altLang="pt-BR" sz="1800" dirty="0">
                <a:latin typeface="Arial Narrow" panose="020B0606020202030204" pitchFamily="34" charset="0"/>
              </a:endParaRPr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FCB727AF-CA09-4999-989B-69784680F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125" y="2848975"/>
              <a:ext cx="3852862" cy="827087"/>
            </a:xfrm>
            <a:prstGeom prst="ellipse">
              <a:avLst/>
            </a:prstGeom>
            <a:solidFill>
              <a:schemeClr val="accent2">
                <a:lumMod val="75000"/>
                <a:alpha val="50195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pt-BR" altLang="pt-BR" sz="500" dirty="0">
                <a:latin typeface="Arial Narrow" panose="020B0606020202030204" pitchFamily="34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 dirty="0">
                  <a:latin typeface="Arial Narrow" panose="020B0606020202030204" pitchFamily="34" charset="0"/>
                </a:rPr>
                <a:t>linguagem </a:t>
              </a:r>
              <a:r>
                <a:rPr kumimoji="0" lang="pt-BR" altLang="pt-BR" sz="1800" b="1" dirty="0">
                  <a:latin typeface="Arial Narrow" panose="020B0606020202030204" pitchFamily="34" charset="0"/>
                </a:rPr>
                <a:t>regular (tipo 3)</a:t>
              </a:r>
              <a:endParaRPr kumimoji="0" lang="pt-BR" altLang="pt-BR" sz="18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Rectangle 113">
            <a:extLst>
              <a:ext uri="{FF2B5EF4-FFF2-40B4-BE49-F238E27FC236}">
                <a16:creationId xmlns:a16="http://schemas.microsoft.com/office/drawing/2014/main" id="{41112F2E-5E15-43A4-8F6C-A11BA8D1C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 LINGUAGENS: GRAMÁTICAS E MÁQUINAS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5D293E80-2AB3-401E-BFEC-C9F0EC5D0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728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48F9A96E-CDE1-49F8-A373-6406C7AAC334}"/>
              </a:ext>
            </a:extLst>
          </p:cNvPr>
          <p:cNvGrpSpPr/>
          <p:nvPr/>
        </p:nvGrpSpPr>
        <p:grpSpPr>
          <a:xfrm>
            <a:off x="1124805" y="765932"/>
            <a:ext cx="6875462" cy="3259137"/>
            <a:chOff x="1528763" y="838167"/>
            <a:chExt cx="6875462" cy="3259137"/>
          </a:xfrm>
        </p:grpSpPr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F57B245B-FA8D-40A6-9196-C5682F3C7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763" y="838167"/>
              <a:ext cx="6875462" cy="3259137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pt-BR" altLang="pt-BR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26E9AD12-1705-419E-B635-A58720E70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338" y="1527562"/>
              <a:ext cx="6303962" cy="24320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pt-BR" altLang="pt-BR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99A80FB4-655B-4FFE-9E84-0156C3F64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5038" y="1598200"/>
              <a:ext cx="5870575" cy="506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 dirty="0">
                  <a:latin typeface="Arial Narrow" panose="020B0606020202030204" pitchFamily="34" charset="0"/>
                </a:rPr>
                <a:t>linguagem sensível ao contexto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 dirty="0">
                  <a:latin typeface="Arial Narrow" panose="020B0606020202030204" pitchFamily="34" charset="0"/>
                </a:rPr>
                <a:t>(tipo 1)</a:t>
              </a: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B06C3181-6631-426B-8A86-39459C383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3288" y="910104"/>
              <a:ext cx="5870575" cy="506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 dirty="0">
                  <a:latin typeface="Arial Narrow" panose="020B0606020202030204" pitchFamily="34" charset="0"/>
                </a:rPr>
                <a:t>linguagem recursiva e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 dirty="0">
                  <a:latin typeface="Arial Narrow" panose="020B0606020202030204" pitchFamily="34" charset="0"/>
                </a:rPr>
                <a:t>recursivamente enumerável (tipo 0)</a:t>
              </a: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17A255D8-66BC-4547-A733-7E6B5F9A0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3613" y="2208612"/>
              <a:ext cx="5503862" cy="1592262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pt-BR" altLang="pt-BR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F4A173F7-4D07-418D-9A6D-CE951BEBA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0650" y="2370537"/>
              <a:ext cx="4718050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 dirty="0">
                  <a:latin typeface="Arial Narrow" panose="020B0606020202030204" pitchFamily="34" charset="0"/>
                </a:rPr>
                <a:t>linguagem </a:t>
              </a:r>
              <a:r>
                <a:rPr kumimoji="0" lang="pt-BR" altLang="pt-BR" sz="1800" b="1" dirty="0">
                  <a:latin typeface="Arial Narrow" panose="020B0606020202030204" pitchFamily="34" charset="0"/>
                </a:rPr>
                <a:t>livre de contexto (tipo 2)</a:t>
              </a:r>
              <a:endParaRPr kumimoji="0" lang="pt-BR" altLang="pt-BR" sz="1800" dirty="0">
                <a:latin typeface="Arial Narrow" panose="020B0606020202030204" pitchFamily="34" charset="0"/>
              </a:endParaRPr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FCB727AF-CA09-4999-989B-69784680F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125" y="2848975"/>
              <a:ext cx="3852862" cy="827087"/>
            </a:xfrm>
            <a:prstGeom prst="ellipse">
              <a:avLst/>
            </a:prstGeom>
            <a:solidFill>
              <a:schemeClr val="accent2">
                <a:lumMod val="75000"/>
                <a:alpha val="50195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pt-BR" altLang="pt-BR" sz="500" dirty="0">
                <a:latin typeface="Arial Narrow" panose="020B0606020202030204" pitchFamily="34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pt-BR" altLang="pt-BR" sz="1800" dirty="0">
                  <a:latin typeface="Arial Narrow" panose="020B0606020202030204" pitchFamily="34" charset="0"/>
                </a:rPr>
                <a:t>linguagem </a:t>
              </a:r>
              <a:r>
                <a:rPr kumimoji="0" lang="pt-BR" altLang="pt-BR" sz="1800" b="1" dirty="0">
                  <a:latin typeface="Arial Narrow" panose="020B0606020202030204" pitchFamily="34" charset="0"/>
                </a:rPr>
                <a:t>regular (tipo 3)</a:t>
              </a:r>
              <a:endParaRPr kumimoji="0" lang="pt-BR" altLang="pt-BR" sz="18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Rectangle 113">
            <a:extLst>
              <a:ext uri="{FF2B5EF4-FFF2-40B4-BE49-F238E27FC236}">
                <a16:creationId xmlns:a16="http://schemas.microsoft.com/office/drawing/2014/main" id="{41112F2E-5E15-43A4-8F6C-A11BA8D1C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 LINGUAGENS: GRAMÁTICAS E MÁQUINAS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5D293E80-2AB3-401E-BFEC-C9F0EC5D0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456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1">
            <a:extLst>
              <a:ext uri="{FF2B5EF4-FFF2-40B4-BE49-F238E27FC236}">
                <a16:creationId xmlns:a16="http://schemas.microsoft.com/office/drawing/2014/main" id="{A39A4DFD-3709-4155-A129-26A22EE2E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1" y="764704"/>
            <a:ext cx="876605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0" dirty="0">
                <a:latin typeface="Arial Narrow" panose="020B0606020202030204" pitchFamily="34" charset="0"/>
              </a:rPr>
              <a:t>As </a:t>
            </a:r>
            <a:r>
              <a:rPr kumimoji="0" lang="pt-BR" altLang="pt-BR" sz="2000" dirty="0">
                <a:solidFill>
                  <a:srgbClr val="008000"/>
                </a:solidFill>
                <a:latin typeface="Arial Narrow" panose="020B0606020202030204" pitchFamily="34" charset="0"/>
              </a:rPr>
              <a:t>linguagens regulares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constituem um conjunto de linguagens bastante simples.</a:t>
            </a:r>
            <a:endParaRPr kumimoji="0" lang="pt-BR" altLang="pt-BR" sz="2000" dirty="0">
              <a:latin typeface="Arial Narrow" panose="020B0606020202030204" pitchFamily="34" charset="0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000" b="0" dirty="0">
              <a:latin typeface="Arial Narrow" panose="020B0606020202030204" pitchFamily="34" charset="0"/>
              <a:sym typeface="Wingdings" panose="05000000000000000000" pitchFamily="2" charset="2"/>
            </a:endParaRPr>
          </a:p>
          <a:p>
            <a:pPr marL="265113" lvl="1" indent="-265113">
              <a:spcBef>
                <a:spcPct val="0"/>
              </a:spcBef>
            </a:pPr>
            <a:r>
              <a:rPr kumimoji="0" lang="pt-BR" altLang="pt-BR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FORMALISMOS</a:t>
            </a:r>
            <a:r>
              <a:rPr kumimoji="0" lang="pt-BR" altLang="pt-BR" sz="2000" b="0" dirty="0">
                <a:solidFill>
                  <a:srgbClr val="FF0000"/>
                </a:solidFill>
                <a:latin typeface="Arial Narrow" panose="020B0606020202030204" pitchFamily="34" charset="0"/>
              </a:rPr>
              <a:t>: 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expressões regulares, autômatos finitos, gramáticas regulares. </a:t>
            </a:r>
          </a:p>
          <a:p>
            <a:pPr marL="265113" lvl="1" indent="-265113">
              <a:spcBef>
                <a:spcPct val="0"/>
              </a:spcBef>
              <a:buFont typeface="Wingdings" panose="05000000000000000000" pitchFamily="2" charset="2"/>
              <a:buChar char="ü"/>
            </a:pPr>
            <a:endParaRPr kumimoji="0" lang="pt-BR" altLang="pt-BR" sz="2000" b="0" i="1" dirty="0">
              <a:latin typeface="Arial Narrow" panose="020B0606020202030204" pitchFamily="34" charset="0"/>
            </a:endParaRPr>
          </a:p>
          <a:p>
            <a:pPr marL="265113" lvl="1" indent="-265113">
              <a:spcBef>
                <a:spcPct val="0"/>
              </a:spcBef>
            </a:pPr>
            <a:r>
              <a:rPr kumimoji="0" lang="pt-BR" altLang="pt-BR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ALGORITMOS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: são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eficientes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, de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fácil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implementação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e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pouca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complexidade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. </a:t>
            </a:r>
          </a:p>
          <a:p>
            <a:pPr marL="265113" lvl="1" indent="-265113">
              <a:spcBef>
                <a:spcPct val="0"/>
              </a:spcBef>
              <a:buFont typeface="Wingdings" panose="05000000000000000000" pitchFamily="2" charset="2"/>
              <a:buChar char="ü"/>
            </a:pPr>
            <a:endParaRPr kumimoji="0" lang="pt-BR" altLang="pt-BR" sz="2000" b="0" dirty="0">
              <a:latin typeface="Arial Narrow" panose="020B0606020202030204" pitchFamily="34" charset="0"/>
            </a:endParaRPr>
          </a:p>
          <a:p>
            <a:pPr marL="265113" lvl="1" indent="-265113">
              <a:spcBef>
                <a:spcPct val="0"/>
              </a:spcBef>
            </a:pPr>
            <a:r>
              <a:rPr kumimoji="0" lang="pt-BR" altLang="pt-BR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APLICAÇÕES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: especificação e reconhecimento de </a:t>
            </a:r>
            <a:r>
              <a:rPr kumimoji="0" lang="pt-BR" altLang="pt-BR" sz="2000" b="0" i="1" dirty="0">
                <a:latin typeface="Arial Narrow" panose="020B0606020202030204" pitchFamily="34" charset="0"/>
              </a:rPr>
              <a:t>tokens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(identificadores, palavras reservadas, entre outros símbolos básicos) das linguagens de programação, geradores de analisadores léxicos, busca e substituição de padrões em  textos.</a:t>
            </a:r>
            <a:endParaRPr kumimoji="0" lang="en-US" altLang="pt-BR" sz="2000" b="0" dirty="0">
              <a:latin typeface="Arial Narrow" panose="020B0606020202030204" pitchFamily="34" charset="0"/>
            </a:endParaRPr>
          </a:p>
        </p:txBody>
      </p:sp>
      <p:sp>
        <p:nvSpPr>
          <p:cNvPr id="3" name="Rectangle 113">
            <a:extLst>
              <a:ext uri="{FF2B5EF4-FFF2-40B4-BE49-F238E27FC236}">
                <a16:creationId xmlns:a16="http://schemas.microsoft.com/office/drawing/2014/main" id="{7C45011F-C21C-4FF0-9877-EDFF86D8B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2.1 LINGUAGENS REGULARES: </a:t>
            </a:r>
            <a:r>
              <a:rPr kumimoji="1" lang="pt-BR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introdução</a:t>
            </a:r>
            <a:endParaRPr kumimoji="1" lang="pt-BR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4" name="Line 114">
            <a:extLst>
              <a:ext uri="{FF2B5EF4-FFF2-40B4-BE49-F238E27FC236}">
                <a16:creationId xmlns:a16="http://schemas.microsoft.com/office/drawing/2014/main" id="{2930CCFE-7737-4932-9506-FBAFEB55A33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>
            <a:extLst>
              <a:ext uri="{FF2B5EF4-FFF2-40B4-BE49-F238E27FC236}">
                <a16:creationId xmlns:a16="http://schemas.microsoft.com/office/drawing/2014/main" id="{8D88E6D9-86FB-471A-BC36-1B461F33F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0" y="764704"/>
            <a:ext cx="8766051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457200" indent="-45720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262063" indent="-3619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pPr marL="0" indent="0"/>
            <a:r>
              <a:rPr lang="pt-BR" altLang="pt-BR" sz="2000" b="0" dirty="0">
                <a:solidFill>
                  <a:schemeClr val="tx1"/>
                </a:solidFill>
                <a:latin typeface="Arial Narrow" panose="020B0606020202030204" pitchFamily="34" charset="0"/>
              </a:rPr>
              <a:t>Uma </a:t>
            </a:r>
            <a:r>
              <a:rPr lang="pt-BR" altLang="pt-BR" sz="2000" dirty="0">
                <a:solidFill>
                  <a:srgbClr val="008000"/>
                </a:solidFill>
                <a:latin typeface="Arial Narrow" panose="020B0606020202030204" pitchFamily="34" charset="0"/>
              </a:rPr>
              <a:t>expressão regular</a:t>
            </a:r>
            <a:r>
              <a:rPr lang="pt-BR" altLang="pt-BR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pt-BR" altLang="pt-BR" sz="2000" b="0" dirty="0">
                <a:solidFill>
                  <a:schemeClr val="tx1"/>
                </a:solidFill>
                <a:latin typeface="Arial Narrow" panose="020B0606020202030204" pitchFamily="34" charset="0"/>
              </a:rPr>
              <a:t>é constituída de expressões regulares mais simples usando-se regras para as operações de concatenação e união. </a:t>
            </a:r>
          </a:p>
          <a:p>
            <a:pPr lvl="1"/>
            <a:endParaRPr lang="pt-BR" altLang="pt-BR" sz="2000" b="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indent="0"/>
            <a:r>
              <a:rPr lang="pt-BR" altLang="pt-BR" sz="2000" dirty="0">
                <a:solidFill>
                  <a:srgbClr val="008000"/>
                </a:solidFill>
                <a:latin typeface="Arial Narrow" panose="020B0606020202030204" pitchFamily="34" charset="0"/>
              </a:rPr>
              <a:t>DEFINIÇÃO n</a:t>
            </a:r>
            <a:r>
              <a:rPr lang="pt-BR" altLang="pt-BR" sz="2000" baseline="30000" dirty="0">
                <a:solidFill>
                  <a:srgbClr val="008000"/>
                </a:solidFill>
                <a:latin typeface="Arial Narrow" panose="020B0606020202030204" pitchFamily="34" charset="0"/>
              </a:rPr>
              <a:t>o</a:t>
            </a:r>
            <a:r>
              <a:rPr lang="pt-BR" altLang="pt-BR" sz="2000" dirty="0">
                <a:solidFill>
                  <a:srgbClr val="008000"/>
                </a:solidFill>
                <a:latin typeface="Arial Narrow" panose="020B0606020202030204" pitchFamily="34" charset="0"/>
              </a:rPr>
              <a:t>1 - expressão regular</a:t>
            </a:r>
            <a:r>
              <a:rPr lang="pt-BR" altLang="pt-BR" sz="2000" b="0" dirty="0">
                <a:solidFill>
                  <a:schemeClr val="tx1"/>
                </a:solidFill>
                <a:latin typeface="Arial Narrow" panose="020B0606020202030204" pitchFamily="34" charset="0"/>
              </a:rPr>
              <a:t>:</a:t>
            </a:r>
            <a:r>
              <a:rPr lang="pt-BR" altLang="pt-BR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pt-BR" altLang="pt-BR" sz="2000" b="0" dirty="0">
                <a:solidFill>
                  <a:schemeClr val="tx1"/>
                </a:solidFill>
                <a:latin typeface="Arial Narrow" panose="020B0606020202030204" pitchFamily="34" charset="0"/>
              </a:rPr>
              <a:t>expressões regulares sobre um alfabeto </a:t>
            </a:r>
            <a:r>
              <a:rPr lang="pt-BR" altLang="pt-BR" sz="2000" b="0" dirty="0">
                <a:solidFill>
                  <a:schemeClr val="tx1"/>
                </a:solidFill>
                <a:sym typeface="Symbol" panose="05050102010706020507" pitchFamily="18" charset="2"/>
              </a:rPr>
              <a:t></a:t>
            </a:r>
            <a:r>
              <a:rPr lang="pt-BR" altLang="pt-BR" sz="2000" b="0" dirty="0">
                <a:solidFill>
                  <a:schemeClr val="tx1"/>
                </a:solidFill>
                <a:latin typeface="Arial Narrow" panose="020B0606020202030204" pitchFamily="34" charset="0"/>
              </a:rPr>
              <a:t> são definidas pelas seguintes regras:</a:t>
            </a:r>
          </a:p>
          <a:p>
            <a:pPr marL="265113" indent="-265113">
              <a:buFont typeface="Arial Narrow" panose="020B0606020202030204" pitchFamily="34" charset="0"/>
              <a:buChar char="–"/>
            </a:pPr>
            <a:r>
              <a:rPr lang="pt-BR" altLang="pt-BR" sz="2000" dirty="0">
                <a:latin typeface="Arial Narrow" panose="020B0606020202030204" pitchFamily="34" charset="0"/>
                <a:sym typeface="Symbol" panose="05050102010706020507" pitchFamily="18" charset="2"/>
              </a:rPr>
              <a:t></a:t>
            </a:r>
            <a:r>
              <a:rPr lang="pt-BR" altLang="pt-BR" sz="2000" b="0" dirty="0">
                <a:solidFill>
                  <a:schemeClr val="tx1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	</a:t>
            </a:r>
            <a:r>
              <a:rPr lang="pt-BR" altLang="pt-BR" sz="2000" b="0" dirty="0">
                <a:solidFill>
                  <a:schemeClr val="tx1"/>
                </a:solidFill>
                <a:latin typeface="Arial Narrow" panose="020B0606020202030204" pitchFamily="34" charset="0"/>
              </a:rPr>
              <a:t>é uma expressão regular;</a:t>
            </a:r>
          </a:p>
          <a:p>
            <a:pPr marL="265113" indent="-265113">
              <a:buFont typeface="Arial Narrow" panose="020B0606020202030204" pitchFamily="34" charset="0"/>
              <a:buChar char="–"/>
            </a:pPr>
            <a:endParaRPr lang="pt-BR" altLang="pt-BR" sz="2000" b="0" dirty="0">
              <a:solidFill>
                <a:schemeClr val="tx1"/>
              </a:solidFill>
              <a:latin typeface="Arial Narrow" panose="020B0606020202030204" pitchFamily="34" charset="0"/>
              <a:sym typeface="Symbol" panose="05050102010706020507" pitchFamily="18" charset="2"/>
            </a:endParaRPr>
          </a:p>
          <a:p>
            <a:pPr marL="265113" indent="-265113">
              <a:buFont typeface="Arial Narrow" panose="020B0606020202030204" pitchFamily="34" charset="0"/>
              <a:buChar char="–"/>
            </a:pPr>
            <a:r>
              <a:rPr lang="pt-BR" altLang="pt-BR" sz="2000" dirty="0">
                <a:latin typeface="Arial Narrow" panose="020B0606020202030204" pitchFamily="34" charset="0"/>
                <a:sym typeface="Symbol" panose="05050102010706020507" pitchFamily="18" charset="2"/>
              </a:rPr>
              <a:t>	</a:t>
            </a:r>
            <a:r>
              <a:rPr lang="pt-BR" altLang="pt-BR" sz="2000" b="0" dirty="0">
                <a:solidFill>
                  <a:schemeClr val="tx1"/>
                </a:solidFill>
                <a:latin typeface="Arial Narrow" panose="020B0606020202030204" pitchFamily="34" charset="0"/>
              </a:rPr>
              <a:t>é uma expressão regular;</a:t>
            </a:r>
          </a:p>
          <a:p>
            <a:pPr marL="265113" indent="-265113">
              <a:buFont typeface="Arial Narrow" panose="020B0606020202030204" pitchFamily="34" charset="0"/>
              <a:buChar char="–"/>
            </a:pPr>
            <a:endParaRPr lang="pt-BR" altLang="pt-BR" sz="2000" b="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65113" indent="-265113">
              <a:buFont typeface="Arial Narrow" panose="020B0606020202030204" pitchFamily="34" charset="0"/>
              <a:buChar char="–"/>
            </a:pPr>
            <a:r>
              <a:rPr lang="pt-BR" altLang="pt-BR" sz="2000" dirty="0">
                <a:latin typeface="Arial Narrow" panose="020B0606020202030204" pitchFamily="34" charset="0"/>
              </a:rPr>
              <a:t>v</a:t>
            </a:r>
            <a:r>
              <a:rPr lang="pt-BR" altLang="pt-BR" sz="2000" b="0" dirty="0">
                <a:solidFill>
                  <a:schemeClr val="tx1"/>
                </a:solidFill>
                <a:latin typeface="Arial Narrow" panose="020B0606020202030204" pitchFamily="34" charset="0"/>
              </a:rPr>
              <a:t>	é uma expressão regular, para cada símbolo v </a:t>
            </a:r>
            <a:r>
              <a:rPr lang="pt-BR" altLang="pt-BR" sz="2000" b="0" dirty="0">
                <a:solidFill>
                  <a:schemeClr val="tx1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</a:t>
            </a:r>
            <a:r>
              <a:rPr lang="pt-BR" altLang="pt-BR" sz="2000" b="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pt-BR" altLang="pt-BR" sz="2000" b="0" dirty="0">
                <a:solidFill>
                  <a:schemeClr val="tx1"/>
                </a:solidFill>
                <a:sym typeface="Symbol" panose="05050102010706020507" pitchFamily="18" charset="2"/>
              </a:rPr>
              <a:t></a:t>
            </a:r>
            <a:r>
              <a:rPr lang="pt-BR" altLang="pt-BR" sz="2000" b="0" dirty="0">
                <a:solidFill>
                  <a:schemeClr val="tx1"/>
                </a:solidFill>
                <a:latin typeface="Arial Narrow" panose="020B0606020202030204" pitchFamily="34" charset="0"/>
              </a:rPr>
              <a:t>;</a:t>
            </a:r>
          </a:p>
          <a:p>
            <a:pPr marL="265113" indent="-265113">
              <a:buFont typeface="Arial Narrow" panose="020B0606020202030204" pitchFamily="34" charset="0"/>
              <a:buChar char="–"/>
            </a:pPr>
            <a:endParaRPr lang="pt-BR" altLang="pt-BR" sz="2000" b="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65113" indent="-265113">
              <a:buFont typeface="Arial Narrow" panose="020B0606020202030204" pitchFamily="34" charset="0"/>
              <a:buChar char="–"/>
            </a:pPr>
            <a:r>
              <a:rPr lang="pt-BR" altLang="pt-BR" sz="2000" b="0" dirty="0">
                <a:solidFill>
                  <a:schemeClr val="tx1"/>
                </a:solidFill>
                <a:latin typeface="Arial Narrow" panose="020B0606020202030204" pitchFamily="34" charset="0"/>
              </a:rPr>
              <a:t>se  r  e  s  são expressões regulares, então também são expressões regulares:</a:t>
            </a:r>
          </a:p>
          <a:p>
            <a:pPr marL="541338" lvl="2" indent="-276225">
              <a:buFont typeface="Arial" panose="020B0604020202020204" pitchFamily="34" charset="0"/>
              <a:buChar char="•"/>
            </a:pPr>
            <a:r>
              <a:rPr lang="pt-BR" altLang="pt-BR" sz="2000" dirty="0">
                <a:latin typeface="Arial Narrow" panose="020B0606020202030204" pitchFamily="34" charset="0"/>
              </a:rPr>
              <a:t>( r )</a:t>
            </a:r>
          </a:p>
          <a:p>
            <a:pPr marL="541338" lvl="2" indent="-276225">
              <a:buFont typeface="Arial" panose="020B0604020202020204" pitchFamily="34" charset="0"/>
              <a:buChar char="•"/>
            </a:pPr>
            <a:r>
              <a:rPr lang="pt-BR" altLang="pt-BR" sz="2000" dirty="0">
                <a:latin typeface="Arial Narrow" panose="020B0606020202030204" pitchFamily="34" charset="0"/>
              </a:rPr>
              <a:t>r | s</a:t>
            </a:r>
            <a:r>
              <a:rPr lang="pt-BR" altLang="pt-BR" sz="2000" b="0" dirty="0">
                <a:solidFill>
                  <a:schemeClr val="tx1"/>
                </a:solidFill>
                <a:latin typeface="Arial Narrow" panose="020B0606020202030204" pitchFamily="34" charset="0"/>
              </a:rPr>
              <a:t>		união</a:t>
            </a:r>
          </a:p>
          <a:p>
            <a:pPr marL="541338" lvl="2" indent="-276225">
              <a:buFont typeface="Arial" panose="020B0604020202020204" pitchFamily="34" charset="0"/>
              <a:buChar char="•"/>
            </a:pPr>
            <a:r>
              <a:rPr lang="pt-BR" altLang="pt-BR" sz="2000" dirty="0">
                <a:latin typeface="Arial Narrow" panose="020B0606020202030204" pitchFamily="34" charset="0"/>
              </a:rPr>
              <a:t>r s</a:t>
            </a:r>
            <a:r>
              <a:rPr lang="pt-BR" altLang="pt-BR" sz="2000" b="0" dirty="0">
                <a:solidFill>
                  <a:schemeClr val="tx1"/>
                </a:solidFill>
                <a:latin typeface="Arial Narrow" panose="020B0606020202030204" pitchFamily="34" charset="0"/>
              </a:rPr>
              <a:t> 		concatenação</a:t>
            </a:r>
          </a:p>
          <a:p>
            <a:pPr marL="541338" lvl="2" indent="-276225">
              <a:buFont typeface="Arial" panose="020B0604020202020204" pitchFamily="34" charset="0"/>
              <a:buChar char="•"/>
            </a:pPr>
            <a:r>
              <a:rPr lang="pt-BR" altLang="pt-BR" sz="2000" dirty="0">
                <a:latin typeface="Arial Narrow" panose="020B0606020202030204" pitchFamily="34" charset="0"/>
              </a:rPr>
              <a:t>r*</a:t>
            </a:r>
            <a:r>
              <a:rPr lang="pt-BR" altLang="pt-BR" sz="2000" b="0" dirty="0">
                <a:solidFill>
                  <a:schemeClr val="tx1"/>
                </a:solidFill>
                <a:latin typeface="Arial Narrow" panose="020B0606020202030204" pitchFamily="34" charset="0"/>
              </a:rPr>
              <a:t> 		concatenação  sucessiva</a:t>
            </a:r>
          </a:p>
        </p:txBody>
      </p:sp>
      <p:sp>
        <p:nvSpPr>
          <p:cNvPr id="3" name="Rectangle 113">
            <a:extLst>
              <a:ext uri="{FF2B5EF4-FFF2-40B4-BE49-F238E27FC236}">
                <a16:creationId xmlns:a16="http://schemas.microsoft.com/office/drawing/2014/main" id="{0B86C397-427C-4C4B-A06E-663A3042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2.1 LINGUAGENS REGULARES: </a:t>
            </a:r>
            <a:r>
              <a:rPr kumimoji="1" lang="pt-BR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expressões regulares</a:t>
            </a:r>
            <a:endParaRPr kumimoji="1" lang="pt-BR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4" name="Line 114">
            <a:extLst>
              <a:ext uri="{FF2B5EF4-FFF2-40B4-BE49-F238E27FC236}">
                <a16:creationId xmlns:a16="http://schemas.microsoft.com/office/drawing/2014/main" id="{95EEF7E4-D0B4-4BB6-8743-9DC3FD75769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1">
            <a:extLst>
              <a:ext uri="{FF2B5EF4-FFF2-40B4-BE49-F238E27FC236}">
                <a16:creationId xmlns:a16="http://schemas.microsoft.com/office/drawing/2014/main" id="{61690389-B27A-47F7-89E3-BCF245127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1" y="764704"/>
            <a:ext cx="876605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spcBef>
                <a:spcPct val="0"/>
              </a:spcBef>
              <a:buFontTx/>
              <a:buNone/>
            </a:pPr>
            <a:r>
              <a:rPr kumimoji="0" lang="pt-BR" altLang="pt-BR" sz="2000" b="0" dirty="0">
                <a:latin typeface="Arial Narrow" panose="020B0606020202030204" pitchFamily="34" charset="0"/>
              </a:rPr>
              <a:t>Duas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expressões regulares 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podem ser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equivalentes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, ou seja, denotar a mesma linguagem. </a:t>
            </a:r>
          </a:p>
          <a:p>
            <a:pPr marL="0" lvl="1">
              <a:spcBef>
                <a:spcPct val="0"/>
              </a:spcBef>
              <a:buFontTx/>
              <a:buNone/>
            </a:pPr>
            <a:endParaRPr kumimoji="0" lang="pt-BR" altLang="pt-BR" sz="2000" b="0" dirty="0">
              <a:latin typeface="Arial Narrow" panose="020B0606020202030204" pitchFamily="34" charset="0"/>
            </a:endParaRPr>
          </a:p>
          <a:p>
            <a:pPr marL="0" lvl="1">
              <a:spcBef>
                <a:spcPct val="0"/>
              </a:spcBef>
              <a:buFontTx/>
              <a:buNone/>
            </a:pPr>
            <a:r>
              <a:rPr kumimoji="0" lang="pt-BR" altLang="pt-BR" sz="2000" b="0" dirty="0" err="1">
                <a:latin typeface="Arial Narrow" panose="020B0606020202030204" pitchFamily="34" charset="0"/>
              </a:rPr>
              <a:t>Aho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et al. (2008, p. 78) e Davis, </a:t>
            </a:r>
            <a:r>
              <a:rPr kumimoji="0" lang="pt-BR" altLang="pt-BR" sz="2000" b="0" dirty="0" err="1">
                <a:latin typeface="Arial Narrow" panose="020B0606020202030204" pitchFamily="34" charset="0"/>
              </a:rPr>
              <a:t>Sigal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e </a:t>
            </a:r>
            <a:r>
              <a:rPr kumimoji="0" lang="pt-BR" altLang="pt-BR" sz="2000" b="0" dirty="0" err="1">
                <a:latin typeface="Arial Narrow" panose="020B0606020202030204" pitchFamily="34" charset="0"/>
              </a:rPr>
              <a:t>Weyuker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 (1994. p. 258)</a:t>
            </a:r>
            <a:r>
              <a:rPr kumimoji="0" lang="pt-BR" altLang="pt-BR" sz="2000" b="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apresentam leis algébricas para manipular expressões regulares em formas equivalentes.</a:t>
            </a:r>
          </a:p>
        </p:txBody>
      </p:sp>
      <p:sp>
        <p:nvSpPr>
          <p:cNvPr id="3" name="Rectangle 113">
            <a:extLst>
              <a:ext uri="{FF2B5EF4-FFF2-40B4-BE49-F238E27FC236}">
                <a16:creationId xmlns:a16="http://schemas.microsoft.com/office/drawing/2014/main" id="{1E02BBB3-3E5B-462F-9B9A-4C7C7BBBE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2.1 LINGUAGENS REGULARES</a:t>
            </a:r>
            <a:endParaRPr kumimoji="1" lang="pt-BR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4" name="Line 114">
            <a:extLst>
              <a:ext uri="{FF2B5EF4-FFF2-40B4-BE49-F238E27FC236}">
                <a16:creationId xmlns:a16="http://schemas.microsoft.com/office/drawing/2014/main" id="{2DEE808A-251E-4B39-AEFD-1E982C9D524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5">
            <a:extLst>
              <a:ext uri="{FF2B5EF4-FFF2-40B4-BE49-F238E27FC236}">
                <a16:creationId xmlns:a16="http://schemas.microsoft.com/office/drawing/2014/main" id="{D34F2BE7-FFE6-4BEB-B580-EC5042CBB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764704"/>
            <a:ext cx="875384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tabLst>
                <a:tab pos="0" algn="l"/>
              </a:tabLst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tabLst>
                <a:tab pos="0" algn="l"/>
              </a:tabLs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spcBef>
                <a:spcPct val="0"/>
              </a:spcBef>
              <a:buFontTx/>
              <a:buNone/>
            </a:pPr>
            <a:r>
              <a:rPr kumimoji="0" lang="pt-BR" altLang="pt-BR" sz="2000" b="0" dirty="0"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Um autômato finito (</a:t>
            </a:r>
            <a:r>
              <a:rPr kumimoji="0" lang="pt-BR" altLang="pt-BR" sz="2000" dirty="0"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AF</a:t>
            </a:r>
            <a:r>
              <a:rPr kumimoji="0" lang="pt-BR" altLang="pt-BR" sz="2000" b="0" dirty="0"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é o tipo mais simples de reconhecedor de linguagens, visto como uma </a:t>
            </a:r>
            <a:r>
              <a:rPr kumimoji="0" lang="pt-BR" altLang="pt-BR" sz="2000" dirty="0">
                <a:solidFill>
                  <a:srgbClr val="FF0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máquina de estados</a:t>
            </a:r>
            <a:r>
              <a:rPr kumimoji="0" lang="pt-BR" altLang="pt-BR" sz="2000" b="0" dirty="0"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(modelo matemático com número finito e pré-definido de estados).</a:t>
            </a:r>
          </a:p>
          <a:p>
            <a:pPr marL="0" lvl="1">
              <a:spcBef>
                <a:spcPct val="0"/>
              </a:spcBef>
              <a:buFontTx/>
              <a:buNone/>
            </a:pPr>
            <a:endParaRPr kumimoji="0" lang="pt-BR" altLang="pt-BR" sz="2000" dirty="0"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1">
              <a:spcBef>
                <a:spcPct val="0"/>
              </a:spcBef>
              <a:buFontTx/>
              <a:buNone/>
            </a:pPr>
            <a:endParaRPr kumimoji="0" lang="pt-BR" altLang="pt-BR" sz="2000" b="0" dirty="0"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1">
              <a:spcBef>
                <a:spcPct val="0"/>
              </a:spcBef>
              <a:buNone/>
            </a:pPr>
            <a:r>
              <a:rPr kumimoji="0" lang="en-US" altLang="pt-BR" sz="2000" dirty="0"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EXEMPLO</a:t>
            </a:r>
            <a:r>
              <a:rPr kumimoji="0" lang="pt-BR" altLang="pt-BR" sz="2000" dirty="0"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kumimoji="0" lang="pt-BR" altLang="pt-BR" sz="2000" b="0" dirty="0"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interruptor liga/desliga (HOPCROFT; ULLMAN; MOTWANI, 2003, p. 3) </a:t>
            </a:r>
          </a:p>
        </p:txBody>
      </p:sp>
      <p:grpSp>
        <p:nvGrpSpPr>
          <p:cNvPr id="7173" name="Grupo 3">
            <a:extLst>
              <a:ext uri="{FF2B5EF4-FFF2-40B4-BE49-F238E27FC236}">
                <a16:creationId xmlns:a16="http://schemas.microsoft.com/office/drawing/2014/main" id="{64F96700-90AE-4010-A20A-3572E07794F4}"/>
              </a:ext>
            </a:extLst>
          </p:cNvPr>
          <p:cNvGrpSpPr>
            <a:grpSpLocks/>
          </p:cNvGrpSpPr>
          <p:nvPr/>
        </p:nvGrpSpPr>
        <p:grpSpPr bwMode="auto">
          <a:xfrm>
            <a:off x="1043608" y="2561866"/>
            <a:ext cx="5767387" cy="2017712"/>
            <a:chOff x="1582738" y="2960688"/>
            <a:chExt cx="5767387" cy="2017712"/>
          </a:xfrm>
        </p:grpSpPr>
        <p:sp>
          <p:nvSpPr>
            <p:cNvPr id="7185" name="Oval 44">
              <a:extLst>
                <a:ext uri="{FF2B5EF4-FFF2-40B4-BE49-F238E27FC236}">
                  <a16:creationId xmlns:a16="http://schemas.microsoft.com/office/drawing/2014/main" id="{4D95C19C-ED81-445F-A7D8-CD61744B6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7675" y="3687763"/>
              <a:ext cx="1822450" cy="6254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pt-BR" sz="1800">
                  <a:solidFill>
                    <a:srgbClr val="008000"/>
                  </a:solidFill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ligado</a:t>
              </a:r>
              <a:endParaRPr kumimoji="0" lang="en-US" altLang="pt-BR" sz="1800"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86" name="Oval 43">
              <a:extLst>
                <a:ext uri="{FF2B5EF4-FFF2-40B4-BE49-F238E27FC236}">
                  <a16:creationId xmlns:a16="http://schemas.microsoft.com/office/drawing/2014/main" id="{D754C154-FED9-4B2B-8696-A9A044052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0313" y="3709988"/>
              <a:ext cx="1822450" cy="6254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pt-BR" sz="1800">
                  <a:solidFill>
                    <a:srgbClr val="008000"/>
                  </a:solidFill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desligado</a:t>
              </a:r>
              <a:endParaRPr kumimoji="0" lang="en-US" altLang="pt-BR" sz="1800"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187" name="Grupo 1">
              <a:extLst>
                <a:ext uri="{FF2B5EF4-FFF2-40B4-BE49-F238E27FC236}">
                  <a16:creationId xmlns:a16="http://schemas.microsoft.com/office/drawing/2014/main" id="{559942B6-0E12-4D7A-8BD5-D8ACF897A1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3538" y="3292475"/>
              <a:ext cx="1652587" cy="469900"/>
              <a:chOff x="4173538" y="3292475"/>
              <a:chExt cx="1652587" cy="469900"/>
            </a:xfrm>
          </p:grpSpPr>
          <p:sp>
            <p:nvSpPr>
              <p:cNvPr id="7195" name="Freeform 42">
                <a:extLst>
                  <a:ext uri="{FF2B5EF4-FFF2-40B4-BE49-F238E27FC236}">
                    <a16:creationId xmlns:a16="http://schemas.microsoft.com/office/drawing/2014/main" id="{EDBED778-1B60-46FE-8B74-9B4F8825DDA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4995396" y="3292475"/>
                <a:ext cx="830729" cy="469061"/>
              </a:xfrm>
              <a:custGeom>
                <a:avLst/>
                <a:gdLst>
                  <a:gd name="T0" fmla="*/ 0 w 1791"/>
                  <a:gd name="T1" fmla="*/ 0 h 268"/>
                  <a:gd name="T2" fmla="*/ 2147483647 w 1791"/>
                  <a:gd name="T3" fmla="*/ 2147483647 h 268"/>
                  <a:gd name="T4" fmla="*/ 2147483647 w 1791"/>
                  <a:gd name="T5" fmla="*/ 2147483647 h 26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91" h="268">
                    <a:moveTo>
                      <a:pt x="0" y="0"/>
                    </a:moveTo>
                    <a:cubicBezTo>
                      <a:pt x="152" y="78"/>
                      <a:pt x="304" y="156"/>
                      <a:pt x="602" y="201"/>
                    </a:cubicBezTo>
                    <a:cubicBezTo>
                      <a:pt x="900" y="246"/>
                      <a:pt x="1590" y="260"/>
                      <a:pt x="1791" y="268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196" name="Freeform 41">
                <a:extLst>
                  <a:ext uri="{FF2B5EF4-FFF2-40B4-BE49-F238E27FC236}">
                    <a16:creationId xmlns:a16="http://schemas.microsoft.com/office/drawing/2014/main" id="{E27F98B3-4623-429C-A28E-2E715D79D4F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173538" y="3293314"/>
                <a:ext cx="830729" cy="469061"/>
              </a:xfrm>
              <a:custGeom>
                <a:avLst/>
                <a:gdLst>
                  <a:gd name="T0" fmla="*/ 0 w 1791"/>
                  <a:gd name="T1" fmla="*/ 0 h 268"/>
                  <a:gd name="T2" fmla="*/ 2147483647 w 1791"/>
                  <a:gd name="T3" fmla="*/ 2147483647 h 268"/>
                  <a:gd name="T4" fmla="*/ 2147483647 w 1791"/>
                  <a:gd name="T5" fmla="*/ 2147483647 h 26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91" h="268">
                    <a:moveTo>
                      <a:pt x="0" y="0"/>
                    </a:moveTo>
                    <a:cubicBezTo>
                      <a:pt x="152" y="78"/>
                      <a:pt x="304" y="156"/>
                      <a:pt x="602" y="201"/>
                    </a:cubicBezTo>
                    <a:cubicBezTo>
                      <a:pt x="900" y="246"/>
                      <a:pt x="1590" y="260"/>
                      <a:pt x="1791" y="268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7188" name="Line 39">
              <a:extLst>
                <a:ext uri="{FF2B5EF4-FFF2-40B4-BE49-F238E27FC236}">
                  <a16:creationId xmlns:a16="http://schemas.microsoft.com/office/drawing/2014/main" id="{EC3276EF-2448-4192-A8BE-3004F8451D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3100" y="4014788"/>
              <a:ext cx="5127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89" name="Text Box 38">
              <a:extLst>
                <a:ext uri="{FF2B5EF4-FFF2-40B4-BE49-F238E27FC236}">
                  <a16:creationId xmlns:a16="http://schemas.microsoft.com/office/drawing/2014/main" id="{56F0800A-A39E-4D52-8CEB-1853A61CF9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5863" y="4646613"/>
              <a:ext cx="2509837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pt-BR" sz="1800"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pressionar  botão</a:t>
              </a:r>
            </a:p>
          </p:txBody>
        </p:sp>
        <p:grpSp>
          <p:nvGrpSpPr>
            <p:cNvPr id="7190" name="Grupo 2">
              <a:extLst>
                <a:ext uri="{FF2B5EF4-FFF2-40B4-BE49-F238E27FC236}">
                  <a16:creationId xmlns:a16="http://schemas.microsoft.com/office/drawing/2014/main" id="{B03C8D46-39BD-4288-9808-C61F80412B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1000" y="4254500"/>
              <a:ext cx="1651000" cy="471487"/>
              <a:chOff x="4191000" y="4254500"/>
              <a:chExt cx="1651000" cy="471487"/>
            </a:xfrm>
          </p:grpSpPr>
          <p:sp>
            <p:nvSpPr>
              <p:cNvPr id="7193" name="Freeform 37">
                <a:extLst>
                  <a:ext uri="{FF2B5EF4-FFF2-40B4-BE49-F238E27FC236}">
                    <a16:creationId xmlns:a16="http://schemas.microsoft.com/office/drawing/2014/main" id="{CD20F714-3D93-4AAD-99DC-2C91553DDE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0" y="4255363"/>
                <a:ext cx="829932" cy="470624"/>
              </a:xfrm>
              <a:custGeom>
                <a:avLst/>
                <a:gdLst>
                  <a:gd name="T0" fmla="*/ 0 w 1791"/>
                  <a:gd name="T1" fmla="*/ 0 h 268"/>
                  <a:gd name="T2" fmla="*/ 2147483647 w 1791"/>
                  <a:gd name="T3" fmla="*/ 2147483647 h 268"/>
                  <a:gd name="T4" fmla="*/ 2147483647 w 1791"/>
                  <a:gd name="T5" fmla="*/ 2147483647 h 26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91" h="268">
                    <a:moveTo>
                      <a:pt x="0" y="0"/>
                    </a:moveTo>
                    <a:cubicBezTo>
                      <a:pt x="152" y="78"/>
                      <a:pt x="304" y="156"/>
                      <a:pt x="602" y="201"/>
                    </a:cubicBezTo>
                    <a:cubicBezTo>
                      <a:pt x="900" y="246"/>
                      <a:pt x="1590" y="260"/>
                      <a:pt x="1791" y="268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194" name="Freeform 36">
                <a:extLst>
                  <a:ext uri="{FF2B5EF4-FFF2-40B4-BE49-F238E27FC236}">
                    <a16:creationId xmlns:a16="http://schemas.microsoft.com/office/drawing/2014/main" id="{97F2742D-6410-49FC-A879-5EC5E8CDD26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12068" y="4254500"/>
                <a:ext cx="829932" cy="470624"/>
              </a:xfrm>
              <a:custGeom>
                <a:avLst/>
                <a:gdLst>
                  <a:gd name="T0" fmla="*/ 0 w 1791"/>
                  <a:gd name="T1" fmla="*/ 0 h 268"/>
                  <a:gd name="T2" fmla="*/ 2147483647 w 1791"/>
                  <a:gd name="T3" fmla="*/ 2147483647 h 268"/>
                  <a:gd name="T4" fmla="*/ 2147483647 w 1791"/>
                  <a:gd name="T5" fmla="*/ 2147483647 h 26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91" h="268">
                    <a:moveTo>
                      <a:pt x="0" y="0"/>
                    </a:moveTo>
                    <a:cubicBezTo>
                      <a:pt x="152" y="78"/>
                      <a:pt x="304" y="156"/>
                      <a:pt x="602" y="201"/>
                    </a:cubicBezTo>
                    <a:cubicBezTo>
                      <a:pt x="900" y="246"/>
                      <a:pt x="1590" y="260"/>
                      <a:pt x="1791" y="268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7191" name="Text Box 34">
              <a:extLst>
                <a:ext uri="{FF2B5EF4-FFF2-40B4-BE49-F238E27FC236}">
                  <a16:creationId xmlns:a16="http://schemas.microsoft.com/office/drawing/2014/main" id="{7676878F-6ACF-4645-AA2A-911C0C567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2050" y="2960688"/>
              <a:ext cx="2509837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pt-BR" sz="1800"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pressionar  botão</a:t>
              </a:r>
            </a:p>
          </p:txBody>
        </p:sp>
        <p:sp>
          <p:nvSpPr>
            <p:cNvPr id="7192" name="Text Box 32">
              <a:extLst>
                <a:ext uri="{FF2B5EF4-FFF2-40B4-BE49-F238E27FC236}">
                  <a16:creationId xmlns:a16="http://schemas.microsoft.com/office/drawing/2014/main" id="{B0FF3F26-BA48-46BC-9790-0D3BE20B8C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738" y="3675063"/>
              <a:ext cx="725487" cy="417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pt-BR" sz="1800" b="0"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início</a:t>
              </a:r>
            </a:p>
          </p:txBody>
        </p:sp>
      </p:grpSp>
      <p:grpSp>
        <p:nvGrpSpPr>
          <p:cNvPr id="86090" name="Group 74">
            <a:extLst>
              <a:ext uri="{FF2B5EF4-FFF2-40B4-BE49-F238E27FC236}">
                <a16:creationId xmlns:a16="http://schemas.microsoft.com/office/drawing/2014/main" id="{5D308CE8-3F5A-4884-9411-E618DCD82873}"/>
              </a:ext>
            </a:extLst>
          </p:cNvPr>
          <p:cNvGrpSpPr>
            <a:grpSpLocks/>
          </p:cNvGrpSpPr>
          <p:nvPr/>
        </p:nvGrpSpPr>
        <p:grpSpPr bwMode="auto">
          <a:xfrm>
            <a:off x="1164258" y="3338153"/>
            <a:ext cx="7412037" cy="2914650"/>
            <a:chOff x="965" y="2174"/>
            <a:chExt cx="4669" cy="1836"/>
          </a:xfrm>
        </p:grpSpPr>
        <p:sp>
          <p:nvSpPr>
            <p:cNvPr id="7176" name="Text Box 33">
              <a:extLst>
                <a:ext uri="{FF2B5EF4-FFF2-40B4-BE49-F238E27FC236}">
                  <a16:creationId xmlns:a16="http://schemas.microsoft.com/office/drawing/2014/main" id="{87E5A2EB-DFBF-4B35-A023-CBADB7983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2" y="3212"/>
              <a:ext cx="618" cy="26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pt-BR" sz="1800" dirty="0" err="1">
                  <a:solidFill>
                    <a:srgbClr val="FF0000"/>
                  </a:solidFill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estado</a:t>
              </a:r>
              <a:endParaRPr kumimoji="0" lang="en-US" altLang="pt-BR" sz="1800" b="0" dirty="0"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7" name="Line 31">
              <a:extLst>
                <a:ext uri="{FF2B5EF4-FFF2-40B4-BE49-F238E27FC236}">
                  <a16:creationId xmlns:a16="http://schemas.microsoft.com/office/drawing/2014/main" id="{E6F0EF48-B6A9-41AD-A7EF-0B51EC9127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94" y="2563"/>
              <a:ext cx="0" cy="6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78" name="Text Box 30">
              <a:extLst>
                <a:ext uri="{FF2B5EF4-FFF2-40B4-BE49-F238E27FC236}">
                  <a16:creationId xmlns:a16="http://schemas.microsoft.com/office/drawing/2014/main" id="{92FD8211-1927-41B4-8A08-5FB241059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" y="3630"/>
              <a:ext cx="1730" cy="38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pt-BR" sz="1800" dirty="0">
                  <a:solidFill>
                    <a:srgbClr val="FF0000"/>
                  </a:solidFill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entrada</a:t>
              </a:r>
              <a:endParaRPr kumimoji="0" lang="en-US" altLang="pt-BR" sz="1800" b="0" dirty="0"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pt-BR" sz="1800" dirty="0">
                  <a:solidFill>
                    <a:srgbClr val="FF0000"/>
                  </a:solidFill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</a:t>
              </a:r>
              <a:r>
                <a:rPr kumimoji="0" lang="en-US" altLang="pt-BR" sz="1800" dirty="0" err="1">
                  <a:solidFill>
                    <a:srgbClr val="FF0000"/>
                  </a:solidFill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evento</a:t>
              </a:r>
              <a:r>
                <a:rPr kumimoji="0" lang="en-US" altLang="pt-BR" sz="1800" dirty="0">
                  <a:solidFill>
                    <a:srgbClr val="FF0000"/>
                  </a:solidFill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 </a:t>
              </a:r>
              <a:r>
                <a:rPr kumimoji="0" lang="en-US" altLang="pt-BR" sz="1800" dirty="0" err="1">
                  <a:solidFill>
                    <a:srgbClr val="FF0000"/>
                  </a:solidFill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externo</a:t>
              </a:r>
              <a:r>
                <a:rPr kumimoji="0" lang="en-US" altLang="pt-BR" sz="1800" dirty="0">
                  <a:solidFill>
                    <a:srgbClr val="FF0000"/>
                  </a:solidFill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)</a:t>
              </a:r>
              <a:endParaRPr kumimoji="0" lang="en-US" altLang="pt-BR" sz="1800" b="0" dirty="0"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9" name="Line 29">
              <a:extLst>
                <a:ext uri="{FF2B5EF4-FFF2-40B4-BE49-F238E27FC236}">
                  <a16:creationId xmlns:a16="http://schemas.microsoft.com/office/drawing/2014/main" id="{1BB3036B-A966-4E85-9B99-298A67C99B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5" y="2966"/>
              <a:ext cx="0" cy="6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80" name="Text Box 28">
              <a:extLst>
                <a:ext uri="{FF2B5EF4-FFF2-40B4-BE49-F238E27FC236}">
                  <a16:creationId xmlns:a16="http://schemas.microsoft.com/office/drawing/2014/main" id="{D172C0E6-DC63-4B4A-B80A-A21E2AB3DD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9" y="2872"/>
              <a:ext cx="1643" cy="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pt-BR" sz="1800">
                  <a:solidFill>
                    <a:srgbClr val="FF0000"/>
                  </a:solidFill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transição de estado</a:t>
              </a:r>
              <a:endParaRPr kumimoji="0" lang="en-US" altLang="pt-BR" sz="1800" b="0"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81" name="Line 27">
              <a:extLst>
                <a:ext uri="{FF2B5EF4-FFF2-40B4-BE49-F238E27FC236}">
                  <a16:creationId xmlns:a16="http://schemas.microsoft.com/office/drawing/2014/main" id="{304050E2-F33D-4137-9F4D-CE53F4978E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7581668" flipV="1">
              <a:off x="3802" y="2500"/>
              <a:ext cx="0" cy="5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82" name="Text Box 26">
              <a:extLst>
                <a:ext uri="{FF2B5EF4-FFF2-40B4-BE49-F238E27FC236}">
                  <a16:creationId xmlns:a16="http://schemas.microsoft.com/office/drawing/2014/main" id="{2C427D3A-A31C-41D6-8CA9-6168428BB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5" y="3025"/>
              <a:ext cx="588" cy="36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pt-BR" sz="1800" dirty="0" err="1">
                  <a:solidFill>
                    <a:srgbClr val="FF0000"/>
                  </a:solidFill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estado</a:t>
              </a:r>
              <a:r>
                <a:rPr kumimoji="0" lang="en-US" altLang="pt-BR" sz="1800" dirty="0">
                  <a:solidFill>
                    <a:srgbClr val="FF0000"/>
                  </a:solidFill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kumimoji="0" lang="en-US" altLang="pt-BR" sz="1800" dirty="0" err="1">
                  <a:solidFill>
                    <a:srgbClr val="FF0000"/>
                  </a:solidFill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inicial</a:t>
              </a:r>
              <a:endParaRPr kumimoji="0" lang="en-US" altLang="pt-BR" sz="1800" b="0" dirty="0"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83" name="Line 25">
              <a:extLst>
                <a:ext uri="{FF2B5EF4-FFF2-40B4-BE49-F238E27FC236}">
                  <a16:creationId xmlns:a16="http://schemas.microsoft.com/office/drawing/2014/main" id="{D367ED24-02CA-4E76-9A8B-869CCC3518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65" y="2361"/>
              <a:ext cx="1" cy="6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84" name="Text Box 23">
              <a:extLst>
                <a:ext uri="{FF2B5EF4-FFF2-40B4-BE49-F238E27FC236}">
                  <a16:creationId xmlns:a16="http://schemas.microsoft.com/office/drawing/2014/main" id="{9222819C-4DF0-465A-B84C-DC2C383B73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5" y="2174"/>
              <a:ext cx="989" cy="2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pt-BR" sz="1800">
                  <a:solidFill>
                    <a:srgbClr val="FF0000"/>
                  </a:solidFill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estado final?</a:t>
              </a:r>
              <a:endParaRPr kumimoji="0" lang="en-US" altLang="pt-BR" sz="1800" b="0"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13">
            <a:extLst>
              <a:ext uri="{FF2B5EF4-FFF2-40B4-BE49-F238E27FC236}">
                <a16:creationId xmlns:a16="http://schemas.microsoft.com/office/drawing/2014/main" id="{A8843ABF-CA94-4265-817F-CF63E8CDE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2.1 LINGUAGENS REGULARES</a:t>
            </a:r>
            <a:r>
              <a:rPr kumimoji="1" 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: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autômatos</a:t>
            </a:r>
            <a:r>
              <a:rPr kumimoji="1" 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finitos</a:t>
            </a:r>
            <a:endParaRPr kumimoji="1" lang="pt-BR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946F78B7-A614-4BE1-A10A-DE1CCCD42D0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7">
            <a:extLst>
              <a:ext uri="{FF2B5EF4-FFF2-40B4-BE49-F238E27FC236}">
                <a16:creationId xmlns:a16="http://schemas.microsoft.com/office/drawing/2014/main" id="{A21A7962-21AC-41A5-9F55-681EEF34DBE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52550" y="1557063"/>
            <a:ext cx="6438900" cy="719137"/>
            <a:chOff x="2259" y="9828"/>
            <a:chExt cx="6757" cy="755"/>
          </a:xfrm>
        </p:grpSpPr>
        <p:sp>
          <p:nvSpPr>
            <p:cNvPr id="8209" name="Oval 28">
              <a:extLst>
                <a:ext uri="{FF2B5EF4-FFF2-40B4-BE49-F238E27FC236}">
                  <a16:creationId xmlns:a16="http://schemas.microsoft.com/office/drawing/2014/main" id="{077857E3-C5F3-4EF6-B1BD-130AF74075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265" y="9875"/>
              <a:ext cx="751" cy="7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pt-BR" altLang="pt-BR" sz="1800">
                <a:solidFill>
                  <a:srgbClr val="FF0000"/>
                </a:solidFill>
              </a:endParaRPr>
            </a:p>
          </p:txBody>
        </p:sp>
        <p:sp>
          <p:nvSpPr>
            <p:cNvPr id="8210" name="Oval 29">
              <a:extLst>
                <a:ext uri="{FF2B5EF4-FFF2-40B4-BE49-F238E27FC236}">
                  <a16:creationId xmlns:a16="http://schemas.microsoft.com/office/drawing/2014/main" id="{93DE364D-11FB-48D8-A979-FAB3F409E78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14" y="9924"/>
              <a:ext cx="623" cy="60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pt-BR" sz="1800">
                  <a:solidFill>
                    <a:srgbClr val="008000"/>
                  </a:solidFill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q</a:t>
              </a:r>
              <a:r>
                <a:rPr kumimoji="0" lang="en-US" altLang="pt-BR" sz="1800" baseline="-30000">
                  <a:solidFill>
                    <a:srgbClr val="008000"/>
                  </a:solidFill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0</a:t>
              </a:r>
              <a:endParaRPr kumimoji="0" lang="en-US" altLang="pt-BR" sz="1800">
                <a:solidFill>
                  <a:srgbClr val="008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11" name="Line 30">
              <a:extLst>
                <a:ext uri="{FF2B5EF4-FFF2-40B4-BE49-F238E27FC236}">
                  <a16:creationId xmlns:a16="http://schemas.microsoft.com/office/drawing/2014/main" id="{6998B447-B85F-43A4-BE1F-A0A2B18B537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731" y="10234"/>
              <a:ext cx="6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12" name="Text Box 31">
              <a:extLst>
                <a:ext uri="{FF2B5EF4-FFF2-40B4-BE49-F238E27FC236}">
                  <a16:creationId xmlns:a16="http://schemas.microsoft.com/office/drawing/2014/main" id="{72A77407-3E12-43D3-A3F6-76D2CB3363D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048" y="9828"/>
              <a:ext cx="34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pt-BR" sz="1800"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t</a:t>
              </a:r>
              <a:endParaRPr kumimoji="0" lang="en-US" altLang="pt-BR" sz="1800" b="0"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13" name="Text Box 32">
              <a:extLst>
                <a:ext uri="{FF2B5EF4-FFF2-40B4-BE49-F238E27FC236}">
                  <a16:creationId xmlns:a16="http://schemas.microsoft.com/office/drawing/2014/main" id="{6448FD0C-F6F8-471B-B6AF-2BFA0731C3C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59" y="9831"/>
              <a:ext cx="900" cy="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pt-BR" sz="1800" b="0"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início</a:t>
              </a:r>
            </a:p>
          </p:txBody>
        </p:sp>
        <p:sp>
          <p:nvSpPr>
            <p:cNvPr id="8214" name="Line 33">
              <a:extLst>
                <a:ext uri="{FF2B5EF4-FFF2-40B4-BE49-F238E27FC236}">
                  <a16:creationId xmlns:a16="http://schemas.microsoft.com/office/drawing/2014/main" id="{B26385EE-7DA4-46D0-B0EF-F9501A508AF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076" y="10234"/>
              <a:ext cx="5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15" name="Oval 34">
              <a:extLst>
                <a:ext uri="{FF2B5EF4-FFF2-40B4-BE49-F238E27FC236}">
                  <a16:creationId xmlns:a16="http://schemas.microsoft.com/office/drawing/2014/main" id="{7C3FD454-37C6-49FA-8D1C-1118BDE6DF8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57" y="9919"/>
              <a:ext cx="623" cy="60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pt-BR" sz="1800">
                  <a:solidFill>
                    <a:srgbClr val="008000"/>
                  </a:solidFill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q</a:t>
              </a:r>
              <a:r>
                <a:rPr kumimoji="0" lang="en-US" altLang="pt-BR" sz="1800" baseline="-25000">
                  <a:solidFill>
                    <a:srgbClr val="008000"/>
                  </a:solidFill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216" name="Text Box 35">
              <a:extLst>
                <a:ext uri="{FF2B5EF4-FFF2-40B4-BE49-F238E27FC236}">
                  <a16:creationId xmlns:a16="http://schemas.microsoft.com/office/drawing/2014/main" id="{396FC8E1-1749-48FC-A67F-6FB51C9316A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278" y="9837"/>
              <a:ext cx="40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pt-BR" sz="1800"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h</a:t>
              </a:r>
              <a:endParaRPr kumimoji="0" lang="en-US" altLang="pt-BR" sz="1800" b="0"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17" name="Line 36">
              <a:extLst>
                <a:ext uri="{FF2B5EF4-FFF2-40B4-BE49-F238E27FC236}">
                  <a16:creationId xmlns:a16="http://schemas.microsoft.com/office/drawing/2014/main" id="{B55F2706-E83E-4548-A639-26E65897B1A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06" y="10230"/>
              <a:ext cx="5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18" name="Oval 37">
              <a:extLst>
                <a:ext uri="{FF2B5EF4-FFF2-40B4-BE49-F238E27FC236}">
                  <a16:creationId xmlns:a16="http://schemas.microsoft.com/office/drawing/2014/main" id="{E399B928-3587-4A12-8ABF-E423A2BD0B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74" y="9927"/>
              <a:ext cx="623" cy="60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pt-BR" sz="1800">
                  <a:solidFill>
                    <a:srgbClr val="008000"/>
                  </a:solidFill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q</a:t>
              </a:r>
              <a:r>
                <a:rPr kumimoji="0" lang="en-US" altLang="pt-BR" sz="1800" baseline="-30000">
                  <a:solidFill>
                    <a:srgbClr val="008000"/>
                  </a:solidFill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endParaRPr kumimoji="0" lang="en-US" altLang="pt-BR" sz="1800"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19" name="Text Box 38">
              <a:extLst>
                <a:ext uri="{FF2B5EF4-FFF2-40B4-BE49-F238E27FC236}">
                  <a16:creationId xmlns:a16="http://schemas.microsoft.com/office/drawing/2014/main" id="{367857A5-07F3-497B-A7F3-01361FE849B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495" y="9832"/>
              <a:ext cx="40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pt-BR" sz="1800"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e</a:t>
              </a:r>
              <a:endParaRPr kumimoji="0" lang="en-US" altLang="pt-BR" sz="1800" b="0"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20" name="Line 39">
              <a:extLst>
                <a:ext uri="{FF2B5EF4-FFF2-40B4-BE49-F238E27FC236}">
                  <a16:creationId xmlns:a16="http://schemas.microsoft.com/office/drawing/2014/main" id="{61F30D64-98BF-4DA3-B5B7-D8B5D71DF99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523" y="10238"/>
              <a:ext cx="5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21" name="Oval 40">
              <a:extLst>
                <a:ext uri="{FF2B5EF4-FFF2-40B4-BE49-F238E27FC236}">
                  <a16:creationId xmlns:a16="http://schemas.microsoft.com/office/drawing/2014/main" id="{2B75F8C4-8D70-4B88-BE67-606476B972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65" y="9923"/>
              <a:ext cx="623" cy="60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pt-BR" sz="1800">
                  <a:solidFill>
                    <a:srgbClr val="008000"/>
                  </a:solidFill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q</a:t>
              </a:r>
              <a:r>
                <a:rPr kumimoji="0" lang="en-US" altLang="pt-BR" sz="1800" baseline="-30000">
                  <a:solidFill>
                    <a:srgbClr val="008000"/>
                  </a:solidFill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3</a:t>
              </a:r>
              <a:endParaRPr kumimoji="0" lang="en-US" altLang="pt-BR" sz="1800"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22" name="Text Box 41">
              <a:extLst>
                <a:ext uri="{FF2B5EF4-FFF2-40B4-BE49-F238E27FC236}">
                  <a16:creationId xmlns:a16="http://schemas.microsoft.com/office/drawing/2014/main" id="{8E5347EE-3CBA-477D-8261-4C06AFF5FAA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686" y="9841"/>
              <a:ext cx="40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pt-BR" sz="1800"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n</a:t>
              </a:r>
              <a:endParaRPr kumimoji="0" lang="en-US" altLang="pt-BR" sz="1800" b="0"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23" name="Line 42">
              <a:extLst>
                <a:ext uri="{FF2B5EF4-FFF2-40B4-BE49-F238E27FC236}">
                  <a16:creationId xmlns:a16="http://schemas.microsoft.com/office/drawing/2014/main" id="{5E8EE898-618F-4A47-AA91-64FC4AA5BB5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714" y="10234"/>
              <a:ext cx="5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24" name="Oval 43">
              <a:extLst>
                <a:ext uri="{FF2B5EF4-FFF2-40B4-BE49-F238E27FC236}">
                  <a16:creationId xmlns:a16="http://schemas.microsoft.com/office/drawing/2014/main" id="{1A986ABF-30C5-4213-A3FF-DBA1ABFFCA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334" y="9931"/>
              <a:ext cx="623" cy="60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pt-BR" sz="1800">
                  <a:solidFill>
                    <a:srgbClr val="008000"/>
                  </a:solidFill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q</a:t>
              </a:r>
              <a:r>
                <a:rPr kumimoji="0" lang="en-US" altLang="pt-BR" sz="1800" baseline="-30000">
                  <a:solidFill>
                    <a:srgbClr val="008000"/>
                  </a:solidFill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4</a:t>
              </a:r>
              <a:endParaRPr kumimoji="0" lang="en-US" altLang="pt-BR" sz="1800"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8195" name="Rectangle 47">
            <a:extLst>
              <a:ext uri="{FF2B5EF4-FFF2-40B4-BE49-F238E27FC236}">
                <a16:creationId xmlns:a16="http://schemas.microsoft.com/office/drawing/2014/main" id="{A88DB7AC-7330-4233-8BBB-6C7BE1DFF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776801"/>
            <a:ext cx="876605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tabLst>
                <a:tab pos="0" algn="l"/>
              </a:tabLst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tabLst>
                <a:tab pos="0" algn="l"/>
              </a:tabLs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spcBef>
                <a:spcPct val="0"/>
              </a:spcBef>
              <a:buFontTx/>
              <a:buNone/>
            </a:pPr>
            <a:r>
              <a:rPr kumimoji="0" lang="en-US" altLang="pt-BR" sz="2000" dirty="0"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EXEMPLO: </a:t>
            </a:r>
            <a:r>
              <a:rPr kumimoji="0" lang="en-US" altLang="pt-BR" sz="2000" b="0" dirty="0" err="1"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reconhecedor</a:t>
            </a:r>
            <a:r>
              <a:rPr kumimoji="0" lang="en-US" altLang="pt-BR" sz="2000" b="0" dirty="0"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 </a:t>
            </a:r>
            <a:r>
              <a:rPr kumimoji="0" lang="en-US" altLang="pt-BR" sz="2000" b="0" dirty="0" err="1"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palavra</a:t>
            </a:r>
            <a:r>
              <a:rPr kumimoji="0" lang="en-US" altLang="pt-BR" sz="2000" b="0" dirty="0"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pt-BR" sz="2000" b="0" dirty="0" err="1"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reservada</a:t>
            </a:r>
            <a:r>
              <a:rPr kumimoji="0" lang="en-US" altLang="pt-BR" sz="2000" b="0" dirty="0"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pt-BR" sz="2000" dirty="0"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then</a:t>
            </a:r>
            <a:r>
              <a:rPr kumimoji="0" lang="en-US" altLang="pt-BR" sz="2000" b="0" dirty="0"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(HOPCROFT; ULLMAN; MOTWANI, 2003, p. 4) </a:t>
            </a:r>
          </a:p>
        </p:txBody>
      </p:sp>
      <p:grpSp>
        <p:nvGrpSpPr>
          <p:cNvPr id="88124" name="Group 60">
            <a:extLst>
              <a:ext uri="{FF2B5EF4-FFF2-40B4-BE49-F238E27FC236}">
                <a16:creationId xmlns:a16="http://schemas.microsoft.com/office/drawing/2014/main" id="{3DA3CCC6-3867-4435-BD56-7E868F240E4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955525"/>
            <a:ext cx="6330950" cy="2938463"/>
            <a:chOff x="1241" y="1568"/>
            <a:chExt cx="3988" cy="1851"/>
          </a:xfrm>
        </p:grpSpPr>
        <p:sp>
          <p:nvSpPr>
            <p:cNvPr id="8199" name="Text Box 49">
              <a:extLst>
                <a:ext uri="{FF2B5EF4-FFF2-40B4-BE49-F238E27FC236}">
                  <a16:creationId xmlns:a16="http://schemas.microsoft.com/office/drawing/2014/main" id="{C3C9E65D-B82B-4C4C-B82C-623E088E2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2421"/>
              <a:ext cx="618" cy="26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pt-BR" sz="1800">
                  <a:solidFill>
                    <a:srgbClr val="FF0000"/>
                  </a:solidFill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estado</a:t>
              </a:r>
            </a:p>
          </p:txBody>
        </p:sp>
        <p:sp>
          <p:nvSpPr>
            <p:cNvPr id="8200" name="Line 50">
              <a:extLst>
                <a:ext uri="{FF2B5EF4-FFF2-40B4-BE49-F238E27FC236}">
                  <a16:creationId xmlns:a16="http://schemas.microsoft.com/office/drawing/2014/main" id="{57C9117D-B23F-47F2-8F47-EAC7B2E6A6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0" y="1772"/>
              <a:ext cx="0" cy="6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01" name="Text Box 51">
              <a:extLst>
                <a:ext uri="{FF2B5EF4-FFF2-40B4-BE49-F238E27FC236}">
                  <a16:creationId xmlns:a16="http://schemas.microsoft.com/office/drawing/2014/main" id="{BE05243F-7A9F-4D3D-A428-0517BBE9A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5" y="3039"/>
              <a:ext cx="1730" cy="38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pt-BR" sz="1800" dirty="0">
                  <a:solidFill>
                    <a:srgbClr val="FF0000"/>
                  </a:solidFill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entrada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pt-BR" sz="1800" dirty="0">
                  <a:solidFill>
                    <a:srgbClr val="FF0000"/>
                  </a:solidFill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</a:t>
              </a:r>
              <a:r>
                <a:rPr kumimoji="0" lang="en-US" altLang="pt-BR" sz="1800" dirty="0" err="1">
                  <a:solidFill>
                    <a:srgbClr val="FF0000"/>
                  </a:solidFill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símbolo</a:t>
              </a:r>
              <a:r>
                <a:rPr kumimoji="0" lang="en-US" altLang="pt-BR" sz="1800" dirty="0">
                  <a:solidFill>
                    <a:srgbClr val="FF0000"/>
                  </a:solidFill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do </a:t>
              </a:r>
              <a:r>
                <a:rPr kumimoji="0" lang="en-US" altLang="pt-BR" sz="1800" dirty="0" err="1">
                  <a:solidFill>
                    <a:srgbClr val="FF0000"/>
                  </a:solidFill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alfabeto</a:t>
              </a:r>
              <a:r>
                <a:rPr kumimoji="0" lang="en-US" altLang="pt-BR" sz="1800" dirty="0">
                  <a:solidFill>
                    <a:srgbClr val="FF0000"/>
                  </a:solidFill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8202" name="Line 52">
              <a:extLst>
                <a:ext uri="{FF2B5EF4-FFF2-40B4-BE49-F238E27FC236}">
                  <a16:creationId xmlns:a16="http://schemas.microsoft.com/office/drawing/2014/main" id="{AE8B898D-C7B8-409A-A910-77EDDB3D34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61" y="1568"/>
              <a:ext cx="10" cy="14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03" name="Text Box 53">
              <a:extLst>
                <a:ext uri="{FF2B5EF4-FFF2-40B4-BE49-F238E27FC236}">
                  <a16:creationId xmlns:a16="http://schemas.microsoft.com/office/drawing/2014/main" id="{E1F895ED-56C7-4531-8C32-2FED1D21C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" y="2014"/>
              <a:ext cx="1643" cy="32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pt-BR" sz="1800">
                  <a:solidFill>
                    <a:srgbClr val="FF0000"/>
                  </a:solidFill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transição de estado</a:t>
              </a:r>
            </a:p>
          </p:txBody>
        </p:sp>
        <p:sp>
          <p:nvSpPr>
            <p:cNvPr id="8204" name="Line 54">
              <a:extLst>
                <a:ext uri="{FF2B5EF4-FFF2-40B4-BE49-F238E27FC236}">
                  <a16:creationId xmlns:a16="http://schemas.microsoft.com/office/drawing/2014/main" id="{9D88CA78-9281-49A2-8ADA-E2285BC7FD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7581668" flipV="1">
              <a:off x="3386" y="1550"/>
              <a:ext cx="129" cy="5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05" name="Text Box 55">
              <a:extLst>
                <a:ext uri="{FF2B5EF4-FFF2-40B4-BE49-F238E27FC236}">
                  <a16:creationId xmlns:a16="http://schemas.microsoft.com/office/drawing/2014/main" id="{6DDA33B3-3142-4148-8923-426BFC031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" y="2244"/>
              <a:ext cx="588" cy="36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pt-BR" sz="1800" dirty="0" err="1">
                  <a:solidFill>
                    <a:srgbClr val="FF0000"/>
                  </a:solidFill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estado</a:t>
              </a:r>
              <a:r>
                <a:rPr kumimoji="0" lang="en-US" altLang="pt-BR" sz="1800" dirty="0">
                  <a:solidFill>
                    <a:srgbClr val="FF0000"/>
                  </a:solidFill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kumimoji="0" lang="en-US" altLang="pt-BR" sz="1800" dirty="0" err="1">
                  <a:solidFill>
                    <a:srgbClr val="FF0000"/>
                  </a:solidFill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inicial</a:t>
              </a:r>
              <a:endParaRPr kumimoji="0" lang="en-US" altLang="pt-BR" sz="1800" b="0" dirty="0"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06" name="Line 56">
              <a:extLst>
                <a:ext uri="{FF2B5EF4-FFF2-40B4-BE49-F238E27FC236}">
                  <a16:creationId xmlns:a16="http://schemas.microsoft.com/office/drawing/2014/main" id="{72F8EBA8-CD75-4CA4-82F4-20EBB5B836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1" y="1580"/>
              <a:ext cx="1" cy="6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07" name="Text Box 58">
              <a:extLst>
                <a:ext uri="{FF2B5EF4-FFF2-40B4-BE49-F238E27FC236}">
                  <a16:creationId xmlns:a16="http://schemas.microsoft.com/office/drawing/2014/main" id="{77BD93B2-1F61-429A-B580-5A43D8EBA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" y="2486"/>
              <a:ext cx="588" cy="36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pt-BR" sz="1800">
                  <a:solidFill>
                    <a:srgbClr val="FF0000"/>
                  </a:solidFill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estado final</a:t>
              </a:r>
            </a:p>
          </p:txBody>
        </p:sp>
        <p:sp>
          <p:nvSpPr>
            <p:cNvPr id="8208" name="Line 59">
              <a:extLst>
                <a:ext uri="{FF2B5EF4-FFF2-40B4-BE49-F238E27FC236}">
                  <a16:creationId xmlns:a16="http://schemas.microsoft.com/office/drawing/2014/main" id="{9AA0683A-F3C6-41AE-B0AE-B86D834CB2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1" y="1822"/>
              <a:ext cx="1" cy="6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Rectangle 113">
            <a:extLst>
              <a:ext uri="{FF2B5EF4-FFF2-40B4-BE49-F238E27FC236}">
                <a16:creationId xmlns:a16="http://schemas.microsoft.com/office/drawing/2014/main" id="{FDD1E636-E658-46AE-A689-609392E1C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2.1 LINGUAGENS REGULARES</a:t>
            </a:r>
            <a:endParaRPr kumimoji="1" lang="pt-BR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8004BDFC-552F-4F21-AAAE-3F4715D8D7B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2216</Words>
  <Application>Microsoft Office PowerPoint</Application>
  <PresentationFormat>Apresentação na tela (4:3)</PresentationFormat>
  <Paragraphs>314</Paragraphs>
  <Slides>28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6" baseType="lpstr">
      <vt:lpstr>Arial</vt:lpstr>
      <vt:lpstr>Arial Narrow</vt:lpstr>
      <vt:lpstr>Calibri</vt:lpstr>
      <vt:lpstr>Monotype Sorts</vt:lpstr>
      <vt:lpstr>Times New Roman</vt:lpstr>
      <vt:lpstr>Verdana</vt:lpstr>
      <vt:lpstr>Wingdings</vt:lpstr>
      <vt:lpstr>Design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Joyce Martins</dc:creator>
  <cp:lastModifiedBy>Joyce Martins</cp:lastModifiedBy>
  <cp:revision>200</cp:revision>
  <dcterms:created xsi:type="dcterms:W3CDTF">2020-08-12T11:39:18Z</dcterms:created>
  <dcterms:modified xsi:type="dcterms:W3CDTF">2021-03-07T12:02:55Z</dcterms:modified>
</cp:coreProperties>
</file>