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8" r:id="rId9"/>
    <p:sldId id="322" r:id="rId10"/>
    <p:sldId id="320" r:id="rId11"/>
    <p:sldId id="321" r:id="rId12"/>
    <p:sldId id="323" r:id="rId13"/>
    <p:sldId id="319" r:id="rId14"/>
    <p:sldId id="310" r:id="rId15"/>
    <p:sldId id="296" r:id="rId16"/>
    <p:sldId id="297" r:id="rId17"/>
    <p:sldId id="305" r:id="rId18"/>
    <p:sldId id="304" r:id="rId19"/>
    <p:sldId id="289" r:id="rId20"/>
    <p:sldId id="290" r:id="rId21"/>
    <p:sldId id="298" r:id="rId22"/>
    <p:sldId id="299" r:id="rId23"/>
    <p:sldId id="300" r:id="rId24"/>
    <p:sldId id="308" r:id="rId25"/>
    <p:sldId id="309" r:id="rId26"/>
    <p:sldId id="302" r:id="rId27"/>
    <p:sldId id="303" r:id="rId28"/>
    <p:sldId id="306" r:id="rId29"/>
    <p:sldId id="307" r:id="rId30"/>
    <p:sldId id="3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423" autoAdjust="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DD314-305A-4C72-B948-EF6A3CE55A31}" type="datetimeFigureOut">
              <a:rPr lang="en-IE" smtClean="0"/>
              <a:t>24/05/2022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7863F-8FF0-4026-A23E-3D32C227541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525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 20.04.3 LTS (Focal Fossa)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7863F-8FF0-4026-A23E-3D32C227541B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14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02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308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824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62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218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846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8797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9657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E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288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992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252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197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78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6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699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98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259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185F913-831E-4444-BBD2-552961EF1F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255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4612" y="732704"/>
            <a:ext cx="5114773" cy="1996209"/>
          </a:xfrm>
        </p:spPr>
        <p:txBody>
          <a:bodyPr/>
          <a:lstStyle/>
          <a:p>
            <a:r>
              <a:rPr lang="en-US" sz="8800" dirty="0" smtClean="0"/>
              <a:t>miRNA</a:t>
            </a:r>
            <a:br>
              <a:rPr lang="en-US" sz="8800" dirty="0" smtClean="0"/>
            </a:br>
            <a:r>
              <a:rPr lang="en-US" sz="8800" dirty="0"/>
              <a:t> </a:t>
            </a:r>
            <a:r>
              <a:rPr lang="en-US" sz="8800" dirty="0" smtClean="0"/>
              <a:t>     Data</a:t>
            </a:r>
            <a:endParaRPr lang="en-IE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5335" y="3120304"/>
            <a:ext cx="5114773" cy="1046162"/>
          </a:xfrm>
        </p:spPr>
        <p:txBody>
          <a:bodyPr/>
          <a:lstStyle/>
          <a:p>
            <a:r>
              <a:rPr lang="en-US" dirty="0" smtClean="0"/>
              <a:t>Analysis of the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9385" y="6184734"/>
            <a:ext cx="33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 1 Presented on March 11, 2022 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1026" name="Picture 2" descr="HumiR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48418">
            <a:off x="7409433" y="1438276"/>
            <a:ext cx="31813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6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Eutils</a:t>
            </a:r>
            <a:r>
              <a:rPr lang="en-US" dirty="0" smtClean="0"/>
              <a:t> (NCBI calls)</a:t>
            </a:r>
          </a:p>
          <a:p>
            <a:r>
              <a:rPr lang="en-US" dirty="0" smtClean="0"/>
              <a:t>- Gene corrector</a:t>
            </a:r>
          </a:p>
          <a:p>
            <a:endParaRPr lang="en-US" dirty="0"/>
          </a:p>
          <a:p>
            <a:r>
              <a:rPr lang="en-US" dirty="0" smtClean="0"/>
              <a:t>Unified source of targets </a:t>
            </a:r>
          </a:p>
          <a:p>
            <a:r>
              <a:rPr lang="en-US" dirty="0" smtClean="0"/>
              <a:t>Tools to quickly integrate more NCBI data</a:t>
            </a:r>
          </a:p>
          <a:p>
            <a:endParaRPr lang="en-US" dirty="0" smtClean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tools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6692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and get familiarize with:</a:t>
            </a:r>
          </a:p>
          <a:p>
            <a:pPr lvl="1"/>
            <a:r>
              <a:rPr lang="en-US" dirty="0" err="1" smtClean="0"/>
              <a:t>TargetScan</a:t>
            </a:r>
            <a:endParaRPr lang="en-US" dirty="0" smtClean="0"/>
          </a:p>
          <a:p>
            <a:pPr lvl="1"/>
            <a:r>
              <a:rPr lang="en-US" dirty="0" err="1" smtClean="0"/>
              <a:t>miRNet</a:t>
            </a:r>
            <a:endParaRPr lang="en-US" dirty="0" smtClean="0"/>
          </a:p>
          <a:p>
            <a:pPr lvl="1"/>
            <a:r>
              <a:rPr lang="en-US" dirty="0" err="1" smtClean="0"/>
              <a:t>Enrichr</a:t>
            </a:r>
            <a:endParaRPr lang="en-US" dirty="0" smtClean="0"/>
          </a:p>
          <a:p>
            <a:pPr lvl="1"/>
            <a:r>
              <a:rPr lang="en-US" dirty="0" err="1" smtClean="0"/>
              <a:t>Cytoscape</a:t>
            </a:r>
            <a:endParaRPr lang="en-US" dirty="0" smtClean="0"/>
          </a:p>
          <a:p>
            <a:pPr lvl="1"/>
            <a:r>
              <a:rPr lang="en-US" dirty="0" err="1" smtClean="0"/>
              <a:t>PathVisio</a:t>
            </a:r>
            <a:endParaRPr lang="en-US" dirty="0" smtClean="0"/>
          </a:p>
          <a:p>
            <a:pPr lvl="1"/>
            <a:r>
              <a:rPr lang="en-US" dirty="0" smtClean="0"/>
              <a:t>Ingenuity Pathway Analysis</a:t>
            </a:r>
          </a:p>
          <a:p>
            <a:pPr lvl="1"/>
            <a:r>
              <a:rPr lang="en-US" dirty="0" smtClean="0"/>
              <a:t>Complex Pathway Simulator</a:t>
            </a:r>
          </a:p>
          <a:p>
            <a:pPr lvl="1"/>
            <a:r>
              <a:rPr lang="en-US" b="1" dirty="0" smtClean="0"/>
              <a:t>GENE Expression Omnibus</a:t>
            </a:r>
          </a:p>
          <a:p>
            <a:pPr lvl="1"/>
            <a:r>
              <a:rPr lang="en-US" dirty="0" smtClean="0"/>
              <a:t>Xpress</a:t>
            </a:r>
          </a:p>
          <a:p>
            <a:pPr lvl="1"/>
            <a:endParaRPr lang="en-US" dirty="0" smtClean="0"/>
          </a:p>
          <a:p>
            <a:pPr lvl="1"/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next week (or two)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72357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tools for the efficient clustering of microRNAs and the pathways in order to select potential microRNAs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following weeks	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6048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 smtClean="0"/>
              <a:t>'</a:t>
            </a:r>
            <a:r>
              <a:rPr lang="en-IE" dirty="0" err="1" smtClean="0"/>
              <a:t>hsa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ksh</a:t>
            </a:r>
            <a:r>
              <a:rPr lang="en-IE" dirty="0"/>
              <a:t>'</a:t>
            </a:r>
          </a:p>
          <a:p>
            <a:r>
              <a:rPr lang="en-IE" dirty="0"/>
              <a:t>'mdv'</a:t>
            </a:r>
          </a:p>
          <a:p>
            <a:r>
              <a:rPr lang="en-IE" dirty="0"/>
              <a:t>'mml'</a:t>
            </a:r>
          </a:p>
          <a:p>
            <a:r>
              <a:rPr lang="en-IE" dirty="0"/>
              <a:t>'</a:t>
            </a:r>
            <a:r>
              <a:rPr lang="en-IE" dirty="0" err="1"/>
              <a:t>mmu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ola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ptr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rno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ssc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tgu</a:t>
            </a:r>
            <a:r>
              <a:rPr lang="en-IE" dirty="0"/>
              <a:t>'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22 different species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'</a:t>
            </a:r>
            <a:r>
              <a:rPr lang="en-IE" dirty="0" err="1"/>
              <a:t>ath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bmo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bta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cel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cfa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cgr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dme</a:t>
            </a:r>
            <a:r>
              <a:rPr lang="en-IE" dirty="0"/>
              <a:t>'</a:t>
            </a:r>
          </a:p>
          <a:p>
            <a:r>
              <a:rPr lang="en-IE" dirty="0" smtClean="0"/>
              <a:t>'</a:t>
            </a:r>
            <a:r>
              <a:rPr lang="en-IE" dirty="0" err="1" smtClean="0"/>
              <a:t>dre</a:t>
            </a:r>
            <a:r>
              <a:rPr lang="en-IE" dirty="0" smtClean="0"/>
              <a:t>‘</a:t>
            </a:r>
          </a:p>
          <a:p>
            <a:r>
              <a:rPr lang="en-IE" dirty="0"/>
              <a:t>'</a:t>
            </a:r>
            <a:r>
              <a:rPr lang="en-IE" dirty="0" err="1"/>
              <a:t>ebv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gga</a:t>
            </a:r>
            <a:r>
              <a:rPr lang="en-IE" dirty="0"/>
              <a:t>'</a:t>
            </a:r>
          </a:p>
          <a:p>
            <a:r>
              <a:rPr lang="en-IE" dirty="0"/>
              <a:t>'</a:t>
            </a:r>
            <a:r>
              <a:rPr lang="en-IE" dirty="0" err="1"/>
              <a:t>hcm</a:t>
            </a:r>
            <a:r>
              <a:rPr lang="en-IE" dirty="0"/>
              <a:t>'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67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data</a:t>
            </a:r>
            <a:endParaRPr lang="en-IE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666830"/>
              </p:ext>
            </p:extLst>
          </p:nvPr>
        </p:nvGraphicFramePr>
        <p:xfrm>
          <a:off x="271463" y="1965262"/>
          <a:ext cx="8460367" cy="2354036"/>
        </p:xfrm>
        <a:graphic>
          <a:graphicData uri="http://schemas.openxmlformats.org/drawingml/2006/table">
            <a:tbl>
              <a:tblPr/>
              <a:tblGrid>
                <a:gridCol w="1645224">
                  <a:extLst>
                    <a:ext uri="{9D8B030D-6E8A-4147-A177-3AD203B41FA5}">
                      <a16:colId xmlns:a16="http://schemas.microsoft.com/office/drawing/2014/main" val="3712938864"/>
                    </a:ext>
                  </a:extLst>
                </a:gridCol>
                <a:gridCol w="469326">
                  <a:extLst>
                    <a:ext uri="{9D8B030D-6E8A-4147-A177-3AD203B41FA5}">
                      <a16:colId xmlns:a16="http://schemas.microsoft.com/office/drawing/2014/main" val="10596178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911889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90908704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248402162"/>
                    </a:ext>
                  </a:extLst>
                </a:gridCol>
                <a:gridCol w="1468584">
                  <a:extLst>
                    <a:ext uri="{9D8B030D-6E8A-4147-A177-3AD203B41FA5}">
                      <a16:colId xmlns:a16="http://schemas.microsoft.com/office/drawing/2014/main" val="251687466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82718460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4265995438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Database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year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PubmedID</a:t>
                      </a:r>
                      <a:endParaRPr lang="en-I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Content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Prediction Algorithm</a:t>
                      </a:r>
                      <a:endParaRPr lang="en-I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API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API alternative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55172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miRBase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2368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24275495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2869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miRWalk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21605702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Predicted miRNA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977447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miRTarBase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21071411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28698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miRDB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31504780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Expression 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95095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DIANAmiTED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34469540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1996" marR="1996" marT="1996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4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6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2022</a:t>
            </a:r>
          </a:p>
          <a:p>
            <a:pPr lvl="1"/>
            <a:r>
              <a:rPr lang="en-US" dirty="0" smtClean="0"/>
              <a:t>Diana had been on since 2011 (6)</a:t>
            </a:r>
            <a:endParaRPr lang="en-IE" dirty="0" smtClean="0"/>
          </a:p>
          <a:p>
            <a:r>
              <a:rPr lang="en-IE" dirty="0" smtClean="0"/>
              <a:t>estimates </a:t>
            </a:r>
            <a:r>
              <a:rPr lang="en-IE" dirty="0"/>
              <a:t>of </a:t>
            </a:r>
            <a:r>
              <a:rPr lang="en-IE" dirty="0" smtClean="0"/>
              <a:t>microRNAs</a:t>
            </a:r>
          </a:p>
          <a:p>
            <a:r>
              <a:rPr lang="en-IE" dirty="0"/>
              <a:t>querying of the expression of one or many </a:t>
            </a:r>
            <a:r>
              <a:rPr lang="en-IE" dirty="0" smtClean="0"/>
              <a:t>miRNAs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426" y="318054"/>
            <a:ext cx="391532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Disease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Organism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Gender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 err="1">
                <a:latin typeface="Arial"/>
              </a:rPr>
              <a:t>Health_state</a:t>
            </a:r>
            <a:endParaRPr lang="en-IE" sz="2400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 err="1">
                <a:latin typeface="Arial"/>
              </a:rPr>
              <a:t>Tissue_definition</a:t>
            </a:r>
            <a:endParaRPr lang="en-IE" sz="2400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E" sz="2400" spc="-1" dirty="0">
                <a:latin typeface="Arial"/>
              </a:rPr>
              <a:t>ALL MIRNAS (2464)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Diana </a:t>
            </a:r>
            <a:r>
              <a:rPr lang="en-US" dirty="0" err="1" smtClean="0"/>
              <a:t>miTED</a:t>
            </a:r>
            <a:r>
              <a:rPr lang="en-US" dirty="0" smtClean="0"/>
              <a:t> columns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400" spc="-1" dirty="0" err="1">
                <a:latin typeface="Arial"/>
              </a:rPr>
              <a:t>S.No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Sample_ID</a:t>
            </a:r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Collection</a:t>
            </a:r>
          </a:p>
          <a:p>
            <a:r>
              <a:rPr lang="en-IE" sz="2400" spc="-1" dirty="0" err="1">
                <a:latin typeface="Arial"/>
              </a:rPr>
              <a:t>Project_ID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Tissue_or_organ_of_origin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Tissue_subregion</a:t>
            </a:r>
            <a:endParaRPr lang="en-IE" sz="2400" spc="-1" dirty="0">
              <a:latin typeface="Arial"/>
            </a:endParaRPr>
          </a:p>
          <a:p>
            <a:r>
              <a:rPr lang="en-IE" sz="2400" spc="-1" dirty="0" err="1">
                <a:latin typeface="Arial"/>
              </a:rPr>
              <a:t>Cell_Line</a:t>
            </a:r>
            <a:endParaRPr lang="en-IE" sz="2400" spc="-1" dirty="0">
              <a:latin typeface="Arial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841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8 publication from 2007 to 2019</a:t>
            </a:r>
          </a:p>
          <a:p>
            <a:r>
              <a:rPr lang="en-IE" dirty="0" smtClean="0"/>
              <a:t>the</a:t>
            </a:r>
            <a:r>
              <a:rPr lang="en-IE" dirty="0"/>
              <a:t> Human microRNA Disease </a:t>
            </a:r>
            <a:r>
              <a:rPr lang="en-IE" dirty="0" smtClean="0"/>
              <a:t>Database</a:t>
            </a:r>
            <a:endParaRPr lang="en-IE" dirty="0"/>
          </a:p>
          <a:p>
            <a:r>
              <a:rPr lang="en-IE" dirty="0" smtClean="0"/>
              <a:t>curated </a:t>
            </a:r>
            <a:r>
              <a:rPr lang="en-IE" dirty="0"/>
              <a:t>experiment-supported evidence for human </a:t>
            </a:r>
            <a:r>
              <a:rPr lang="en-IE" dirty="0" smtClean="0"/>
              <a:t>microRNA</a:t>
            </a:r>
            <a:endParaRPr lang="en-I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HMDD v3.2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9190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HMDD </a:t>
            </a:r>
            <a:r>
              <a:rPr lang="en-US" dirty="0" err="1" smtClean="0"/>
              <a:t>colums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sz="2400" spc="-1" dirty="0">
                <a:latin typeface="Arial"/>
              </a:rPr>
              <a:t>category</a:t>
            </a:r>
          </a:p>
          <a:p>
            <a:r>
              <a:rPr lang="en-IE" sz="2400" spc="-1" dirty="0" err="1">
                <a:latin typeface="Arial"/>
              </a:rPr>
              <a:t>mir</a:t>
            </a:r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disease</a:t>
            </a:r>
          </a:p>
          <a:p>
            <a:r>
              <a:rPr lang="en-IE" sz="2400" spc="-1" dirty="0" err="1">
                <a:latin typeface="Arial"/>
              </a:rPr>
              <a:t>pmid</a:t>
            </a:r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description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73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 papers from 2003 to 2021 including one for R client and 4 usage </a:t>
            </a:r>
            <a:endParaRPr lang="en-IE" dirty="0"/>
          </a:p>
          <a:p>
            <a:r>
              <a:rPr lang="en-IE" dirty="0" err="1"/>
              <a:t>Rfam</a:t>
            </a:r>
            <a:r>
              <a:rPr lang="en-IE" dirty="0"/>
              <a:t> is a collection of multiple sequence alignments and covariance models representing non-coding RNA families</a:t>
            </a:r>
            <a:r>
              <a:rPr lang="en-IE" dirty="0" smtClean="0"/>
              <a:t>.</a:t>
            </a:r>
          </a:p>
          <a:p>
            <a:r>
              <a:rPr lang="en-US" dirty="0" smtClean="0"/>
              <a:t>2021 </a:t>
            </a:r>
            <a:r>
              <a:rPr lang="en-IE" dirty="0" smtClean="0"/>
              <a:t>synchronising microRNA families between </a:t>
            </a:r>
            <a:r>
              <a:rPr lang="en-IE" dirty="0" err="1" smtClean="0"/>
              <a:t>rfam</a:t>
            </a:r>
            <a:r>
              <a:rPr lang="en-IE" dirty="0" smtClean="0"/>
              <a:t> and </a:t>
            </a:r>
            <a:r>
              <a:rPr lang="en-IE" dirty="0" err="1" smtClean="0"/>
              <a:t>miRBase</a:t>
            </a:r>
            <a:r>
              <a:rPr lang="en-IE" dirty="0" smtClean="0"/>
              <a:t> v22</a:t>
            </a:r>
          </a:p>
          <a:p>
            <a:r>
              <a:rPr lang="en-IE" dirty="0"/>
              <a:t>manually curated </a:t>
            </a:r>
            <a:r>
              <a:rPr lang="en-IE" dirty="0" smtClean="0"/>
              <a:t>an initial </a:t>
            </a:r>
            <a:r>
              <a:rPr lang="en-IE" dirty="0"/>
              <a:t>set of 1678 multiple sequence </a:t>
            </a:r>
            <a:r>
              <a:rPr lang="en-IE" dirty="0" smtClean="0"/>
              <a:t>alignments. Second phase in </a:t>
            </a:r>
            <a:r>
              <a:rPr lang="en-IE" dirty="0" err="1" smtClean="0"/>
              <a:t>wating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err="1"/>
              <a:t>rfaRm</a:t>
            </a:r>
            <a:r>
              <a:rPr lang="en-IE" dirty="0" smtClean="0"/>
              <a:t>: R client-side interface for </a:t>
            </a:r>
            <a:r>
              <a:rPr lang="en-IE" dirty="0" err="1" smtClean="0"/>
              <a:t>Rfam</a:t>
            </a:r>
            <a:r>
              <a:rPr lang="en-IE" dirty="0" smtClean="0"/>
              <a:t> database of RNA families analysis</a:t>
            </a:r>
            <a:endParaRPr lang="en-IE" dirty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035" y="245893"/>
            <a:ext cx="4497128" cy="12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0586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2015, 2021</a:t>
            </a:r>
          </a:p>
          <a:p>
            <a:r>
              <a:rPr lang="en-IE" dirty="0"/>
              <a:t>miRNA target binding </a:t>
            </a:r>
            <a:r>
              <a:rPr lang="en-IE" dirty="0" smtClean="0"/>
              <a:t>sites</a:t>
            </a:r>
          </a:p>
          <a:p>
            <a:endParaRPr lang="en-IE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2" descr="miRANSNP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8891"/>
          <a:stretch/>
        </p:blipFill>
        <p:spPr bwMode="auto">
          <a:xfrm>
            <a:off x="150678" y="268975"/>
            <a:ext cx="6395777" cy="138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Characterization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899449" y="1792026"/>
            <a:ext cx="5040000" cy="360000"/>
          </a:xfrm>
        </p:spPr>
        <p:txBody>
          <a:bodyPr/>
          <a:lstStyle/>
          <a:p>
            <a:pPr algn="ctr"/>
            <a:r>
              <a:rPr lang="en-US" dirty="0" smtClean="0"/>
              <a:t>Expression Tissue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0480" y="1792026"/>
            <a:ext cx="5040001" cy="360001"/>
          </a:xfrm>
        </p:spPr>
        <p:txBody>
          <a:bodyPr/>
          <a:lstStyle/>
          <a:p>
            <a:pPr algn="ctr"/>
            <a:r>
              <a:rPr lang="en-US" dirty="0" smtClean="0"/>
              <a:t>Target mRNA</a:t>
            </a:r>
            <a:endParaRPr lang="en-IE" dirty="0"/>
          </a:p>
        </p:txBody>
      </p:sp>
      <p:pic>
        <p:nvPicPr>
          <p:cNvPr id="9" name="Picture 4" descr="miRWalk 2.0 available – miRNA Blo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990303"/>
              </a:clrFrom>
              <a:clrTo>
                <a:srgbClr val="99030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327" y="2232000"/>
            <a:ext cx="2439035" cy="65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27" y="2983589"/>
            <a:ext cx="2439035" cy="611065"/>
          </a:xfrm>
          <a:prstGeom prst="rect">
            <a:avLst/>
          </a:prstGeom>
        </p:spPr>
      </p:pic>
      <p:pic>
        <p:nvPicPr>
          <p:cNvPr id="11" name="Picture 4" descr="http://mirdb.org/images/banner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67" y="3920591"/>
            <a:ext cx="2370229" cy="66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8044" y="2212157"/>
            <a:ext cx="2442810" cy="742947"/>
          </a:xfrm>
          <a:prstGeom prst="rect">
            <a:avLst/>
          </a:prstGeom>
        </p:spPr>
      </p:pic>
      <p:pic>
        <p:nvPicPr>
          <p:cNvPr id="13" name="Picture 2" descr="miRANSNP3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2" t="24297" r="28891"/>
          <a:stretch/>
        </p:blipFill>
        <p:spPr bwMode="auto">
          <a:xfrm>
            <a:off x="1257602" y="4901842"/>
            <a:ext cx="2785760" cy="86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MiRBase logo.pn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0066"/>
              </a:clrFrom>
              <a:clrTo>
                <a:srgbClr val="0000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767" y="2939268"/>
            <a:ext cx="2671763" cy="164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009" y="2953030"/>
            <a:ext cx="2439035" cy="61106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284364" y="3598364"/>
            <a:ext cx="2433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HMDD v3.2</a:t>
            </a:r>
            <a:endParaRPr lang="en-IE" sz="3200" b="1" dirty="0"/>
          </a:p>
        </p:txBody>
      </p:sp>
    </p:spTree>
    <p:extLst>
      <p:ext uri="{BB962C8B-B14F-4D97-AF65-F5344CB8AC3E}">
        <p14:creationId xmlns:p14="http://schemas.microsoft.com/office/powerpoint/2010/main" val="332169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miRBase</a:t>
            </a:r>
            <a:r>
              <a:rPr lang="en-US" dirty="0" smtClean="0"/>
              <a:t> local database in </a:t>
            </a:r>
            <a:r>
              <a:rPr lang="en-US" dirty="0" err="1" smtClean="0"/>
              <a:t>mySQL</a:t>
            </a:r>
            <a:endParaRPr lang="en-IE" dirty="0"/>
          </a:p>
        </p:txBody>
      </p:sp>
      <p:pic>
        <p:nvPicPr>
          <p:cNvPr id="4098" name="Picture 2" descr="Amazon RDS for MySQL – Amazon Web Services (AWS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925" y="1649413"/>
            <a:ext cx="863715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873" y="1711909"/>
            <a:ext cx="3511602" cy="217270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4555" y="6119813"/>
            <a:ext cx="4660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www.mirbase.org/ftp/CURRENT/database_files/</a:t>
            </a:r>
          </a:p>
        </p:txBody>
      </p:sp>
    </p:spTree>
    <p:extLst>
      <p:ext uri="{BB962C8B-B14F-4D97-AF65-F5344CB8AC3E}">
        <p14:creationId xmlns:p14="http://schemas.microsoft.com/office/powerpoint/2010/main" val="21946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IE" dirty="0"/>
          </a:p>
        </p:txBody>
      </p:sp>
      <p:pic>
        <p:nvPicPr>
          <p:cNvPr id="6146" name="Picture 2" descr="Windows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t="22293" r="10563" b="33457"/>
          <a:stretch/>
        </p:blipFill>
        <p:spPr bwMode="auto">
          <a:xfrm>
            <a:off x="648000" y="1368000"/>
            <a:ext cx="59721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pgrading from Ubuntu 18.04? Look Out for These New Features - OMG! Ubuntu!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609" y="2057677"/>
            <a:ext cx="4206876" cy="420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34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spc="-1" dirty="0">
                <a:latin typeface="Arial"/>
              </a:rPr>
              <a:t>CREATE USER '</a:t>
            </a:r>
            <a:r>
              <a:rPr lang="en-IE" sz="2400" spc="-1" dirty="0" err="1">
                <a:latin typeface="Arial"/>
              </a:rPr>
              <a:t>karen</a:t>
            </a:r>
            <a:r>
              <a:rPr lang="en-IE" sz="2400" spc="-1" dirty="0">
                <a:latin typeface="Arial"/>
              </a:rPr>
              <a:t>'@'localhost' IDENTIFIED BY '123';</a:t>
            </a:r>
          </a:p>
          <a:p>
            <a:r>
              <a:rPr lang="en-IE" sz="2400" spc="-1" dirty="0">
                <a:latin typeface="Arial"/>
              </a:rPr>
              <a:t>GRANT ALL PRIVILEGES ON *.* TO '</a:t>
            </a:r>
            <a:r>
              <a:rPr lang="en-IE" sz="2400" spc="-1" dirty="0" err="1">
                <a:latin typeface="Arial"/>
              </a:rPr>
              <a:t>karen</a:t>
            </a:r>
            <a:r>
              <a:rPr lang="en-IE" sz="2400" spc="-1" dirty="0">
                <a:latin typeface="Arial"/>
              </a:rPr>
              <a:t>'@'localhost' WITH GRANT OPTION;</a:t>
            </a:r>
          </a:p>
          <a:p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CREATE DATABASE </a:t>
            </a:r>
            <a:r>
              <a:rPr lang="en-IE" sz="2400" spc="-1" dirty="0" err="1">
                <a:latin typeface="Arial"/>
              </a:rPr>
              <a:t>mirnadbs</a:t>
            </a:r>
            <a:r>
              <a:rPr lang="en-IE" sz="2400" spc="-1" dirty="0">
                <a:latin typeface="Arial"/>
              </a:rPr>
              <a:t>;</a:t>
            </a:r>
          </a:p>
          <a:p>
            <a:endParaRPr lang="en-IE" sz="24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To run the load into file I need to run the </a:t>
            </a:r>
            <a:r>
              <a:rPr lang="en-IE" sz="2400" spc="-1" dirty="0" err="1">
                <a:latin typeface="Arial"/>
              </a:rPr>
              <a:t>sql</a:t>
            </a:r>
            <a:r>
              <a:rPr lang="en-IE" sz="2400" spc="-1" dirty="0">
                <a:latin typeface="Arial"/>
              </a:rPr>
              <a:t> as</a:t>
            </a:r>
          </a:p>
          <a:p>
            <a:r>
              <a:rPr lang="en-IE" sz="2400" spc="-1" dirty="0" err="1">
                <a:latin typeface="Arial"/>
              </a:rPr>
              <a:t>sudo</a:t>
            </a:r>
            <a:r>
              <a:rPr lang="en-IE" sz="2400" spc="-1" dirty="0">
                <a:latin typeface="Arial"/>
              </a:rPr>
              <a:t> </a:t>
            </a:r>
            <a:r>
              <a:rPr lang="en-IE" sz="2400" spc="-1" dirty="0" err="1">
                <a:latin typeface="Arial"/>
              </a:rPr>
              <a:t>mysql</a:t>
            </a:r>
            <a:r>
              <a:rPr lang="en-IE" sz="2400" spc="-1" dirty="0">
                <a:latin typeface="Arial"/>
              </a:rPr>
              <a:t> --local-</a:t>
            </a:r>
            <a:r>
              <a:rPr lang="en-IE" sz="2400" spc="-1" dirty="0" err="1">
                <a:latin typeface="Arial"/>
              </a:rPr>
              <a:t>infile</a:t>
            </a:r>
            <a:r>
              <a:rPr lang="en-IE" sz="2400" spc="-1" dirty="0">
                <a:latin typeface="Arial"/>
              </a:rPr>
              <a:t>=1 -u </a:t>
            </a:r>
            <a:r>
              <a:rPr lang="en-IE" sz="2400" spc="-1" dirty="0" err="1">
                <a:latin typeface="Arial"/>
              </a:rPr>
              <a:t>karen</a:t>
            </a:r>
            <a:r>
              <a:rPr lang="en-IE" sz="2400" spc="-1" dirty="0">
                <a:latin typeface="Arial"/>
              </a:rPr>
              <a:t> </a:t>
            </a:r>
            <a:r>
              <a:rPr lang="en-IE" sz="2400" spc="-1" dirty="0" smtClean="0">
                <a:latin typeface="Arial"/>
              </a:rPr>
              <a:t>–p</a:t>
            </a:r>
          </a:p>
          <a:p>
            <a:r>
              <a:rPr lang="en-IE" sz="2400" spc="-1" dirty="0">
                <a:latin typeface="Arial"/>
              </a:rPr>
              <a:t>LOAD DATA LOCAL INFILE </a:t>
            </a:r>
            <a:r>
              <a:rPr lang="en-IE" sz="2400" spc="-1" dirty="0" smtClean="0">
                <a:latin typeface="Arial"/>
              </a:rPr>
              <a:t>'confidence_score.txt</a:t>
            </a:r>
            <a:r>
              <a:rPr lang="en-IE" sz="2400" spc="-1" dirty="0">
                <a:latin typeface="Arial"/>
              </a:rPr>
              <a:t>' INTO TABLE </a:t>
            </a:r>
            <a:r>
              <a:rPr lang="en-IE" sz="2400" spc="-1" dirty="0" err="1">
                <a:latin typeface="Arial"/>
              </a:rPr>
              <a:t>confidence_score</a:t>
            </a:r>
            <a:r>
              <a:rPr lang="en-IE" sz="2400" spc="-1" dirty="0">
                <a:latin typeface="Arial"/>
              </a:rPr>
              <a:t> ;</a:t>
            </a:r>
          </a:p>
          <a:p>
            <a:endParaRPr lang="en-IE" sz="2400" spc="-1" dirty="0">
              <a:latin typeface="Arial"/>
            </a:endParaRP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to create </a:t>
            </a:r>
            <a:r>
              <a:rPr lang="en-IE" dirty="0" err="1" smtClean="0"/>
              <a:t>mySQL</a:t>
            </a:r>
            <a:r>
              <a:rPr lang="en-IE" dirty="0" smtClean="0"/>
              <a:t> database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392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to create </a:t>
            </a:r>
            <a:r>
              <a:rPr lang="en-IE" dirty="0" err="1"/>
              <a:t>mySQL</a:t>
            </a:r>
            <a:r>
              <a:rPr lang="en-IE" dirty="0"/>
              <a:t> 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1368000"/>
            <a:ext cx="7992590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pc="-1" dirty="0" smtClean="0">
                <a:latin typeface="Arial"/>
              </a:rPr>
              <a:t>General objective: Get all datasets together for evaluation</a:t>
            </a:r>
          </a:p>
          <a:p>
            <a:endParaRPr lang="en-IE" sz="2400" spc="-1" dirty="0" smtClean="0">
              <a:latin typeface="Arial"/>
            </a:endParaRPr>
          </a:p>
          <a:p>
            <a:r>
              <a:rPr lang="en-IE" sz="2400" spc="-1" dirty="0" smtClean="0">
                <a:latin typeface="Arial"/>
              </a:rPr>
              <a:t>Specific Objectives</a:t>
            </a:r>
          </a:p>
          <a:p>
            <a:pPr lvl="1"/>
            <a:r>
              <a:rPr lang="en-US" sz="2100" spc="-1" dirty="0" smtClean="0">
                <a:latin typeface="Arial"/>
              </a:rPr>
              <a:t>Recompile all the datasets</a:t>
            </a:r>
          </a:p>
          <a:p>
            <a:pPr lvl="1"/>
            <a:r>
              <a:rPr lang="en-US" sz="2100" spc="-1" dirty="0" smtClean="0">
                <a:latin typeface="Arial"/>
              </a:rPr>
              <a:t>Distinguish the differences and similarities </a:t>
            </a:r>
          </a:p>
          <a:p>
            <a:pPr lvl="1"/>
            <a:r>
              <a:rPr lang="en-US" sz="2100" spc="-1" dirty="0" smtClean="0">
                <a:latin typeface="Arial"/>
              </a:rPr>
              <a:t>Design the model with compatibility for all datasets</a:t>
            </a:r>
            <a:endParaRPr lang="en-IE" sz="2100" spc="-1" dirty="0" smtClean="0">
              <a:latin typeface="Arial"/>
            </a:endParaRPr>
          </a:p>
          <a:p>
            <a:pPr lvl="1"/>
            <a:r>
              <a:rPr lang="en-IE" sz="2100" spc="-1" dirty="0" smtClean="0">
                <a:latin typeface="Arial"/>
              </a:rPr>
              <a:t>Separate </a:t>
            </a:r>
            <a:r>
              <a:rPr lang="en-IE" sz="2100" spc="-1" dirty="0">
                <a:latin typeface="Arial"/>
              </a:rPr>
              <a:t>the txt datasets in order to run a LOAD DATA LOCAL INFILE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800" spc="-1" dirty="0">
                <a:latin typeface="Arial"/>
              </a:rPr>
              <a:t>Process for python processing of </a:t>
            </a:r>
            <a:r>
              <a:rPr lang="en-IE" sz="4800" spc="-1" dirty="0" smtClean="0">
                <a:latin typeface="Arial"/>
              </a:rPr>
              <a:t>data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857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609755" y="89689"/>
            <a:ext cx="10971300" cy="15120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1714"/>
              </a:spcBef>
            </a:pPr>
            <a:endParaRPr lang="en-IE" sz="5321" spc="-1" dirty="0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609755" y="1604399"/>
            <a:ext cx="10971300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8500"/>
          </a:bodyPr>
          <a:lstStyle/>
          <a:p>
            <a:endParaRPr lang="en-IE" sz="3870" spc="-1" dirty="0">
              <a:latin typeface="Arial"/>
            </a:endParaRPr>
          </a:p>
          <a:p>
            <a:endParaRPr lang="en-IE" sz="3870" spc="-1" dirty="0">
              <a:latin typeface="Arial"/>
            </a:endParaRPr>
          </a:p>
          <a:p>
            <a:endParaRPr lang="en-IE" sz="3870" spc="-1" dirty="0">
              <a:latin typeface="Arial"/>
            </a:endParaRPr>
          </a:p>
          <a:p>
            <a:r>
              <a:rPr lang="en-IE" sz="3870" spc="-1" dirty="0">
                <a:latin typeface="Arial"/>
              </a:rPr>
              <a:t>-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5" y="523767"/>
            <a:ext cx="10758969" cy="18479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85" y="3419417"/>
            <a:ext cx="10930670" cy="10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6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5400" spc="-1" dirty="0" smtClean="0">
                <a:latin typeface="Arial"/>
              </a:rPr>
              <a:t>Python </a:t>
            </a:r>
            <a:r>
              <a:rPr lang="en-IE" sz="5400" spc="-1" dirty="0">
                <a:latin typeface="Arial"/>
              </a:rPr>
              <a:t>processing of </a:t>
            </a:r>
            <a:r>
              <a:rPr lang="en-IE" sz="5400" spc="-1" dirty="0" smtClean="0">
                <a:latin typeface="Arial"/>
              </a:rPr>
              <a:t>data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4639239"/>
          </a:xfrm>
        </p:spPr>
        <p:txBody>
          <a:bodyPr>
            <a:normAutofit/>
          </a:bodyPr>
          <a:lstStyle/>
          <a:p>
            <a:r>
              <a:rPr lang="en-IE" sz="2400" spc="-1" dirty="0">
                <a:latin typeface="Arial"/>
              </a:rPr>
              <a:t>Methodology: </a:t>
            </a:r>
          </a:p>
          <a:p>
            <a:r>
              <a:rPr lang="en-IE" sz="2400" spc="-1" dirty="0">
                <a:latin typeface="Arial"/>
              </a:rPr>
              <a:t>- Create a virtual </a:t>
            </a:r>
            <a:r>
              <a:rPr lang="en-IE" sz="2400" spc="-1" dirty="0" err="1">
                <a:latin typeface="Arial"/>
              </a:rPr>
              <a:t>enviroment</a:t>
            </a:r>
            <a:r>
              <a:rPr lang="en-IE" sz="2400" spc="-1" dirty="0">
                <a:latin typeface="Arial"/>
              </a:rPr>
              <a:t> to get control of the versions that I am </a:t>
            </a:r>
            <a:r>
              <a:rPr lang="en-IE" sz="2400" spc="-1" dirty="0" err="1">
                <a:latin typeface="Arial"/>
              </a:rPr>
              <a:t>ussing</a:t>
            </a:r>
            <a:endParaRPr lang="en-IE" sz="2400" spc="-1" dirty="0">
              <a:latin typeface="Arial"/>
            </a:endParaRPr>
          </a:p>
          <a:p>
            <a:pPr lvl="1"/>
            <a:r>
              <a:rPr lang="en-IE" sz="2100" spc="-1" dirty="0">
                <a:solidFill>
                  <a:srgbClr val="AFD095"/>
                </a:solidFill>
                <a:latin typeface="Arial"/>
              </a:rPr>
              <a:t>python3 -m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venv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/home/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karen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/Documents/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phd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mirnadbs</a:t>
            </a:r>
            <a:endParaRPr lang="en-IE" sz="2100" spc="-1" dirty="0">
              <a:latin typeface="Arial"/>
            </a:endParaRPr>
          </a:p>
          <a:p>
            <a:r>
              <a:rPr lang="en-IE" sz="2400" spc="-1" dirty="0">
                <a:solidFill>
                  <a:srgbClr val="000000"/>
                </a:solidFill>
                <a:latin typeface="Arial"/>
              </a:rPr>
              <a:t>- Activate </a:t>
            </a:r>
            <a:r>
              <a:rPr lang="en-IE" sz="2400" spc="-1" dirty="0" err="1">
                <a:solidFill>
                  <a:srgbClr val="000000"/>
                </a:solidFill>
                <a:latin typeface="Arial"/>
              </a:rPr>
              <a:t>enviroment</a:t>
            </a:r>
            <a:endParaRPr lang="en-IE" sz="2400" spc="-1" dirty="0">
              <a:latin typeface="Arial"/>
            </a:endParaRPr>
          </a:p>
          <a:p>
            <a:pPr lvl="1"/>
            <a:r>
              <a:rPr lang="en-IE" sz="2100" spc="-1" dirty="0">
                <a:solidFill>
                  <a:srgbClr val="AFD095"/>
                </a:solidFill>
                <a:latin typeface="Arial"/>
              </a:rPr>
              <a:t>source /home/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karen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/Documents/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phd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mirnadbs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/bin/activate</a:t>
            </a:r>
            <a:endParaRPr lang="en-IE" sz="2100" spc="-1" dirty="0">
              <a:latin typeface="Arial"/>
            </a:endParaRPr>
          </a:p>
          <a:p>
            <a:r>
              <a:rPr lang="en-IE" sz="2400" spc="-1" dirty="0">
                <a:latin typeface="Arial"/>
              </a:rPr>
              <a:t>- Clone my own repo</a:t>
            </a:r>
          </a:p>
          <a:p>
            <a:r>
              <a:rPr lang="en-IE" sz="2400" spc="-1" dirty="0">
                <a:latin typeface="Arial"/>
              </a:rPr>
              <a:t>For this I download the desktop version because it rocks (from </a:t>
            </a:r>
            <a:r>
              <a:rPr lang="en-IE" sz="2400" spc="-1" dirty="0">
                <a:solidFill>
                  <a:srgbClr val="729FCF"/>
                </a:solidFill>
                <a:latin typeface="Arial"/>
              </a:rPr>
              <a:t>https://gist.github.com/berkorbay/6feda478a00b0432d13f1fc0a50467f1)</a:t>
            </a:r>
            <a:endParaRPr lang="en-IE" sz="2400" spc="-1" dirty="0">
              <a:latin typeface="Arial"/>
            </a:endParaRPr>
          </a:p>
          <a:p>
            <a:pPr lvl="1"/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sudo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wget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https://github.com/shiftkey/desktop/releases/download/release-2.9.3-linux3/GitHubDesktop-linux-2.9.3-linux3.deb</a:t>
            </a:r>
            <a:endParaRPr lang="en-IE" sz="2100" spc="-1" dirty="0">
              <a:latin typeface="Arial"/>
            </a:endParaRPr>
          </a:p>
          <a:p>
            <a:pPr lvl="1"/>
            <a:r>
              <a:rPr lang="en-IE" sz="2100" spc="-1" dirty="0">
                <a:solidFill>
                  <a:srgbClr val="AFD095"/>
                </a:solidFill>
                <a:latin typeface="Arial"/>
              </a:rPr>
              <a:t>### Uncomment below line if you have not installed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gdebi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-core before</a:t>
            </a:r>
            <a:endParaRPr lang="en-IE" sz="2100" spc="-1" dirty="0">
              <a:latin typeface="Arial"/>
            </a:endParaRPr>
          </a:p>
          <a:p>
            <a:pPr lvl="1"/>
            <a:r>
              <a:rPr lang="en-IE" sz="2100" spc="-1" dirty="0">
                <a:solidFill>
                  <a:srgbClr val="AFD095"/>
                </a:solidFill>
                <a:latin typeface="Arial"/>
              </a:rPr>
              <a:t>#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sudo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apt-get install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gdebi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-core </a:t>
            </a:r>
            <a:endParaRPr lang="en-IE" sz="2100" spc="-1" dirty="0">
              <a:latin typeface="Arial"/>
            </a:endParaRPr>
          </a:p>
          <a:p>
            <a:pPr lvl="1"/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sudo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</a:t>
            </a:r>
            <a:r>
              <a:rPr lang="en-IE" sz="2100" spc="-1" dirty="0" err="1">
                <a:solidFill>
                  <a:srgbClr val="AFD095"/>
                </a:solidFill>
                <a:latin typeface="Arial"/>
              </a:rPr>
              <a:t>gdebi</a:t>
            </a:r>
            <a:r>
              <a:rPr lang="en-IE" sz="2100" spc="-1" dirty="0">
                <a:solidFill>
                  <a:srgbClr val="AFD095"/>
                </a:solidFill>
                <a:latin typeface="Arial"/>
              </a:rPr>
              <a:t> GitHubDesktop-linux-2.9.3-linux3.deb</a:t>
            </a:r>
            <a:endParaRPr lang="en-IE" sz="2100" spc="-1" dirty="0">
              <a:latin typeface="Arial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86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95300" y="2873747"/>
            <a:ext cx="10971684" cy="1144631"/>
          </a:xfrm>
        </p:spPr>
        <p:txBody>
          <a:bodyPr/>
          <a:lstStyle/>
          <a:p>
            <a:r>
              <a:rPr lang="en-US" dirty="0" smtClean="0"/>
              <a:t>Week 5:</a:t>
            </a:r>
          </a:p>
          <a:p>
            <a:pPr lvl="1"/>
            <a:r>
              <a:rPr lang="en-US" dirty="0" smtClean="0"/>
              <a:t>Finish to build database</a:t>
            </a:r>
          </a:p>
          <a:p>
            <a:pPr lvl="2"/>
            <a:r>
              <a:rPr lang="en-US" dirty="0" smtClean="0"/>
              <a:t>Python script</a:t>
            </a:r>
          </a:p>
          <a:p>
            <a:pPr lvl="1"/>
            <a:r>
              <a:rPr lang="en-US" dirty="0" smtClean="0"/>
              <a:t>Design queries for analysis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err="1" smtClean="0"/>
              <a:t>mirnaSNIP</a:t>
            </a:r>
            <a:r>
              <a:rPr lang="en-US" dirty="0" smtClean="0"/>
              <a:t> and </a:t>
            </a:r>
            <a:r>
              <a:rPr lang="en-US" dirty="0" err="1" smtClean="0"/>
              <a:t>rFAM</a:t>
            </a:r>
            <a:r>
              <a:rPr lang="en-US" dirty="0" smtClean="0"/>
              <a:t> or discard </a:t>
            </a:r>
          </a:p>
          <a:p>
            <a:r>
              <a:rPr lang="en-US" dirty="0" smtClean="0"/>
              <a:t>Week 6:</a:t>
            </a:r>
          </a:p>
          <a:p>
            <a:pPr lvl="1"/>
            <a:r>
              <a:rPr lang="en-IE" dirty="0"/>
              <a:t>Compare seed-gene relationship among different </a:t>
            </a:r>
            <a:r>
              <a:rPr lang="en-IE" dirty="0" smtClean="0"/>
              <a:t>databases(?) (MML48)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47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</a:t>
            </a:r>
            <a:r>
              <a:rPr lang="en-US" dirty="0"/>
              <a:t>binding registers: </a:t>
            </a:r>
            <a:r>
              <a:rPr lang="en-US" dirty="0" smtClean="0"/>
              <a:t>             15,436,301</a:t>
            </a:r>
          </a:p>
          <a:p>
            <a:pPr lvl="1"/>
            <a:r>
              <a:rPr lang="en-IE" dirty="0" err="1"/>
              <a:t>mirTarBase</a:t>
            </a:r>
            <a:r>
              <a:rPr lang="en-IE" dirty="0"/>
              <a:t>     7,694 </a:t>
            </a:r>
          </a:p>
          <a:p>
            <a:pPr lvl="1"/>
            <a:r>
              <a:rPr lang="en-IE" dirty="0"/>
              <a:t> </a:t>
            </a:r>
            <a:r>
              <a:rPr lang="en-IE" dirty="0" err="1"/>
              <a:t>mirWalk</a:t>
            </a:r>
            <a:r>
              <a:rPr lang="en-IE" dirty="0"/>
              <a:t>     </a:t>
            </a:r>
            <a:r>
              <a:rPr lang="en-IE" dirty="0" smtClean="0"/>
              <a:t>15,428,606</a:t>
            </a:r>
          </a:p>
          <a:p>
            <a:pPr lvl="2"/>
            <a:r>
              <a:rPr lang="en-US" dirty="0" err="1"/>
              <a:t>hsa</a:t>
            </a:r>
            <a:r>
              <a:rPr lang="en-US" dirty="0"/>
              <a:t>	12,526,887</a:t>
            </a:r>
          </a:p>
          <a:p>
            <a:pPr lvl="2"/>
            <a:r>
              <a:rPr lang="en-US" dirty="0" err="1"/>
              <a:t>mmu</a:t>
            </a:r>
            <a:r>
              <a:rPr lang="en-US" dirty="0"/>
              <a:t>	 2,018,527</a:t>
            </a:r>
          </a:p>
          <a:p>
            <a:pPr lvl="2"/>
            <a:r>
              <a:rPr lang="en-US" dirty="0" err="1"/>
              <a:t>dre</a:t>
            </a:r>
            <a:r>
              <a:rPr lang="en-US" dirty="0"/>
              <a:t>	890,399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Targets</a:t>
            </a:r>
            <a:r>
              <a:rPr lang="en-US" dirty="0"/>
              <a:t>: </a:t>
            </a:r>
            <a:r>
              <a:rPr lang="en-US" dirty="0" smtClean="0"/>
              <a:t>                                         29,951</a:t>
            </a:r>
          </a:p>
          <a:p>
            <a:r>
              <a:rPr lang="en-US" dirty="0" smtClean="0"/>
              <a:t>miRNAs:                                          5,277</a:t>
            </a:r>
          </a:p>
          <a:p>
            <a:pPr lvl="1"/>
            <a:r>
              <a:rPr lang="en-US" dirty="0" smtClean="0"/>
              <a:t>22 different species</a:t>
            </a:r>
          </a:p>
          <a:p>
            <a:pPr lvl="2"/>
            <a:r>
              <a:rPr lang="en-US" dirty="0" err="1" smtClean="0"/>
              <a:t>hsa</a:t>
            </a:r>
            <a:r>
              <a:rPr lang="en-US" dirty="0" smtClean="0"/>
              <a:t>	2673</a:t>
            </a:r>
            <a:endParaRPr lang="en-US" dirty="0"/>
          </a:p>
          <a:p>
            <a:pPr lvl="2"/>
            <a:r>
              <a:rPr lang="en-US" dirty="0" err="1" smtClean="0"/>
              <a:t>mmu</a:t>
            </a:r>
            <a:r>
              <a:rPr lang="en-US" dirty="0" smtClean="0"/>
              <a:t>	1978</a:t>
            </a:r>
            <a:endParaRPr lang="en-US" dirty="0"/>
          </a:p>
          <a:p>
            <a:pPr lvl="2"/>
            <a:r>
              <a:rPr lang="en-US" dirty="0" err="1" smtClean="0"/>
              <a:t>dre</a:t>
            </a:r>
            <a:r>
              <a:rPr lang="en-US" dirty="0" smtClean="0"/>
              <a:t>	374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Combinations miRNAs-Target:    8,800,625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values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1093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98" y="2057168"/>
            <a:ext cx="754485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miRNas</a:t>
            </a:r>
            <a:r>
              <a:rPr lang="en-US" dirty="0" smtClean="0"/>
              <a:t>		</a:t>
            </a:r>
            <a:r>
              <a:rPr lang="pl-PL" dirty="0" smtClean="0"/>
              <a:t>5277</a:t>
            </a:r>
            <a:r>
              <a:rPr lang="pl-PL" dirty="0"/>
              <a:t>		</a:t>
            </a:r>
            <a:endParaRPr lang="en-US" dirty="0" smtClean="0"/>
          </a:p>
          <a:p>
            <a:r>
              <a:rPr lang="pl-PL" dirty="0" smtClean="0"/>
              <a:t>Min</a:t>
            </a:r>
            <a:r>
              <a:rPr lang="en-US" dirty="0" smtClean="0"/>
              <a:t> amount of Genes</a:t>
            </a:r>
            <a:r>
              <a:rPr lang="pl-PL" dirty="0"/>
              <a:t>	1		</a:t>
            </a:r>
          </a:p>
          <a:p>
            <a:r>
              <a:rPr lang="pl-PL" dirty="0" smtClean="0"/>
              <a:t>Max</a:t>
            </a:r>
            <a:r>
              <a:rPr lang="en-US" dirty="0" smtClean="0"/>
              <a:t> amount of Genes</a:t>
            </a:r>
            <a:r>
              <a:rPr lang="pl-PL" dirty="0"/>
              <a:t>	7214		</a:t>
            </a:r>
          </a:p>
          <a:p>
            <a:r>
              <a:rPr lang="pl-PL" dirty="0" smtClean="0"/>
              <a:t>Sum</a:t>
            </a:r>
            <a:r>
              <a:rPr lang="en-US" dirty="0" smtClean="0"/>
              <a:t>		</a:t>
            </a:r>
            <a:r>
              <a:rPr lang="pl-PL" dirty="0"/>
              <a:t>	8800625		</a:t>
            </a:r>
          </a:p>
          <a:p>
            <a:r>
              <a:rPr lang="pl-PL" dirty="0"/>
              <a:t>median		950		</a:t>
            </a:r>
          </a:p>
          <a:p>
            <a:r>
              <a:rPr lang="pl-PL" dirty="0"/>
              <a:t>mean	</a:t>
            </a:r>
            <a:r>
              <a:rPr lang="en-US" dirty="0"/>
              <a:t>	</a:t>
            </a:r>
            <a:r>
              <a:rPr lang="pl-PL" dirty="0"/>
              <a:t>	1668		</a:t>
            </a:r>
          </a:p>
          <a:p>
            <a:r>
              <a:rPr lang="pl-PL" dirty="0"/>
              <a:t>SE.mean		</a:t>
            </a:r>
            <a:r>
              <a:rPr lang="pl-PL" dirty="0" smtClean="0"/>
              <a:t>22</a:t>
            </a:r>
            <a:endParaRPr lang="en-US" dirty="0" smtClean="0"/>
          </a:p>
          <a:p>
            <a:r>
              <a:rPr lang="en-IE" dirty="0"/>
              <a:t>1st </a:t>
            </a:r>
            <a:r>
              <a:rPr lang="en-IE" dirty="0" smtClean="0"/>
              <a:t>Quartile		538  </a:t>
            </a:r>
            <a:endParaRPr lang="en-IE" dirty="0"/>
          </a:p>
          <a:p>
            <a:r>
              <a:rPr lang="en-IE" dirty="0"/>
              <a:t>3rd </a:t>
            </a:r>
            <a:r>
              <a:rPr lang="en-IE" dirty="0" smtClean="0"/>
              <a:t>Quartile		2644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MiRNA-Target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4826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of target genes 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033761"/>
            <a:ext cx="6786279" cy="41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2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88" y="1760712"/>
            <a:ext cx="7543800" cy="4653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15388" y="1885950"/>
            <a:ext cx="266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163   </a:t>
            </a:r>
            <a:r>
              <a:rPr lang="en-IE" dirty="0" smtClean="0"/>
              <a:t>One target</a:t>
            </a:r>
            <a:endParaRPr lang="en-IE" dirty="0"/>
          </a:p>
          <a:p>
            <a:r>
              <a:rPr lang="en-IE" dirty="0" smtClean="0"/>
              <a:t>2761  Few targets (&lt;1000)</a:t>
            </a:r>
            <a:endParaRPr lang="en-IE" dirty="0"/>
          </a:p>
          <a:p>
            <a:r>
              <a:rPr lang="en-IE" dirty="0" smtClean="0"/>
              <a:t>638  Many targets (&gt;4000)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9386887" y="3142564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Total: 5277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789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211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Human</a:t>
            </a:r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1533700"/>
            <a:ext cx="8006162" cy="49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5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076" y="1674988"/>
            <a:ext cx="7392404" cy="455994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Human; few targets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9363471"/>
      </p:ext>
    </p:extLst>
  </p:cSld>
  <p:clrMapOvr>
    <a:masterClrMapping/>
  </p:clrMapOvr>
</p:sld>
</file>

<file path=ppt/theme/theme1.xml><?xml version="1.0" encoding="utf-8"?>
<a:theme xmlns:a="http://schemas.openxmlformats.org/drawingml/2006/main" name="tf11936837_win32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1936837_Scientific findings presentation_CLR_v3" id="{5A69B0E8-E1D0-44CD-830D-0BA7309D95FC}" vid="{1939E1BA-9AD2-4F2B-9080-830C8601EB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tf11936837_win32</Template>
  <TotalTime>10860</TotalTime>
  <Words>621</Words>
  <Application>Microsoft Office PowerPoint</Application>
  <PresentationFormat>Widescreen</PresentationFormat>
  <Paragraphs>213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Bodoni MT</vt:lpstr>
      <vt:lpstr>Calibri</vt:lpstr>
      <vt:lpstr>Gill Sans MT</vt:lpstr>
      <vt:lpstr>Times New Roman</vt:lpstr>
      <vt:lpstr>Wingdings</vt:lpstr>
      <vt:lpstr>tf11936837_win32</vt:lpstr>
      <vt:lpstr>miRNA       Data</vt:lpstr>
      <vt:lpstr>PowerPoint Presentation</vt:lpstr>
      <vt:lpstr>General values</vt:lpstr>
      <vt:lpstr>MiRNA-Target</vt:lpstr>
      <vt:lpstr># of target genes </vt:lpstr>
      <vt:lpstr>PowerPoint Presentation</vt:lpstr>
      <vt:lpstr>PowerPoint Presentation</vt:lpstr>
      <vt:lpstr>Only Human</vt:lpstr>
      <vt:lpstr>Only Human; few targets</vt:lpstr>
      <vt:lpstr>New tools</vt:lpstr>
      <vt:lpstr>Plans for next week (or two)</vt:lpstr>
      <vt:lpstr>Plans for following weeks </vt:lpstr>
      <vt:lpstr>22 different species</vt:lpstr>
      <vt:lpstr>Download data</vt:lpstr>
      <vt:lpstr>PowerPoint Presentation</vt:lpstr>
      <vt:lpstr>Diana miTED columns</vt:lpstr>
      <vt:lpstr>HMDD v3.2</vt:lpstr>
      <vt:lpstr>HMDD colums</vt:lpstr>
      <vt:lpstr>PowerPoint Presentation</vt:lpstr>
      <vt:lpstr>PowerPoint Presentation</vt:lpstr>
      <vt:lpstr>Characterization</vt:lpstr>
      <vt:lpstr>miRBase local database in mySQL</vt:lpstr>
      <vt:lpstr>Operating system</vt:lpstr>
      <vt:lpstr>Process to create mySQL database</vt:lpstr>
      <vt:lpstr>Process to create mySQL database</vt:lpstr>
      <vt:lpstr>Process for python processing of data</vt:lpstr>
      <vt:lpstr>PowerPoint Presentation</vt:lpstr>
      <vt:lpstr>Python processing of data</vt:lpstr>
      <vt:lpstr>What’s next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71</cp:revision>
  <dcterms:created xsi:type="dcterms:W3CDTF">2022-01-20T14:21:59Z</dcterms:created>
  <dcterms:modified xsi:type="dcterms:W3CDTF">2022-05-24T08:49:02Z</dcterms:modified>
</cp:coreProperties>
</file>