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33"/>
  </p:notesMasterIdLst>
  <p:sldIdLst>
    <p:sldId id="256" r:id="rId5"/>
    <p:sldId id="278" r:id="rId6"/>
    <p:sldId id="284" r:id="rId7"/>
    <p:sldId id="285" r:id="rId8"/>
    <p:sldId id="281" r:id="rId9"/>
    <p:sldId id="282" r:id="rId10"/>
    <p:sldId id="288" r:id="rId11"/>
    <p:sldId id="289" r:id="rId12"/>
    <p:sldId id="286" r:id="rId13"/>
    <p:sldId id="308" r:id="rId14"/>
    <p:sldId id="309" r:id="rId15"/>
    <p:sldId id="290" r:id="rId16"/>
    <p:sldId id="291" r:id="rId17"/>
    <p:sldId id="292" r:id="rId18"/>
    <p:sldId id="293" r:id="rId19"/>
    <p:sldId id="295"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0" d="100"/>
          <a:sy n="60" d="100"/>
        </p:scale>
        <p:origin x="72" y="126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6/1/2023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6/1/2023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6/1/2023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6/1/2023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6/1/2023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6/1/2023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6/1/2023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6/1/2023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pubmed.ncbi.nlm.nih.gov/?term=Bleazard+T&amp;cauthor_id=25609791" TargetMode="External"/><Relationship Id="rId2" Type="http://schemas.openxmlformats.org/officeDocument/2006/relationships/image" Target="../media/image11.gi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pubmed.ncbi.nlm.nih.gov/?term=Bleazard+T&amp;cauthor_id=25609791"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pubmed.ncbi.nlm.nih.gov/?term=Bleazard+T&amp;cauthor_id=25609791" TargetMode="External"/><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pubmed.ncbi.nlm.nih.gov/?term=Bleazard+T&amp;cauthor_id=25609791" TargetMode="External"/><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Autofit/>
          </a:bodyPr>
          <a:lstStyle/>
          <a:p>
            <a:pPr algn="l"/>
            <a:r>
              <a:rPr lang="en-US" sz="3600" dirty="0">
                <a:solidFill>
                  <a:srgbClr val="FFFFFF"/>
                </a:solidFill>
              </a:rPr>
              <a:t>Bias in miRNA enrichment analysis related to gene functional annotations</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rmAutofit/>
          </a:bodyPr>
          <a:lstStyle/>
          <a:p>
            <a:r>
              <a:rPr lang="en-US" dirty="0">
                <a:solidFill>
                  <a:srgbClr val="FFFFFF"/>
                </a:solidFill>
              </a:rPr>
              <a:t>Sit Dolor Amet</a:t>
            </a: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781E0-ED4B-1768-9025-569DCC897D0B}"/>
              </a:ext>
            </a:extLst>
          </p:cNvPr>
          <p:cNvSpPr>
            <a:spLocks noGrp="1"/>
          </p:cNvSpPr>
          <p:nvPr>
            <p:ph type="title"/>
          </p:nvPr>
        </p:nvSpPr>
        <p:spPr/>
        <p:txBody>
          <a:bodyPr/>
          <a:lstStyle/>
          <a:p>
            <a:r>
              <a:rPr lang="en-US" dirty="0"/>
              <a:t>False Positive Rate</a:t>
            </a:r>
          </a:p>
        </p:txBody>
      </p:sp>
      <p:sp>
        <p:nvSpPr>
          <p:cNvPr id="3" name="Content Placeholder 2">
            <a:extLst>
              <a:ext uri="{FF2B5EF4-FFF2-40B4-BE49-F238E27FC236}">
                <a16:creationId xmlns:a16="http://schemas.microsoft.com/office/drawing/2014/main" id="{CF1290D8-DB6E-9CD0-CC35-6C3D6C83CA2F}"/>
              </a:ext>
            </a:extLst>
          </p:cNvPr>
          <p:cNvSpPr>
            <a:spLocks noGrp="1"/>
          </p:cNvSpPr>
          <p:nvPr>
            <p:ph sz="half" idx="1"/>
          </p:nvPr>
        </p:nvSpPr>
        <p:spPr/>
        <p:txBody>
          <a:bodyPr anchor="ctr">
            <a:normAutofit/>
          </a:bodyPr>
          <a:lstStyle/>
          <a:p>
            <a:r>
              <a:rPr lang="en-US" sz="2800" dirty="0" err="1"/>
              <a:t>TargetScan</a:t>
            </a:r>
            <a:r>
              <a:rPr lang="en-US" sz="2800" dirty="0"/>
              <a:t>: 49%</a:t>
            </a:r>
          </a:p>
          <a:p>
            <a:r>
              <a:rPr lang="en-US" sz="2800" dirty="0" err="1"/>
              <a:t>mirTarBase</a:t>
            </a:r>
            <a:r>
              <a:rPr lang="en-US" sz="2800" dirty="0"/>
              <a:t>: 9%</a:t>
            </a:r>
          </a:p>
          <a:p>
            <a:r>
              <a:rPr lang="en-US" sz="2800" dirty="0" err="1"/>
              <a:t>MiRDB</a:t>
            </a:r>
            <a:r>
              <a:rPr lang="en-US" sz="2800" dirty="0"/>
              <a:t>: 25%</a:t>
            </a:r>
          </a:p>
        </p:txBody>
      </p:sp>
      <p:sp>
        <p:nvSpPr>
          <p:cNvPr id="4" name="Content Placeholder 3">
            <a:extLst>
              <a:ext uri="{FF2B5EF4-FFF2-40B4-BE49-F238E27FC236}">
                <a16:creationId xmlns:a16="http://schemas.microsoft.com/office/drawing/2014/main" id="{165DBCED-A761-ED22-AFCE-7AC20E7CDE9E}"/>
              </a:ext>
            </a:extLst>
          </p:cNvPr>
          <p:cNvSpPr>
            <a:spLocks noGrp="1"/>
          </p:cNvSpPr>
          <p:nvPr>
            <p:ph sz="half" idx="2"/>
          </p:nvPr>
        </p:nvSpPr>
        <p:spPr/>
        <p:txBody>
          <a:bodyPr anchor="ctr">
            <a:normAutofit/>
          </a:bodyPr>
          <a:lstStyle/>
          <a:p>
            <a:r>
              <a:rPr lang="en-US" sz="2400" dirty="0"/>
              <a:t>B3GLCT predictions made by multiple algorithms in </a:t>
            </a:r>
            <a:r>
              <a:rPr lang="en-US" sz="2400" dirty="0" err="1"/>
              <a:t>miRWalk</a:t>
            </a:r>
            <a:r>
              <a:rPr lang="en-US" sz="2400" dirty="0"/>
              <a:t> have a high false positive rate (&gt;96%),</a:t>
            </a:r>
          </a:p>
        </p:txBody>
      </p:sp>
    </p:spTree>
    <p:extLst>
      <p:ext uri="{BB962C8B-B14F-4D97-AF65-F5344CB8AC3E}">
        <p14:creationId xmlns:p14="http://schemas.microsoft.com/office/powerpoint/2010/main" val="1509094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B05BFB19-669B-436A-9E38-5011D6F93B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521428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413DE7D-4710-463F-9A37-FC3DA8295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127" y="826324"/>
            <a:ext cx="9813205" cy="5214280"/>
          </a:xfrm>
          <a:prstGeom prst="rect">
            <a:avLst/>
          </a:prstGeom>
          <a:solidFill>
            <a:srgbClr val="FFFFFF"/>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omputer&#10;&#10;Description automatically generated with low confidence">
            <a:extLst>
              <a:ext uri="{FF2B5EF4-FFF2-40B4-BE49-F238E27FC236}">
                <a16:creationId xmlns:a16="http://schemas.microsoft.com/office/drawing/2014/main" id="{BB173928-4362-713E-0433-2C15CE11AB16}"/>
              </a:ext>
            </a:extLst>
          </p:cNvPr>
          <p:cNvPicPr>
            <a:picLocks noChangeAspect="1"/>
          </p:cNvPicPr>
          <p:nvPr/>
        </p:nvPicPr>
        <p:blipFill>
          <a:blip r:embed="rId2"/>
          <a:stretch>
            <a:fillRect/>
          </a:stretch>
        </p:blipFill>
        <p:spPr>
          <a:xfrm>
            <a:off x="1345859" y="1450506"/>
            <a:ext cx="9169740" cy="3965912"/>
          </a:xfrm>
          <a:prstGeom prst="rect">
            <a:avLst/>
          </a:prstGeom>
        </p:spPr>
      </p:pic>
    </p:spTree>
    <p:extLst>
      <p:ext uri="{BB962C8B-B14F-4D97-AF65-F5344CB8AC3E}">
        <p14:creationId xmlns:p14="http://schemas.microsoft.com/office/powerpoint/2010/main" val="2033553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E4361-4754-3FE2-4DD8-36ADBCA877ED}"/>
              </a:ext>
            </a:extLst>
          </p:cNvPr>
          <p:cNvSpPr>
            <a:spLocks noGrp="1"/>
          </p:cNvSpPr>
          <p:nvPr>
            <p:ph type="title"/>
          </p:nvPr>
        </p:nvSpPr>
        <p:spPr/>
        <p:txBody>
          <a:bodyPr/>
          <a:lstStyle/>
          <a:p>
            <a:r>
              <a:rPr lang="en-US" dirty="0"/>
              <a:t>More bias</a:t>
            </a:r>
          </a:p>
        </p:txBody>
      </p:sp>
      <p:sp>
        <p:nvSpPr>
          <p:cNvPr id="3" name="Content Placeholder 2">
            <a:extLst>
              <a:ext uri="{FF2B5EF4-FFF2-40B4-BE49-F238E27FC236}">
                <a16:creationId xmlns:a16="http://schemas.microsoft.com/office/drawing/2014/main" id="{8CD65188-541A-F355-5AFA-93AB0626A374}"/>
              </a:ext>
            </a:extLst>
          </p:cNvPr>
          <p:cNvSpPr>
            <a:spLocks noGrp="1"/>
          </p:cNvSpPr>
          <p:nvPr>
            <p:ph sz="half" idx="1"/>
          </p:nvPr>
        </p:nvSpPr>
        <p:spPr/>
        <p:txBody>
          <a:bodyPr/>
          <a:lstStyle/>
          <a:p>
            <a:r>
              <a:rPr lang="en-US" b="0" i="0" dirty="0">
                <a:effectLst/>
                <a:latin typeface="Arial" panose="020B0604020202020204" pitchFamily="34" charset="0"/>
              </a:rPr>
              <a:t>experimentally validating miRNA binding sites is frequently driven by target prediction algorithms.</a:t>
            </a:r>
          </a:p>
          <a:p>
            <a:endParaRPr lang="en-US" dirty="0">
              <a:latin typeface="Arial" panose="020B0604020202020204" pitchFamily="34" charset="0"/>
            </a:endParaRPr>
          </a:p>
          <a:p>
            <a:r>
              <a:rPr lang="en-US" b="0" i="0" dirty="0">
                <a:effectLst/>
                <a:latin typeface="Arial" panose="020B0604020202020204" pitchFamily="34" charset="0"/>
              </a:rPr>
              <a:t>Negative results are usually not reported while the published positive interactions are inevitably enriched in seed-based binding type</a:t>
            </a:r>
            <a:endParaRPr lang="en-US" dirty="0"/>
          </a:p>
        </p:txBody>
      </p:sp>
      <p:pic>
        <p:nvPicPr>
          <p:cNvPr id="1026" name="Picture 2">
            <a:extLst>
              <a:ext uri="{FF2B5EF4-FFF2-40B4-BE49-F238E27FC236}">
                <a16:creationId xmlns:a16="http://schemas.microsoft.com/office/drawing/2014/main" id="{0BED8598-294B-37C3-ACF5-7D3A4B75771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89638" y="2680165"/>
            <a:ext cx="4754562" cy="3234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188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6B5D428-F81D-FC8E-94FC-5FD3E0CA5C8C}"/>
              </a:ext>
            </a:extLst>
          </p:cNvPr>
          <p:cNvSpPr>
            <a:spLocks noGrp="1"/>
          </p:cNvSpPr>
          <p:nvPr>
            <p:ph sz="half" idx="2"/>
          </p:nvPr>
        </p:nvSpPr>
        <p:spPr>
          <a:xfrm>
            <a:off x="7780421" y="465222"/>
            <a:ext cx="3561347" cy="5844138"/>
          </a:xfrm>
        </p:spPr>
        <p:txBody>
          <a:bodyPr anchor="ctr"/>
          <a:lstStyle/>
          <a:p>
            <a:r>
              <a:rPr lang="en-US" dirty="0"/>
              <a:t>invalidate the assumption made by the hypergeometric distribution:</a:t>
            </a:r>
          </a:p>
          <a:p>
            <a:r>
              <a:rPr lang="en-US" dirty="0"/>
              <a:t>genes are targeted by miRNAs in </a:t>
            </a:r>
            <a:r>
              <a:rPr lang="en-US" b="1" dirty="0"/>
              <a:t>a uniform fashion</a:t>
            </a:r>
          </a:p>
        </p:txBody>
      </p:sp>
      <p:pic>
        <p:nvPicPr>
          <p:cNvPr id="2050" name="Picture 2">
            <a:extLst>
              <a:ext uri="{FF2B5EF4-FFF2-40B4-BE49-F238E27FC236}">
                <a16:creationId xmlns:a16="http://schemas.microsoft.com/office/drawing/2014/main" id="{290BA46B-EBB7-824A-2BBD-78BDDF80369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61387" y="2021305"/>
            <a:ext cx="6903677" cy="3471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505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079" name="Straight Connector 3078">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520E6C9-4EBD-0F6F-52DC-17007B27CD99}"/>
              </a:ext>
            </a:extLst>
          </p:cNvPr>
          <p:cNvSpPr>
            <a:spLocks noGrp="1"/>
          </p:cNvSpPr>
          <p:nvPr>
            <p:ph type="title"/>
          </p:nvPr>
        </p:nvSpPr>
        <p:spPr>
          <a:xfrm>
            <a:off x="1024128" y="585216"/>
            <a:ext cx="3133581" cy="1499616"/>
          </a:xfrm>
        </p:spPr>
        <p:txBody>
          <a:bodyPr vert="horz" lIns="91440" tIns="45720" rIns="91440" bIns="45720" rtlCol="0" anchor="ctr">
            <a:normAutofit/>
          </a:bodyPr>
          <a:lstStyle/>
          <a:p>
            <a:r>
              <a:rPr lang="en-US" sz="4000"/>
              <a:t>Empirical Distribution</a:t>
            </a:r>
          </a:p>
        </p:txBody>
      </p:sp>
      <p:sp>
        <p:nvSpPr>
          <p:cNvPr id="4" name="Content Placeholder 3">
            <a:extLst>
              <a:ext uri="{FF2B5EF4-FFF2-40B4-BE49-F238E27FC236}">
                <a16:creationId xmlns:a16="http://schemas.microsoft.com/office/drawing/2014/main" id="{C0EB8110-A2EE-CB8B-233F-3B9BDC7BC751}"/>
              </a:ext>
            </a:extLst>
          </p:cNvPr>
          <p:cNvSpPr>
            <a:spLocks noGrp="1"/>
          </p:cNvSpPr>
          <p:nvPr>
            <p:ph sz="half" idx="2"/>
          </p:nvPr>
        </p:nvSpPr>
        <p:spPr>
          <a:xfrm>
            <a:off x="1024128" y="2286000"/>
            <a:ext cx="3133580" cy="3931920"/>
          </a:xfrm>
        </p:spPr>
        <p:txBody>
          <a:bodyPr vert="horz" lIns="45720" tIns="45720" rIns="45720" bIns="45720" rtlCol="0">
            <a:normAutofit/>
          </a:bodyPr>
          <a:lstStyle/>
          <a:p>
            <a:endParaRPr lang="en-US" sz="1600" dirty="0"/>
          </a:p>
        </p:txBody>
      </p:sp>
      <p:pic>
        <p:nvPicPr>
          <p:cNvPr id="3074" name="Picture 2" descr="Expected and empirical number of predicted targets of randomly selected microRNAs. For an example 39 miRNAs, we calculate the hypergeometric distribution (blue) for the number of expected targets in the GO term ‘ion transport’ (GO:0006811). The empirical distribution (red) represents the predicted targets of random samples of 39 miRNAs. The probability for each 5-gene bin is given according to both distributions">
            <a:extLst>
              <a:ext uri="{FF2B5EF4-FFF2-40B4-BE49-F238E27FC236}">
                <a16:creationId xmlns:a16="http://schemas.microsoft.com/office/drawing/2014/main" id="{B3789B9C-BBA1-5FD1-DC03-71D4C53880B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5013902" y="640080"/>
            <a:ext cx="6166456" cy="55778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3442A18-0E9A-6930-D82B-BD5806A9691C}"/>
              </a:ext>
            </a:extLst>
          </p:cNvPr>
          <p:cNvSpPr txBox="1"/>
          <p:nvPr/>
        </p:nvSpPr>
        <p:spPr>
          <a:xfrm>
            <a:off x="433137" y="6419088"/>
            <a:ext cx="6096000" cy="369332"/>
          </a:xfrm>
          <a:prstGeom prst="rect">
            <a:avLst/>
          </a:prstGeom>
          <a:noFill/>
        </p:spPr>
        <p:txBody>
          <a:bodyPr wrap="square">
            <a:spAutoFit/>
          </a:bodyPr>
          <a:lstStyle/>
          <a:p>
            <a:r>
              <a:rPr lang="en-US" b="0" i="0" u="none" strike="noStrike" dirty="0">
                <a:solidFill>
                  <a:srgbClr val="0071BC"/>
                </a:solidFill>
                <a:effectLst/>
                <a:latin typeface="BlinkMacSystemFont"/>
                <a:hlinkClick r:id="rId3"/>
              </a:rPr>
              <a:t>Thomas </a:t>
            </a:r>
            <a:r>
              <a:rPr lang="en-US" b="0" i="0" u="none" strike="noStrike" dirty="0" err="1">
                <a:solidFill>
                  <a:srgbClr val="0071BC"/>
                </a:solidFill>
                <a:effectLst/>
                <a:latin typeface="BlinkMacSystemFont"/>
                <a:hlinkClick r:id="rId3"/>
              </a:rPr>
              <a:t>Bleazard</a:t>
            </a:r>
            <a:r>
              <a:rPr lang="en-US" b="0" i="0" u="none" strike="noStrike" dirty="0">
                <a:solidFill>
                  <a:srgbClr val="0071BC"/>
                </a:solidFill>
                <a:effectLst/>
                <a:latin typeface="BlinkMacSystemFont"/>
              </a:rPr>
              <a:t> et al</a:t>
            </a:r>
            <a:endParaRPr lang="en-US" dirty="0"/>
          </a:p>
        </p:txBody>
      </p:sp>
    </p:spTree>
    <p:extLst>
      <p:ext uri="{BB962C8B-B14F-4D97-AF65-F5344CB8AC3E}">
        <p14:creationId xmlns:p14="http://schemas.microsoft.com/office/powerpoint/2010/main" val="2879690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E9A51-C565-0DC7-6CA2-6750F497DB6E}"/>
              </a:ext>
            </a:extLst>
          </p:cNvPr>
          <p:cNvSpPr>
            <a:spLocks noGrp="1"/>
          </p:cNvSpPr>
          <p:nvPr>
            <p:ph type="title"/>
          </p:nvPr>
        </p:nvSpPr>
        <p:spPr/>
        <p:txBody>
          <a:bodyPr/>
          <a:lstStyle/>
          <a:p>
            <a:r>
              <a:rPr lang="en-US" dirty="0"/>
              <a:t>randomization test</a:t>
            </a:r>
          </a:p>
        </p:txBody>
      </p:sp>
      <p:sp>
        <p:nvSpPr>
          <p:cNvPr id="5" name="Content Placeholder 4">
            <a:extLst>
              <a:ext uri="{FF2B5EF4-FFF2-40B4-BE49-F238E27FC236}">
                <a16:creationId xmlns:a16="http://schemas.microsoft.com/office/drawing/2014/main" id="{A998B3D0-56FE-5899-64EB-59953D279356}"/>
              </a:ext>
            </a:extLst>
          </p:cNvPr>
          <p:cNvSpPr>
            <a:spLocks noGrp="1"/>
          </p:cNvSpPr>
          <p:nvPr>
            <p:ph idx="1"/>
          </p:nvPr>
        </p:nvSpPr>
        <p:spPr/>
        <p:txBody>
          <a:bodyPr>
            <a:normAutofit/>
          </a:bodyPr>
          <a:lstStyle/>
          <a:p>
            <a:pPr marL="457200" indent="-457200">
              <a:buFont typeface="+mj-lt"/>
              <a:buAutoNum type="arabicPeriod"/>
            </a:pPr>
            <a:r>
              <a:rPr lang="en-US" dirty="0"/>
              <a:t>Given a miRNA group of interest calculate a statistical measure relevant to the problem.</a:t>
            </a:r>
          </a:p>
          <a:p>
            <a:pPr marL="457200" indent="-457200">
              <a:buFont typeface="+mj-lt"/>
              <a:buAutoNum type="arabicPeriod"/>
            </a:pPr>
            <a:r>
              <a:rPr lang="en-US" dirty="0"/>
              <a:t>Create 1 million randomly assembled miRNA groups with the same size as the group of interest and for each of them calculate the same statistical measure.</a:t>
            </a:r>
          </a:p>
          <a:p>
            <a:pPr marL="457200" indent="-457200">
              <a:buFont typeface="+mj-lt"/>
              <a:buAutoNum type="arabicPeriod"/>
            </a:pPr>
            <a:r>
              <a:rPr lang="en-US" dirty="0"/>
              <a:t>The empirical p-value is then defined as the proportion of randomly assembled miRNA groups that present a better statistical </a:t>
            </a:r>
            <a:r>
              <a:rPr lang="en-US" dirty="0" err="1"/>
              <a:t>behaviour</a:t>
            </a:r>
            <a:r>
              <a:rPr lang="en-US" dirty="0"/>
              <a:t> compared to the </a:t>
            </a:r>
            <a:r>
              <a:rPr lang="en-US" dirty="0" err="1"/>
              <a:t>behaviour</a:t>
            </a:r>
            <a:r>
              <a:rPr lang="en-US" dirty="0"/>
              <a:t> of the group of interest.</a:t>
            </a:r>
          </a:p>
          <a:p>
            <a:endParaRPr lang="en-US" dirty="0"/>
          </a:p>
          <a:p>
            <a:pPr algn="ctr"/>
            <a:r>
              <a:rPr lang="en-US" sz="2800" b="1" dirty="0"/>
              <a:t>GO term overlap</a:t>
            </a:r>
          </a:p>
        </p:txBody>
      </p:sp>
      <p:sp>
        <p:nvSpPr>
          <p:cNvPr id="6" name="TextBox 5">
            <a:extLst>
              <a:ext uri="{FF2B5EF4-FFF2-40B4-BE49-F238E27FC236}">
                <a16:creationId xmlns:a16="http://schemas.microsoft.com/office/drawing/2014/main" id="{2E9595B1-EAEF-EB99-FC5E-EDCCC83B6D92}"/>
              </a:ext>
            </a:extLst>
          </p:cNvPr>
          <p:cNvSpPr txBox="1"/>
          <p:nvPr/>
        </p:nvSpPr>
        <p:spPr>
          <a:xfrm>
            <a:off x="433137" y="6419088"/>
            <a:ext cx="6096000" cy="369332"/>
          </a:xfrm>
          <a:prstGeom prst="rect">
            <a:avLst/>
          </a:prstGeom>
          <a:noFill/>
        </p:spPr>
        <p:txBody>
          <a:bodyPr wrap="square">
            <a:spAutoFit/>
          </a:bodyPr>
          <a:lstStyle/>
          <a:p>
            <a:r>
              <a:rPr lang="en-US" b="0" i="0" u="none" strike="noStrike" dirty="0">
                <a:solidFill>
                  <a:srgbClr val="0071BC"/>
                </a:solidFill>
                <a:effectLst/>
                <a:latin typeface="BlinkMacSystemFont"/>
                <a:hlinkClick r:id="rId2"/>
              </a:rPr>
              <a:t>Thomas </a:t>
            </a:r>
            <a:r>
              <a:rPr lang="en-US" b="0" i="0" u="none" strike="noStrike" dirty="0" err="1">
                <a:solidFill>
                  <a:srgbClr val="0071BC"/>
                </a:solidFill>
                <a:effectLst/>
                <a:latin typeface="BlinkMacSystemFont"/>
                <a:hlinkClick r:id="rId2"/>
              </a:rPr>
              <a:t>Bleazard</a:t>
            </a:r>
            <a:r>
              <a:rPr lang="en-US" b="0" i="0" u="none" strike="noStrike" dirty="0">
                <a:solidFill>
                  <a:srgbClr val="0071BC"/>
                </a:solidFill>
                <a:effectLst/>
                <a:latin typeface="BlinkMacSystemFont"/>
              </a:rPr>
              <a:t> et al</a:t>
            </a:r>
            <a:endParaRPr lang="en-US" dirty="0"/>
          </a:p>
        </p:txBody>
      </p:sp>
    </p:spTree>
    <p:extLst>
      <p:ext uri="{BB962C8B-B14F-4D97-AF65-F5344CB8AC3E}">
        <p14:creationId xmlns:p14="http://schemas.microsoft.com/office/powerpoint/2010/main" val="972483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C077A-1CCA-BAE7-7D96-C6871909591A}"/>
              </a:ext>
            </a:extLst>
          </p:cNvPr>
          <p:cNvSpPr>
            <a:spLocks noGrp="1"/>
          </p:cNvSpPr>
          <p:nvPr>
            <p:ph type="title"/>
          </p:nvPr>
        </p:nvSpPr>
        <p:spPr/>
        <p:txBody>
          <a:bodyPr/>
          <a:lstStyle/>
          <a:p>
            <a:r>
              <a:rPr lang="en-US" dirty="0"/>
              <a:t>GO term overlap</a:t>
            </a:r>
          </a:p>
        </p:txBody>
      </p:sp>
      <p:sp>
        <p:nvSpPr>
          <p:cNvPr id="3" name="Text Placeholder 2">
            <a:extLst>
              <a:ext uri="{FF2B5EF4-FFF2-40B4-BE49-F238E27FC236}">
                <a16:creationId xmlns:a16="http://schemas.microsoft.com/office/drawing/2014/main" id="{65A42631-F631-C970-F8E1-24AE9CB29DCF}"/>
              </a:ext>
            </a:extLst>
          </p:cNvPr>
          <p:cNvSpPr>
            <a:spLocks noGrp="1"/>
          </p:cNvSpPr>
          <p:nvPr>
            <p:ph type="body" idx="1"/>
          </p:nvPr>
        </p:nvSpPr>
        <p:spPr>
          <a:xfrm>
            <a:off x="1024127" y="2179636"/>
            <a:ext cx="9720071" cy="822960"/>
          </a:xfrm>
        </p:spPr>
        <p:txBody>
          <a:bodyPr>
            <a:normAutofit/>
          </a:bodyPr>
          <a:lstStyle/>
          <a:p>
            <a:r>
              <a:rPr lang="en-US" b="1" dirty="0">
                <a:latin typeface="Arial" panose="020B0604020202020204" pitchFamily="34" charset="0"/>
              </a:rPr>
              <a:t>T</a:t>
            </a:r>
            <a:r>
              <a:rPr lang="en-US" b="1" i="0" dirty="0">
                <a:effectLst/>
                <a:latin typeface="Arial" panose="020B0604020202020204" pitchFamily="34" charset="0"/>
              </a:rPr>
              <a:t>he proportion of genes targeted by a group of miRNAs, that are also members of a specific GO category</a:t>
            </a:r>
          </a:p>
          <a:p>
            <a:endParaRPr lang="en-US" dirty="0"/>
          </a:p>
        </p:txBody>
      </p:sp>
      <p:sp>
        <p:nvSpPr>
          <p:cNvPr id="4" name="Content Placeholder 3">
            <a:extLst>
              <a:ext uri="{FF2B5EF4-FFF2-40B4-BE49-F238E27FC236}">
                <a16:creationId xmlns:a16="http://schemas.microsoft.com/office/drawing/2014/main" id="{6B8E150C-E86B-1657-1057-FEFB672CC4AF}"/>
              </a:ext>
            </a:extLst>
          </p:cNvPr>
          <p:cNvSpPr>
            <a:spLocks noGrp="1"/>
          </p:cNvSpPr>
          <p:nvPr>
            <p:ph sz="half" idx="2"/>
          </p:nvPr>
        </p:nvSpPr>
        <p:spPr/>
        <p:txBody>
          <a:bodyPr anchor="ctr"/>
          <a:lstStyle/>
          <a:p>
            <a:r>
              <a:rPr lang="en-US" b="1" i="0" dirty="0">
                <a:effectLst/>
                <a:latin typeface="Arial" panose="020B0604020202020204" pitchFamily="34" charset="0"/>
              </a:rPr>
              <a:t>A: </a:t>
            </a:r>
            <a:r>
              <a:rPr lang="en-US" b="0" i="0" dirty="0">
                <a:effectLst/>
                <a:latin typeface="Arial" panose="020B0604020202020204" pitchFamily="34" charset="0"/>
              </a:rPr>
              <a:t>set of genes targeted by the group</a:t>
            </a:r>
          </a:p>
          <a:p>
            <a:r>
              <a:rPr lang="en-US" b="1" i="0" dirty="0">
                <a:effectLst/>
                <a:latin typeface="Arial" panose="020B0604020202020204" pitchFamily="34" charset="0"/>
              </a:rPr>
              <a:t>B:</a:t>
            </a:r>
            <a:r>
              <a:rPr lang="en-US" b="0" i="0" dirty="0">
                <a:effectLst/>
                <a:latin typeface="Arial" panose="020B0604020202020204" pitchFamily="34" charset="0"/>
              </a:rPr>
              <a:t> set of genes that participate in the GO category</a:t>
            </a:r>
            <a:endParaRPr lang="en-US" dirty="0"/>
          </a:p>
        </p:txBody>
      </p:sp>
      <p:pic>
        <p:nvPicPr>
          <p:cNvPr id="7" name="Content Placeholder 7">
            <a:extLst>
              <a:ext uri="{FF2B5EF4-FFF2-40B4-BE49-F238E27FC236}">
                <a16:creationId xmlns:a16="http://schemas.microsoft.com/office/drawing/2014/main" id="{597DE323-A55F-BBCE-37FE-FBBA43512E0E}"/>
              </a:ext>
            </a:extLst>
          </p:cNvPr>
          <p:cNvPicPr>
            <a:picLocks noGrp="1" noChangeAspect="1"/>
          </p:cNvPicPr>
          <p:nvPr>
            <p:ph sz="quarter" idx="4"/>
          </p:nvPr>
        </p:nvPicPr>
        <p:blipFill rotWithShape="1">
          <a:blip r:embed="rId2"/>
          <a:srcRect t="14345"/>
          <a:stretch/>
        </p:blipFill>
        <p:spPr>
          <a:xfrm>
            <a:off x="6096000" y="3855405"/>
            <a:ext cx="4754563" cy="1198809"/>
          </a:xfrm>
        </p:spPr>
      </p:pic>
      <p:sp>
        <p:nvSpPr>
          <p:cNvPr id="8" name="TextBox 7">
            <a:extLst>
              <a:ext uri="{FF2B5EF4-FFF2-40B4-BE49-F238E27FC236}">
                <a16:creationId xmlns:a16="http://schemas.microsoft.com/office/drawing/2014/main" id="{C63F810E-701F-0C7B-D55D-62735FA51149}"/>
              </a:ext>
            </a:extLst>
          </p:cNvPr>
          <p:cNvSpPr txBox="1"/>
          <p:nvPr/>
        </p:nvSpPr>
        <p:spPr>
          <a:xfrm>
            <a:off x="433137" y="6419088"/>
            <a:ext cx="6096000" cy="369332"/>
          </a:xfrm>
          <a:prstGeom prst="rect">
            <a:avLst/>
          </a:prstGeom>
          <a:noFill/>
        </p:spPr>
        <p:txBody>
          <a:bodyPr wrap="square">
            <a:spAutoFit/>
          </a:bodyPr>
          <a:lstStyle/>
          <a:p>
            <a:r>
              <a:rPr lang="en-US" b="0" i="0" u="none" strike="noStrike" dirty="0">
                <a:solidFill>
                  <a:srgbClr val="0071BC"/>
                </a:solidFill>
                <a:effectLst/>
                <a:latin typeface="BlinkMacSystemFont"/>
                <a:hlinkClick r:id="rId3"/>
              </a:rPr>
              <a:t>Thomas </a:t>
            </a:r>
            <a:r>
              <a:rPr lang="en-US" b="0" i="0" u="none" strike="noStrike" dirty="0" err="1">
                <a:solidFill>
                  <a:srgbClr val="0071BC"/>
                </a:solidFill>
                <a:effectLst/>
                <a:latin typeface="BlinkMacSystemFont"/>
                <a:hlinkClick r:id="rId3"/>
              </a:rPr>
              <a:t>Bleazard</a:t>
            </a:r>
            <a:r>
              <a:rPr lang="en-US" b="0" i="0" u="none" strike="noStrike" dirty="0">
                <a:solidFill>
                  <a:srgbClr val="0071BC"/>
                </a:solidFill>
                <a:effectLst/>
                <a:latin typeface="BlinkMacSystemFont"/>
              </a:rPr>
              <a:t> et al</a:t>
            </a:r>
            <a:endParaRPr lang="en-US" dirty="0"/>
          </a:p>
        </p:txBody>
      </p:sp>
    </p:spTree>
    <p:extLst>
      <p:ext uri="{BB962C8B-B14F-4D97-AF65-F5344CB8AC3E}">
        <p14:creationId xmlns:p14="http://schemas.microsoft.com/office/powerpoint/2010/main" val="2407014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E1E1A44-93A6-E029-A4B2-601D0F188446}"/>
              </a:ext>
            </a:extLst>
          </p:cNvPr>
          <p:cNvSpPr>
            <a:spLocks noGrp="1"/>
          </p:cNvSpPr>
          <p:nvPr>
            <p:ph type="title"/>
          </p:nvPr>
        </p:nvSpPr>
        <p:spPr/>
        <p:txBody>
          <a:bodyPr>
            <a:normAutofit fontScale="90000"/>
          </a:bodyPr>
          <a:lstStyle/>
          <a:p>
            <a:r>
              <a:rPr lang="en-US" dirty="0"/>
              <a:t>New Bias On the gene-to-biological-function</a:t>
            </a:r>
            <a:br>
              <a:rPr lang="en-US" dirty="0"/>
            </a:br>
            <a:r>
              <a:rPr lang="en-US" dirty="0"/>
              <a:t>annotations </a:t>
            </a:r>
          </a:p>
        </p:txBody>
      </p:sp>
      <p:sp>
        <p:nvSpPr>
          <p:cNvPr id="8" name="Content Placeholder 7">
            <a:extLst>
              <a:ext uri="{FF2B5EF4-FFF2-40B4-BE49-F238E27FC236}">
                <a16:creationId xmlns:a16="http://schemas.microsoft.com/office/drawing/2014/main" id="{7BF2BA81-2F30-1B00-6D29-E35CC215907F}"/>
              </a:ext>
            </a:extLst>
          </p:cNvPr>
          <p:cNvSpPr>
            <a:spLocks noGrp="1"/>
          </p:cNvSpPr>
          <p:nvPr>
            <p:ph idx="1"/>
          </p:nvPr>
        </p:nvSpPr>
        <p:spPr/>
        <p:txBody>
          <a:bodyPr/>
          <a:lstStyle/>
          <a:p>
            <a:r>
              <a:rPr lang="en-US" b="0" i="0" dirty="0">
                <a:effectLst/>
                <a:latin typeface="Arial" panose="020B0604020202020204" pitchFamily="34" charset="0"/>
              </a:rPr>
              <a:t>reduced sensitivity to false negatives</a:t>
            </a:r>
          </a:p>
          <a:p>
            <a:endParaRPr lang="en-US" dirty="0">
              <a:latin typeface="Arial" panose="020B0604020202020204" pitchFamily="34" charset="0"/>
            </a:endParaRPr>
          </a:p>
          <a:p>
            <a:r>
              <a:rPr lang="en-US" dirty="0"/>
              <a:t>predicted interactions and gene annotations</a:t>
            </a:r>
          </a:p>
          <a:p>
            <a:endParaRPr lang="en-US" dirty="0"/>
          </a:p>
          <a:p>
            <a:endParaRPr lang="en-US" dirty="0"/>
          </a:p>
        </p:txBody>
      </p:sp>
    </p:spTree>
    <p:extLst>
      <p:ext uri="{BB962C8B-B14F-4D97-AF65-F5344CB8AC3E}">
        <p14:creationId xmlns:p14="http://schemas.microsoft.com/office/powerpoint/2010/main" val="2394862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ABB04-40F0-28A0-0EE7-6FD4EC938AD2}"/>
              </a:ext>
            </a:extLst>
          </p:cNvPr>
          <p:cNvSpPr>
            <a:spLocks noGrp="1"/>
          </p:cNvSpPr>
          <p:nvPr>
            <p:ph type="title"/>
          </p:nvPr>
        </p:nvSpPr>
        <p:spPr/>
        <p:txBody>
          <a:bodyPr/>
          <a:lstStyle/>
          <a:p>
            <a:r>
              <a:rPr lang="en-US" dirty="0"/>
              <a:t>the Jaccard coefficient</a:t>
            </a:r>
          </a:p>
        </p:txBody>
      </p:sp>
      <p:pic>
        <p:nvPicPr>
          <p:cNvPr id="7" name="Content Placeholder 6">
            <a:extLst>
              <a:ext uri="{FF2B5EF4-FFF2-40B4-BE49-F238E27FC236}">
                <a16:creationId xmlns:a16="http://schemas.microsoft.com/office/drawing/2014/main" id="{9D440468-C7CE-7E37-F560-6EA286624E88}"/>
              </a:ext>
            </a:extLst>
          </p:cNvPr>
          <p:cNvPicPr>
            <a:picLocks noGrp="1" noChangeAspect="1"/>
          </p:cNvPicPr>
          <p:nvPr>
            <p:ph sz="half" idx="2"/>
          </p:nvPr>
        </p:nvPicPr>
        <p:blipFill>
          <a:blip r:embed="rId2"/>
          <a:stretch>
            <a:fillRect/>
          </a:stretch>
        </p:blipFill>
        <p:spPr>
          <a:xfrm>
            <a:off x="5989638" y="3576708"/>
            <a:ext cx="4754562" cy="1441309"/>
          </a:xfrm>
        </p:spPr>
      </p:pic>
      <p:sp>
        <p:nvSpPr>
          <p:cNvPr id="8" name="Content Placeholder 3">
            <a:extLst>
              <a:ext uri="{FF2B5EF4-FFF2-40B4-BE49-F238E27FC236}">
                <a16:creationId xmlns:a16="http://schemas.microsoft.com/office/drawing/2014/main" id="{F0747A9A-1C2A-E8C7-611B-597BC8A986CA}"/>
              </a:ext>
            </a:extLst>
          </p:cNvPr>
          <p:cNvSpPr>
            <a:spLocks noGrp="1"/>
          </p:cNvSpPr>
          <p:nvPr>
            <p:ph sz="half" idx="1"/>
          </p:nvPr>
        </p:nvSpPr>
        <p:spPr>
          <a:xfrm>
            <a:off x="1023938" y="2286000"/>
            <a:ext cx="4754562" cy="4022725"/>
          </a:xfrm>
        </p:spPr>
        <p:txBody>
          <a:bodyPr anchor="ctr"/>
          <a:lstStyle/>
          <a:p>
            <a:r>
              <a:rPr lang="en-US" b="1" i="0" dirty="0">
                <a:effectLst/>
                <a:latin typeface="Arial" panose="020B0604020202020204" pitchFamily="34" charset="0"/>
              </a:rPr>
              <a:t>A: </a:t>
            </a:r>
            <a:r>
              <a:rPr lang="en-US" b="0" i="0" dirty="0">
                <a:effectLst/>
                <a:latin typeface="Arial" panose="020B0604020202020204" pitchFamily="34" charset="0"/>
              </a:rPr>
              <a:t>set of genes targeted by the group</a:t>
            </a:r>
          </a:p>
          <a:p>
            <a:r>
              <a:rPr lang="en-US" b="1" i="0" dirty="0">
                <a:effectLst/>
                <a:latin typeface="Arial" panose="020B0604020202020204" pitchFamily="34" charset="0"/>
              </a:rPr>
              <a:t>B:</a:t>
            </a:r>
            <a:r>
              <a:rPr lang="en-US" b="0" i="0" dirty="0">
                <a:effectLst/>
                <a:latin typeface="Arial" panose="020B0604020202020204" pitchFamily="34" charset="0"/>
              </a:rPr>
              <a:t> set of genes that participate in the </a:t>
            </a:r>
            <a:r>
              <a:rPr lang="en-US" dirty="0">
                <a:latin typeface="Arial" panose="020B0604020202020204" pitchFamily="34" charset="0"/>
              </a:rPr>
              <a:t>GO</a:t>
            </a:r>
            <a:r>
              <a:rPr lang="en-US" b="0" i="0" dirty="0">
                <a:effectLst/>
                <a:latin typeface="Arial" panose="020B0604020202020204" pitchFamily="34" charset="0"/>
              </a:rPr>
              <a:t> category</a:t>
            </a:r>
            <a:endParaRPr lang="en-US" dirty="0"/>
          </a:p>
        </p:txBody>
      </p:sp>
    </p:spTree>
    <p:extLst>
      <p:ext uri="{BB962C8B-B14F-4D97-AF65-F5344CB8AC3E}">
        <p14:creationId xmlns:p14="http://schemas.microsoft.com/office/powerpoint/2010/main" val="1445146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02745-9790-008E-9654-414D128C411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F39C6C8-FE2B-A198-2C3B-703170578DFD}"/>
              </a:ext>
            </a:extLst>
          </p:cNvPr>
          <p:cNvSpPr>
            <a:spLocks noGrp="1"/>
          </p:cNvSpPr>
          <p:nvPr>
            <p:ph sz="half" idx="1"/>
          </p:nvPr>
        </p:nvSpPr>
        <p:spPr/>
        <p:txBody>
          <a:bodyPr vert="horz" lIns="45720" tIns="45720" rIns="45720" bIns="45720" rtlCol="0" anchor="ctr">
            <a:normAutofit fontScale="92500" lnSpcReduction="10000"/>
          </a:bodyPr>
          <a:lstStyle/>
          <a:p>
            <a:pPr marL="457200" indent="-457200">
              <a:buFont typeface="+mj-lt"/>
              <a:buAutoNum type="arabicPeriod"/>
            </a:pPr>
            <a:r>
              <a:rPr lang="en-US" dirty="0">
                <a:latin typeface="Arial" panose="020B0604020202020204" pitchFamily="34" charset="0"/>
              </a:rPr>
              <a:t>randomized miRNA</a:t>
            </a:r>
          </a:p>
          <a:p>
            <a:pPr marL="630936" lvl="1" indent="-457200"/>
            <a:r>
              <a:rPr lang="en-US" dirty="0">
                <a:latin typeface="Arial" panose="020B0604020202020204" pitchFamily="34" charset="0"/>
              </a:rPr>
              <a:t>1 million randomly assembled miRNA groups </a:t>
            </a:r>
          </a:p>
          <a:p>
            <a:pPr marL="630936" lvl="1" indent="-457200"/>
            <a:r>
              <a:rPr lang="en-US" dirty="0">
                <a:latin typeface="Arial" panose="020B0604020202020204" pitchFamily="34" charset="0"/>
              </a:rPr>
              <a:t>14 miRNAs each. </a:t>
            </a:r>
          </a:p>
          <a:p>
            <a:pPr marL="457200" indent="-457200">
              <a:buFont typeface="+mj-lt"/>
              <a:buAutoNum type="arabicPeriod"/>
            </a:pPr>
            <a:r>
              <a:rPr lang="en-US" dirty="0">
                <a:latin typeface="Arial" panose="020B0604020202020204" pitchFamily="34" charset="0"/>
              </a:rPr>
              <a:t>calculated the gene members intersection</a:t>
            </a:r>
          </a:p>
          <a:p>
            <a:pPr marL="630936" lvl="1" indent="-457200"/>
            <a:r>
              <a:rPr lang="en-US" dirty="0">
                <a:latin typeface="Arial" panose="020B0604020202020204" pitchFamily="34" charset="0"/>
              </a:rPr>
              <a:t>GO category in the data set</a:t>
            </a:r>
          </a:p>
          <a:p>
            <a:pPr marL="630936" lvl="1" indent="-457200"/>
            <a:r>
              <a:rPr lang="en-US" dirty="0">
                <a:latin typeface="Arial" panose="020B0604020202020204" pitchFamily="34" charset="0"/>
              </a:rPr>
              <a:t>targeted by the miRNAs in the group</a:t>
            </a:r>
          </a:p>
          <a:p>
            <a:pPr marL="457200" indent="-457200">
              <a:buFont typeface="+mj-lt"/>
              <a:buAutoNum type="arabicPeriod"/>
            </a:pPr>
            <a:r>
              <a:rPr lang="en-US" dirty="0">
                <a:latin typeface="Arial" panose="020B0604020202020204" pitchFamily="34" charset="0"/>
              </a:rPr>
              <a:t>plotted the expected hypergeometric distribution for the overlaps</a:t>
            </a:r>
          </a:p>
          <a:p>
            <a:pPr marL="630936" lvl="1" indent="-457200"/>
            <a:r>
              <a:rPr lang="en-US" dirty="0">
                <a:latin typeface="Arial" panose="020B0604020202020204" pitchFamily="34" charset="0"/>
              </a:rPr>
              <a:t>number of targeted/non-targeted genes </a:t>
            </a:r>
          </a:p>
          <a:p>
            <a:pPr marL="630936" lvl="1" indent="-457200"/>
            <a:r>
              <a:rPr lang="en-US" dirty="0">
                <a:latin typeface="Arial" panose="020B0604020202020204" pitchFamily="34" charset="0"/>
              </a:rPr>
              <a:t>number of genes belonging/not-belonging</a:t>
            </a:r>
            <a:br>
              <a:rPr lang="en-US" dirty="0">
                <a:latin typeface="Arial" panose="020B0604020202020204" pitchFamily="34" charset="0"/>
              </a:rPr>
            </a:br>
            <a:r>
              <a:rPr lang="en-US" dirty="0">
                <a:latin typeface="Arial" panose="020B0604020202020204" pitchFamily="34" charset="0"/>
              </a:rPr>
              <a:t>to the same GO term</a:t>
            </a:r>
          </a:p>
        </p:txBody>
      </p:sp>
      <p:sp>
        <p:nvSpPr>
          <p:cNvPr id="4" name="Content Placeholder 3">
            <a:extLst>
              <a:ext uri="{FF2B5EF4-FFF2-40B4-BE49-F238E27FC236}">
                <a16:creationId xmlns:a16="http://schemas.microsoft.com/office/drawing/2014/main" id="{E2941B93-0DC4-7764-FE96-7A3DA9E684EF}"/>
              </a:ext>
            </a:extLst>
          </p:cNvPr>
          <p:cNvSpPr>
            <a:spLocks noGrp="1"/>
          </p:cNvSpPr>
          <p:nvPr>
            <p:ph sz="half" idx="2"/>
          </p:nvPr>
        </p:nvSpPr>
        <p:spPr/>
        <p:txBody>
          <a:bodyPr>
            <a:normAutofit fontScale="92500" lnSpcReduction="10000"/>
          </a:bodyPr>
          <a:lstStyle/>
          <a:p>
            <a:pPr>
              <a:buFont typeface="Wingdings" panose="05000000000000000000" pitchFamily="2" charset="2"/>
              <a:buChar char="§"/>
            </a:pPr>
            <a:r>
              <a:rPr lang="en-US" dirty="0">
                <a:latin typeface="Arial" panose="020B0604020202020204" pitchFamily="34" charset="0"/>
              </a:rPr>
              <a:t>3</a:t>
            </a:r>
            <a:r>
              <a:rPr lang="en-US" b="0" i="0" dirty="0">
                <a:effectLst/>
                <a:latin typeface="Arial" panose="020B0604020202020204" pitchFamily="34" charset="0"/>
              </a:rPr>
              <a:t>106 out of a total of 15064 genes are indicated as targets in the set of interactions</a:t>
            </a:r>
          </a:p>
          <a:p>
            <a:pPr marL="0" indent="0">
              <a:buNone/>
            </a:pPr>
            <a:endParaRPr lang="en-US" dirty="0">
              <a:latin typeface="Arial" panose="020B0604020202020204" pitchFamily="34" charset="0"/>
            </a:endParaRPr>
          </a:p>
          <a:p>
            <a:pPr>
              <a:buFont typeface="Wingdings" panose="05000000000000000000" pitchFamily="2" charset="2"/>
              <a:buChar char="§"/>
            </a:pPr>
            <a:r>
              <a:rPr lang="en-US" b="0" i="0" dirty="0">
                <a:effectLst/>
                <a:latin typeface="Arial" panose="020B0604020202020204" pitchFamily="34" charset="0"/>
              </a:rPr>
              <a:t>expected hypergeometric distribution following</a:t>
            </a:r>
            <a:endParaRPr lang="en-US" dirty="0">
              <a:latin typeface="Arial" panose="020B0604020202020204" pitchFamily="34" charset="0"/>
            </a:endParaRPr>
          </a:p>
          <a:p>
            <a:endParaRPr lang="en-US" dirty="0"/>
          </a:p>
        </p:txBody>
      </p:sp>
    </p:spTree>
    <p:extLst>
      <p:ext uri="{BB962C8B-B14F-4D97-AF65-F5344CB8AC3E}">
        <p14:creationId xmlns:p14="http://schemas.microsoft.com/office/powerpoint/2010/main" val="985723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F93B4-7EFB-C316-BF03-6D66744FA6BA}"/>
              </a:ext>
            </a:extLst>
          </p:cNvPr>
          <p:cNvSpPr>
            <a:spLocks noGrp="1"/>
          </p:cNvSpPr>
          <p:nvPr>
            <p:ph type="title"/>
          </p:nvPr>
        </p:nvSpPr>
        <p:spPr/>
        <p:txBody>
          <a:bodyPr/>
          <a:lstStyle/>
          <a:p>
            <a:r>
              <a:rPr lang="en-US" dirty="0"/>
              <a:t>Bias in miRNA enrichment analysis related to gene functional annotations</a:t>
            </a:r>
          </a:p>
        </p:txBody>
      </p:sp>
      <p:sp>
        <p:nvSpPr>
          <p:cNvPr id="6" name="Text Placeholder 5">
            <a:extLst>
              <a:ext uri="{FF2B5EF4-FFF2-40B4-BE49-F238E27FC236}">
                <a16:creationId xmlns:a16="http://schemas.microsoft.com/office/drawing/2014/main" id="{E7450ABE-7DA1-22B4-1D3F-47D996E28D6D}"/>
              </a:ext>
            </a:extLst>
          </p:cNvPr>
          <p:cNvSpPr>
            <a:spLocks noGrp="1"/>
          </p:cNvSpPr>
          <p:nvPr>
            <p:ph type="body" idx="1"/>
          </p:nvPr>
        </p:nvSpPr>
        <p:spPr/>
        <p:txBody>
          <a:bodyPr/>
          <a:lstStyle/>
          <a:p>
            <a:r>
              <a:rPr lang="en-US" dirty="0"/>
              <a:t>Authors</a:t>
            </a:r>
          </a:p>
        </p:txBody>
      </p:sp>
      <p:sp>
        <p:nvSpPr>
          <p:cNvPr id="7" name="Content Placeholder 6">
            <a:extLst>
              <a:ext uri="{FF2B5EF4-FFF2-40B4-BE49-F238E27FC236}">
                <a16:creationId xmlns:a16="http://schemas.microsoft.com/office/drawing/2014/main" id="{7F95D0BA-DAE7-65A2-6C4F-632663462674}"/>
              </a:ext>
            </a:extLst>
          </p:cNvPr>
          <p:cNvSpPr>
            <a:spLocks noGrp="1"/>
          </p:cNvSpPr>
          <p:nvPr>
            <p:ph sz="half" idx="2"/>
          </p:nvPr>
        </p:nvSpPr>
        <p:spPr>
          <a:xfrm>
            <a:off x="1024128" y="2967788"/>
            <a:ext cx="4754880" cy="2406317"/>
          </a:xfrm>
        </p:spPr>
        <p:txBody>
          <a:bodyPr>
            <a:normAutofit fontScale="92500" lnSpcReduction="10000"/>
          </a:bodyPr>
          <a:lstStyle/>
          <a:p>
            <a:pPr>
              <a:buFont typeface="Arial" panose="020B0604020202020204" pitchFamily="34" charset="0"/>
              <a:buChar char="•"/>
            </a:pPr>
            <a:r>
              <a:rPr lang="en-US" dirty="0"/>
              <a:t>Konstantinos </a:t>
            </a:r>
            <a:r>
              <a:rPr lang="en-US" dirty="0" err="1"/>
              <a:t>Zagganas</a:t>
            </a:r>
            <a:endParaRPr lang="en-US" dirty="0"/>
          </a:p>
          <a:p>
            <a:pPr>
              <a:buFont typeface="Arial" panose="020B0604020202020204" pitchFamily="34" charset="0"/>
              <a:buChar char="•"/>
            </a:pPr>
            <a:r>
              <a:rPr lang="en-US" dirty="0"/>
              <a:t>Thanasis </a:t>
            </a:r>
            <a:r>
              <a:rPr lang="en-US" dirty="0" err="1"/>
              <a:t>Vergoulis</a:t>
            </a:r>
            <a:endParaRPr lang="en-US" dirty="0"/>
          </a:p>
          <a:p>
            <a:pPr>
              <a:buFont typeface="Arial" panose="020B0604020202020204" pitchFamily="34" charset="0"/>
              <a:buChar char="•"/>
            </a:pPr>
            <a:r>
              <a:rPr lang="en-US" dirty="0"/>
              <a:t>Georgios K. </a:t>
            </a:r>
            <a:r>
              <a:rPr lang="en-US" dirty="0" err="1"/>
              <a:t>Georgakilas</a:t>
            </a:r>
            <a:endParaRPr lang="en-US" dirty="0"/>
          </a:p>
          <a:p>
            <a:pPr>
              <a:buFont typeface="Arial" panose="020B0604020202020204" pitchFamily="34" charset="0"/>
              <a:buChar char="•"/>
            </a:pPr>
            <a:r>
              <a:rPr lang="en-US" dirty="0"/>
              <a:t>Spiros </a:t>
            </a:r>
            <a:r>
              <a:rPr lang="en-US" dirty="0" err="1"/>
              <a:t>Skiadopoulos</a:t>
            </a:r>
            <a:endParaRPr lang="en-US" dirty="0"/>
          </a:p>
          <a:p>
            <a:pPr>
              <a:buFont typeface="Arial" panose="020B0604020202020204" pitchFamily="34" charset="0"/>
              <a:buChar char="•"/>
            </a:pPr>
            <a:r>
              <a:rPr lang="en-US" dirty="0"/>
              <a:t>Theodore </a:t>
            </a:r>
            <a:r>
              <a:rPr lang="en-US" dirty="0" err="1"/>
              <a:t>Dalamagas</a:t>
            </a:r>
            <a:endParaRPr lang="en-US" dirty="0"/>
          </a:p>
        </p:txBody>
      </p:sp>
      <p:sp>
        <p:nvSpPr>
          <p:cNvPr id="8" name="Text Placeholder 7">
            <a:extLst>
              <a:ext uri="{FF2B5EF4-FFF2-40B4-BE49-F238E27FC236}">
                <a16:creationId xmlns:a16="http://schemas.microsoft.com/office/drawing/2014/main" id="{321DEE90-AF27-F02E-FC6D-72319ADB35D5}"/>
              </a:ext>
            </a:extLst>
          </p:cNvPr>
          <p:cNvSpPr>
            <a:spLocks noGrp="1"/>
          </p:cNvSpPr>
          <p:nvPr>
            <p:ph type="body" sz="quarter" idx="3"/>
          </p:nvPr>
        </p:nvSpPr>
        <p:spPr/>
        <p:txBody>
          <a:bodyPr/>
          <a:lstStyle/>
          <a:p>
            <a:pPr algn="ctr"/>
            <a:r>
              <a:rPr lang="en-US" dirty="0"/>
              <a:t>Institutions</a:t>
            </a:r>
          </a:p>
        </p:txBody>
      </p:sp>
      <p:sp>
        <p:nvSpPr>
          <p:cNvPr id="9" name="Content Placeholder 8">
            <a:extLst>
              <a:ext uri="{FF2B5EF4-FFF2-40B4-BE49-F238E27FC236}">
                <a16:creationId xmlns:a16="http://schemas.microsoft.com/office/drawing/2014/main" id="{4FB3DF13-CD8C-DA88-4E00-2B710FCC5F5F}"/>
              </a:ext>
            </a:extLst>
          </p:cNvPr>
          <p:cNvSpPr>
            <a:spLocks noGrp="1"/>
          </p:cNvSpPr>
          <p:nvPr>
            <p:ph sz="quarter" idx="4"/>
          </p:nvPr>
        </p:nvSpPr>
        <p:spPr>
          <a:xfrm>
            <a:off x="5037221" y="2967788"/>
            <a:ext cx="5706979" cy="1106907"/>
          </a:xfrm>
        </p:spPr>
        <p:txBody>
          <a:bodyPr>
            <a:normAutofit fontScale="92500" lnSpcReduction="10000"/>
          </a:bodyPr>
          <a:lstStyle/>
          <a:p>
            <a:pPr marL="251460" indent="-342900" algn="ctr">
              <a:spcBef>
                <a:spcPts val="0"/>
              </a:spcBef>
              <a:spcAft>
                <a:spcPts val="0"/>
              </a:spcAft>
              <a:buFont typeface="Arial" panose="020B0604020202020204" pitchFamily="34" charset="0"/>
              <a:buChar char="•"/>
            </a:pPr>
            <a:r>
              <a:rPr lang="en-US" dirty="0"/>
              <a:t>University of the Peloponnese</a:t>
            </a:r>
          </a:p>
          <a:p>
            <a:pPr marL="251460" indent="-342900" algn="ctr">
              <a:spcBef>
                <a:spcPts val="0"/>
              </a:spcBef>
              <a:spcAft>
                <a:spcPts val="0"/>
              </a:spcAft>
              <a:buFont typeface="Arial" panose="020B0604020202020204" pitchFamily="34" charset="0"/>
              <a:buChar char="•"/>
            </a:pPr>
            <a:r>
              <a:rPr lang="en-US" dirty="0"/>
              <a:t>Information Management Systems Institute, “Athena” Research Center</a:t>
            </a:r>
          </a:p>
          <a:p>
            <a:pPr marL="251460" indent="-342900" algn="ctr">
              <a:spcBef>
                <a:spcPts val="0"/>
              </a:spcBef>
              <a:spcAft>
                <a:spcPts val="0"/>
              </a:spcAft>
              <a:buFont typeface="Arial" panose="020B0604020202020204" pitchFamily="34" charset="0"/>
              <a:buChar char="•"/>
            </a:pPr>
            <a:r>
              <a:rPr lang="en-US" dirty="0"/>
              <a:t>Department of Biology, University of Patras</a:t>
            </a:r>
          </a:p>
        </p:txBody>
      </p:sp>
      <p:pic>
        <p:nvPicPr>
          <p:cNvPr id="11" name="Picture 10">
            <a:extLst>
              <a:ext uri="{FF2B5EF4-FFF2-40B4-BE49-F238E27FC236}">
                <a16:creationId xmlns:a16="http://schemas.microsoft.com/office/drawing/2014/main" id="{B307F2C0-A3C6-BC4B-F7EA-25FBD438F1D3}"/>
              </a:ext>
            </a:extLst>
          </p:cNvPr>
          <p:cNvPicPr>
            <a:picLocks noChangeAspect="1"/>
          </p:cNvPicPr>
          <p:nvPr/>
        </p:nvPicPr>
        <p:blipFill>
          <a:blip r:embed="rId2"/>
          <a:stretch>
            <a:fillRect/>
          </a:stretch>
        </p:blipFill>
        <p:spPr>
          <a:xfrm>
            <a:off x="6257647" y="4271657"/>
            <a:ext cx="1369472" cy="1027104"/>
          </a:xfrm>
          <a:prstGeom prst="rect">
            <a:avLst/>
          </a:prstGeom>
        </p:spPr>
      </p:pic>
      <p:pic>
        <p:nvPicPr>
          <p:cNvPr id="13" name="Picture 12">
            <a:extLst>
              <a:ext uri="{FF2B5EF4-FFF2-40B4-BE49-F238E27FC236}">
                <a16:creationId xmlns:a16="http://schemas.microsoft.com/office/drawing/2014/main" id="{A515CB2F-BB73-D7DD-79C2-3FFEDE81692D}"/>
              </a:ext>
            </a:extLst>
          </p:cNvPr>
          <p:cNvPicPr>
            <a:picLocks noChangeAspect="1"/>
          </p:cNvPicPr>
          <p:nvPr/>
        </p:nvPicPr>
        <p:blipFill>
          <a:blip r:embed="rId3"/>
          <a:stretch>
            <a:fillRect/>
          </a:stretch>
        </p:blipFill>
        <p:spPr>
          <a:xfrm>
            <a:off x="7884513" y="4431111"/>
            <a:ext cx="882677" cy="856092"/>
          </a:xfrm>
          <a:prstGeom prst="rect">
            <a:avLst/>
          </a:prstGeom>
        </p:spPr>
      </p:pic>
      <p:pic>
        <p:nvPicPr>
          <p:cNvPr id="15" name="Picture 14">
            <a:extLst>
              <a:ext uri="{FF2B5EF4-FFF2-40B4-BE49-F238E27FC236}">
                <a16:creationId xmlns:a16="http://schemas.microsoft.com/office/drawing/2014/main" id="{10AB437A-2D3B-746E-BBDE-E4D42974A996}"/>
              </a:ext>
            </a:extLst>
          </p:cNvPr>
          <p:cNvPicPr>
            <a:picLocks noChangeAspect="1"/>
          </p:cNvPicPr>
          <p:nvPr/>
        </p:nvPicPr>
        <p:blipFill>
          <a:blip r:embed="rId4"/>
          <a:stretch>
            <a:fillRect/>
          </a:stretch>
        </p:blipFill>
        <p:spPr>
          <a:xfrm>
            <a:off x="9024584" y="4182986"/>
            <a:ext cx="1359721" cy="1359721"/>
          </a:xfrm>
          <a:prstGeom prst="rect">
            <a:avLst/>
          </a:prstGeom>
        </p:spPr>
      </p:pic>
    </p:spTree>
    <p:extLst>
      <p:ext uri="{BB962C8B-B14F-4D97-AF65-F5344CB8AC3E}">
        <p14:creationId xmlns:p14="http://schemas.microsoft.com/office/powerpoint/2010/main" val="2274174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E191A-B79B-422B-753B-E2588CDBD5E9}"/>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ED151038-1837-9429-0568-085501C75888}"/>
              </a:ext>
            </a:extLst>
          </p:cNvPr>
          <p:cNvSpPr>
            <a:spLocks noGrp="1"/>
          </p:cNvSpPr>
          <p:nvPr>
            <p:ph sz="half" idx="1"/>
          </p:nvPr>
        </p:nvSpPr>
        <p:spPr/>
        <p:txBody>
          <a:bodyPr/>
          <a:lstStyle/>
          <a:p>
            <a:r>
              <a:rPr lang="en-US" b="0" i="0" dirty="0">
                <a:effectLst/>
                <a:latin typeface="Arial" panose="020B0604020202020204" pitchFamily="34" charset="0"/>
              </a:rPr>
              <a:t>categories that describe more specific biological functions, tend to significantly overlap with the</a:t>
            </a:r>
            <a:br>
              <a:rPr lang="en-US" dirty="0"/>
            </a:br>
            <a:r>
              <a:rPr lang="en-US" b="0" i="0" dirty="0">
                <a:effectLst/>
                <a:latin typeface="Arial" panose="020B0604020202020204" pitchFamily="34" charset="0"/>
              </a:rPr>
              <a:t>hypergeometric distribution.</a:t>
            </a:r>
          </a:p>
          <a:p>
            <a:r>
              <a:rPr lang="en-US" b="0" i="0" dirty="0">
                <a:effectLst/>
                <a:latin typeface="Arial" panose="020B0604020202020204" pitchFamily="34" charset="0"/>
              </a:rPr>
              <a:t>categories that present the larger mismatch seem to be those, that contain a large number of genes</a:t>
            </a:r>
          </a:p>
          <a:p>
            <a:r>
              <a:rPr lang="en-US" b="0" i="0" dirty="0">
                <a:effectLst/>
                <a:latin typeface="Arial" panose="020B0604020202020204" pitchFamily="34" charset="0"/>
              </a:rPr>
              <a:t>mismatch is indeed more prominent as the size of the category increase</a:t>
            </a:r>
            <a:endParaRPr lang="en-US" dirty="0"/>
          </a:p>
        </p:txBody>
      </p:sp>
      <p:sp>
        <p:nvSpPr>
          <p:cNvPr id="4" name="Content Placeholder 3">
            <a:extLst>
              <a:ext uri="{FF2B5EF4-FFF2-40B4-BE49-F238E27FC236}">
                <a16:creationId xmlns:a16="http://schemas.microsoft.com/office/drawing/2014/main" id="{DACFF14D-1D5F-2461-FB46-E487553227CE}"/>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235299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7211F-F428-E79A-867C-F9C2775E28A1}"/>
              </a:ext>
            </a:extLst>
          </p:cNvPr>
          <p:cNvSpPr>
            <a:spLocks noGrp="1"/>
          </p:cNvSpPr>
          <p:nvPr>
            <p:ph type="title"/>
          </p:nvPr>
        </p:nvSpPr>
        <p:spPr/>
        <p:txBody>
          <a:bodyPr/>
          <a:lstStyle/>
          <a:p>
            <a:r>
              <a:rPr lang="en-US" dirty="0"/>
              <a:t>distance between the distributions</a:t>
            </a:r>
          </a:p>
        </p:txBody>
      </p:sp>
      <p:pic>
        <p:nvPicPr>
          <p:cNvPr id="6" name="Content Placeholder 5">
            <a:extLst>
              <a:ext uri="{FF2B5EF4-FFF2-40B4-BE49-F238E27FC236}">
                <a16:creationId xmlns:a16="http://schemas.microsoft.com/office/drawing/2014/main" id="{631345F1-604A-2EAD-0853-7B18D8FF6D22}"/>
              </a:ext>
            </a:extLst>
          </p:cNvPr>
          <p:cNvPicPr>
            <a:picLocks noGrp="1" noChangeAspect="1"/>
          </p:cNvPicPr>
          <p:nvPr>
            <p:ph sz="half" idx="1"/>
          </p:nvPr>
        </p:nvPicPr>
        <p:blipFill>
          <a:blip r:embed="rId2"/>
          <a:stretch>
            <a:fillRect/>
          </a:stretch>
        </p:blipFill>
        <p:spPr>
          <a:xfrm>
            <a:off x="2417691" y="1535833"/>
            <a:ext cx="6932946" cy="5199709"/>
          </a:xfrm>
        </p:spPr>
      </p:pic>
    </p:spTree>
    <p:extLst>
      <p:ext uri="{BB962C8B-B14F-4D97-AF65-F5344CB8AC3E}">
        <p14:creationId xmlns:p14="http://schemas.microsoft.com/office/powerpoint/2010/main" val="3554280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8255D13-9361-85B4-A561-0B9BC0E62305}"/>
              </a:ext>
            </a:extLst>
          </p:cNvPr>
          <p:cNvSpPr>
            <a:spLocks noGrp="1"/>
          </p:cNvSpPr>
          <p:nvPr>
            <p:ph type="title"/>
          </p:nvPr>
        </p:nvSpPr>
        <p:spPr/>
        <p:txBody>
          <a:bodyPr>
            <a:normAutofit/>
          </a:bodyPr>
          <a:lstStyle/>
          <a:p>
            <a:r>
              <a:rPr lang="en-US" dirty="0"/>
              <a:t>The effect is even more pronounced for </a:t>
            </a:r>
            <a:r>
              <a:rPr lang="en-US" dirty="0" err="1"/>
              <a:t>DisGeNET</a:t>
            </a:r>
            <a:endParaRPr lang="en-US" dirty="0"/>
          </a:p>
        </p:txBody>
      </p:sp>
      <p:sp>
        <p:nvSpPr>
          <p:cNvPr id="6" name="Content Placeholder 5">
            <a:extLst>
              <a:ext uri="{FF2B5EF4-FFF2-40B4-BE49-F238E27FC236}">
                <a16:creationId xmlns:a16="http://schemas.microsoft.com/office/drawing/2014/main" id="{D85C7371-D91F-3641-A066-428244DE27B2}"/>
              </a:ext>
            </a:extLst>
          </p:cNvPr>
          <p:cNvSpPr>
            <a:spLocks noGrp="1"/>
          </p:cNvSpPr>
          <p:nvPr>
            <p:ph idx="1"/>
          </p:nvPr>
        </p:nvSpPr>
        <p:spPr/>
        <p:txBody>
          <a:bodyPr/>
          <a:lstStyle/>
          <a:p>
            <a:r>
              <a:rPr lang="en-US" dirty="0"/>
              <a:t>and the relationship between the disease size and the distance between the two distribution.</a:t>
            </a:r>
          </a:p>
          <a:p>
            <a:r>
              <a:rPr lang="en-US" dirty="0"/>
              <a:t>This can maybe be explained by the fact that </a:t>
            </a:r>
            <a:r>
              <a:rPr lang="en-US" b="1" dirty="0"/>
              <a:t>the text mining tools </a:t>
            </a:r>
            <a:r>
              <a:rPr lang="en-US" dirty="0"/>
              <a:t>used to compile the database, utilize structured vocabularies and ontologies. </a:t>
            </a:r>
          </a:p>
          <a:p>
            <a:r>
              <a:rPr lang="en-US" dirty="0"/>
              <a:t>Thus, the hierarchy existing between the diseases introduces the same bias as seen for GO. </a:t>
            </a:r>
          </a:p>
          <a:p>
            <a:r>
              <a:rPr lang="en-US" dirty="0"/>
              <a:t>KEGG has the same effect. This could maybe be attributed to complex interactions between genes in pathways that are not specified in the data set. </a:t>
            </a:r>
          </a:p>
        </p:txBody>
      </p:sp>
    </p:spTree>
    <p:extLst>
      <p:ext uri="{BB962C8B-B14F-4D97-AF65-F5344CB8AC3E}">
        <p14:creationId xmlns:p14="http://schemas.microsoft.com/office/powerpoint/2010/main" val="194180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30545-24AD-714B-342F-51871B0D68A3}"/>
              </a:ext>
            </a:extLst>
          </p:cNvPr>
          <p:cNvSpPr>
            <a:spLocks noGrp="1"/>
          </p:cNvSpPr>
          <p:nvPr>
            <p:ph type="title"/>
          </p:nvPr>
        </p:nvSpPr>
        <p:spPr/>
        <p:txBody>
          <a:bodyPr/>
          <a:lstStyle/>
          <a:p>
            <a:r>
              <a:rPr lang="en-US" dirty="0"/>
              <a:t>BUFET2</a:t>
            </a:r>
          </a:p>
        </p:txBody>
      </p:sp>
      <p:pic>
        <p:nvPicPr>
          <p:cNvPr id="5" name="Content Placeholder 4">
            <a:extLst>
              <a:ext uri="{FF2B5EF4-FFF2-40B4-BE49-F238E27FC236}">
                <a16:creationId xmlns:a16="http://schemas.microsoft.com/office/drawing/2014/main" id="{CEB35D82-F4E3-A27F-C528-AC4E66F5367B}"/>
              </a:ext>
            </a:extLst>
          </p:cNvPr>
          <p:cNvPicPr>
            <a:picLocks noGrp="1" noChangeAspect="1"/>
          </p:cNvPicPr>
          <p:nvPr>
            <p:ph idx="1"/>
          </p:nvPr>
        </p:nvPicPr>
        <p:blipFill>
          <a:blip r:embed="rId2"/>
          <a:stretch>
            <a:fillRect/>
          </a:stretch>
        </p:blipFill>
        <p:spPr>
          <a:xfrm>
            <a:off x="1362644" y="2286000"/>
            <a:ext cx="9042850" cy="4022725"/>
          </a:xfrm>
        </p:spPr>
      </p:pic>
    </p:spTree>
    <p:extLst>
      <p:ext uri="{BB962C8B-B14F-4D97-AF65-F5344CB8AC3E}">
        <p14:creationId xmlns:p14="http://schemas.microsoft.com/office/powerpoint/2010/main" val="16184669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6D7AA-319C-0A61-B354-2F646B78CEE0}"/>
              </a:ext>
            </a:extLst>
          </p:cNvPr>
          <p:cNvSpPr>
            <a:spLocks noGrp="1"/>
          </p:cNvSpPr>
          <p:nvPr>
            <p:ph type="title"/>
          </p:nvPr>
        </p:nvSpPr>
        <p:spPr>
          <a:xfrm>
            <a:off x="1352374" y="2679192"/>
            <a:ext cx="3133581" cy="1499616"/>
          </a:xfrm>
        </p:spPr>
        <p:txBody>
          <a:bodyPr>
            <a:normAutofit/>
          </a:bodyPr>
          <a:lstStyle/>
          <a:p>
            <a:r>
              <a:rPr lang="en-US" sz="4000" dirty="0"/>
              <a:t>Example Data</a:t>
            </a:r>
          </a:p>
        </p:txBody>
      </p:sp>
      <p:pic>
        <p:nvPicPr>
          <p:cNvPr id="5" name="Content Placeholder 4">
            <a:extLst>
              <a:ext uri="{FF2B5EF4-FFF2-40B4-BE49-F238E27FC236}">
                <a16:creationId xmlns:a16="http://schemas.microsoft.com/office/drawing/2014/main" id="{DE794CBF-3EAD-D9ED-2267-466876357506}"/>
              </a:ext>
            </a:extLst>
          </p:cNvPr>
          <p:cNvPicPr>
            <a:picLocks noChangeAspect="1"/>
          </p:cNvPicPr>
          <p:nvPr/>
        </p:nvPicPr>
        <p:blipFill>
          <a:blip r:embed="rId2"/>
          <a:stretch>
            <a:fillRect/>
          </a:stretch>
        </p:blipFill>
        <p:spPr>
          <a:xfrm>
            <a:off x="5098291" y="640080"/>
            <a:ext cx="5997678" cy="5577840"/>
          </a:xfrm>
          <a:prstGeom prst="rect">
            <a:avLst/>
          </a:prstGeom>
        </p:spPr>
      </p:pic>
    </p:spTree>
    <p:extLst>
      <p:ext uri="{BB962C8B-B14F-4D97-AF65-F5344CB8AC3E}">
        <p14:creationId xmlns:p14="http://schemas.microsoft.com/office/powerpoint/2010/main" val="27004803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054AB-E3EB-890F-F327-5693EC70A853}"/>
              </a:ext>
            </a:extLst>
          </p:cNvPr>
          <p:cNvSpPr>
            <a:spLocks noGrp="1"/>
          </p:cNvSpPr>
          <p:nvPr>
            <p:ph type="title"/>
          </p:nvPr>
        </p:nvSpPr>
        <p:spPr/>
        <p:txBody>
          <a:bodyPr/>
          <a:lstStyle/>
          <a:p>
            <a:r>
              <a:rPr lang="en-US" dirty="0"/>
              <a:t>Running BUFET2</a:t>
            </a:r>
          </a:p>
        </p:txBody>
      </p:sp>
      <p:sp>
        <p:nvSpPr>
          <p:cNvPr id="3" name="Content Placeholder 2">
            <a:extLst>
              <a:ext uri="{FF2B5EF4-FFF2-40B4-BE49-F238E27FC236}">
                <a16:creationId xmlns:a16="http://schemas.microsoft.com/office/drawing/2014/main" id="{CFB6C2B8-CD86-1348-5B59-8F8DB4F92FCA}"/>
              </a:ext>
            </a:extLst>
          </p:cNvPr>
          <p:cNvSpPr>
            <a:spLocks noGrp="1"/>
          </p:cNvSpPr>
          <p:nvPr>
            <p:ph idx="1"/>
          </p:nvPr>
        </p:nvSpPr>
        <p:spPr/>
        <p:txBody>
          <a:bodyPr anchor="ctr">
            <a:normAutofit/>
          </a:bodyPr>
          <a:lstStyle/>
          <a:p>
            <a:r>
              <a:rPr lang="en-US" sz="3200" dirty="0"/>
              <a:t>python3 bufet2.py -miRNA </a:t>
            </a:r>
            <a:r>
              <a:rPr lang="en-US" sz="3200" dirty="0">
                <a:solidFill>
                  <a:schemeClr val="bg1">
                    <a:lumMod val="50000"/>
                  </a:schemeClr>
                </a:solidFill>
              </a:rPr>
              <a:t>microRNA_list.txt</a:t>
            </a:r>
            <a:r>
              <a:rPr lang="en-US" sz="3200" dirty="0"/>
              <a:t> -interactions </a:t>
            </a:r>
            <a:r>
              <a:rPr lang="en-US" sz="3200" dirty="0" err="1">
                <a:solidFill>
                  <a:schemeClr val="bg1">
                    <a:lumMod val="50000"/>
                  </a:schemeClr>
                </a:solidFill>
              </a:rPr>
              <a:t>microRNA:Target_interactions.txt</a:t>
            </a:r>
            <a:r>
              <a:rPr lang="en-US" sz="3200" dirty="0"/>
              <a:t> -annotations </a:t>
            </a:r>
            <a:r>
              <a:rPr lang="en-US" sz="3200" dirty="0">
                <a:solidFill>
                  <a:schemeClr val="bg1">
                    <a:lumMod val="50000"/>
                  </a:schemeClr>
                </a:solidFill>
              </a:rPr>
              <a:t>functional_annotations.csv</a:t>
            </a:r>
            <a:r>
              <a:rPr lang="en-US" sz="3200" dirty="0"/>
              <a:t> -iterations 1000000 -output </a:t>
            </a:r>
            <a:r>
              <a:rPr lang="en-US" sz="3200" dirty="0">
                <a:solidFill>
                  <a:schemeClr val="bg1">
                    <a:lumMod val="50000"/>
                  </a:schemeClr>
                </a:solidFill>
              </a:rPr>
              <a:t>output_file.txt </a:t>
            </a:r>
            <a:r>
              <a:rPr lang="en-US" sz="3200" dirty="0"/>
              <a:t>--no-synonyms</a:t>
            </a:r>
          </a:p>
        </p:txBody>
      </p:sp>
    </p:spTree>
    <p:extLst>
      <p:ext uri="{BB962C8B-B14F-4D97-AF65-F5344CB8AC3E}">
        <p14:creationId xmlns:p14="http://schemas.microsoft.com/office/powerpoint/2010/main" val="3436686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054AB-E3EB-890F-F327-5693EC70A853}"/>
              </a:ext>
            </a:extLst>
          </p:cNvPr>
          <p:cNvSpPr>
            <a:spLocks noGrp="1"/>
          </p:cNvSpPr>
          <p:nvPr>
            <p:ph type="title"/>
          </p:nvPr>
        </p:nvSpPr>
        <p:spPr/>
        <p:txBody>
          <a:bodyPr/>
          <a:lstStyle/>
          <a:p>
            <a:r>
              <a:rPr lang="en-US" dirty="0"/>
              <a:t>Running BUFET2</a:t>
            </a:r>
          </a:p>
        </p:txBody>
      </p:sp>
      <p:sp>
        <p:nvSpPr>
          <p:cNvPr id="3" name="Content Placeholder 2">
            <a:extLst>
              <a:ext uri="{FF2B5EF4-FFF2-40B4-BE49-F238E27FC236}">
                <a16:creationId xmlns:a16="http://schemas.microsoft.com/office/drawing/2014/main" id="{CFB6C2B8-CD86-1348-5B59-8F8DB4F92FCA}"/>
              </a:ext>
            </a:extLst>
          </p:cNvPr>
          <p:cNvSpPr>
            <a:spLocks noGrp="1"/>
          </p:cNvSpPr>
          <p:nvPr>
            <p:ph idx="1"/>
          </p:nvPr>
        </p:nvSpPr>
        <p:spPr/>
        <p:txBody>
          <a:bodyPr anchor="ctr">
            <a:normAutofit/>
          </a:bodyPr>
          <a:lstStyle/>
          <a:p>
            <a:r>
              <a:rPr lang="en-US" sz="3200" dirty="0">
                <a:solidFill>
                  <a:schemeClr val="bg1">
                    <a:lumMod val="50000"/>
                  </a:schemeClr>
                </a:solidFill>
              </a:rPr>
              <a:t>python3 bufet2.py -miRNA </a:t>
            </a:r>
            <a:r>
              <a:rPr lang="en-US" sz="3200" dirty="0"/>
              <a:t>/data/datasets/inputs/alzheimers_mirnas.txt </a:t>
            </a:r>
            <a:r>
              <a:rPr lang="en-US" sz="3200" dirty="0">
                <a:solidFill>
                  <a:schemeClr val="bg1">
                    <a:lumMod val="50000"/>
                  </a:schemeClr>
                </a:solidFill>
              </a:rPr>
              <a:t>-interactions </a:t>
            </a:r>
            <a:r>
              <a:rPr lang="en-US" sz="3200" dirty="0"/>
              <a:t>/data/datasets/interactions/mirtarbase.txt </a:t>
            </a:r>
            <a:r>
              <a:rPr lang="en-US" sz="3200" dirty="0">
                <a:solidFill>
                  <a:schemeClr val="bg1">
                    <a:lumMod val="50000"/>
                  </a:schemeClr>
                </a:solidFill>
              </a:rPr>
              <a:t>-annotations</a:t>
            </a:r>
            <a:r>
              <a:rPr lang="en-US" sz="3200" dirty="0"/>
              <a:t> /data/datasets/annotations/kegg.csv </a:t>
            </a:r>
            <a:r>
              <a:rPr lang="en-US" sz="3200" dirty="0">
                <a:solidFill>
                  <a:schemeClr val="bg1">
                    <a:lumMod val="50000"/>
                  </a:schemeClr>
                </a:solidFill>
              </a:rPr>
              <a:t>-iterations </a:t>
            </a:r>
            <a:r>
              <a:rPr lang="en-US" sz="3200" dirty="0"/>
              <a:t>1000000 </a:t>
            </a:r>
            <a:r>
              <a:rPr lang="en-US" sz="3200" dirty="0">
                <a:solidFill>
                  <a:schemeClr val="bg1">
                    <a:lumMod val="50000"/>
                  </a:schemeClr>
                </a:solidFill>
              </a:rPr>
              <a:t>-output </a:t>
            </a:r>
            <a:r>
              <a:rPr lang="en-US" sz="3200" dirty="0"/>
              <a:t>/data/outputs/output_alz.txt </a:t>
            </a:r>
            <a:r>
              <a:rPr lang="en-US" sz="3200" dirty="0">
                <a:solidFill>
                  <a:schemeClr val="bg1">
                    <a:lumMod val="50000"/>
                  </a:schemeClr>
                </a:solidFill>
              </a:rPr>
              <a:t>--no-synonyms</a:t>
            </a:r>
          </a:p>
        </p:txBody>
      </p:sp>
    </p:spTree>
    <p:extLst>
      <p:ext uri="{BB962C8B-B14F-4D97-AF65-F5344CB8AC3E}">
        <p14:creationId xmlns:p14="http://schemas.microsoft.com/office/powerpoint/2010/main" val="137983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F0522-75A1-73C7-0468-74F37DF6C579}"/>
              </a:ext>
            </a:extLst>
          </p:cNvPr>
          <p:cNvSpPr>
            <a:spLocks noGrp="1"/>
          </p:cNvSpPr>
          <p:nvPr>
            <p:ph type="title"/>
          </p:nvPr>
        </p:nvSpPr>
        <p:spPr/>
        <p:txBody>
          <a:bodyPr/>
          <a:lstStyle/>
          <a:p>
            <a:r>
              <a:rPr lang="en-US" dirty="0"/>
              <a:t>In Console</a:t>
            </a:r>
          </a:p>
        </p:txBody>
      </p:sp>
      <p:pic>
        <p:nvPicPr>
          <p:cNvPr id="5" name="Content Placeholder 4">
            <a:extLst>
              <a:ext uri="{FF2B5EF4-FFF2-40B4-BE49-F238E27FC236}">
                <a16:creationId xmlns:a16="http://schemas.microsoft.com/office/drawing/2014/main" id="{0822766D-E01D-A4DD-D1B5-D8B844D3011B}"/>
              </a:ext>
            </a:extLst>
          </p:cNvPr>
          <p:cNvPicPr>
            <a:picLocks noGrp="1" noChangeAspect="1"/>
          </p:cNvPicPr>
          <p:nvPr>
            <p:ph idx="1"/>
          </p:nvPr>
        </p:nvPicPr>
        <p:blipFill>
          <a:blip r:embed="rId2"/>
          <a:stretch>
            <a:fillRect/>
          </a:stretch>
        </p:blipFill>
        <p:spPr>
          <a:xfrm>
            <a:off x="1023938" y="2485828"/>
            <a:ext cx="9720262" cy="3623069"/>
          </a:xfrm>
        </p:spPr>
      </p:pic>
    </p:spTree>
    <p:extLst>
      <p:ext uri="{BB962C8B-B14F-4D97-AF65-F5344CB8AC3E}">
        <p14:creationId xmlns:p14="http://schemas.microsoft.com/office/powerpoint/2010/main" val="523165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95805-0BD1-9DC7-3738-AD8003E636D3}"/>
              </a:ext>
            </a:extLst>
          </p:cNvPr>
          <p:cNvSpPr>
            <a:spLocks noGrp="1"/>
          </p:cNvSpPr>
          <p:nvPr>
            <p:ph type="title"/>
          </p:nvPr>
        </p:nvSpPr>
        <p:spPr>
          <a:xfrm>
            <a:off x="1024128" y="585216"/>
            <a:ext cx="9720072" cy="1499616"/>
          </a:xfrm>
        </p:spPr>
        <p:txBody>
          <a:bodyPr>
            <a:normAutofit/>
          </a:bodyPr>
          <a:lstStyle/>
          <a:p>
            <a:r>
              <a:rPr lang="en-US" dirty="0"/>
              <a:t>Output</a:t>
            </a:r>
          </a:p>
        </p:txBody>
      </p:sp>
      <p:graphicFrame>
        <p:nvGraphicFramePr>
          <p:cNvPr id="4" name="Content Placeholder 3">
            <a:extLst>
              <a:ext uri="{FF2B5EF4-FFF2-40B4-BE49-F238E27FC236}">
                <a16:creationId xmlns:a16="http://schemas.microsoft.com/office/drawing/2014/main" id="{817886E4-FCF0-35B0-1839-11180CDF6B64}"/>
              </a:ext>
            </a:extLst>
          </p:cNvPr>
          <p:cNvGraphicFramePr>
            <a:graphicFrameLocks noGrp="1"/>
          </p:cNvGraphicFramePr>
          <p:nvPr>
            <p:ph idx="1"/>
            <p:extLst>
              <p:ext uri="{D42A27DB-BD31-4B8C-83A1-F6EECF244321}">
                <p14:modId xmlns:p14="http://schemas.microsoft.com/office/powerpoint/2010/main" val="3714861099"/>
              </p:ext>
            </p:extLst>
          </p:nvPr>
        </p:nvGraphicFramePr>
        <p:xfrm>
          <a:off x="1023938" y="3069392"/>
          <a:ext cx="9720267" cy="2455943"/>
        </p:xfrm>
        <a:graphic>
          <a:graphicData uri="http://schemas.openxmlformats.org/drawingml/2006/table">
            <a:tbl>
              <a:tblPr firstRow="1" bandRow="1">
                <a:tableStyleId>{9D7B26C5-4107-4FEC-AEDC-1716B250A1EF}</a:tableStyleId>
              </a:tblPr>
              <a:tblGrid>
                <a:gridCol w="2035218">
                  <a:extLst>
                    <a:ext uri="{9D8B030D-6E8A-4147-A177-3AD203B41FA5}">
                      <a16:colId xmlns:a16="http://schemas.microsoft.com/office/drawing/2014/main" val="3044490174"/>
                    </a:ext>
                  </a:extLst>
                </a:gridCol>
                <a:gridCol w="659797">
                  <a:extLst>
                    <a:ext uri="{9D8B030D-6E8A-4147-A177-3AD203B41FA5}">
                      <a16:colId xmlns:a16="http://schemas.microsoft.com/office/drawing/2014/main" val="1036741794"/>
                    </a:ext>
                  </a:extLst>
                </a:gridCol>
                <a:gridCol w="1215327">
                  <a:extLst>
                    <a:ext uri="{9D8B030D-6E8A-4147-A177-3AD203B41FA5}">
                      <a16:colId xmlns:a16="http://schemas.microsoft.com/office/drawing/2014/main" val="1247152336"/>
                    </a:ext>
                  </a:extLst>
                </a:gridCol>
                <a:gridCol w="1257475">
                  <a:extLst>
                    <a:ext uri="{9D8B030D-6E8A-4147-A177-3AD203B41FA5}">
                      <a16:colId xmlns:a16="http://schemas.microsoft.com/office/drawing/2014/main" val="1532660823"/>
                    </a:ext>
                  </a:extLst>
                </a:gridCol>
                <a:gridCol w="1039824">
                  <a:extLst>
                    <a:ext uri="{9D8B030D-6E8A-4147-A177-3AD203B41FA5}">
                      <a16:colId xmlns:a16="http://schemas.microsoft.com/office/drawing/2014/main" val="2963031100"/>
                    </a:ext>
                  </a:extLst>
                </a:gridCol>
                <a:gridCol w="1215327">
                  <a:extLst>
                    <a:ext uri="{9D8B030D-6E8A-4147-A177-3AD203B41FA5}">
                      <a16:colId xmlns:a16="http://schemas.microsoft.com/office/drawing/2014/main" val="11947868"/>
                    </a:ext>
                  </a:extLst>
                </a:gridCol>
                <a:gridCol w="1257475">
                  <a:extLst>
                    <a:ext uri="{9D8B030D-6E8A-4147-A177-3AD203B41FA5}">
                      <a16:colId xmlns:a16="http://schemas.microsoft.com/office/drawing/2014/main" val="3177220103"/>
                    </a:ext>
                  </a:extLst>
                </a:gridCol>
                <a:gridCol w="1039824">
                  <a:extLst>
                    <a:ext uri="{9D8B030D-6E8A-4147-A177-3AD203B41FA5}">
                      <a16:colId xmlns:a16="http://schemas.microsoft.com/office/drawing/2014/main" val="956648655"/>
                    </a:ext>
                  </a:extLst>
                </a:gridCol>
              </a:tblGrid>
              <a:tr h="1111475">
                <a:tc>
                  <a:txBody>
                    <a:bodyPr/>
                    <a:lstStyle/>
                    <a:p>
                      <a:pPr algn="l" fontAlgn="b"/>
                      <a:r>
                        <a:rPr lang="en-US" sz="1700" b="1" u="none" strike="noStrike" cap="none" spc="30">
                          <a:solidFill>
                            <a:schemeClr val="tx1"/>
                          </a:solidFill>
                          <a:effectLst/>
                        </a:rPr>
                        <a:t>#GO-term-ID</a:t>
                      </a:r>
                      <a:endParaRPr lang="en-US" sz="1700" b="1" i="0" u="none" strike="noStrike" cap="none" spc="30">
                        <a:solidFill>
                          <a:schemeClr val="tx1"/>
                        </a:solidFill>
                        <a:effectLst/>
                        <a:latin typeface="Calibri" panose="020F0502020204030204" pitchFamily="34" charset="0"/>
                      </a:endParaRPr>
                    </a:p>
                  </a:txBody>
                  <a:tcPr marL="0" marR="9950" marT="10364" marB="0" anchor="ctr"/>
                </a:tc>
                <a:tc>
                  <a:txBody>
                    <a:bodyPr/>
                    <a:lstStyle/>
                    <a:p>
                      <a:pPr algn="l" fontAlgn="b"/>
                      <a:r>
                        <a:rPr lang="en-US" sz="1700" b="1" u="none" strike="noStrike" cap="none" spc="30">
                          <a:solidFill>
                            <a:schemeClr val="tx1"/>
                          </a:solidFill>
                          <a:effectLst/>
                        </a:rPr>
                        <a:t>GO-term-size</a:t>
                      </a:r>
                      <a:endParaRPr lang="en-US" sz="1700" b="1" i="0" u="none" strike="noStrike" cap="none" spc="30">
                        <a:solidFill>
                          <a:schemeClr val="tx1"/>
                        </a:solidFill>
                        <a:effectLst/>
                        <a:latin typeface="Calibri" panose="020F0502020204030204" pitchFamily="34" charset="0"/>
                      </a:endParaRPr>
                    </a:p>
                  </a:txBody>
                  <a:tcPr marL="0" marR="9950" marT="10364" marB="0" anchor="ctr"/>
                </a:tc>
                <a:tc>
                  <a:txBody>
                    <a:bodyPr/>
                    <a:lstStyle/>
                    <a:p>
                      <a:pPr algn="l" fontAlgn="b"/>
                      <a:r>
                        <a:rPr lang="en-US" sz="1700" b="1" u="none" strike="noStrike" cap="none" spc="30">
                          <a:solidFill>
                            <a:schemeClr val="tx1"/>
                          </a:solidFill>
                          <a:effectLst/>
                        </a:rPr>
                        <a:t>Observed-Target-Left-Sided...</a:t>
                      </a:r>
                      <a:endParaRPr lang="en-US" sz="1700" b="1" i="0" u="none" strike="noStrike" cap="none" spc="30">
                        <a:solidFill>
                          <a:schemeClr val="tx1"/>
                        </a:solidFill>
                        <a:effectLst/>
                        <a:latin typeface="Calibri" panose="020F0502020204030204" pitchFamily="34" charset="0"/>
                      </a:endParaRPr>
                    </a:p>
                  </a:txBody>
                  <a:tcPr marL="0" marR="9950" marT="10364" marB="0" anchor="ctr"/>
                </a:tc>
                <a:tc>
                  <a:txBody>
                    <a:bodyPr/>
                    <a:lstStyle/>
                    <a:p>
                      <a:pPr algn="l" fontAlgn="b"/>
                      <a:r>
                        <a:rPr lang="en-US" sz="1700" b="1" u="none" strike="noStrike" cap="none" spc="30">
                          <a:solidFill>
                            <a:schemeClr val="tx1"/>
                          </a:solidFill>
                          <a:effectLst/>
                        </a:rPr>
                        <a:t>Mean-Random-Simulated-Left...</a:t>
                      </a:r>
                      <a:endParaRPr lang="en-US" sz="1700" b="1" i="0" u="none" strike="noStrike" cap="none" spc="30">
                        <a:solidFill>
                          <a:schemeClr val="tx1"/>
                        </a:solidFill>
                        <a:effectLst/>
                        <a:latin typeface="Calibri" panose="020F0502020204030204" pitchFamily="34" charset="0"/>
                      </a:endParaRPr>
                    </a:p>
                  </a:txBody>
                  <a:tcPr marL="0" marR="9950" marT="10364" marB="0" anchor="ctr"/>
                </a:tc>
                <a:tc>
                  <a:txBody>
                    <a:bodyPr/>
                    <a:lstStyle/>
                    <a:p>
                      <a:pPr algn="l" fontAlgn="b"/>
                      <a:r>
                        <a:rPr lang="en-US" sz="1700" b="1" u="none" strike="noStrike" cap="none" spc="30">
                          <a:solidFill>
                            <a:schemeClr val="tx1"/>
                          </a:solidFill>
                          <a:effectLst/>
                        </a:rPr>
                        <a:t>Left-sided-empirical-p-value</a:t>
                      </a:r>
                      <a:endParaRPr lang="en-US" sz="1700" b="1" i="0" u="none" strike="noStrike" cap="none" spc="30">
                        <a:solidFill>
                          <a:schemeClr val="tx1"/>
                        </a:solidFill>
                        <a:effectLst/>
                        <a:latin typeface="Calibri" panose="020F0502020204030204" pitchFamily="34" charset="0"/>
                      </a:endParaRPr>
                    </a:p>
                  </a:txBody>
                  <a:tcPr marL="0" marR="9950" marT="10364" marB="0" anchor="ctr"/>
                </a:tc>
                <a:tc>
                  <a:txBody>
                    <a:bodyPr/>
                    <a:lstStyle/>
                    <a:p>
                      <a:pPr algn="l" fontAlgn="b"/>
                      <a:r>
                        <a:rPr lang="en-US" sz="1700" b="1" u="none" strike="noStrike" cap="none" spc="30">
                          <a:solidFill>
                            <a:schemeClr val="tx1"/>
                          </a:solidFill>
                          <a:effectLst/>
                        </a:rPr>
                        <a:t>Observed-Target-Two-Sided...</a:t>
                      </a:r>
                      <a:endParaRPr lang="en-US" sz="1700" b="1" i="0" u="none" strike="noStrike" cap="none" spc="30">
                        <a:solidFill>
                          <a:schemeClr val="tx1"/>
                        </a:solidFill>
                        <a:effectLst/>
                        <a:latin typeface="Calibri" panose="020F0502020204030204" pitchFamily="34" charset="0"/>
                      </a:endParaRPr>
                    </a:p>
                  </a:txBody>
                  <a:tcPr marL="0" marR="9950" marT="10364" marB="0" anchor="ctr"/>
                </a:tc>
                <a:tc>
                  <a:txBody>
                    <a:bodyPr/>
                    <a:lstStyle/>
                    <a:p>
                      <a:pPr algn="l" fontAlgn="b"/>
                      <a:r>
                        <a:rPr lang="en-US" sz="1700" b="1" u="none" strike="noStrike" cap="none" spc="30" dirty="0">
                          <a:solidFill>
                            <a:schemeClr val="tx1"/>
                          </a:solidFill>
                          <a:effectLst/>
                        </a:rPr>
                        <a:t>Mean-Random-Simulated-Two...</a:t>
                      </a:r>
                      <a:endParaRPr lang="en-US" sz="1700" b="1" i="0" u="none" strike="noStrike" cap="none" spc="30" dirty="0">
                        <a:solidFill>
                          <a:schemeClr val="tx1"/>
                        </a:solidFill>
                        <a:effectLst/>
                        <a:latin typeface="Calibri" panose="020F0502020204030204" pitchFamily="34" charset="0"/>
                      </a:endParaRPr>
                    </a:p>
                  </a:txBody>
                  <a:tcPr marL="0" marR="9950" marT="10364" marB="0" anchor="ctr"/>
                </a:tc>
                <a:tc>
                  <a:txBody>
                    <a:bodyPr/>
                    <a:lstStyle/>
                    <a:p>
                      <a:pPr algn="l" fontAlgn="b"/>
                      <a:r>
                        <a:rPr lang="en-US" sz="1700" b="1" u="none" strike="noStrike" cap="none" spc="30">
                          <a:solidFill>
                            <a:schemeClr val="tx1"/>
                          </a:solidFill>
                          <a:effectLst/>
                        </a:rPr>
                        <a:t>Two-sided-empirical-p-value</a:t>
                      </a:r>
                      <a:endParaRPr lang="en-US" sz="1700" b="1" i="0" u="none" strike="noStrike" cap="none" spc="30">
                        <a:solidFill>
                          <a:schemeClr val="tx1"/>
                        </a:solidFill>
                        <a:effectLst/>
                        <a:latin typeface="Calibri" panose="020F0502020204030204" pitchFamily="34" charset="0"/>
                      </a:endParaRPr>
                    </a:p>
                  </a:txBody>
                  <a:tcPr marL="0" marR="9950" marT="10364" marB="0" anchor="ctr"/>
                </a:tc>
                <a:extLst>
                  <a:ext uri="{0D108BD9-81ED-4DB2-BD59-A6C34878D82A}">
                    <a16:rowId xmlns:a16="http://schemas.microsoft.com/office/drawing/2014/main" val="1782496643"/>
                  </a:ext>
                </a:extLst>
              </a:tr>
              <a:tr h="448156">
                <a:tc>
                  <a:txBody>
                    <a:bodyPr/>
                    <a:lstStyle/>
                    <a:p>
                      <a:pPr algn="l" fontAlgn="b"/>
                      <a:r>
                        <a:rPr lang="en-US" sz="1300" u="none" strike="noStrike" cap="none" spc="0">
                          <a:solidFill>
                            <a:schemeClr val="tx1"/>
                          </a:solidFill>
                          <a:effectLst/>
                        </a:rPr>
                        <a:t>hsa04974~Protein digestion and absorption</a:t>
                      </a:r>
                      <a:endParaRPr lang="en-US" sz="1300" b="0" i="0" u="none" strike="noStrike" cap="none" spc="0">
                        <a:solidFill>
                          <a:schemeClr val="tx1"/>
                        </a:solidFill>
                        <a:effectLst/>
                        <a:latin typeface="Calibri" panose="020F0502020204030204" pitchFamily="34" charset="0"/>
                      </a:endParaRPr>
                    </a:p>
                  </a:txBody>
                  <a:tcPr marL="0" marR="10364" marT="10364" marB="0" anchor="b"/>
                </a:tc>
                <a:tc>
                  <a:txBody>
                    <a:bodyPr/>
                    <a:lstStyle/>
                    <a:p>
                      <a:pPr algn="r" fontAlgn="b"/>
                      <a:r>
                        <a:rPr lang="en-US" sz="1300" u="none" strike="noStrike" cap="none" spc="0">
                          <a:solidFill>
                            <a:schemeClr val="tx1"/>
                          </a:solidFill>
                          <a:effectLst/>
                        </a:rPr>
                        <a:t>103</a:t>
                      </a:r>
                      <a:endParaRPr lang="en-US" sz="1300" b="0" i="0" u="none" strike="noStrike" cap="none" spc="0">
                        <a:solidFill>
                          <a:schemeClr val="tx1"/>
                        </a:solidFill>
                        <a:effectLst/>
                        <a:latin typeface="Calibri" panose="020F0502020204030204" pitchFamily="34" charset="0"/>
                      </a:endParaRPr>
                    </a:p>
                  </a:txBody>
                  <a:tcPr marL="0" marR="10364" marT="10364" marB="0" anchor="b"/>
                </a:tc>
                <a:tc>
                  <a:txBody>
                    <a:bodyPr/>
                    <a:lstStyle/>
                    <a:p>
                      <a:pPr algn="r" fontAlgn="b"/>
                      <a:r>
                        <a:rPr lang="en-US" sz="1300" u="none" strike="noStrike" cap="none" spc="0">
                          <a:solidFill>
                            <a:schemeClr val="tx1"/>
                          </a:solidFill>
                          <a:effectLst/>
                        </a:rPr>
                        <a:t>0.003261</a:t>
                      </a:r>
                      <a:endParaRPr lang="en-US" sz="1300" b="0" i="0" u="none" strike="noStrike" cap="none" spc="0">
                        <a:solidFill>
                          <a:schemeClr val="tx1"/>
                        </a:solidFill>
                        <a:effectLst/>
                        <a:latin typeface="Calibri" panose="020F0502020204030204" pitchFamily="34" charset="0"/>
                      </a:endParaRPr>
                    </a:p>
                  </a:txBody>
                  <a:tcPr marL="0" marR="10364" marT="10364" marB="0" anchor="b"/>
                </a:tc>
                <a:tc>
                  <a:txBody>
                    <a:bodyPr/>
                    <a:lstStyle/>
                    <a:p>
                      <a:pPr algn="r" fontAlgn="b"/>
                      <a:r>
                        <a:rPr lang="en-US" sz="1300" u="none" strike="noStrike" cap="none" spc="0">
                          <a:solidFill>
                            <a:schemeClr val="tx1"/>
                          </a:solidFill>
                          <a:effectLst/>
                        </a:rPr>
                        <a:t>0.004142</a:t>
                      </a:r>
                      <a:endParaRPr lang="en-US" sz="1300" b="0" i="0" u="none" strike="noStrike" cap="none" spc="0">
                        <a:solidFill>
                          <a:schemeClr val="tx1"/>
                        </a:solidFill>
                        <a:effectLst/>
                        <a:latin typeface="Calibri" panose="020F0502020204030204" pitchFamily="34" charset="0"/>
                      </a:endParaRPr>
                    </a:p>
                  </a:txBody>
                  <a:tcPr marL="0" marR="10364" marT="10364" marB="0" anchor="b"/>
                </a:tc>
                <a:tc>
                  <a:txBody>
                    <a:bodyPr/>
                    <a:lstStyle/>
                    <a:p>
                      <a:pPr algn="r" fontAlgn="b"/>
                      <a:r>
                        <a:rPr lang="en-US" sz="1300" u="none" strike="noStrike" cap="none" spc="0">
                          <a:solidFill>
                            <a:schemeClr val="tx1"/>
                          </a:solidFill>
                          <a:effectLst/>
                        </a:rPr>
                        <a:t>0.739577</a:t>
                      </a:r>
                      <a:endParaRPr lang="en-US" sz="1300" b="0" i="0" u="none" strike="noStrike" cap="none" spc="0">
                        <a:solidFill>
                          <a:schemeClr val="tx1"/>
                        </a:solidFill>
                        <a:effectLst/>
                        <a:latin typeface="Calibri" panose="020F0502020204030204" pitchFamily="34" charset="0"/>
                      </a:endParaRPr>
                    </a:p>
                  </a:txBody>
                  <a:tcPr marL="0" marR="10364" marT="10364" marB="0" anchor="b"/>
                </a:tc>
                <a:tc>
                  <a:txBody>
                    <a:bodyPr/>
                    <a:lstStyle/>
                    <a:p>
                      <a:pPr algn="r" fontAlgn="b"/>
                      <a:r>
                        <a:rPr lang="en-US" sz="1300" u="none" strike="noStrike" cap="none" spc="0">
                          <a:solidFill>
                            <a:schemeClr val="tx1"/>
                          </a:solidFill>
                          <a:effectLst/>
                        </a:rPr>
                        <a:t>0.003189</a:t>
                      </a:r>
                      <a:endParaRPr lang="en-US" sz="1300" b="0" i="0" u="none" strike="noStrike" cap="none" spc="0">
                        <a:solidFill>
                          <a:schemeClr val="tx1"/>
                        </a:solidFill>
                        <a:effectLst/>
                        <a:latin typeface="Calibri" panose="020F0502020204030204" pitchFamily="34" charset="0"/>
                      </a:endParaRPr>
                    </a:p>
                  </a:txBody>
                  <a:tcPr marL="0" marR="10364" marT="10364" marB="0" anchor="b"/>
                </a:tc>
                <a:tc>
                  <a:txBody>
                    <a:bodyPr/>
                    <a:lstStyle/>
                    <a:p>
                      <a:pPr algn="r" fontAlgn="b"/>
                      <a:r>
                        <a:rPr lang="en-US" sz="1300" u="none" strike="noStrike" cap="none" spc="0">
                          <a:solidFill>
                            <a:schemeClr val="tx1"/>
                          </a:solidFill>
                          <a:effectLst/>
                        </a:rPr>
                        <a:t>0.003946</a:t>
                      </a:r>
                      <a:endParaRPr lang="en-US" sz="1300" b="0" i="0" u="none" strike="noStrike" cap="none" spc="0">
                        <a:solidFill>
                          <a:schemeClr val="tx1"/>
                        </a:solidFill>
                        <a:effectLst/>
                        <a:latin typeface="Calibri" panose="020F0502020204030204" pitchFamily="34" charset="0"/>
                      </a:endParaRPr>
                    </a:p>
                  </a:txBody>
                  <a:tcPr marL="0" marR="10364" marT="10364" marB="0" anchor="b"/>
                </a:tc>
                <a:tc>
                  <a:txBody>
                    <a:bodyPr/>
                    <a:lstStyle/>
                    <a:p>
                      <a:pPr algn="r" fontAlgn="b"/>
                      <a:r>
                        <a:rPr lang="en-US" sz="1300" u="none" strike="noStrike" cap="none" spc="0">
                          <a:solidFill>
                            <a:schemeClr val="tx1"/>
                          </a:solidFill>
                          <a:effectLst/>
                        </a:rPr>
                        <a:t>0.715527</a:t>
                      </a:r>
                      <a:endParaRPr lang="en-US" sz="1300" b="0" i="0" u="none" strike="noStrike" cap="none" spc="0">
                        <a:solidFill>
                          <a:schemeClr val="tx1"/>
                        </a:solidFill>
                        <a:effectLst/>
                        <a:latin typeface="Calibri" panose="020F0502020204030204" pitchFamily="34" charset="0"/>
                      </a:endParaRPr>
                    </a:p>
                  </a:txBody>
                  <a:tcPr marL="0" marR="10364" marT="10364" marB="0" anchor="b"/>
                </a:tc>
                <a:extLst>
                  <a:ext uri="{0D108BD9-81ED-4DB2-BD59-A6C34878D82A}">
                    <a16:rowId xmlns:a16="http://schemas.microsoft.com/office/drawing/2014/main" val="2862260782"/>
                  </a:ext>
                </a:extLst>
              </a:tr>
              <a:tr h="448156">
                <a:tc>
                  <a:txBody>
                    <a:bodyPr/>
                    <a:lstStyle/>
                    <a:p>
                      <a:pPr algn="l" fontAlgn="b"/>
                      <a:r>
                        <a:rPr lang="en-US" sz="1300" u="none" strike="noStrike" cap="none" spc="0">
                          <a:solidFill>
                            <a:schemeClr val="tx1"/>
                          </a:solidFill>
                          <a:effectLst/>
                        </a:rPr>
                        <a:t>hsa04971~Gastric acid secretion</a:t>
                      </a:r>
                      <a:endParaRPr lang="en-US" sz="1300" b="0" i="0" u="none" strike="noStrike" cap="none" spc="0">
                        <a:solidFill>
                          <a:schemeClr val="tx1"/>
                        </a:solidFill>
                        <a:effectLst/>
                        <a:latin typeface="Calibri" panose="020F0502020204030204" pitchFamily="34" charset="0"/>
                      </a:endParaRPr>
                    </a:p>
                  </a:txBody>
                  <a:tcPr marL="49749" marR="10364" marT="10364" marB="0" anchor="b"/>
                </a:tc>
                <a:tc>
                  <a:txBody>
                    <a:bodyPr/>
                    <a:lstStyle/>
                    <a:p>
                      <a:pPr algn="r" fontAlgn="b"/>
                      <a:r>
                        <a:rPr lang="en-US" sz="1300" u="none" strike="noStrike" cap="none" spc="0">
                          <a:solidFill>
                            <a:schemeClr val="tx1"/>
                          </a:solidFill>
                          <a:effectLst/>
                        </a:rPr>
                        <a:t>76</a:t>
                      </a:r>
                      <a:endParaRPr lang="en-US" sz="1300" b="0" i="0" u="none" strike="noStrike" cap="none" spc="0">
                        <a:solidFill>
                          <a:schemeClr val="tx1"/>
                        </a:solidFill>
                        <a:effectLst/>
                        <a:latin typeface="Calibri" panose="020F0502020204030204" pitchFamily="34" charset="0"/>
                      </a:endParaRPr>
                    </a:p>
                  </a:txBody>
                  <a:tcPr marL="49749" marR="10364" marT="10364" marB="0" anchor="b"/>
                </a:tc>
                <a:tc>
                  <a:txBody>
                    <a:bodyPr/>
                    <a:lstStyle/>
                    <a:p>
                      <a:pPr algn="r" fontAlgn="b"/>
                      <a:r>
                        <a:rPr lang="en-US" sz="1300" u="none" strike="noStrike" cap="none" spc="0">
                          <a:solidFill>
                            <a:schemeClr val="tx1"/>
                          </a:solidFill>
                          <a:effectLst/>
                        </a:rPr>
                        <a:t>0.004014</a:t>
                      </a:r>
                      <a:endParaRPr lang="en-US" sz="1300" b="0" i="0" u="none" strike="noStrike" cap="none" spc="0">
                        <a:solidFill>
                          <a:schemeClr val="tx1"/>
                        </a:solidFill>
                        <a:effectLst/>
                        <a:latin typeface="Calibri" panose="020F0502020204030204" pitchFamily="34" charset="0"/>
                      </a:endParaRPr>
                    </a:p>
                  </a:txBody>
                  <a:tcPr marL="49749" marR="10364" marT="10364" marB="0" anchor="b"/>
                </a:tc>
                <a:tc>
                  <a:txBody>
                    <a:bodyPr/>
                    <a:lstStyle/>
                    <a:p>
                      <a:pPr algn="r" fontAlgn="b"/>
                      <a:r>
                        <a:rPr lang="en-US" sz="1300" u="none" strike="noStrike" cap="none" spc="0">
                          <a:solidFill>
                            <a:schemeClr val="tx1"/>
                          </a:solidFill>
                          <a:effectLst/>
                        </a:rPr>
                        <a:t>0.005203</a:t>
                      </a:r>
                      <a:endParaRPr lang="en-US" sz="1300" b="0" i="0" u="none" strike="noStrike" cap="none" spc="0">
                        <a:solidFill>
                          <a:schemeClr val="tx1"/>
                        </a:solidFill>
                        <a:effectLst/>
                        <a:latin typeface="Calibri" panose="020F0502020204030204" pitchFamily="34" charset="0"/>
                      </a:endParaRPr>
                    </a:p>
                  </a:txBody>
                  <a:tcPr marL="49749" marR="10364" marT="10364" marB="0" anchor="b"/>
                </a:tc>
                <a:tc>
                  <a:txBody>
                    <a:bodyPr/>
                    <a:lstStyle/>
                    <a:p>
                      <a:pPr algn="r" fontAlgn="b"/>
                      <a:r>
                        <a:rPr lang="en-US" sz="1300" u="none" strike="noStrike" cap="none" spc="0">
                          <a:solidFill>
                            <a:schemeClr val="tx1"/>
                          </a:solidFill>
                          <a:effectLst/>
                        </a:rPr>
                        <a:t>0.800503</a:t>
                      </a:r>
                      <a:endParaRPr lang="en-US" sz="1300" b="0" i="0" u="none" strike="noStrike" cap="none" spc="0">
                        <a:solidFill>
                          <a:schemeClr val="tx1"/>
                        </a:solidFill>
                        <a:effectLst/>
                        <a:latin typeface="Calibri" panose="020F0502020204030204" pitchFamily="34" charset="0"/>
                      </a:endParaRPr>
                    </a:p>
                  </a:txBody>
                  <a:tcPr marL="49749" marR="10364" marT="10364" marB="0" anchor="b"/>
                </a:tc>
                <a:tc>
                  <a:txBody>
                    <a:bodyPr/>
                    <a:lstStyle/>
                    <a:p>
                      <a:pPr algn="r" fontAlgn="b"/>
                      <a:r>
                        <a:rPr lang="en-US" sz="1300" u="none" strike="noStrike" cap="none" spc="0">
                          <a:solidFill>
                            <a:schemeClr val="tx1"/>
                          </a:solidFill>
                          <a:effectLst/>
                        </a:rPr>
                        <a:t>0.003955</a:t>
                      </a:r>
                      <a:endParaRPr lang="en-US" sz="1300" b="0" i="0" u="none" strike="noStrike" cap="none" spc="0">
                        <a:solidFill>
                          <a:schemeClr val="tx1"/>
                        </a:solidFill>
                        <a:effectLst/>
                        <a:latin typeface="Calibri" panose="020F0502020204030204" pitchFamily="34" charset="0"/>
                      </a:endParaRPr>
                    </a:p>
                  </a:txBody>
                  <a:tcPr marL="49749" marR="10364" marT="10364" marB="0" anchor="b"/>
                </a:tc>
                <a:tc>
                  <a:txBody>
                    <a:bodyPr/>
                    <a:lstStyle/>
                    <a:p>
                      <a:pPr algn="r" fontAlgn="b"/>
                      <a:r>
                        <a:rPr lang="en-US" sz="1300" u="none" strike="noStrike" cap="none" spc="0">
                          <a:solidFill>
                            <a:schemeClr val="tx1"/>
                          </a:solidFill>
                          <a:effectLst/>
                        </a:rPr>
                        <a:t>0.005029</a:t>
                      </a:r>
                      <a:endParaRPr lang="en-US" sz="1300" b="0" i="0" u="none" strike="noStrike" cap="none" spc="0">
                        <a:solidFill>
                          <a:schemeClr val="tx1"/>
                        </a:solidFill>
                        <a:effectLst/>
                        <a:latin typeface="Calibri" panose="020F0502020204030204" pitchFamily="34" charset="0"/>
                      </a:endParaRPr>
                    </a:p>
                  </a:txBody>
                  <a:tcPr marL="49749" marR="10364" marT="10364" marB="0" anchor="b"/>
                </a:tc>
                <a:tc>
                  <a:txBody>
                    <a:bodyPr/>
                    <a:lstStyle/>
                    <a:p>
                      <a:pPr algn="r" fontAlgn="b"/>
                      <a:r>
                        <a:rPr lang="en-US" sz="1300" u="none" strike="noStrike" cap="none" spc="0">
                          <a:solidFill>
                            <a:schemeClr val="tx1"/>
                          </a:solidFill>
                          <a:effectLst/>
                        </a:rPr>
                        <a:t>0.782733</a:t>
                      </a:r>
                      <a:endParaRPr lang="en-US" sz="1300" b="0" i="0" u="none" strike="noStrike" cap="none" spc="0">
                        <a:solidFill>
                          <a:schemeClr val="tx1"/>
                        </a:solidFill>
                        <a:effectLst/>
                        <a:latin typeface="Calibri" panose="020F0502020204030204" pitchFamily="34" charset="0"/>
                      </a:endParaRPr>
                    </a:p>
                  </a:txBody>
                  <a:tcPr marL="49749" marR="10364" marT="10364" marB="0" anchor="b"/>
                </a:tc>
                <a:extLst>
                  <a:ext uri="{0D108BD9-81ED-4DB2-BD59-A6C34878D82A}">
                    <a16:rowId xmlns:a16="http://schemas.microsoft.com/office/drawing/2014/main" val="1893302168"/>
                  </a:ext>
                </a:extLst>
              </a:tr>
              <a:tr h="448156">
                <a:tc>
                  <a:txBody>
                    <a:bodyPr/>
                    <a:lstStyle/>
                    <a:p>
                      <a:pPr algn="l" fontAlgn="b"/>
                      <a:r>
                        <a:rPr lang="en-US" sz="1300" u="none" strike="noStrike" cap="none" spc="0">
                          <a:solidFill>
                            <a:schemeClr val="tx1"/>
                          </a:solidFill>
                          <a:effectLst/>
                        </a:rPr>
                        <a:t>hsa04966~Collecting duct acid secretion</a:t>
                      </a:r>
                      <a:endParaRPr lang="en-US" sz="1300" b="0" i="0" u="none" strike="noStrike" cap="none" spc="0">
                        <a:solidFill>
                          <a:schemeClr val="tx1"/>
                        </a:solidFill>
                        <a:effectLst/>
                        <a:latin typeface="Calibri" panose="020F0502020204030204" pitchFamily="34" charset="0"/>
                      </a:endParaRPr>
                    </a:p>
                  </a:txBody>
                  <a:tcPr marL="0" marR="10364" marT="10364" marB="0" anchor="b"/>
                </a:tc>
                <a:tc>
                  <a:txBody>
                    <a:bodyPr/>
                    <a:lstStyle/>
                    <a:p>
                      <a:pPr algn="r" fontAlgn="b"/>
                      <a:r>
                        <a:rPr lang="en-US" sz="1300" u="none" strike="noStrike" cap="none" spc="0">
                          <a:solidFill>
                            <a:schemeClr val="tx1"/>
                          </a:solidFill>
                          <a:effectLst/>
                        </a:rPr>
                        <a:t>27</a:t>
                      </a:r>
                      <a:endParaRPr lang="en-US" sz="1300" b="0" i="0" u="none" strike="noStrike" cap="none" spc="0">
                        <a:solidFill>
                          <a:schemeClr val="tx1"/>
                        </a:solidFill>
                        <a:effectLst/>
                        <a:latin typeface="Calibri" panose="020F0502020204030204" pitchFamily="34" charset="0"/>
                      </a:endParaRPr>
                    </a:p>
                  </a:txBody>
                  <a:tcPr marL="0" marR="10364" marT="10364" marB="0" anchor="b"/>
                </a:tc>
                <a:tc>
                  <a:txBody>
                    <a:bodyPr/>
                    <a:lstStyle/>
                    <a:p>
                      <a:pPr algn="r" fontAlgn="b"/>
                      <a:r>
                        <a:rPr lang="en-US" sz="1300" u="none" strike="noStrike" cap="none" spc="0">
                          <a:solidFill>
                            <a:schemeClr val="tx1"/>
                          </a:solidFill>
                          <a:effectLst/>
                        </a:rPr>
                        <a:t>0.001756</a:t>
                      </a:r>
                      <a:endParaRPr lang="en-US" sz="1300" b="0" i="0" u="none" strike="noStrike" cap="none" spc="0">
                        <a:solidFill>
                          <a:schemeClr val="tx1"/>
                        </a:solidFill>
                        <a:effectLst/>
                        <a:latin typeface="Calibri" panose="020F0502020204030204" pitchFamily="34" charset="0"/>
                      </a:endParaRPr>
                    </a:p>
                  </a:txBody>
                  <a:tcPr marL="0" marR="10364" marT="10364" marB="0" anchor="b"/>
                </a:tc>
                <a:tc>
                  <a:txBody>
                    <a:bodyPr/>
                    <a:lstStyle/>
                    <a:p>
                      <a:pPr algn="r" fontAlgn="b"/>
                      <a:r>
                        <a:rPr lang="en-US" sz="1300" u="none" strike="noStrike" cap="none" spc="0">
                          <a:solidFill>
                            <a:schemeClr val="tx1"/>
                          </a:solidFill>
                          <a:effectLst/>
                        </a:rPr>
                        <a:t>0.001667</a:t>
                      </a:r>
                      <a:endParaRPr lang="en-US" sz="1300" b="0" i="0" u="none" strike="noStrike" cap="none" spc="0">
                        <a:solidFill>
                          <a:schemeClr val="tx1"/>
                        </a:solidFill>
                        <a:effectLst/>
                        <a:latin typeface="Calibri" panose="020F0502020204030204" pitchFamily="34" charset="0"/>
                      </a:endParaRPr>
                    </a:p>
                  </a:txBody>
                  <a:tcPr marL="0" marR="10364" marT="10364" marB="0" anchor="b"/>
                </a:tc>
                <a:tc>
                  <a:txBody>
                    <a:bodyPr/>
                    <a:lstStyle/>
                    <a:p>
                      <a:pPr algn="r" fontAlgn="b"/>
                      <a:r>
                        <a:rPr lang="en-US" sz="1300" u="none" strike="noStrike" cap="none" spc="0">
                          <a:solidFill>
                            <a:schemeClr val="tx1"/>
                          </a:solidFill>
                          <a:effectLst/>
                        </a:rPr>
                        <a:t>0.429571</a:t>
                      </a:r>
                      <a:endParaRPr lang="en-US" sz="1300" b="0" i="0" u="none" strike="noStrike" cap="none" spc="0">
                        <a:solidFill>
                          <a:schemeClr val="tx1"/>
                        </a:solidFill>
                        <a:effectLst/>
                        <a:latin typeface="Calibri" panose="020F0502020204030204" pitchFamily="34" charset="0"/>
                      </a:endParaRPr>
                    </a:p>
                  </a:txBody>
                  <a:tcPr marL="0" marR="10364" marT="10364" marB="0" anchor="b"/>
                </a:tc>
                <a:tc>
                  <a:txBody>
                    <a:bodyPr/>
                    <a:lstStyle/>
                    <a:p>
                      <a:pPr algn="r" fontAlgn="b"/>
                      <a:r>
                        <a:rPr lang="en-US" sz="1300" u="none" strike="noStrike" cap="none" spc="0">
                          <a:solidFill>
                            <a:schemeClr val="tx1"/>
                          </a:solidFill>
                          <a:effectLst/>
                        </a:rPr>
                        <a:t>0.001747</a:t>
                      </a:r>
                      <a:endParaRPr lang="en-US" sz="1300" b="0" i="0" u="none" strike="noStrike" cap="none" spc="0">
                        <a:solidFill>
                          <a:schemeClr val="tx1"/>
                        </a:solidFill>
                        <a:effectLst/>
                        <a:latin typeface="Calibri" panose="020F0502020204030204" pitchFamily="34" charset="0"/>
                      </a:endParaRPr>
                    </a:p>
                  </a:txBody>
                  <a:tcPr marL="0" marR="10364" marT="10364" marB="0" anchor="b"/>
                </a:tc>
                <a:tc>
                  <a:txBody>
                    <a:bodyPr/>
                    <a:lstStyle/>
                    <a:p>
                      <a:pPr algn="r" fontAlgn="b"/>
                      <a:r>
                        <a:rPr lang="en-US" sz="1300" u="none" strike="noStrike" cap="none" spc="0">
                          <a:solidFill>
                            <a:schemeClr val="tx1"/>
                          </a:solidFill>
                          <a:effectLst/>
                        </a:rPr>
                        <a:t>0.001647</a:t>
                      </a:r>
                      <a:endParaRPr lang="en-US" sz="1300" b="0" i="0" u="none" strike="noStrike" cap="none" spc="0">
                        <a:solidFill>
                          <a:schemeClr val="tx1"/>
                        </a:solidFill>
                        <a:effectLst/>
                        <a:latin typeface="Calibri" panose="020F0502020204030204" pitchFamily="34" charset="0"/>
                      </a:endParaRPr>
                    </a:p>
                  </a:txBody>
                  <a:tcPr marL="0" marR="10364" marT="10364" marB="0" anchor="b"/>
                </a:tc>
                <a:tc>
                  <a:txBody>
                    <a:bodyPr/>
                    <a:lstStyle/>
                    <a:p>
                      <a:pPr algn="r" fontAlgn="b"/>
                      <a:r>
                        <a:rPr lang="en-US" sz="1300" u="none" strike="noStrike" cap="none" spc="0" dirty="0">
                          <a:solidFill>
                            <a:schemeClr val="tx1"/>
                          </a:solidFill>
                          <a:effectLst/>
                        </a:rPr>
                        <a:t>0.424004</a:t>
                      </a:r>
                      <a:endParaRPr lang="en-US" sz="1300" b="0" i="0" u="none" strike="noStrike" cap="none" spc="0" dirty="0">
                        <a:solidFill>
                          <a:schemeClr val="tx1"/>
                        </a:solidFill>
                        <a:effectLst/>
                        <a:latin typeface="Calibri" panose="020F0502020204030204" pitchFamily="34" charset="0"/>
                      </a:endParaRPr>
                    </a:p>
                  </a:txBody>
                  <a:tcPr marL="0" marR="10364" marT="10364" marB="0" anchor="b"/>
                </a:tc>
                <a:extLst>
                  <a:ext uri="{0D108BD9-81ED-4DB2-BD59-A6C34878D82A}">
                    <a16:rowId xmlns:a16="http://schemas.microsoft.com/office/drawing/2014/main" val="344889009"/>
                  </a:ext>
                </a:extLst>
              </a:tr>
            </a:tbl>
          </a:graphicData>
        </a:graphic>
      </p:graphicFrame>
    </p:spTree>
    <p:extLst>
      <p:ext uri="{BB962C8B-B14F-4D97-AF65-F5344CB8AC3E}">
        <p14:creationId xmlns:p14="http://schemas.microsoft.com/office/powerpoint/2010/main" val="3007229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996FC00-9884-E6F8-C8B0-E54FC4609FC9}"/>
              </a:ext>
            </a:extLst>
          </p:cNvPr>
          <p:cNvSpPr>
            <a:spLocks noGrp="1"/>
          </p:cNvSpPr>
          <p:nvPr>
            <p:ph type="title"/>
          </p:nvPr>
        </p:nvSpPr>
        <p:spPr>
          <a:xfrm>
            <a:off x="1024128" y="585216"/>
            <a:ext cx="8018272" cy="1499616"/>
          </a:xfrm>
        </p:spPr>
        <p:txBody>
          <a:bodyPr>
            <a:normAutofit/>
          </a:bodyPr>
          <a:lstStyle/>
          <a:p>
            <a:r>
              <a:rPr lang="en-US" dirty="0"/>
              <a:t>Is this Paper interesting for you?</a:t>
            </a:r>
          </a:p>
        </p:txBody>
      </p:sp>
      <p:sp>
        <p:nvSpPr>
          <p:cNvPr id="8" name="Content Placeholder 7">
            <a:extLst>
              <a:ext uri="{FF2B5EF4-FFF2-40B4-BE49-F238E27FC236}">
                <a16:creationId xmlns:a16="http://schemas.microsoft.com/office/drawing/2014/main" id="{FE95C92C-8143-8D5C-65ED-052DD1A5C5B9}"/>
              </a:ext>
            </a:extLst>
          </p:cNvPr>
          <p:cNvSpPr>
            <a:spLocks noGrp="1"/>
          </p:cNvSpPr>
          <p:nvPr>
            <p:ph idx="1"/>
          </p:nvPr>
        </p:nvSpPr>
        <p:spPr>
          <a:xfrm>
            <a:off x="1024128" y="2286000"/>
            <a:ext cx="8018271" cy="4023360"/>
          </a:xfrm>
        </p:spPr>
        <p:txBody>
          <a:bodyPr>
            <a:normAutofit/>
          </a:bodyPr>
          <a:lstStyle/>
          <a:p>
            <a:pPr>
              <a:buFont typeface="Arial" panose="020B0604020202020204" pitchFamily="34" charset="0"/>
              <a:buChar char="•"/>
            </a:pPr>
            <a:r>
              <a:rPr lang="en-US" b="0" i="0" dirty="0">
                <a:effectLst/>
                <a:latin typeface="Arial" panose="020B0604020202020204" pitchFamily="34" charset="0"/>
              </a:rPr>
              <a:t>miRNA functional enrichment </a:t>
            </a:r>
          </a:p>
          <a:p>
            <a:pPr>
              <a:buFont typeface="Arial" panose="020B0604020202020204" pitchFamily="34" charset="0"/>
              <a:buChar char="•"/>
            </a:pPr>
            <a:r>
              <a:rPr lang="en-US" b="0" i="0" dirty="0">
                <a:effectLst/>
                <a:latin typeface="Arial" panose="020B0604020202020204" pitchFamily="34" charset="0"/>
              </a:rPr>
              <a:t>The standard method for functional enrichment</a:t>
            </a:r>
            <a:endParaRPr lang="en-US" dirty="0">
              <a:latin typeface="Arial" panose="020B0604020202020204" pitchFamily="34" charset="0"/>
            </a:endParaRPr>
          </a:p>
          <a:p>
            <a:pPr>
              <a:buFont typeface="Arial" panose="020B0604020202020204" pitchFamily="34" charset="0"/>
              <a:buChar char="•"/>
            </a:pPr>
            <a:r>
              <a:rPr lang="en-US" b="0" i="0" dirty="0">
                <a:effectLst/>
                <a:latin typeface="Arial" panose="020B0604020202020204" pitchFamily="34" charset="0"/>
              </a:rPr>
              <a:t>bias on current standard method </a:t>
            </a:r>
          </a:p>
          <a:p>
            <a:pPr>
              <a:buFont typeface="Arial" panose="020B0604020202020204" pitchFamily="34" charset="0"/>
              <a:buChar char="•"/>
            </a:pPr>
            <a:r>
              <a:rPr lang="en-US" b="0" i="0" dirty="0">
                <a:effectLst/>
                <a:latin typeface="Arial" panose="020B0604020202020204" pitchFamily="34" charset="0"/>
              </a:rPr>
              <a:t>alternative statistical measure</a:t>
            </a:r>
            <a:endParaRPr lang="en-US" dirty="0"/>
          </a:p>
        </p:txBody>
      </p:sp>
      <p:sp>
        <p:nvSpPr>
          <p:cNvPr id="13" name="Rectangle 12">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4658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996FC00-9884-E6F8-C8B0-E54FC4609FC9}"/>
              </a:ext>
            </a:extLst>
          </p:cNvPr>
          <p:cNvSpPr>
            <a:spLocks noGrp="1"/>
          </p:cNvSpPr>
          <p:nvPr>
            <p:ph type="title"/>
          </p:nvPr>
        </p:nvSpPr>
        <p:spPr>
          <a:xfrm>
            <a:off x="1024128" y="585216"/>
            <a:ext cx="8018272" cy="1499616"/>
          </a:xfrm>
        </p:spPr>
        <p:txBody>
          <a:bodyPr>
            <a:normAutofit/>
          </a:bodyPr>
          <a:lstStyle/>
          <a:p>
            <a:r>
              <a:rPr lang="en-US" dirty="0"/>
              <a:t>Is this Paper interesting for you?</a:t>
            </a:r>
          </a:p>
        </p:txBody>
      </p:sp>
      <p:sp>
        <p:nvSpPr>
          <p:cNvPr id="8" name="Content Placeholder 7">
            <a:extLst>
              <a:ext uri="{FF2B5EF4-FFF2-40B4-BE49-F238E27FC236}">
                <a16:creationId xmlns:a16="http://schemas.microsoft.com/office/drawing/2014/main" id="{FE95C92C-8143-8D5C-65ED-052DD1A5C5B9}"/>
              </a:ext>
            </a:extLst>
          </p:cNvPr>
          <p:cNvSpPr>
            <a:spLocks noGrp="1"/>
          </p:cNvSpPr>
          <p:nvPr>
            <p:ph idx="1"/>
          </p:nvPr>
        </p:nvSpPr>
        <p:spPr>
          <a:xfrm>
            <a:off x="1024128" y="2286000"/>
            <a:ext cx="8018271" cy="4023360"/>
          </a:xfrm>
        </p:spPr>
        <p:txBody>
          <a:bodyPr>
            <a:normAutofit/>
          </a:bodyPr>
          <a:lstStyle/>
          <a:p>
            <a:pPr>
              <a:buFont typeface="Arial" panose="020B0604020202020204" pitchFamily="34" charset="0"/>
              <a:buChar char="•"/>
            </a:pPr>
            <a:r>
              <a:rPr lang="en-US" b="0" i="0" dirty="0">
                <a:effectLst/>
                <a:latin typeface="Arial" panose="020B0604020202020204" pitchFamily="34" charset="0"/>
              </a:rPr>
              <a:t>DIANA-</a:t>
            </a:r>
            <a:r>
              <a:rPr lang="en-US" b="0" i="0" dirty="0" err="1">
                <a:effectLst/>
                <a:latin typeface="Arial" panose="020B0604020202020204" pitchFamily="34" charset="0"/>
              </a:rPr>
              <a:t>miRPath</a:t>
            </a:r>
            <a:endParaRPr lang="en-US" b="0" i="0" dirty="0">
              <a:effectLst/>
              <a:latin typeface="Arial" panose="020B0604020202020204" pitchFamily="34" charset="0"/>
            </a:endParaRPr>
          </a:p>
          <a:p>
            <a:pPr>
              <a:buFont typeface="Arial" panose="020B0604020202020204" pitchFamily="34" charset="0"/>
              <a:buChar char="•"/>
            </a:pPr>
            <a:r>
              <a:rPr lang="en-US" b="0" i="0" dirty="0" err="1">
                <a:effectLst/>
                <a:latin typeface="Arial" panose="020B0604020202020204" pitchFamily="34" charset="0"/>
              </a:rPr>
              <a:t>miEAA</a:t>
            </a:r>
            <a:endParaRPr lang="en-US" b="0" i="0" dirty="0">
              <a:effectLst/>
              <a:latin typeface="Arial" panose="020B0604020202020204" pitchFamily="34" charset="0"/>
            </a:endParaRPr>
          </a:p>
          <a:p>
            <a:pPr>
              <a:buFont typeface="Arial" panose="020B0604020202020204" pitchFamily="34" charset="0"/>
              <a:buChar char="•"/>
            </a:pPr>
            <a:r>
              <a:rPr lang="en-US" b="0" i="0" dirty="0" err="1">
                <a:effectLst/>
                <a:latin typeface="Arial" panose="020B0604020202020204" pitchFamily="34" charset="0"/>
              </a:rPr>
              <a:t>miRPathDB</a:t>
            </a:r>
            <a:endParaRPr lang="en-US" b="0" i="0" dirty="0">
              <a:effectLst/>
              <a:latin typeface="Arial" panose="020B0604020202020204" pitchFamily="34" charset="0"/>
            </a:endParaRPr>
          </a:p>
          <a:p>
            <a:pPr>
              <a:buFont typeface="Arial" panose="020B0604020202020204" pitchFamily="34" charset="0"/>
              <a:buChar char="•"/>
            </a:pPr>
            <a:r>
              <a:rPr lang="en-US" b="0" i="0" dirty="0">
                <a:effectLst/>
                <a:latin typeface="Arial" panose="020B0604020202020204" pitchFamily="34" charset="0"/>
              </a:rPr>
              <a:t>MAGIA</a:t>
            </a:r>
          </a:p>
          <a:p>
            <a:pPr>
              <a:buFont typeface="Arial" panose="020B0604020202020204" pitchFamily="34" charset="0"/>
              <a:buChar char="•"/>
            </a:pPr>
            <a:r>
              <a:rPr lang="en-US" dirty="0">
                <a:latin typeface="Arial" panose="020B0604020202020204" pitchFamily="34" charset="0"/>
              </a:rPr>
              <a:t>Gene Set Enrichment Analysis (GSEA)</a:t>
            </a:r>
          </a:p>
        </p:txBody>
      </p:sp>
      <p:sp>
        <p:nvSpPr>
          <p:cNvPr id="13" name="Rectangle 12">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8503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2CEF1-5D8E-8C0B-69B1-81B02C02E4EA}"/>
              </a:ext>
            </a:extLst>
          </p:cNvPr>
          <p:cNvSpPr>
            <a:spLocks noGrp="1"/>
          </p:cNvSpPr>
          <p:nvPr>
            <p:ph type="title"/>
          </p:nvPr>
        </p:nvSpPr>
        <p:spPr/>
        <p:txBody>
          <a:bodyPr/>
          <a:lstStyle/>
          <a:p>
            <a:r>
              <a:rPr lang="en-US" dirty="0"/>
              <a:t>miRNA functional enrichment analysis</a:t>
            </a:r>
          </a:p>
        </p:txBody>
      </p:sp>
      <p:sp>
        <p:nvSpPr>
          <p:cNvPr id="3" name="Content Placeholder 2">
            <a:extLst>
              <a:ext uri="{FF2B5EF4-FFF2-40B4-BE49-F238E27FC236}">
                <a16:creationId xmlns:a16="http://schemas.microsoft.com/office/drawing/2014/main" id="{5CBB9F7B-634D-FE45-3F22-61DD964FFF81}"/>
              </a:ext>
            </a:extLst>
          </p:cNvPr>
          <p:cNvSpPr>
            <a:spLocks noGrp="1"/>
          </p:cNvSpPr>
          <p:nvPr>
            <p:ph idx="1"/>
          </p:nvPr>
        </p:nvSpPr>
        <p:spPr/>
        <p:txBody>
          <a:bodyPr/>
          <a:lstStyle/>
          <a:p>
            <a:pPr marL="457200" indent="-457200">
              <a:buFont typeface="+mj-lt"/>
              <a:buAutoNum type="arabicPeriod"/>
            </a:pPr>
            <a:r>
              <a:rPr lang="en-US" b="0" i="0" dirty="0">
                <a:effectLst/>
                <a:latin typeface="Arial" panose="020B0604020202020204" pitchFamily="34" charset="0"/>
              </a:rPr>
              <a:t>retrieve a list of all genes targeted by the group of miRNAs</a:t>
            </a:r>
          </a:p>
          <a:p>
            <a:pPr marL="630936" lvl="1" indent="-457200">
              <a:buFont typeface="Arial" panose="020B0604020202020204" pitchFamily="34" charset="0"/>
              <a:buChar char="•"/>
            </a:pPr>
            <a:r>
              <a:rPr lang="en-US" dirty="0">
                <a:latin typeface="Arial" panose="020B0604020202020204" pitchFamily="34" charset="0"/>
              </a:rPr>
              <a:t>Union</a:t>
            </a:r>
          </a:p>
          <a:p>
            <a:pPr marL="630936" lvl="1" indent="-457200">
              <a:buFont typeface="Arial" panose="020B0604020202020204" pitchFamily="34" charset="0"/>
              <a:buChar char="•"/>
            </a:pPr>
            <a:r>
              <a:rPr lang="en-US" dirty="0">
                <a:latin typeface="Arial" panose="020B0604020202020204" pitchFamily="34" charset="0"/>
              </a:rPr>
              <a:t>Intersection</a:t>
            </a:r>
          </a:p>
          <a:p>
            <a:pPr marL="457200" indent="-457200">
              <a:buFont typeface="+mj-lt"/>
              <a:buAutoNum type="arabicPeriod"/>
            </a:pPr>
            <a:r>
              <a:rPr lang="en-US" b="0" i="0" dirty="0">
                <a:effectLst/>
                <a:latin typeface="Arial" panose="020B0604020202020204" pitchFamily="34" charset="0"/>
              </a:rPr>
              <a:t>retrieve the list of genes that participate in the biological function</a:t>
            </a:r>
          </a:p>
          <a:p>
            <a:pPr marL="457200" indent="-457200">
              <a:buFont typeface="+mj-lt"/>
              <a:buAutoNum type="arabicPeriod"/>
            </a:pPr>
            <a:r>
              <a:rPr lang="en-US" b="0" i="0" dirty="0">
                <a:effectLst/>
                <a:latin typeface="Arial" panose="020B0604020202020204" pitchFamily="34" charset="0"/>
              </a:rPr>
              <a:t>perform a statistical test, usually Fisher’s exact test to calculate a p-value that indicates the strength of the association between the miRNA group and the biological function</a:t>
            </a:r>
            <a:endParaRPr lang="en-US" dirty="0"/>
          </a:p>
        </p:txBody>
      </p:sp>
    </p:spTree>
    <p:extLst>
      <p:ext uri="{BB962C8B-B14F-4D97-AF65-F5344CB8AC3E}">
        <p14:creationId xmlns:p14="http://schemas.microsoft.com/office/powerpoint/2010/main" val="2103191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4979F-9D8B-B737-3748-74DD41AC76C2}"/>
              </a:ext>
            </a:extLst>
          </p:cNvPr>
          <p:cNvSpPr>
            <a:spLocks noGrp="1"/>
          </p:cNvSpPr>
          <p:nvPr>
            <p:ph type="title"/>
          </p:nvPr>
        </p:nvSpPr>
        <p:spPr>
          <a:xfrm>
            <a:off x="1104337" y="2831111"/>
            <a:ext cx="10301599" cy="1499616"/>
          </a:xfrm>
        </p:spPr>
        <p:txBody>
          <a:bodyPr>
            <a:noAutofit/>
          </a:bodyPr>
          <a:lstStyle/>
          <a:p>
            <a:pPr algn="ctr">
              <a:lnSpc>
                <a:spcPct val="150000"/>
              </a:lnSpc>
            </a:pPr>
            <a:r>
              <a:rPr lang="en-US" sz="3600" b="0" i="0" dirty="0">
                <a:effectLst/>
                <a:latin typeface="Arial" panose="020B0604020202020204" pitchFamily="34" charset="0"/>
              </a:rPr>
              <a:t>the standard method of miRNA</a:t>
            </a:r>
            <a:br>
              <a:rPr lang="en-US" sz="3600" dirty="0"/>
            </a:br>
            <a:r>
              <a:rPr lang="en-US" sz="3600" b="0" i="0" dirty="0">
                <a:effectLst/>
                <a:latin typeface="Arial" panose="020B0604020202020204" pitchFamily="34" charset="0"/>
              </a:rPr>
              <a:t>functional enrichment analysis is not suitable for such analyses</a:t>
            </a:r>
            <a:endParaRPr lang="en-US" sz="3600" dirty="0"/>
          </a:p>
        </p:txBody>
      </p:sp>
    </p:spTree>
    <p:extLst>
      <p:ext uri="{BB962C8B-B14F-4D97-AF65-F5344CB8AC3E}">
        <p14:creationId xmlns:p14="http://schemas.microsoft.com/office/powerpoint/2010/main" val="551113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EAB02BA-4BEB-C22E-207A-5C9F45E3B2F5}"/>
              </a:ext>
            </a:extLst>
          </p:cNvPr>
          <p:cNvSpPr>
            <a:spLocks noGrp="1"/>
          </p:cNvSpPr>
          <p:nvPr>
            <p:ph type="title"/>
          </p:nvPr>
        </p:nvSpPr>
        <p:spPr>
          <a:xfrm>
            <a:off x="6843129" y="585216"/>
            <a:ext cx="4068306" cy="1499616"/>
          </a:xfrm>
        </p:spPr>
        <p:txBody>
          <a:bodyPr vert="horz" lIns="91440" tIns="45720" rIns="91440" bIns="45720" rtlCol="0" anchor="ctr">
            <a:normAutofit/>
          </a:bodyPr>
          <a:lstStyle/>
          <a:p>
            <a:endParaRPr lang="en-US" sz="4000"/>
          </a:p>
        </p:txBody>
      </p:sp>
      <p:sp>
        <p:nvSpPr>
          <p:cNvPr id="4" name="Content Placeholder 3">
            <a:extLst>
              <a:ext uri="{FF2B5EF4-FFF2-40B4-BE49-F238E27FC236}">
                <a16:creationId xmlns:a16="http://schemas.microsoft.com/office/drawing/2014/main" id="{5E1ADF77-B266-9323-DFA2-50951EBCB6C2}"/>
              </a:ext>
            </a:extLst>
          </p:cNvPr>
          <p:cNvSpPr>
            <a:spLocks noGrp="1"/>
          </p:cNvSpPr>
          <p:nvPr>
            <p:ph sz="half" idx="2"/>
          </p:nvPr>
        </p:nvSpPr>
        <p:spPr>
          <a:xfrm>
            <a:off x="6843128" y="2286000"/>
            <a:ext cx="4068305" cy="3931920"/>
          </a:xfrm>
        </p:spPr>
        <p:txBody>
          <a:bodyPr vert="horz" lIns="45720" tIns="45720" rIns="45720" bIns="45720" rtlCol="0">
            <a:normAutofit/>
          </a:bodyPr>
          <a:lstStyle/>
          <a:p>
            <a:pPr>
              <a:buFont typeface="Arial" panose="020B0604020202020204" pitchFamily="34" charset="0"/>
              <a:buChar char="•"/>
            </a:pPr>
            <a:r>
              <a:rPr lang="en-US" sz="1200" b="0" i="0" dirty="0">
                <a:effectLst/>
                <a:latin typeface="Arial" panose="020B0604020202020204" pitchFamily="34" charset="0"/>
              </a:rPr>
              <a:t>that the standard method of miRNA</a:t>
            </a:r>
            <a:br>
              <a:rPr lang="en-US" sz="1200" dirty="0"/>
            </a:br>
            <a:r>
              <a:rPr lang="en-US" sz="1200" b="0" i="0" dirty="0">
                <a:effectLst/>
                <a:latin typeface="Arial" panose="020B0604020202020204" pitchFamily="34" charset="0"/>
              </a:rPr>
              <a:t>functional enrichment analysis is not suitable for such analyses</a:t>
            </a:r>
          </a:p>
          <a:p>
            <a:pPr>
              <a:buFont typeface="Arial" panose="020B0604020202020204" pitchFamily="34" charset="0"/>
              <a:buChar char="•"/>
            </a:pPr>
            <a:r>
              <a:rPr lang="en-US" sz="1200" b="0" i="0" dirty="0">
                <a:effectLst/>
                <a:latin typeface="Arial" panose="020B0604020202020204" pitchFamily="34" charset="0"/>
              </a:rPr>
              <a:t>provides highly unspecific</a:t>
            </a:r>
            <a:br>
              <a:rPr lang="en-US" sz="1200" dirty="0"/>
            </a:br>
            <a:r>
              <a:rPr lang="en-US" sz="1200" b="0" i="0" dirty="0">
                <a:effectLst/>
                <a:latin typeface="Arial" panose="020B0604020202020204" pitchFamily="34" charset="0"/>
              </a:rPr>
              <a:t>results</a:t>
            </a:r>
          </a:p>
          <a:p>
            <a:pPr>
              <a:buFont typeface="Arial" panose="020B0604020202020204" pitchFamily="34" charset="0"/>
              <a:buChar char="•"/>
            </a:pPr>
            <a:r>
              <a:rPr lang="en-US" sz="1200" b="0" i="0" dirty="0">
                <a:effectLst/>
                <a:latin typeface="Arial" panose="020B0604020202020204" pitchFamily="34" charset="0"/>
              </a:rPr>
              <a:t>The mechanics responsible for this bias are not yet fully understood</a:t>
            </a:r>
            <a:endParaRPr lang="en-US" sz="1200" dirty="0">
              <a:latin typeface="Arial" panose="020B0604020202020204" pitchFamily="34" charset="0"/>
            </a:endParaRPr>
          </a:p>
          <a:p>
            <a:pPr>
              <a:buFont typeface="Arial" panose="020B0604020202020204" pitchFamily="34" charset="0"/>
              <a:buChar char="•"/>
            </a:pPr>
            <a:r>
              <a:rPr lang="en-US" sz="1200" b="0" i="0" dirty="0">
                <a:effectLst/>
                <a:latin typeface="Arial" panose="020B0604020202020204" pitchFamily="34" charset="0"/>
              </a:rPr>
              <a:t>limited amount of validated positive </a:t>
            </a:r>
            <a:r>
              <a:rPr lang="en-US" sz="1200" b="0" i="0" dirty="0" err="1">
                <a:effectLst/>
                <a:latin typeface="Arial" panose="020B0604020202020204" pitchFamily="34" charset="0"/>
              </a:rPr>
              <a:t>miRNA:target</a:t>
            </a:r>
            <a:r>
              <a:rPr lang="en-US" sz="1200" b="0" i="0" dirty="0">
                <a:effectLst/>
                <a:latin typeface="Arial" panose="020B0604020202020204" pitchFamily="34" charset="0"/>
              </a:rPr>
              <a:t> interactions</a:t>
            </a:r>
          </a:p>
          <a:p>
            <a:pPr>
              <a:buFont typeface="Arial" panose="020B0604020202020204" pitchFamily="34" charset="0"/>
              <a:buChar char="•"/>
            </a:pPr>
            <a:r>
              <a:rPr lang="en-US" sz="1200" b="0" i="0" dirty="0">
                <a:effectLst/>
                <a:latin typeface="Arial" panose="020B0604020202020204" pitchFamily="34" charset="0"/>
              </a:rPr>
              <a:t>virtually non-existent validated negative interactions</a:t>
            </a:r>
            <a:endParaRPr lang="en-US" sz="1600" dirty="0"/>
          </a:p>
        </p:txBody>
      </p:sp>
      <p:sp>
        <p:nvSpPr>
          <p:cNvPr id="8" name="Content Placeholder 7">
            <a:extLst>
              <a:ext uri="{FF2B5EF4-FFF2-40B4-BE49-F238E27FC236}">
                <a16:creationId xmlns:a16="http://schemas.microsoft.com/office/drawing/2014/main" id="{2FB4FA25-8BED-E432-AEEF-9FAAD239D8B9}"/>
              </a:ext>
            </a:extLst>
          </p:cNvPr>
          <p:cNvSpPr>
            <a:spLocks noGrp="1"/>
          </p:cNvSpPr>
          <p:nvPr>
            <p:ph sz="half" idx="1"/>
          </p:nvPr>
        </p:nvSpPr>
        <p:spPr/>
        <p:txBody>
          <a:bodyPr/>
          <a:lstStyle/>
          <a:p>
            <a:endParaRPr lang="en-US"/>
          </a:p>
        </p:txBody>
      </p:sp>
      <p:pic>
        <p:nvPicPr>
          <p:cNvPr id="9" name="Content Placeholder 5">
            <a:extLst>
              <a:ext uri="{FF2B5EF4-FFF2-40B4-BE49-F238E27FC236}">
                <a16:creationId xmlns:a16="http://schemas.microsoft.com/office/drawing/2014/main" id="{69BC9CEE-D3F5-2B14-CFF3-CBF4FAF0EFF5}"/>
              </a:ext>
            </a:extLst>
          </p:cNvPr>
          <p:cNvPicPr>
            <a:picLocks noChangeAspect="1"/>
          </p:cNvPicPr>
          <p:nvPr/>
        </p:nvPicPr>
        <p:blipFill>
          <a:blip r:embed="rId2"/>
          <a:stretch>
            <a:fillRect/>
          </a:stretch>
        </p:blipFill>
        <p:spPr>
          <a:xfrm>
            <a:off x="999630" y="564682"/>
            <a:ext cx="5605869" cy="5577840"/>
          </a:xfrm>
          <a:prstGeom prst="rect">
            <a:avLst/>
          </a:prstGeom>
        </p:spPr>
      </p:pic>
      <p:sp>
        <p:nvSpPr>
          <p:cNvPr id="10" name="TextBox 9">
            <a:extLst>
              <a:ext uri="{FF2B5EF4-FFF2-40B4-BE49-F238E27FC236}">
                <a16:creationId xmlns:a16="http://schemas.microsoft.com/office/drawing/2014/main" id="{A2DFB335-623D-FF07-8516-D45E3914AFAF}"/>
              </a:ext>
            </a:extLst>
          </p:cNvPr>
          <p:cNvSpPr txBox="1"/>
          <p:nvPr/>
        </p:nvSpPr>
        <p:spPr>
          <a:xfrm>
            <a:off x="433137" y="6419088"/>
            <a:ext cx="6096000" cy="369332"/>
          </a:xfrm>
          <a:prstGeom prst="rect">
            <a:avLst/>
          </a:prstGeom>
          <a:noFill/>
        </p:spPr>
        <p:txBody>
          <a:bodyPr wrap="square">
            <a:spAutoFit/>
          </a:bodyPr>
          <a:lstStyle/>
          <a:p>
            <a:r>
              <a:rPr lang="en-US" b="0" i="0" u="none" strike="noStrike" dirty="0">
                <a:solidFill>
                  <a:srgbClr val="0071BC"/>
                </a:solidFill>
                <a:effectLst/>
                <a:latin typeface="BlinkMacSystemFont"/>
                <a:hlinkClick r:id="rId3"/>
              </a:rPr>
              <a:t>Thomas </a:t>
            </a:r>
            <a:r>
              <a:rPr lang="en-US" b="0" i="0" u="none" strike="noStrike" dirty="0" err="1">
                <a:solidFill>
                  <a:srgbClr val="0071BC"/>
                </a:solidFill>
                <a:effectLst/>
                <a:latin typeface="BlinkMacSystemFont"/>
                <a:hlinkClick r:id="rId3"/>
              </a:rPr>
              <a:t>Bleazard</a:t>
            </a:r>
            <a:r>
              <a:rPr lang="en-US" b="0" i="0" u="none" strike="noStrike" dirty="0">
                <a:solidFill>
                  <a:srgbClr val="0071BC"/>
                </a:solidFill>
                <a:effectLst/>
                <a:latin typeface="BlinkMacSystemFont"/>
              </a:rPr>
              <a:t> et al</a:t>
            </a:r>
            <a:endParaRPr lang="en-US" dirty="0"/>
          </a:p>
        </p:txBody>
      </p:sp>
    </p:spTree>
    <p:extLst>
      <p:ext uri="{BB962C8B-B14F-4D97-AF65-F5344CB8AC3E}">
        <p14:creationId xmlns:p14="http://schemas.microsoft.com/office/powerpoint/2010/main" val="3214719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E96B3A-D6AC-5E41-A775-BC39FE682D8A}"/>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95F8B0D4-1A06-89D4-FC59-BAFADF601FD5}"/>
              </a:ext>
            </a:extLst>
          </p:cNvPr>
          <p:cNvSpPr>
            <a:spLocks noGrp="1"/>
          </p:cNvSpPr>
          <p:nvPr>
            <p:ph idx="1"/>
          </p:nvPr>
        </p:nvSpPr>
        <p:spPr/>
        <p:txBody>
          <a:bodyPr anchor="ctr">
            <a:normAutofit/>
          </a:bodyPr>
          <a:lstStyle/>
          <a:p>
            <a:r>
              <a:rPr lang="en-US" sz="3200" dirty="0"/>
              <a:t>most target prediction algorithms have been </a:t>
            </a:r>
            <a:r>
              <a:rPr lang="en-US" sz="3200" b="1" dirty="0"/>
              <a:t>trained</a:t>
            </a:r>
            <a:r>
              <a:rPr lang="en-US" sz="3200" dirty="0"/>
              <a:t> on </a:t>
            </a:r>
            <a:r>
              <a:rPr lang="en-US" sz="3200" b="1" dirty="0"/>
              <a:t>seed-enriched data </a:t>
            </a:r>
            <a:r>
              <a:rPr lang="en-US" sz="3200" dirty="0"/>
              <a:t>sets with features extracted from the sequence surrounding the seed, even though recent evidence shows </a:t>
            </a:r>
            <a:r>
              <a:rPr lang="en-US" sz="3200" b="1" dirty="0"/>
              <a:t>that non-seed-based interactions are common in miRNA-mediated gene expression </a:t>
            </a:r>
            <a:r>
              <a:rPr lang="en-US" sz="3200" dirty="0"/>
              <a:t>regulation</a:t>
            </a:r>
          </a:p>
        </p:txBody>
      </p:sp>
    </p:spTree>
    <p:extLst>
      <p:ext uri="{BB962C8B-B14F-4D97-AF65-F5344CB8AC3E}">
        <p14:creationId xmlns:p14="http://schemas.microsoft.com/office/powerpoint/2010/main" val="1411973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C554B976-19EC-46B0-F9A4-2775B35F1009}"/>
              </a:ext>
            </a:extLst>
          </p:cNvPr>
          <p:cNvSpPr>
            <a:spLocks noGrp="1"/>
          </p:cNvSpPr>
          <p:nvPr>
            <p:ph type="title"/>
          </p:nvPr>
        </p:nvSpPr>
        <p:spPr>
          <a:xfrm>
            <a:off x="1024128" y="585216"/>
            <a:ext cx="3563912" cy="1499616"/>
          </a:xfrm>
        </p:spPr>
        <p:txBody>
          <a:bodyPr vert="horz" lIns="91440" tIns="45720" rIns="91440" bIns="45720" rtlCol="0" anchor="ctr">
            <a:normAutofit/>
          </a:bodyPr>
          <a:lstStyle/>
          <a:p>
            <a:r>
              <a:rPr lang="en-US" sz="4000" dirty="0"/>
              <a:t>“Recent” evidence</a:t>
            </a:r>
          </a:p>
        </p:txBody>
      </p:sp>
      <p:sp>
        <p:nvSpPr>
          <p:cNvPr id="6" name="Content Placeholder 5">
            <a:extLst>
              <a:ext uri="{FF2B5EF4-FFF2-40B4-BE49-F238E27FC236}">
                <a16:creationId xmlns:a16="http://schemas.microsoft.com/office/drawing/2014/main" id="{16B9829B-B460-F0E9-5EF1-3411E62DE75B}"/>
              </a:ext>
            </a:extLst>
          </p:cNvPr>
          <p:cNvSpPr>
            <a:spLocks noGrp="1"/>
          </p:cNvSpPr>
          <p:nvPr>
            <p:ph sz="half" idx="2"/>
          </p:nvPr>
        </p:nvSpPr>
        <p:spPr>
          <a:xfrm>
            <a:off x="1024127" y="2286000"/>
            <a:ext cx="3355367" cy="3931920"/>
          </a:xfrm>
        </p:spPr>
        <p:txBody>
          <a:bodyPr vert="horz" lIns="45720" tIns="45720" rIns="45720" bIns="45720" rtlCol="0">
            <a:normAutofit/>
          </a:bodyPr>
          <a:lstStyle/>
          <a:p>
            <a:pPr>
              <a:buFont typeface="Arial" panose="020B0604020202020204" pitchFamily="34" charset="0"/>
              <a:buChar char="•"/>
            </a:pPr>
            <a:r>
              <a:rPr lang="en-US" sz="1800" b="0" i="0" u="none" strike="noStrike" dirty="0">
                <a:solidFill>
                  <a:prstClr val="black"/>
                </a:solidFill>
                <a:latin typeface="Lohit Devanagari"/>
              </a:rPr>
              <a:t>a transcriptome-wide identification of the endogenous targets</a:t>
            </a:r>
          </a:p>
          <a:p>
            <a:pPr>
              <a:buFont typeface="Arial" panose="020B0604020202020204" pitchFamily="34" charset="0"/>
              <a:buChar char="•"/>
            </a:pPr>
            <a:r>
              <a:rPr lang="en-US" sz="1800" b="0" i="0" u="none" strike="noStrike" dirty="0">
                <a:solidFill>
                  <a:prstClr val="black"/>
                </a:solidFill>
                <a:latin typeface="Lohit Devanagari"/>
              </a:rPr>
              <a:t>miRNA-miR-155</a:t>
            </a:r>
          </a:p>
          <a:p>
            <a:pPr>
              <a:buFont typeface="Arial" panose="020B0604020202020204" pitchFamily="34" charset="0"/>
              <a:buChar char="•"/>
            </a:pPr>
            <a:r>
              <a:rPr lang="en-US" sz="1800" b="0" i="0" u="none" strike="noStrike" dirty="0">
                <a:solidFill>
                  <a:prstClr val="black"/>
                </a:solidFill>
                <a:latin typeface="Lohit Devanagari"/>
              </a:rPr>
              <a:t>approximately 40% of miR-155-dependent </a:t>
            </a:r>
            <a:r>
              <a:rPr lang="en-US" sz="1800" b="0" i="0" u="none" strike="noStrike" dirty="0" err="1">
                <a:solidFill>
                  <a:prstClr val="black"/>
                </a:solidFill>
                <a:latin typeface="Lohit Devanagari"/>
              </a:rPr>
              <a:t>Argonaute</a:t>
            </a:r>
            <a:r>
              <a:rPr lang="en-US" sz="1800" b="0" i="0" u="none" strike="noStrike" dirty="0">
                <a:solidFill>
                  <a:prstClr val="black"/>
                </a:solidFill>
                <a:latin typeface="Lohit Devanagari"/>
              </a:rPr>
              <a:t> binding occurs at sites without perfect seed matches</a:t>
            </a:r>
          </a:p>
          <a:p>
            <a:pPr marL="0" indent="0">
              <a:buNone/>
            </a:pPr>
            <a:endParaRPr lang="en-US" sz="1600" dirty="0"/>
          </a:p>
        </p:txBody>
      </p:sp>
      <p:pic>
        <p:nvPicPr>
          <p:cNvPr id="8" name="Content Placeholder 7">
            <a:extLst>
              <a:ext uri="{FF2B5EF4-FFF2-40B4-BE49-F238E27FC236}">
                <a16:creationId xmlns:a16="http://schemas.microsoft.com/office/drawing/2014/main" id="{161B4C39-CC05-B1D5-5680-01D1F168BC3D}"/>
              </a:ext>
            </a:extLst>
          </p:cNvPr>
          <p:cNvPicPr>
            <a:picLocks noGrp="1" noChangeAspect="1"/>
          </p:cNvPicPr>
          <p:nvPr>
            <p:ph sz="half" idx="1"/>
          </p:nvPr>
        </p:nvPicPr>
        <p:blipFill>
          <a:blip r:embed="rId2"/>
          <a:stretch>
            <a:fillRect/>
          </a:stretch>
        </p:blipFill>
        <p:spPr>
          <a:xfrm>
            <a:off x="5207058" y="640080"/>
            <a:ext cx="5780144" cy="5577840"/>
          </a:xfrm>
          <a:prstGeom prst="rect">
            <a:avLst/>
          </a:prstGeom>
        </p:spPr>
      </p:pic>
    </p:spTree>
    <p:extLst>
      <p:ext uri="{BB962C8B-B14F-4D97-AF65-F5344CB8AC3E}">
        <p14:creationId xmlns:p14="http://schemas.microsoft.com/office/powerpoint/2010/main" val="27596645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 design</Template>
  <TotalTime>169</TotalTime>
  <Words>922</Words>
  <Application>Microsoft Office PowerPoint</Application>
  <PresentationFormat>Widescreen</PresentationFormat>
  <Paragraphs>136</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BlinkMacSystemFont</vt:lpstr>
      <vt:lpstr>Calibri</vt:lpstr>
      <vt:lpstr>Lohit Devanagari</vt:lpstr>
      <vt:lpstr>Tw Cen MT</vt:lpstr>
      <vt:lpstr>Tw Cen MT Condensed</vt:lpstr>
      <vt:lpstr>Wingdings</vt:lpstr>
      <vt:lpstr>Wingdings 3</vt:lpstr>
      <vt:lpstr>Integral</vt:lpstr>
      <vt:lpstr>Bias in miRNA enrichment analysis related to gene functional annotations</vt:lpstr>
      <vt:lpstr>Bias in miRNA enrichment analysis related to gene functional annotations</vt:lpstr>
      <vt:lpstr>Is this Paper interesting for you?</vt:lpstr>
      <vt:lpstr>Is this Paper interesting for you?</vt:lpstr>
      <vt:lpstr>miRNA functional enrichment analysis</vt:lpstr>
      <vt:lpstr>the standard method of miRNA functional enrichment analysis is not suitable for such analyses</vt:lpstr>
      <vt:lpstr>PowerPoint Presentation</vt:lpstr>
      <vt:lpstr>PowerPoint Presentation</vt:lpstr>
      <vt:lpstr>“Recent” evidence</vt:lpstr>
      <vt:lpstr>False Positive Rate</vt:lpstr>
      <vt:lpstr>PowerPoint Presentation</vt:lpstr>
      <vt:lpstr>More bias</vt:lpstr>
      <vt:lpstr>PowerPoint Presentation</vt:lpstr>
      <vt:lpstr>Empirical Distribution</vt:lpstr>
      <vt:lpstr>randomization test</vt:lpstr>
      <vt:lpstr>GO term overlap</vt:lpstr>
      <vt:lpstr>New Bias On the gene-to-biological-function annotations </vt:lpstr>
      <vt:lpstr>the Jaccard coefficient</vt:lpstr>
      <vt:lpstr>PowerPoint Presentation</vt:lpstr>
      <vt:lpstr>Results</vt:lpstr>
      <vt:lpstr>distance between the distributions</vt:lpstr>
      <vt:lpstr>The effect is even more pronounced for DisGeNET</vt:lpstr>
      <vt:lpstr>BUFET2</vt:lpstr>
      <vt:lpstr>Example Data</vt:lpstr>
      <vt:lpstr>Running BUFET2</vt:lpstr>
      <vt:lpstr>Running BUFET2</vt:lpstr>
      <vt:lpstr>In Console</vt:lpstr>
      <vt:lpstr>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Bias in miRNA enrichment analysis related to gene functional annotations</dc:title>
  <dc:creator>Guerrero Vazquez, Karen</dc:creator>
  <cp:lastModifiedBy>Guerrero Vazquez, Karen</cp:lastModifiedBy>
  <cp:revision>1</cp:revision>
  <dcterms:created xsi:type="dcterms:W3CDTF">2023-06-01T09:40:37Z</dcterms:created>
  <dcterms:modified xsi:type="dcterms:W3CDTF">2023-06-01T12:30:23Z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