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7" r:id="rId2"/>
    <p:sldId id="256" r:id="rId3"/>
    <p:sldId id="266" r:id="rId4"/>
    <p:sldId id="257" r:id="rId5"/>
    <p:sldId id="260" r:id="rId6"/>
    <p:sldId id="261" r:id="rId7"/>
    <p:sldId id="263" r:id="rId8"/>
    <p:sldId id="262" r:id="rId9"/>
    <p:sldId id="259" r:id="rId10"/>
    <p:sldId id="258" r:id="rId11"/>
    <p:sldId id="264" r:id="rId12"/>
    <p:sldId id="273" r:id="rId13"/>
    <p:sldId id="271" r:id="rId14"/>
    <p:sldId id="274" r:id="rId15"/>
    <p:sldId id="269" r:id="rId16"/>
    <p:sldId id="276" r:id="rId17"/>
    <p:sldId id="277" r:id="rId18"/>
    <p:sldId id="278" r:id="rId19"/>
    <p:sldId id="279" r:id="rId20"/>
    <p:sldId id="280" r:id="rId21"/>
    <p:sldId id="281" r:id="rId22"/>
    <p:sldId id="283" r:id="rId23"/>
    <p:sldId id="265" r:id="rId24"/>
    <p:sldId id="284" r:id="rId25"/>
    <p:sldId id="275" r:id="rId26"/>
    <p:sldId id="282" r:id="rId27"/>
    <p:sldId id="270" r:id="rId28"/>
    <p:sldId id="26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C439D-A862-4F65-8104-5B73FE25DEDC}" type="datetimeFigureOut">
              <a:rPr lang="en-IE" smtClean="0"/>
              <a:t>14/06/2022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FD98F-7343-48E5-A70F-2BEC22C28C9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93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Mircro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RNA or miRNA are conserved small non-coding RNAs that play an important role in the regulation of gene expression, they are short nucleotide single stranded RNAs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ssRNAs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between 14 and 33, with an average of 20 as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MirBase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suggest today. </a:t>
            </a:r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23CBA-7B8A-4B7B-85F4-17415C8FC737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1997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62A3-AF3D-4D20-98EA-C5881E34F3AF}" type="datetimeFigureOut">
              <a:rPr lang="en-IE" smtClean="0"/>
              <a:t>14/06/2022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0E8B-92DC-4DB4-BEAC-FC2F721C45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9826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62A3-AF3D-4D20-98EA-C5881E34F3AF}" type="datetimeFigureOut">
              <a:rPr lang="en-IE" smtClean="0"/>
              <a:t>14/06/2022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0E8B-92DC-4DB4-BEAC-FC2F721C45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008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62A3-AF3D-4D20-98EA-C5881E34F3AF}" type="datetimeFigureOut">
              <a:rPr lang="en-IE" smtClean="0"/>
              <a:t>14/06/2022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0E8B-92DC-4DB4-BEAC-FC2F721C45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5440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9497-F700-5E44-882E-8988BCA8F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8565" y="814250"/>
            <a:ext cx="9144000" cy="756133"/>
          </a:xfrm>
          <a:prstGeom prst="rect">
            <a:avLst/>
          </a:prstGeom>
        </p:spPr>
        <p:txBody>
          <a:bodyPr anchor="t"/>
          <a:lstStyle>
            <a:lvl1pPr algn="l">
              <a:defRPr sz="4400" b="1" i="0" baseline="0">
                <a:solidFill>
                  <a:srgbClr val="4D1282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0F459-975D-E841-8CC3-45ACD2192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565" y="1659077"/>
            <a:ext cx="9144000" cy="4877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rgbClr val="585858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ED1D9EF-488D-EE4B-80EC-3F1CF823CE7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78565" y="2235547"/>
            <a:ext cx="9144000" cy="35987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007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62A3-AF3D-4D20-98EA-C5881E34F3AF}" type="datetimeFigureOut">
              <a:rPr lang="en-IE" smtClean="0"/>
              <a:t>14/06/2022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0E8B-92DC-4DB4-BEAC-FC2F721C45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8912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62A3-AF3D-4D20-98EA-C5881E34F3AF}" type="datetimeFigureOut">
              <a:rPr lang="en-IE" smtClean="0"/>
              <a:t>14/06/2022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0E8B-92DC-4DB4-BEAC-FC2F721C45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6073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62A3-AF3D-4D20-98EA-C5881E34F3AF}" type="datetimeFigureOut">
              <a:rPr lang="en-IE" smtClean="0"/>
              <a:t>14/06/2022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0E8B-92DC-4DB4-BEAC-FC2F721C45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301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62A3-AF3D-4D20-98EA-C5881E34F3AF}" type="datetimeFigureOut">
              <a:rPr lang="en-IE" smtClean="0"/>
              <a:t>14/06/2022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0E8B-92DC-4DB4-BEAC-FC2F721C45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409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62A3-AF3D-4D20-98EA-C5881E34F3AF}" type="datetimeFigureOut">
              <a:rPr lang="en-IE" smtClean="0"/>
              <a:t>14/06/2022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0E8B-92DC-4DB4-BEAC-FC2F721C45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89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62A3-AF3D-4D20-98EA-C5881E34F3AF}" type="datetimeFigureOut">
              <a:rPr lang="en-IE" smtClean="0"/>
              <a:t>14/06/2022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0E8B-92DC-4DB4-BEAC-FC2F721C45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186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62A3-AF3D-4D20-98EA-C5881E34F3AF}" type="datetimeFigureOut">
              <a:rPr lang="en-IE" smtClean="0"/>
              <a:t>14/06/2022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0E8B-92DC-4DB4-BEAC-FC2F721C45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588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62A3-AF3D-4D20-98EA-C5881E34F3AF}" type="datetimeFigureOut">
              <a:rPr lang="en-IE" smtClean="0"/>
              <a:t>14/06/2022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0E8B-92DC-4DB4-BEAC-FC2F721C45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247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762A3-AF3D-4D20-98EA-C5881E34F3AF}" type="datetimeFigureOut">
              <a:rPr lang="en-IE" smtClean="0"/>
              <a:t>14/06/2022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70E8B-92DC-4DB4-BEAC-FC2F721C45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6103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58D23-5832-B244-A07F-C7350DADECF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158393" y="1264877"/>
            <a:ext cx="9144000" cy="458728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15786" y="6367361"/>
            <a:ext cx="1398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</a:rPr>
              <a:t>Yanai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, 2020</a:t>
            </a:r>
            <a:endParaRPr lang="en-I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207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59419"/>
            <a:ext cx="10507541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96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of </a:t>
            </a:r>
            <a:r>
              <a:rPr lang="en-US" dirty="0" err="1" smtClean="0"/>
              <a:t>mirna:disease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Genes </a:t>
            </a:r>
            <a:r>
              <a:rPr lang="en-IE" dirty="0"/>
              <a:t>with similar functions are </a:t>
            </a:r>
            <a:r>
              <a:rPr lang="en-IE" dirty="0" smtClean="0"/>
              <a:t>often associated </a:t>
            </a:r>
            <a:r>
              <a:rPr lang="en-IE" dirty="0"/>
              <a:t>with similar </a:t>
            </a:r>
            <a:r>
              <a:rPr lang="en-IE" dirty="0" smtClean="0"/>
              <a:t>diseases.</a:t>
            </a:r>
          </a:p>
          <a:p>
            <a:endParaRPr lang="en-IE" dirty="0" smtClean="0"/>
          </a:p>
          <a:p>
            <a:r>
              <a:rPr lang="en-IE" dirty="0" smtClean="0"/>
              <a:t>The </a:t>
            </a:r>
            <a:r>
              <a:rPr lang="en-IE" dirty="0"/>
              <a:t>relationship of </a:t>
            </a:r>
            <a:r>
              <a:rPr lang="en-IE" dirty="0" smtClean="0"/>
              <a:t>different diseases </a:t>
            </a:r>
            <a:r>
              <a:rPr lang="en-IE" dirty="0"/>
              <a:t>can be represented by a structure of directed acyclic </a:t>
            </a:r>
            <a:r>
              <a:rPr lang="en-IE" dirty="0" smtClean="0"/>
              <a:t>graph(DAG)</a:t>
            </a:r>
          </a:p>
          <a:p>
            <a:endParaRPr lang="en-IE" dirty="0" smtClean="0"/>
          </a:p>
          <a:p>
            <a:r>
              <a:rPr lang="en-IE" dirty="0"/>
              <a:t>miRNA-associated disease data </a:t>
            </a:r>
            <a:r>
              <a:rPr lang="en-IE" dirty="0" smtClean="0"/>
              <a:t>available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66560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2350272"/>
            <a:ext cx="9144000" cy="2387600"/>
          </a:xfrm>
        </p:spPr>
        <p:txBody>
          <a:bodyPr/>
          <a:lstStyle/>
          <a:p>
            <a:r>
              <a:rPr lang="en-US" dirty="0" smtClean="0"/>
              <a:t>Similarity function among miRNAs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2021433"/>
            <a:ext cx="9144000" cy="92973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Part 1</a:t>
            </a:r>
            <a:endParaRPr lang="en-IE" sz="4000" dirty="0"/>
          </a:p>
        </p:txBody>
      </p:sp>
    </p:spTree>
    <p:extLst>
      <p:ext uri="{BB962C8B-B14F-4D97-AF65-F5344CB8AC3E}">
        <p14:creationId xmlns:p14="http://schemas.microsoft.com/office/powerpoint/2010/main" val="3741866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HMDDV2.0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8101"/>
          </a:xfrm>
        </p:spPr>
        <p:txBody>
          <a:bodyPr/>
          <a:lstStyle/>
          <a:p>
            <a:r>
              <a:rPr lang="en-IE" dirty="0" smtClean="0"/>
              <a:t>5430 validated associations </a:t>
            </a:r>
          </a:p>
          <a:p>
            <a:r>
              <a:rPr lang="en-IE" dirty="0" smtClean="0"/>
              <a:t>495 miRNAs</a:t>
            </a:r>
          </a:p>
          <a:p>
            <a:r>
              <a:rPr lang="en-IE" dirty="0" smtClean="0"/>
              <a:t>383 diseases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4101735" y="3683726"/>
            <a:ext cx="521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Associations miRNA - Diseases</a:t>
            </a:r>
            <a:endParaRPr lang="en-IE" sz="2800" b="1" dirty="0"/>
          </a:p>
        </p:txBody>
      </p:sp>
    </p:spTree>
    <p:extLst>
      <p:ext uri="{BB962C8B-B14F-4D97-AF65-F5344CB8AC3E}">
        <p14:creationId xmlns:p14="http://schemas.microsoft.com/office/powerpoint/2010/main" val="2548026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2131"/>
            <a:ext cx="6067969" cy="68459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915668"/>
              </p:ext>
            </p:extLst>
          </p:nvPr>
        </p:nvGraphicFramePr>
        <p:xfrm>
          <a:off x="4323805" y="3420155"/>
          <a:ext cx="5381896" cy="28565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9968">
                  <a:extLst>
                    <a:ext uri="{9D8B030D-6E8A-4147-A177-3AD203B41FA5}">
                      <a16:colId xmlns:a16="http://schemas.microsoft.com/office/drawing/2014/main" val="4055900319"/>
                    </a:ext>
                  </a:extLst>
                </a:gridCol>
                <a:gridCol w="913152">
                  <a:extLst>
                    <a:ext uri="{9D8B030D-6E8A-4147-A177-3AD203B41FA5}">
                      <a16:colId xmlns:a16="http://schemas.microsoft.com/office/drawing/2014/main" val="401916709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83594392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56603293"/>
                    </a:ext>
                  </a:extLst>
                </a:gridCol>
                <a:gridCol w="476367">
                  <a:extLst>
                    <a:ext uri="{9D8B030D-6E8A-4147-A177-3AD203B41FA5}">
                      <a16:colId xmlns:a16="http://schemas.microsoft.com/office/drawing/2014/main" val="1298582123"/>
                    </a:ext>
                  </a:extLst>
                </a:gridCol>
                <a:gridCol w="973609">
                  <a:extLst>
                    <a:ext uri="{9D8B030D-6E8A-4147-A177-3AD203B41FA5}">
                      <a16:colId xmlns:a16="http://schemas.microsoft.com/office/drawing/2014/main" val="1872747100"/>
                    </a:ext>
                  </a:extLst>
                </a:gridCol>
              </a:tblGrid>
              <a:tr h="542466"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Disease 1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Disease</a:t>
                      </a:r>
                      <a:r>
                        <a:rPr lang="en-US" baseline="0" dirty="0" smtClean="0"/>
                        <a:t> 2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Disease 3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Disease n</a:t>
                      </a:r>
                      <a:endParaRPr lang="en-I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807096"/>
                  </a:ext>
                </a:extLst>
              </a:tr>
              <a:tr h="58165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miRNA 1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035824"/>
                  </a:ext>
                </a:extLst>
              </a:tr>
              <a:tr h="6008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miRNA 2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3200731"/>
                  </a:ext>
                </a:extLst>
              </a:tr>
              <a:tr h="5878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I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39429"/>
                  </a:ext>
                </a:extLst>
              </a:tr>
              <a:tr h="4460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miRNA</a:t>
                      </a:r>
                      <a:r>
                        <a:rPr lang="en-US" baseline="0" dirty="0" smtClean="0"/>
                        <a:t> m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0994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682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Disease similarity  (</a:t>
            </a:r>
            <a:r>
              <a:rPr lang="en-US" dirty="0" err="1" smtClean="0"/>
              <a:t>MeSH</a:t>
            </a:r>
            <a:r>
              <a:rPr lang="en-US" dirty="0" smtClean="0"/>
              <a:t>)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010849" cy="41249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387" y="1942551"/>
            <a:ext cx="6234075" cy="6438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049" y="3269615"/>
            <a:ext cx="2554637" cy="6423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952" y="4595178"/>
            <a:ext cx="4995466" cy="72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845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Disease similarity  (</a:t>
            </a:r>
            <a:r>
              <a:rPr lang="en-US" dirty="0" err="1" smtClean="0"/>
              <a:t>MeSH</a:t>
            </a:r>
            <a:r>
              <a:rPr lang="en-US" dirty="0" smtClean="0"/>
              <a:t>)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010849" cy="41249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049" y="3269615"/>
            <a:ext cx="2554637" cy="6423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203" y="4170442"/>
            <a:ext cx="4995466" cy="7288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15423"/>
            <a:ext cx="3763328" cy="72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06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2781"/>
          <a:stretch/>
        </p:blipFill>
        <p:spPr>
          <a:xfrm>
            <a:off x="160246" y="2207623"/>
            <a:ext cx="12031754" cy="14540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4953" y="4647253"/>
            <a:ext cx="98080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400" b="0" i="0" dirty="0" smtClean="0">
                <a:effectLst/>
                <a:latin typeface="Times New Roman" panose="02020603050405020304" pitchFamily="18" charset="0"/>
              </a:rPr>
              <a:t>miRNAs with similar functions tend to have similar expression profile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638946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MiSim</a:t>
            </a:r>
            <a:r>
              <a:rPr lang="en-IE" dirty="0" smtClean="0"/>
              <a:t> similarity and expression </a:t>
            </a:r>
            <a:r>
              <a:rPr lang="en-IE" dirty="0"/>
              <a:t>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miRNA expression data from 40 normal </a:t>
            </a:r>
            <a:r>
              <a:rPr lang="en-IE" dirty="0" smtClean="0"/>
              <a:t>tissues</a:t>
            </a:r>
          </a:p>
          <a:p>
            <a:r>
              <a:rPr lang="en-IE" dirty="0"/>
              <a:t>grouped miRNA pairs into different groups </a:t>
            </a:r>
            <a:r>
              <a:rPr lang="en-IE" dirty="0" smtClean="0"/>
              <a:t>according to </a:t>
            </a:r>
            <a:r>
              <a:rPr lang="en-IE" dirty="0"/>
              <a:t>functional similarity by a step of 0.1 and calculated </a:t>
            </a:r>
            <a:r>
              <a:rPr lang="en-IE" dirty="0" smtClean="0"/>
              <a:t>the average </a:t>
            </a:r>
            <a:r>
              <a:rPr lang="en-IE" dirty="0"/>
              <a:t>functional similarity and expression similarity of </a:t>
            </a:r>
            <a:r>
              <a:rPr lang="en-IE" dirty="0" smtClean="0"/>
              <a:t>each group</a:t>
            </a:r>
            <a:r>
              <a:rPr lang="en-IE" dirty="0"/>
              <a:t>. </a:t>
            </a:r>
            <a:endParaRPr lang="en-IE" dirty="0" smtClean="0"/>
          </a:p>
          <a:p>
            <a:r>
              <a:rPr lang="en-IE" dirty="0"/>
              <a:t>miRNA functional similarity is positively </a:t>
            </a:r>
            <a:r>
              <a:rPr lang="en-IE" dirty="0" err="1"/>
              <a:t>correlatedwith</a:t>
            </a:r>
            <a:r>
              <a:rPr lang="en-IE" dirty="0"/>
              <a:t> expression </a:t>
            </a:r>
            <a:r>
              <a:rPr lang="en-IE" dirty="0" smtClean="0"/>
              <a:t>similarity</a:t>
            </a:r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82588"/>
            <a:ext cx="5527012" cy="428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72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miRNAs </a:t>
            </a:r>
            <a:r>
              <a:rPr lang="en-IE" dirty="0" smtClean="0"/>
              <a:t>family  and MISIM similarity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 family of miRNAs incorporates similar mature miRNA </a:t>
            </a:r>
            <a:r>
              <a:rPr lang="en-IE" dirty="0" smtClean="0"/>
              <a:t>sequences and </a:t>
            </a:r>
            <a:r>
              <a:rPr lang="en-IE" dirty="0"/>
              <a:t>complete identical seed </a:t>
            </a:r>
            <a:r>
              <a:rPr lang="en-IE" dirty="0" smtClean="0"/>
              <a:t>regions</a:t>
            </a:r>
          </a:p>
          <a:p>
            <a:r>
              <a:rPr lang="en-IE" dirty="0"/>
              <a:t>miRNAs of the same family tend to show high </a:t>
            </a:r>
            <a:r>
              <a:rPr lang="en-IE" dirty="0" smtClean="0"/>
              <a:t>functional similarity</a:t>
            </a:r>
          </a:p>
          <a:p>
            <a:r>
              <a:rPr lang="en-IE" dirty="0"/>
              <a:t>compared the </a:t>
            </a:r>
            <a:r>
              <a:rPr lang="en-IE" dirty="0" smtClean="0"/>
              <a:t>functional similarity </a:t>
            </a:r>
            <a:r>
              <a:rPr lang="en-IE" dirty="0"/>
              <a:t>of miRNAs in the same family to miRNAs that </a:t>
            </a:r>
            <a:r>
              <a:rPr lang="en-IE" dirty="0" smtClean="0"/>
              <a:t>are not </a:t>
            </a:r>
            <a:r>
              <a:rPr lang="en-IE" dirty="0"/>
              <a:t>from the same family</a:t>
            </a:r>
            <a:r>
              <a:rPr lang="en-IE" dirty="0" smtClean="0"/>
              <a:t>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5718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Inferring the human microRNA functional similarity and </a:t>
            </a:r>
            <a:r>
              <a:rPr lang="en-IE" dirty="0" smtClean="0"/>
              <a:t>functional network </a:t>
            </a:r>
            <a:r>
              <a:rPr lang="en-IE" dirty="0"/>
              <a:t>based on microRNA-associated </a:t>
            </a:r>
            <a:r>
              <a:rPr lang="en-IE" dirty="0" smtClean="0"/>
              <a:t>diseases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Evolution of a single approach…</a:t>
            </a:r>
          </a:p>
          <a:p>
            <a:r>
              <a:rPr lang="en-US" dirty="0" smtClean="0"/>
              <a:t>2010-2021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72521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MiSim</a:t>
            </a:r>
            <a:r>
              <a:rPr lang="en-US" dirty="0" smtClean="0"/>
              <a:t> and Distance in the Chromosome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 cluster of miRNAs is usually transcribed and </a:t>
            </a:r>
            <a:r>
              <a:rPr lang="en-IE" dirty="0" smtClean="0"/>
              <a:t>expressed synchronously </a:t>
            </a:r>
            <a:r>
              <a:rPr lang="en-IE" dirty="0"/>
              <a:t>and functions </a:t>
            </a:r>
            <a:r>
              <a:rPr lang="en-IE" dirty="0" err="1"/>
              <a:t>coordinately</a:t>
            </a:r>
            <a:endParaRPr lang="en-IE" dirty="0" smtClean="0"/>
          </a:p>
          <a:p>
            <a:r>
              <a:rPr lang="en-IE" dirty="0" smtClean="0"/>
              <a:t>The correlation </a:t>
            </a:r>
            <a:r>
              <a:rPr lang="en-IE" dirty="0"/>
              <a:t>of expression profiles decreases sharply for </a:t>
            </a:r>
            <a:r>
              <a:rPr lang="en-IE" dirty="0" smtClean="0"/>
              <a:t>miRNAs whose </a:t>
            </a:r>
            <a:r>
              <a:rPr lang="en-IE" dirty="0"/>
              <a:t>distances are more than 50 kb, while miRNAs </a:t>
            </a:r>
            <a:r>
              <a:rPr lang="en-IE" dirty="0" smtClean="0"/>
              <a:t>whose distances </a:t>
            </a:r>
            <a:r>
              <a:rPr lang="en-IE" dirty="0"/>
              <a:t>are within 50 kb usually show high expression </a:t>
            </a:r>
            <a:r>
              <a:rPr lang="en-IE" dirty="0" smtClean="0"/>
              <a:t>similarity.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55543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2839" y="1689703"/>
            <a:ext cx="5853104" cy="48624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754"/>
            <a:ext cx="4934639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2350272"/>
            <a:ext cx="9144000" cy="2387600"/>
          </a:xfrm>
        </p:spPr>
        <p:txBody>
          <a:bodyPr/>
          <a:lstStyle/>
          <a:p>
            <a:r>
              <a:rPr lang="en-US" dirty="0" smtClean="0"/>
              <a:t>Using the similarity to find new targets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2021433"/>
            <a:ext cx="9144000" cy="92973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Part 2</a:t>
            </a:r>
            <a:endParaRPr lang="en-IE" sz="4000" dirty="0"/>
          </a:p>
        </p:txBody>
      </p:sp>
    </p:spTree>
    <p:extLst>
      <p:ext uri="{BB962C8B-B14F-4D97-AF65-F5344CB8AC3E}">
        <p14:creationId xmlns:p14="http://schemas.microsoft.com/office/powerpoint/2010/main" val="1571136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grpSp>
        <p:nvGrpSpPr>
          <p:cNvPr id="6" name="Group 5"/>
          <p:cNvGrpSpPr/>
          <p:nvPr/>
        </p:nvGrpSpPr>
        <p:grpSpPr>
          <a:xfrm>
            <a:off x="367203" y="2563510"/>
            <a:ext cx="11117226" cy="2875567"/>
            <a:chOff x="537387" y="1356799"/>
            <a:chExt cx="11117226" cy="287556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48925"/>
            <a:stretch/>
          </p:blipFill>
          <p:spPr>
            <a:xfrm>
              <a:off x="537387" y="1356799"/>
              <a:ext cx="11117226" cy="2875567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42703" y="3391399"/>
              <a:ext cx="6790509" cy="827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3654121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probability of each predicted link was </a:t>
            </a:r>
            <a:r>
              <a:rPr lang="en-IE" dirty="0" smtClean="0"/>
              <a:t>calculated</a:t>
            </a:r>
          </a:p>
          <a:p>
            <a:r>
              <a:rPr lang="en-IE" dirty="0" err="1"/>
              <a:t>erformedanalysis</a:t>
            </a:r>
            <a:r>
              <a:rPr lang="en-IE" dirty="0"/>
              <a:t> of correlation between the probability of predicted </a:t>
            </a:r>
            <a:r>
              <a:rPr lang="en-IE" dirty="0" err="1"/>
              <a:t>linksand</a:t>
            </a:r>
            <a:r>
              <a:rPr lang="en-IE" dirty="0"/>
              <a:t> the MISIM functional similarity of miRNAs connected </a:t>
            </a:r>
            <a:r>
              <a:rPr lang="en-IE" dirty="0" err="1"/>
              <a:t>bythe</a:t>
            </a:r>
            <a:r>
              <a:rPr lang="en-IE" dirty="0"/>
              <a:t> corresponding </a:t>
            </a:r>
            <a:r>
              <a:rPr lang="en-IE" dirty="0" smtClean="0"/>
              <a:t>links</a:t>
            </a:r>
          </a:p>
          <a:p>
            <a:r>
              <a:rPr lang="en-IE" dirty="0"/>
              <a:t>This indicated that the predicted </a:t>
            </a:r>
            <a:r>
              <a:rPr lang="en-IE" dirty="0" err="1"/>
              <a:t>novellinks</a:t>
            </a:r>
            <a:r>
              <a:rPr lang="en-IE" dirty="0"/>
              <a:t> with high probability tend to be real links</a:t>
            </a:r>
          </a:p>
        </p:txBody>
      </p:sp>
    </p:spTree>
    <p:extLst>
      <p:ext uri="{BB962C8B-B14F-4D97-AF65-F5344CB8AC3E}">
        <p14:creationId xmlns:p14="http://schemas.microsoft.com/office/powerpoint/2010/main" val="2524856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Gaussian interaction profile kernels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225" y="3285455"/>
            <a:ext cx="4768823" cy="143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23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2521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434588"/>
            <a:ext cx="6067969" cy="684591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1655168"/>
            <a:ext cx="6234075" cy="6438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2962955"/>
            <a:ext cx="2554637" cy="64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41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87" y="546902"/>
            <a:ext cx="11117226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4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MicroRNA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non-coding RNAs </a:t>
            </a:r>
          </a:p>
          <a:p>
            <a:pPr marL="457200" indent="-457200">
              <a:lnSpc>
                <a:spcPct val="200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regulation of gene expression</a:t>
            </a:r>
          </a:p>
          <a:p>
            <a:pPr marL="457200" indent="-457200">
              <a:lnSpc>
                <a:spcPct val="200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14 and 33</a:t>
            </a:r>
            <a:r>
              <a:rPr lang="en-IE" dirty="0">
                <a:solidFill>
                  <a:schemeClr val="bg2">
                    <a:lumMod val="10000"/>
                  </a:schemeClr>
                </a:solidFill>
              </a:rPr>
              <a:t> nucleotides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59782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School of </a:t>
            </a:r>
            <a:r>
              <a:rPr lang="en-IE" dirty="0"/>
              <a:t>Information </a:t>
            </a:r>
            <a:r>
              <a:rPr lang="en-IE" dirty="0" smtClean="0"/>
              <a:t>and Control Engineering, China University of Mining and Technology, Xuzhou</a:t>
            </a:r>
            <a:r>
              <a:rPr lang="en-IE" dirty="0"/>
              <a:t>, </a:t>
            </a:r>
            <a:r>
              <a:rPr lang="en-IE" dirty="0" smtClean="0"/>
              <a:t>China</a:t>
            </a:r>
          </a:p>
          <a:p>
            <a:r>
              <a:rPr lang="en-IE" dirty="0" smtClean="0"/>
              <a:t>Business Analytics Centre, National University of </a:t>
            </a:r>
            <a:r>
              <a:rPr lang="en-IE" dirty="0"/>
              <a:t>Singapore, </a:t>
            </a:r>
            <a:r>
              <a:rPr lang="en-IE" dirty="0" smtClean="0"/>
              <a:t>Singapore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11495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2" y="1690688"/>
            <a:ext cx="11974596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8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13" y="547285"/>
            <a:ext cx="11460174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23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62"/>
          <a:stretch/>
        </p:blipFill>
        <p:spPr>
          <a:xfrm>
            <a:off x="0" y="810486"/>
            <a:ext cx="12273824" cy="5210902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10439400" y="1129529"/>
            <a:ext cx="914400" cy="540521"/>
          </a:xfrm>
          <a:prstGeom prst="wedgeRectCallout">
            <a:avLst>
              <a:gd name="adj1" fmla="val -17976"/>
              <a:gd name="adj2" fmla="val 963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2018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02829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91708" cy="6413863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11011989" y="230188"/>
            <a:ext cx="914400" cy="540521"/>
          </a:xfrm>
          <a:prstGeom prst="wedgeRectCallout">
            <a:avLst>
              <a:gd name="adj1" fmla="val -17976"/>
              <a:gd name="adj2" fmla="val 963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2017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7304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76" y="394481"/>
            <a:ext cx="11088647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777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.6|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420</Words>
  <Application>Microsoft Office PowerPoint</Application>
  <PresentationFormat>Widescreen</PresentationFormat>
  <Paragraphs>77</Paragraphs>
  <Slides>28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Inferring the human microRNA functional similarity and functional network based on microRNA-associated diseases</vt:lpstr>
      <vt:lpstr>MicroRNA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Association of mirna:disease</vt:lpstr>
      <vt:lpstr>Similarity function among miRNAs</vt:lpstr>
      <vt:lpstr>HMDDV2.0</vt:lpstr>
      <vt:lpstr>PowerPoint Presentation</vt:lpstr>
      <vt:lpstr>Disease similarity  (MeSH)</vt:lpstr>
      <vt:lpstr>Disease similarity  (MeSH)</vt:lpstr>
      <vt:lpstr>Similarity </vt:lpstr>
      <vt:lpstr>MiSim similarity and expression similarity</vt:lpstr>
      <vt:lpstr>miRNAs family  and MISIM similarity</vt:lpstr>
      <vt:lpstr>MiSim and Distance in the Chromosome</vt:lpstr>
      <vt:lpstr>PowerPoint Presentation</vt:lpstr>
      <vt:lpstr>Using the similarity to find new targets</vt:lpstr>
      <vt:lpstr>PowerPoint Presentation</vt:lpstr>
      <vt:lpstr>PowerPoint Presentation</vt:lpstr>
      <vt:lpstr>Gaussian interaction profile kernels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MicroRNA-Disease Associations</dc:title>
  <dc:creator>Guerrero Vazquez, Karen</dc:creator>
  <cp:lastModifiedBy>Guerrero Vazquez, Karen</cp:lastModifiedBy>
  <cp:revision>21</cp:revision>
  <dcterms:created xsi:type="dcterms:W3CDTF">2022-06-14T11:30:11Z</dcterms:created>
  <dcterms:modified xsi:type="dcterms:W3CDTF">2022-06-14T16:34:10Z</dcterms:modified>
</cp:coreProperties>
</file>