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324" r:id="rId3"/>
    <p:sldId id="326" r:id="rId4"/>
    <p:sldId id="327" r:id="rId5"/>
    <p:sldId id="328" r:id="rId6"/>
    <p:sldId id="329" r:id="rId7"/>
    <p:sldId id="330" r:id="rId8"/>
    <p:sldId id="325" r:id="rId9"/>
    <p:sldId id="331" r:id="rId10"/>
    <p:sldId id="312" r:id="rId11"/>
    <p:sldId id="313" r:id="rId12"/>
    <p:sldId id="314" r:id="rId13"/>
    <p:sldId id="315" r:id="rId14"/>
    <p:sldId id="316" r:id="rId15"/>
    <p:sldId id="318" r:id="rId16"/>
    <p:sldId id="322" r:id="rId17"/>
    <p:sldId id="320" r:id="rId18"/>
    <p:sldId id="321" r:id="rId19"/>
    <p:sldId id="323" r:id="rId20"/>
    <p:sldId id="319" r:id="rId21"/>
    <p:sldId id="310" r:id="rId22"/>
    <p:sldId id="296" r:id="rId23"/>
    <p:sldId id="297" r:id="rId24"/>
    <p:sldId id="305" r:id="rId25"/>
    <p:sldId id="304" r:id="rId26"/>
    <p:sldId id="289" r:id="rId27"/>
    <p:sldId id="290" r:id="rId28"/>
    <p:sldId id="298" r:id="rId29"/>
    <p:sldId id="299" r:id="rId30"/>
    <p:sldId id="300" r:id="rId31"/>
    <p:sldId id="308" r:id="rId32"/>
    <p:sldId id="309" r:id="rId33"/>
    <p:sldId id="302" r:id="rId34"/>
    <p:sldId id="303" r:id="rId35"/>
    <p:sldId id="306" r:id="rId36"/>
    <p:sldId id="307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BF"/>
    <a:srgbClr val="774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exact rate of decline varies, a person may lose 3 to 8 percent of muscle mass per decade.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97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600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442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43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3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9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9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3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73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41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97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1938" y="454582"/>
            <a:ext cx="11947871" cy="1996209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 smtClean="0"/>
              <a:t>Computational approaches for the therapeutic target discovery to ameliorate muscle wasting </a:t>
            </a:r>
            <a:br>
              <a:rPr lang="en-US" sz="5400" dirty="0" smtClean="0"/>
            </a:br>
            <a:r>
              <a:rPr lang="en-US" sz="5400" dirty="0" smtClean="0"/>
              <a:t>during aging and disease </a:t>
            </a:r>
            <a:endParaRPr lang="en-IE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12" y="4856964"/>
            <a:ext cx="5114773" cy="1046162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Katarzyna</a:t>
            </a:r>
            <a:r>
              <a:rPr lang="en-US" dirty="0" smtClean="0"/>
              <a:t> </a:t>
            </a:r>
            <a:r>
              <a:rPr lang="en-US" dirty="0" err="1" smtClean="0"/>
              <a:t>Whysall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Pilib</a:t>
            </a:r>
            <a:r>
              <a:rPr lang="en-US" dirty="0" smtClean="0"/>
              <a:t> O </a:t>
            </a:r>
            <a:r>
              <a:rPr lang="en-US" dirty="0" err="1" smtClean="0"/>
              <a:t>Broin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320" y="6384759"/>
            <a:ext cx="33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1 Presented on March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8839887" y="3623258"/>
            <a:ext cx="2576908" cy="322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values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</a:t>
            </a:r>
            <a:r>
              <a:rPr lang="en-US" dirty="0"/>
              <a:t>binding registers: </a:t>
            </a:r>
            <a:r>
              <a:rPr lang="en-US" dirty="0" smtClean="0"/>
              <a:t>             15,436,301</a:t>
            </a:r>
          </a:p>
          <a:p>
            <a:pPr lvl="1"/>
            <a:r>
              <a:rPr lang="en-IE" dirty="0" err="1"/>
              <a:t>mirTarBase</a:t>
            </a:r>
            <a:r>
              <a:rPr lang="en-IE" dirty="0"/>
              <a:t>     7,694 </a:t>
            </a:r>
          </a:p>
          <a:p>
            <a:pPr lvl="1"/>
            <a:r>
              <a:rPr lang="en-IE" dirty="0"/>
              <a:t> </a:t>
            </a:r>
            <a:r>
              <a:rPr lang="en-IE" dirty="0" err="1"/>
              <a:t>mirWalk</a:t>
            </a:r>
            <a:r>
              <a:rPr lang="en-IE" dirty="0"/>
              <a:t>     </a:t>
            </a:r>
            <a:r>
              <a:rPr lang="en-IE" dirty="0" smtClean="0"/>
              <a:t>15,428,606</a:t>
            </a:r>
          </a:p>
          <a:p>
            <a:pPr lvl="2"/>
            <a:r>
              <a:rPr lang="en-US" dirty="0" err="1"/>
              <a:t>hsa</a:t>
            </a:r>
            <a:r>
              <a:rPr lang="en-US" dirty="0"/>
              <a:t>	12,526,887</a:t>
            </a:r>
          </a:p>
          <a:p>
            <a:pPr lvl="2"/>
            <a:r>
              <a:rPr lang="en-US" dirty="0" err="1"/>
              <a:t>mmu</a:t>
            </a:r>
            <a:r>
              <a:rPr lang="en-US" dirty="0"/>
              <a:t>	 2,018,527</a:t>
            </a:r>
          </a:p>
          <a:p>
            <a:pPr lvl="2"/>
            <a:r>
              <a:rPr lang="en-US" dirty="0" err="1"/>
              <a:t>dre</a:t>
            </a:r>
            <a:r>
              <a:rPr lang="en-US" dirty="0"/>
              <a:t>	890,399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Targets</a:t>
            </a:r>
            <a:r>
              <a:rPr lang="en-US" dirty="0"/>
              <a:t>: </a:t>
            </a:r>
            <a:r>
              <a:rPr lang="en-US" dirty="0" smtClean="0"/>
              <a:t>                                         29,951</a:t>
            </a:r>
          </a:p>
          <a:p>
            <a:r>
              <a:rPr lang="en-US" dirty="0" smtClean="0"/>
              <a:t>miRNAs:                                          5,277</a:t>
            </a:r>
          </a:p>
          <a:p>
            <a:pPr lvl="1"/>
            <a:r>
              <a:rPr lang="en-US" dirty="0" smtClean="0"/>
              <a:t>22 different species</a:t>
            </a:r>
          </a:p>
          <a:p>
            <a:pPr lvl="2"/>
            <a:r>
              <a:rPr lang="en-US" dirty="0" err="1" smtClean="0"/>
              <a:t>hsa</a:t>
            </a:r>
            <a:r>
              <a:rPr lang="en-US" dirty="0" smtClean="0"/>
              <a:t>	2673</a:t>
            </a:r>
            <a:endParaRPr lang="en-US" dirty="0"/>
          </a:p>
          <a:p>
            <a:pPr lvl="2"/>
            <a:r>
              <a:rPr lang="en-US" dirty="0" err="1" smtClean="0"/>
              <a:t>mmu</a:t>
            </a:r>
            <a:r>
              <a:rPr lang="en-US" dirty="0" smtClean="0"/>
              <a:t>	1978</a:t>
            </a:r>
            <a:endParaRPr lang="en-US" dirty="0"/>
          </a:p>
          <a:p>
            <a:pPr lvl="2"/>
            <a:r>
              <a:rPr lang="en-US" dirty="0" err="1" smtClean="0"/>
              <a:t>dre</a:t>
            </a:r>
            <a:r>
              <a:rPr lang="en-US" dirty="0" smtClean="0"/>
              <a:t>	374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Combinations miRNAs-Target:    8,800,625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9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MiRNA-Target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r>
              <a:rPr lang="en-US" dirty="0" smtClean="0"/>
              <a:t>		</a:t>
            </a:r>
            <a:r>
              <a:rPr lang="pl-PL" dirty="0" smtClean="0"/>
              <a:t>5277</a:t>
            </a:r>
            <a:r>
              <a:rPr lang="pl-PL" dirty="0"/>
              <a:t>		</a:t>
            </a:r>
            <a:endParaRPr lang="en-US" dirty="0" smtClean="0"/>
          </a:p>
          <a:p>
            <a:r>
              <a:rPr lang="pl-PL" dirty="0" smtClean="0"/>
              <a:t>Min</a:t>
            </a:r>
            <a:r>
              <a:rPr lang="en-US" dirty="0" smtClean="0"/>
              <a:t> amount of Genes</a:t>
            </a:r>
            <a:r>
              <a:rPr lang="pl-PL" dirty="0"/>
              <a:t>	1		</a:t>
            </a:r>
          </a:p>
          <a:p>
            <a:r>
              <a:rPr lang="pl-PL" dirty="0" smtClean="0"/>
              <a:t>Max</a:t>
            </a:r>
            <a:r>
              <a:rPr lang="en-US" dirty="0" smtClean="0"/>
              <a:t> amount of Genes</a:t>
            </a:r>
            <a:r>
              <a:rPr lang="pl-PL" dirty="0"/>
              <a:t>	7214		</a:t>
            </a:r>
          </a:p>
          <a:p>
            <a:r>
              <a:rPr lang="pl-PL" dirty="0" smtClean="0"/>
              <a:t>Sum</a:t>
            </a:r>
            <a:r>
              <a:rPr lang="en-US" dirty="0" smtClean="0"/>
              <a:t>		</a:t>
            </a:r>
            <a:r>
              <a:rPr lang="pl-PL" dirty="0"/>
              <a:t>	8800625		</a:t>
            </a:r>
          </a:p>
          <a:p>
            <a:r>
              <a:rPr lang="pl-PL" dirty="0"/>
              <a:t>median		950		</a:t>
            </a:r>
          </a:p>
          <a:p>
            <a:r>
              <a:rPr lang="pl-PL" dirty="0"/>
              <a:t>mean	</a:t>
            </a:r>
            <a:r>
              <a:rPr lang="en-US" dirty="0"/>
              <a:t>	</a:t>
            </a:r>
            <a:r>
              <a:rPr lang="pl-PL" dirty="0"/>
              <a:t>	1668		</a:t>
            </a:r>
          </a:p>
          <a:p>
            <a:r>
              <a:rPr lang="pl-PL" dirty="0"/>
              <a:t>SE.mean		</a:t>
            </a:r>
            <a:r>
              <a:rPr lang="pl-PL" dirty="0" smtClean="0"/>
              <a:t>22</a:t>
            </a:r>
            <a:endParaRPr lang="en-US" dirty="0" smtClean="0"/>
          </a:p>
          <a:p>
            <a:r>
              <a:rPr lang="en-IE" dirty="0"/>
              <a:t>1st </a:t>
            </a:r>
            <a:r>
              <a:rPr lang="en-IE" dirty="0" smtClean="0"/>
              <a:t>Quartile		538  </a:t>
            </a:r>
            <a:endParaRPr lang="en-IE" dirty="0"/>
          </a:p>
          <a:p>
            <a:r>
              <a:rPr lang="en-IE" dirty="0"/>
              <a:t>3rd </a:t>
            </a:r>
            <a:r>
              <a:rPr lang="en-IE" dirty="0" smtClean="0"/>
              <a:t>Quartile		2644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826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target genes 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33761"/>
            <a:ext cx="6786279" cy="41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1760712"/>
            <a:ext cx="7543800" cy="465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5388" y="1885950"/>
            <a:ext cx="266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163   </a:t>
            </a:r>
            <a:r>
              <a:rPr lang="en-IE" dirty="0" smtClean="0"/>
              <a:t>One target</a:t>
            </a:r>
            <a:endParaRPr lang="en-IE" dirty="0"/>
          </a:p>
          <a:p>
            <a:r>
              <a:rPr lang="en-IE" dirty="0" smtClean="0"/>
              <a:t>2761  Few targets (&lt;1000)</a:t>
            </a:r>
            <a:endParaRPr lang="en-IE" dirty="0"/>
          </a:p>
          <a:p>
            <a:r>
              <a:rPr lang="en-IE" dirty="0" smtClean="0"/>
              <a:t>638  Many targets (&gt;4000)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9386887" y="314256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5277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789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211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533700"/>
            <a:ext cx="8006162" cy="49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Human; few targets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76" y="1674988"/>
            <a:ext cx="7392404" cy="45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6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Eutils</a:t>
            </a:r>
            <a:r>
              <a:rPr lang="en-US" dirty="0" smtClean="0"/>
              <a:t> (NCBI calls)</a:t>
            </a:r>
          </a:p>
          <a:p>
            <a:r>
              <a:rPr lang="en-US" dirty="0" smtClean="0"/>
              <a:t>- Gene corrector</a:t>
            </a:r>
          </a:p>
          <a:p>
            <a:endParaRPr lang="en-US" dirty="0"/>
          </a:p>
          <a:p>
            <a:r>
              <a:rPr lang="en-US" dirty="0" smtClean="0"/>
              <a:t>Unified source of targets </a:t>
            </a:r>
          </a:p>
          <a:p>
            <a:r>
              <a:rPr lang="en-US" dirty="0" smtClean="0"/>
              <a:t>Tools to quickly integrate more NCBI data</a:t>
            </a:r>
          </a:p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692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 (or two)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get familiarize with:</a:t>
            </a:r>
          </a:p>
          <a:p>
            <a:pPr lvl="1"/>
            <a:r>
              <a:rPr lang="en-US" dirty="0" err="1" smtClean="0"/>
              <a:t>TargetScan</a:t>
            </a:r>
            <a:endParaRPr lang="en-US" dirty="0" smtClean="0"/>
          </a:p>
          <a:p>
            <a:pPr lvl="1"/>
            <a:r>
              <a:rPr lang="en-US" dirty="0" err="1" smtClean="0"/>
              <a:t>miRNet</a:t>
            </a:r>
            <a:endParaRPr lang="en-US" dirty="0" smtClean="0"/>
          </a:p>
          <a:p>
            <a:pPr lvl="1"/>
            <a:r>
              <a:rPr lang="en-US" dirty="0" err="1" smtClean="0"/>
              <a:t>Enrichr</a:t>
            </a:r>
            <a:endParaRPr lang="en-US" dirty="0" smtClean="0"/>
          </a:p>
          <a:p>
            <a:pPr lvl="1"/>
            <a:r>
              <a:rPr lang="en-US" dirty="0" err="1" smtClean="0"/>
              <a:t>Cytoscape</a:t>
            </a:r>
            <a:endParaRPr lang="en-US" dirty="0" smtClean="0"/>
          </a:p>
          <a:p>
            <a:pPr lvl="1"/>
            <a:r>
              <a:rPr lang="en-US" dirty="0" err="1" smtClean="0"/>
              <a:t>PathVisio</a:t>
            </a:r>
            <a:endParaRPr lang="en-US" dirty="0" smtClean="0"/>
          </a:p>
          <a:p>
            <a:pPr lvl="1"/>
            <a:r>
              <a:rPr lang="en-US" dirty="0" smtClean="0"/>
              <a:t>Ingenuity Pathway Analysis</a:t>
            </a:r>
          </a:p>
          <a:p>
            <a:pPr lvl="1"/>
            <a:r>
              <a:rPr lang="en-US" dirty="0" smtClean="0"/>
              <a:t>Complex Pathway Simulator</a:t>
            </a:r>
          </a:p>
          <a:p>
            <a:pPr lvl="1"/>
            <a:r>
              <a:rPr lang="en-US" b="1" dirty="0" smtClean="0"/>
              <a:t>GENE Expression Omnibus</a:t>
            </a:r>
          </a:p>
          <a:p>
            <a:pPr lvl="1"/>
            <a:r>
              <a:rPr lang="en-US" dirty="0" smtClean="0"/>
              <a:t>Xpress</a:t>
            </a:r>
          </a:p>
          <a:p>
            <a:pPr lvl="1"/>
            <a:endParaRPr lang="en-US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235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following weeks	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tools for the efficient clustering of microRNAs and the pathways in order to select potential microRNAs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048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independent models and a common model of </a:t>
            </a:r>
            <a:r>
              <a:rPr lang="en-US" dirty="0" err="1" smtClean="0"/>
              <a:t>miR</a:t>
            </a:r>
            <a:r>
              <a:rPr lang="en-US" dirty="0" smtClean="0"/>
              <a:t>-Target interactions in muscle loss during aging and critical illness based on differentially expressed (DE) </a:t>
            </a:r>
            <a:r>
              <a:rPr lang="en-US" dirty="0" err="1" smtClean="0"/>
              <a:t>miRs</a:t>
            </a:r>
            <a:r>
              <a:rPr lang="en-US" dirty="0" smtClean="0"/>
              <a:t> and genes.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055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 different species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'</a:t>
            </a:r>
            <a:r>
              <a:rPr lang="en-IE" dirty="0" err="1"/>
              <a:t>ath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bmo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bta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cel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cfa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cgr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dme</a:t>
            </a:r>
            <a:r>
              <a:rPr lang="en-IE" dirty="0"/>
              <a:t>'</a:t>
            </a:r>
          </a:p>
          <a:p>
            <a:r>
              <a:rPr lang="en-IE" dirty="0" smtClean="0"/>
              <a:t>'</a:t>
            </a:r>
            <a:r>
              <a:rPr lang="en-IE" dirty="0" err="1" smtClean="0"/>
              <a:t>dre</a:t>
            </a:r>
            <a:r>
              <a:rPr lang="en-IE" dirty="0" smtClean="0"/>
              <a:t>‘</a:t>
            </a:r>
          </a:p>
          <a:p>
            <a:r>
              <a:rPr lang="en-IE" dirty="0"/>
              <a:t>'</a:t>
            </a:r>
            <a:r>
              <a:rPr lang="en-IE" dirty="0" err="1"/>
              <a:t>ebv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gga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hcm</a:t>
            </a:r>
            <a:r>
              <a:rPr lang="en-IE" dirty="0"/>
              <a:t>'</a:t>
            </a:r>
          </a:p>
          <a:p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'</a:t>
            </a:r>
            <a:r>
              <a:rPr lang="en-IE" dirty="0" err="1" smtClean="0"/>
              <a:t>hsa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ksh</a:t>
            </a:r>
            <a:r>
              <a:rPr lang="en-IE" dirty="0"/>
              <a:t>'</a:t>
            </a:r>
          </a:p>
          <a:p>
            <a:r>
              <a:rPr lang="en-IE" dirty="0"/>
              <a:t>'mdv'</a:t>
            </a:r>
          </a:p>
          <a:p>
            <a:r>
              <a:rPr lang="en-IE" dirty="0"/>
              <a:t>'mml'</a:t>
            </a:r>
          </a:p>
          <a:p>
            <a:r>
              <a:rPr lang="en-IE" dirty="0"/>
              <a:t>'</a:t>
            </a:r>
            <a:r>
              <a:rPr lang="en-IE" dirty="0" err="1"/>
              <a:t>mmu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ola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ptr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rno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ssc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tgu</a:t>
            </a:r>
            <a:r>
              <a:rPr lang="en-IE" dirty="0"/>
              <a:t>'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7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66830"/>
              </p:ext>
            </p:extLst>
          </p:nvPr>
        </p:nvGraphicFramePr>
        <p:xfrm>
          <a:off x="271463" y="1965262"/>
          <a:ext cx="8460367" cy="235403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PubmedID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059" y="1846263"/>
            <a:ext cx="77722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292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 fontScale="92500" lnSpcReduction="10000"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5300" y="2873747"/>
            <a:ext cx="10971684" cy="114463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Sarcopenia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 descr="https://static.wixstatic.com/media/6b5298_fcaea1a49201458aa80ed0145357354b~mv2.png/v1/fill/w_1000,h_449,al_c,usm_0.66_1.00_0.01/6b5298_fcaea1a49201458aa80ed0145357354b~mv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36" y="1737360"/>
            <a:ext cx="9525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1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Sarcopenia</a:t>
            </a:r>
            <a:r>
              <a:rPr lang="en-US" dirty="0" smtClean="0"/>
              <a:t> Genes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4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3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 </a:t>
            </a:r>
            <a:r>
              <a:rPr lang="en-IE" dirty="0" smtClean="0"/>
              <a:t>Garbage </a:t>
            </a:r>
            <a:r>
              <a:rPr lang="en-IE" dirty="0"/>
              <a:t>in, garbage out (GIGO) 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1285876" y="2357860"/>
            <a:ext cx="2028402" cy="2028402"/>
          </a:xfrm>
          <a:prstGeom prst="ellipse">
            <a:avLst/>
          </a:prstGeom>
          <a:solidFill>
            <a:srgbClr val="774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data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4789191" y="2357649"/>
            <a:ext cx="2028402" cy="2028402"/>
          </a:xfrm>
          <a:prstGeom prst="ellipse">
            <a:avLst/>
          </a:prstGeom>
          <a:solidFill>
            <a:srgbClr val="FF7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amazing Data Science project ever</a:t>
            </a:r>
            <a:endParaRPr lang="en-IE" dirty="0"/>
          </a:p>
        </p:txBody>
      </p:sp>
      <p:sp>
        <p:nvSpPr>
          <p:cNvPr id="6" name="Oval 5"/>
          <p:cNvSpPr/>
          <p:nvPr/>
        </p:nvSpPr>
        <p:spPr>
          <a:xfrm>
            <a:off x="8192474" y="2357438"/>
            <a:ext cx="2028402" cy="2028402"/>
          </a:xfrm>
          <a:prstGeom prst="ellipse">
            <a:avLst/>
          </a:prstGeom>
          <a:solidFill>
            <a:srgbClr val="774F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results</a:t>
            </a:r>
            <a:endParaRPr lang="en-IE" dirty="0"/>
          </a:p>
        </p:txBody>
      </p:sp>
      <p:sp>
        <p:nvSpPr>
          <p:cNvPr id="7" name="Right Arrow 6"/>
          <p:cNvSpPr/>
          <p:nvPr/>
        </p:nvSpPr>
        <p:spPr>
          <a:xfrm>
            <a:off x="3557590" y="3057521"/>
            <a:ext cx="1042987" cy="6572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Arrow 7"/>
          <p:cNvSpPr/>
          <p:nvPr/>
        </p:nvSpPr>
        <p:spPr>
          <a:xfrm>
            <a:off x="6967549" y="3052753"/>
            <a:ext cx="1042987" cy="6572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75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4001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962399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11178</TotalTime>
  <Words>703</Words>
  <Application>Microsoft Office PowerPoint</Application>
  <PresentationFormat>Widescreen</PresentationFormat>
  <Paragraphs>226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Retrospect</vt:lpstr>
      <vt:lpstr>Computational approaches for the therapeutic target discovery to ameliorate muscle wasting  during aging and disease </vt:lpstr>
      <vt:lpstr>Objective</vt:lpstr>
      <vt:lpstr>Aging</vt:lpstr>
      <vt:lpstr>Muscle</vt:lpstr>
      <vt:lpstr>Sarcopenia</vt:lpstr>
      <vt:lpstr>Sarcopenia Genes</vt:lpstr>
      <vt:lpstr>PowerPoint Presentation</vt:lpstr>
      <vt:lpstr> Garbage in, garbage out (GIGO) </vt:lpstr>
      <vt:lpstr>PowerPoint Presentation</vt:lpstr>
      <vt:lpstr>General values</vt:lpstr>
      <vt:lpstr>MiRNA-Target</vt:lpstr>
      <vt:lpstr># of target genes </vt:lpstr>
      <vt:lpstr>PowerPoint Presentation</vt:lpstr>
      <vt:lpstr>PowerPoint Presentation</vt:lpstr>
      <vt:lpstr>Only Human</vt:lpstr>
      <vt:lpstr>Only Human; few targets</vt:lpstr>
      <vt:lpstr>New tools</vt:lpstr>
      <vt:lpstr>Plans for next week (or two)</vt:lpstr>
      <vt:lpstr>Plans for following weeks </vt:lpstr>
      <vt:lpstr>22 different species</vt:lpstr>
      <vt:lpstr>Download data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78</cp:revision>
  <dcterms:created xsi:type="dcterms:W3CDTF">2022-01-20T14:21:59Z</dcterms:created>
  <dcterms:modified xsi:type="dcterms:W3CDTF">2022-03-21T15:45:02Z</dcterms:modified>
</cp:coreProperties>
</file>