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4" r:id="rId3"/>
    <p:sldId id="260" r:id="rId4"/>
    <p:sldId id="261" r:id="rId5"/>
    <p:sldId id="263" r:id="rId6"/>
    <p:sldId id="262" r:id="rId7"/>
    <p:sldId id="259" r:id="rId8"/>
    <p:sldId id="258" r:id="rId9"/>
    <p:sldId id="257" r:id="rId10"/>
    <p:sldId id="273" r:id="rId11"/>
    <p:sldId id="293" r:id="rId12"/>
    <p:sldId id="271" r:id="rId13"/>
    <p:sldId id="274" r:id="rId14"/>
    <p:sldId id="269" r:id="rId15"/>
    <p:sldId id="276" r:id="rId16"/>
    <p:sldId id="277" r:id="rId17"/>
    <p:sldId id="278" r:id="rId18"/>
    <p:sldId id="291" r:id="rId19"/>
    <p:sldId id="279" r:id="rId20"/>
    <p:sldId id="280" r:id="rId21"/>
    <p:sldId id="281" r:id="rId22"/>
    <p:sldId id="283" r:id="rId23"/>
    <p:sldId id="265" r:id="rId24"/>
    <p:sldId id="284" r:id="rId25"/>
    <p:sldId id="290" r:id="rId26"/>
    <p:sldId id="282" r:id="rId27"/>
    <p:sldId id="285" r:id="rId28"/>
    <p:sldId id="275" r:id="rId29"/>
    <p:sldId id="268" r:id="rId30"/>
    <p:sldId id="292" r:id="rId31"/>
    <p:sldId id="288" r:id="rId32"/>
    <p:sldId id="287" r:id="rId33"/>
    <p:sldId id="28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C439D-A862-4F65-8104-5B73FE25DEDC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D98F-7343-48E5-A70F-2BEC22C28C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93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define</a:t>
            </a:r>
            <a:r>
              <a:rPr lang="en-US" baseline="0" dirty="0" smtClean="0"/>
              <a:t> how similar 2 </a:t>
            </a:r>
            <a:r>
              <a:rPr lang="en-US" baseline="0" dirty="0" err="1" smtClean="0"/>
              <a:t>miRnas</a:t>
            </a:r>
            <a:r>
              <a:rPr lang="en-US" baseline="0" dirty="0" smtClean="0"/>
              <a:t> are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D98F-7343-48E5-A70F-2BEC22C28C9B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07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linear 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similarity assumes 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thateach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point can be reconstructed by the linear 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weightedsum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other data points.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D98F-7343-48E5-A70F-2BEC22C28C9B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54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26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08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544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91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073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30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0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8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588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24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62A3-AF3D-4D20-98EA-C5881E34F3AF}" type="datetimeFigureOut">
              <a:rPr lang="en-IE" smtClean="0"/>
              <a:t>16/06/2022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0E8B-92DC-4DB4-BEAC-FC2F721C45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10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microRNA-diseases</a:t>
            </a:r>
            <a:br>
              <a:rPr lang="en-IE" dirty="0"/>
            </a:br>
            <a:r>
              <a:rPr lang="en-IE" dirty="0" smtClean="0"/>
              <a:t>association and similarity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a single approach…</a:t>
            </a:r>
          </a:p>
          <a:p>
            <a:r>
              <a:rPr lang="en-US" dirty="0" smtClean="0"/>
              <a:t>2010-2021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25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350272"/>
            <a:ext cx="9144000" cy="2387600"/>
          </a:xfrm>
        </p:spPr>
        <p:txBody>
          <a:bodyPr/>
          <a:lstStyle/>
          <a:p>
            <a:r>
              <a:rPr lang="en-US" dirty="0" smtClean="0"/>
              <a:t>Similarity function among miRNAs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021433"/>
            <a:ext cx="9144000" cy="92973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Part 1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7418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4440"/>
            <a:ext cx="106234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&gt;hsa-mir-1-1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UGGGAAACAUACUUCUUUAUAUGCCCAUAUGGACCUGCUAAGCUAUGGAAUGUAAAGAAGUAUGUAUCUCA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1024" y="1071158"/>
            <a:ext cx="106105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&gt;hsa-mir-133a-1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ACAAUGCUUUGCUAGAGCUGGUAAAAUGGAACCAAAUCGCCUCUUCAAUGGAUUUGGUCCCCUUCAACCAG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CUGUAGCUAUGCAUUGA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1" y="2995000"/>
            <a:ext cx="2632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dirty="0" err="1">
                <a:solidFill>
                  <a:srgbClr val="000000"/>
                </a:solidFill>
                <a:latin typeface="Roboto"/>
              </a:rPr>
              <a:t>Levenshtein</a:t>
            </a:r>
            <a:r>
              <a:rPr lang="en-IE" dirty="0">
                <a:solidFill>
                  <a:srgbClr val="000000"/>
                </a:solidFill>
                <a:latin typeface="Roboto"/>
              </a:rPr>
              <a:t> Distance</a:t>
            </a:r>
          </a:p>
          <a:p>
            <a:pPr algn="ctr"/>
            <a:r>
              <a:rPr lang="en-IE" dirty="0">
                <a:solidFill>
                  <a:srgbClr val="000000"/>
                </a:solidFill>
                <a:latin typeface="Roboto"/>
              </a:rPr>
              <a:t>47</a:t>
            </a:r>
            <a:endParaRPr lang="en-IE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00948" y="2995000"/>
            <a:ext cx="2632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Families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  <a:latin typeface="Roboto"/>
              </a:rPr>
              <a:t>MioMirs</a:t>
            </a:r>
            <a:endParaRPr lang="en-IE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2695" y="2995000"/>
            <a:ext cx="2632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Expression under certain condition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0948" y="4364844"/>
            <a:ext cx="2632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Associated diseases</a:t>
            </a:r>
          </a:p>
        </p:txBody>
      </p:sp>
    </p:spTree>
    <p:extLst>
      <p:ext uri="{BB962C8B-B14F-4D97-AF65-F5344CB8AC3E}">
        <p14:creationId xmlns:p14="http://schemas.microsoft.com/office/powerpoint/2010/main" val="293501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HMDDV2.0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8101"/>
          </a:xfrm>
        </p:spPr>
        <p:txBody>
          <a:bodyPr/>
          <a:lstStyle/>
          <a:p>
            <a:r>
              <a:rPr lang="en-IE" dirty="0" smtClean="0"/>
              <a:t>5430 validated associations </a:t>
            </a:r>
          </a:p>
          <a:p>
            <a:r>
              <a:rPr lang="en-IE" dirty="0" smtClean="0"/>
              <a:t>495 miRNAs</a:t>
            </a:r>
          </a:p>
          <a:p>
            <a:r>
              <a:rPr lang="en-IE" dirty="0" smtClean="0"/>
              <a:t>383 diseases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101735" y="3683726"/>
            <a:ext cx="521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Associations miRNA - Diseases</a:t>
            </a: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25480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2131"/>
            <a:ext cx="6067969" cy="68459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15668"/>
              </p:ext>
            </p:extLst>
          </p:nvPr>
        </p:nvGraphicFramePr>
        <p:xfrm>
          <a:off x="4323805" y="3420155"/>
          <a:ext cx="5381896" cy="2856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968">
                  <a:extLst>
                    <a:ext uri="{9D8B030D-6E8A-4147-A177-3AD203B41FA5}">
                      <a16:colId xmlns:a16="http://schemas.microsoft.com/office/drawing/2014/main" val="4055900319"/>
                    </a:ext>
                  </a:extLst>
                </a:gridCol>
                <a:gridCol w="913152">
                  <a:extLst>
                    <a:ext uri="{9D8B030D-6E8A-4147-A177-3AD203B41FA5}">
                      <a16:colId xmlns:a16="http://schemas.microsoft.com/office/drawing/2014/main" val="40191670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35943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6603293"/>
                    </a:ext>
                  </a:extLst>
                </a:gridCol>
                <a:gridCol w="476367">
                  <a:extLst>
                    <a:ext uri="{9D8B030D-6E8A-4147-A177-3AD203B41FA5}">
                      <a16:colId xmlns:a16="http://schemas.microsoft.com/office/drawing/2014/main" val="1298582123"/>
                    </a:ext>
                  </a:extLst>
                </a:gridCol>
                <a:gridCol w="973609">
                  <a:extLst>
                    <a:ext uri="{9D8B030D-6E8A-4147-A177-3AD203B41FA5}">
                      <a16:colId xmlns:a16="http://schemas.microsoft.com/office/drawing/2014/main" val="1872747100"/>
                    </a:ext>
                  </a:extLst>
                </a:gridCol>
              </a:tblGrid>
              <a:tr h="542466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 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</a:t>
                      </a:r>
                      <a:r>
                        <a:rPr lang="en-US" baseline="0" dirty="0" smtClean="0"/>
                        <a:t> 2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 3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 n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807096"/>
                  </a:ext>
                </a:extLst>
              </a:tr>
              <a:tr h="58165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miRNA 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035824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miRNA 2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200731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9429"/>
                  </a:ext>
                </a:extLst>
              </a:tr>
              <a:tr h="446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miRNA</a:t>
                      </a:r>
                      <a:r>
                        <a:rPr lang="en-US" baseline="0" dirty="0" smtClean="0"/>
                        <a:t> m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9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6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similarity  (</a:t>
            </a:r>
            <a:r>
              <a:rPr lang="en-US" dirty="0" err="1" smtClean="0"/>
              <a:t>MeSH</a:t>
            </a:r>
            <a:r>
              <a:rPr lang="en-US" dirty="0" smtClean="0"/>
              <a:t>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10849" cy="4124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87" y="1942551"/>
            <a:ext cx="6234075" cy="643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49" y="3269615"/>
            <a:ext cx="2554637" cy="642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52" y="4595178"/>
            <a:ext cx="4995466" cy="7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similarity  (</a:t>
            </a:r>
            <a:r>
              <a:rPr lang="en-US" dirty="0" err="1" smtClean="0"/>
              <a:t>MeSH</a:t>
            </a:r>
            <a:r>
              <a:rPr lang="en-US" dirty="0" smtClean="0"/>
              <a:t>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10849" cy="4124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49" y="3269615"/>
            <a:ext cx="2554637" cy="642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03" y="4170442"/>
            <a:ext cx="4995466" cy="728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5423"/>
            <a:ext cx="3763328" cy="7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781"/>
          <a:stretch/>
        </p:blipFill>
        <p:spPr>
          <a:xfrm>
            <a:off x="160246" y="2207623"/>
            <a:ext cx="12031754" cy="1454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4953" y="4647253"/>
            <a:ext cx="9808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b="0" i="0" dirty="0" smtClean="0">
                <a:effectLst/>
                <a:latin typeface="Times New Roman" panose="02020603050405020304" pitchFamily="18" charset="0"/>
              </a:rPr>
              <a:t>miRNAs with similar functions tend to have similar expression profile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6389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MiSim</a:t>
            </a:r>
            <a:r>
              <a:rPr lang="en-IE" dirty="0" smtClean="0"/>
              <a:t> similarity and expression </a:t>
            </a:r>
            <a:r>
              <a:rPr lang="en-IE" dirty="0"/>
              <a:t>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miRNA expression data from 40 normal </a:t>
            </a:r>
            <a:r>
              <a:rPr lang="en-IE" dirty="0" smtClean="0"/>
              <a:t>tissues</a:t>
            </a:r>
          </a:p>
          <a:p>
            <a:r>
              <a:rPr lang="en-IE" dirty="0"/>
              <a:t>grouped miRNA pairs into different groups </a:t>
            </a:r>
            <a:r>
              <a:rPr lang="en-IE" dirty="0" smtClean="0"/>
              <a:t>according to </a:t>
            </a:r>
            <a:r>
              <a:rPr lang="en-IE" dirty="0"/>
              <a:t>functional similarity by a step of 0.1 and calculated </a:t>
            </a:r>
            <a:r>
              <a:rPr lang="en-IE" dirty="0" smtClean="0"/>
              <a:t>the average </a:t>
            </a:r>
            <a:r>
              <a:rPr lang="en-IE" dirty="0"/>
              <a:t>functional similarity and expression similarity of </a:t>
            </a:r>
            <a:r>
              <a:rPr lang="en-IE" dirty="0" smtClean="0"/>
              <a:t>each group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/>
              <a:t>miRNA functional similarity is positively </a:t>
            </a:r>
            <a:r>
              <a:rPr lang="en-IE" dirty="0" smtClean="0"/>
              <a:t>correlated with </a:t>
            </a:r>
            <a:r>
              <a:rPr lang="en-IE" dirty="0"/>
              <a:t>expression </a:t>
            </a:r>
            <a:r>
              <a:rPr lang="en-IE" dirty="0" smtClean="0"/>
              <a:t>similarity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44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60" y="365125"/>
            <a:ext cx="8200939" cy="63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miRNAs </a:t>
            </a:r>
            <a:r>
              <a:rPr lang="en-IE" dirty="0" smtClean="0"/>
              <a:t>family  and MISIM similarity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family of miRNAs incorporates similar mature miRNA </a:t>
            </a:r>
            <a:r>
              <a:rPr lang="en-IE" dirty="0" smtClean="0"/>
              <a:t>sequences and </a:t>
            </a:r>
            <a:r>
              <a:rPr lang="en-IE" dirty="0"/>
              <a:t>complete identical seed </a:t>
            </a:r>
            <a:r>
              <a:rPr lang="en-IE" dirty="0" smtClean="0"/>
              <a:t>regions</a:t>
            </a:r>
          </a:p>
          <a:p>
            <a:r>
              <a:rPr lang="en-IE" dirty="0"/>
              <a:t>miRNAs of the same family tend to show high </a:t>
            </a:r>
            <a:r>
              <a:rPr lang="en-IE" dirty="0" smtClean="0"/>
              <a:t>functional similarity</a:t>
            </a:r>
          </a:p>
          <a:p>
            <a:r>
              <a:rPr lang="en-IE" dirty="0"/>
              <a:t>compared the </a:t>
            </a:r>
            <a:r>
              <a:rPr lang="en-IE" dirty="0" smtClean="0"/>
              <a:t>functional similarity </a:t>
            </a:r>
            <a:r>
              <a:rPr lang="en-IE" dirty="0"/>
              <a:t>of miRNAs in the same family to miRNAs that </a:t>
            </a:r>
            <a:r>
              <a:rPr lang="en-IE" dirty="0" smtClean="0"/>
              <a:t>are not </a:t>
            </a:r>
            <a:r>
              <a:rPr lang="en-IE" dirty="0"/>
              <a:t>from the same family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71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of </a:t>
            </a:r>
            <a:r>
              <a:rPr lang="en-US" dirty="0" err="1" smtClean="0"/>
              <a:t>mirna:disease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Genes </a:t>
            </a:r>
            <a:r>
              <a:rPr lang="en-IE" dirty="0"/>
              <a:t>with similar functions are </a:t>
            </a:r>
            <a:r>
              <a:rPr lang="en-IE" dirty="0" smtClean="0"/>
              <a:t>often associated </a:t>
            </a:r>
            <a:r>
              <a:rPr lang="en-IE" dirty="0"/>
              <a:t>with similar </a:t>
            </a:r>
            <a:r>
              <a:rPr lang="en-IE" dirty="0" smtClean="0"/>
              <a:t>diseases.</a:t>
            </a:r>
          </a:p>
          <a:p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relationship of </a:t>
            </a:r>
            <a:r>
              <a:rPr lang="en-IE" dirty="0" smtClean="0"/>
              <a:t>different diseases </a:t>
            </a:r>
            <a:r>
              <a:rPr lang="en-IE" dirty="0"/>
              <a:t>can be represented by a structure of directed acyclic </a:t>
            </a:r>
            <a:r>
              <a:rPr lang="en-IE" dirty="0" smtClean="0"/>
              <a:t>graph(DAG</a:t>
            </a:r>
            <a:r>
              <a:rPr lang="en-IE" dirty="0" smtClean="0"/>
              <a:t>) (</a:t>
            </a:r>
            <a:r>
              <a:rPr lang="en-IE" dirty="0" err="1" smtClean="0"/>
              <a:t>MeSH</a:t>
            </a:r>
            <a:r>
              <a:rPr lang="en-IE" dirty="0" smtClean="0"/>
              <a:t>)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/>
              <a:t>miRNA-associated disease data </a:t>
            </a:r>
            <a:r>
              <a:rPr lang="en-IE" dirty="0" smtClean="0"/>
              <a:t>available (HMDD)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65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MiSim</a:t>
            </a:r>
            <a:r>
              <a:rPr lang="en-US" dirty="0" smtClean="0"/>
              <a:t> and Distance in the Chromosome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cluster of miRNAs is usually transcribed and </a:t>
            </a:r>
            <a:r>
              <a:rPr lang="en-IE" dirty="0" smtClean="0"/>
              <a:t>expressed synchronously </a:t>
            </a:r>
            <a:r>
              <a:rPr lang="en-IE" dirty="0"/>
              <a:t>and functions </a:t>
            </a:r>
            <a:r>
              <a:rPr lang="en-IE" dirty="0" err="1"/>
              <a:t>coordinately</a:t>
            </a:r>
            <a:endParaRPr lang="en-IE" dirty="0" smtClean="0"/>
          </a:p>
          <a:p>
            <a:r>
              <a:rPr lang="en-IE" dirty="0" smtClean="0"/>
              <a:t>The correlation </a:t>
            </a:r>
            <a:r>
              <a:rPr lang="en-IE" dirty="0"/>
              <a:t>of expression profiles decreases sharply for </a:t>
            </a:r>
            <a:r>
              <a:rPr lang="en-IE" dirty="0" smtClean="0"/>
              <a:t>miRNAs whose </a:t>
            </a:r>
            <a:r>
              <a:rPr lang="en-IE" dirty="0"/>
              <a:t>distances are more than 50 kb, while miRNAs </a:t>
            </a:r>
            <a:r>
              <a:rPr lang="en-IE" dirty="0" smtClean="0"/>
              <a:t>whose distances </a:t>
            </a:r>
            <a:r>
              <a:rPr lang="en-IE" dirty="0"/>
              <a:t>are within 50 kb usually show high expression </a:t>
            </a:r>
            <a:r>
              <a:rPr lang="en-IE" dirty="0" smtClean="0"/>
              <a:t>similarity.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55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839" y="1689703"/>
            <a:ext cx="5853104" cy="4862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754"/>
            <a:ext cx="493463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350272"/>
            <a:ext cx="9144000" cy="2387600"/>
          </a:xfrm>
        </p:spPr>
        <p:txBody>
          <a:bodyPr/>
          <a:lstStyle/>
          <a:p>
            <a:r>
              <a:rPr lang="en-US" dirty="0" smtClean="0"/>
              <a:t>Using the similarity to find new targets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021433"/>
            <a:ext cx="9144000" cy="92973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Part 2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15711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367203" y="2563510"/>
            <a:ext cx="11117226" cy="2875567"/>
            <a:chOff x="537387" y="1356799"/>
            <a:chExt cx="11117226" cy="2875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48925"/>
            <a:stretch/>
          </p:blipFill>
          <p:spPr>
            <a:xfrm>
              <a:off x="537387" y="1356799"/>
              <a:ext cx="11117226" cy="287556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42703" y="3391399"/>
              <a:ext cx="6790509" cy="827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6541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probability of each predicted link was </a:t>
            </a:r>
            <a:r>
              <a:rPr lang="en-IE" dirty="0" smtClean="0"/>
              <a:t>calculated</a:t>
            </a:r>
          </a:p>
          <a:p>
            <a:r>
              <a:rPr lang="en-IE" dirty="0" smtClean="0"/>
              <a:t>performed analysis </a:t>
            </a:r>
            <a:r>
              <a:rPr lang="en-IE" dirty="0"/>
              <a:t>of correlation between the probability of predicted </a:t>
            </a:r>
            <a:r>
              <a:rPr lang="en-IE" dirty="0" smtClean="0"/>
              <a:t>links and </a:t>
            </a:r>
            <a:r>
              <a:rPr lang="en-IE" dirty="0"/>
              <a:t>the MISIM functional similarity of miRNAs connected </a:t>
            </a:r>
            <a:r>
              <a:rPr lang="en-IE" dirty="0" smtClean="0"/>
              <a:t>by the </a:t>
            </a:r>
            <a:r>
              <a:rPr lang="en-IE" dirty="0"/>
              <a:t>corresponding </a:t>
            </a:r>
            <a:r>
              <a:rPr lang="en-IE" dirty="0" smtClean="0"/>
              <a:t>links</a:t>
            </a:r>
          </a:p>
          <a:p>
            <a:r>
              <a:rPr lang="en-IE" dirty="0"/>
              <a:t>This indicated that the predicted </a:t>
            </a:r>
            <a:r>
              <a:rPr lang="en-IE" dirty="0" smtClean="0"/>
              <a:t>novel links </a:t>
            </a:r>
            <a:r>
              <a:rPr lang="en-IE" dirty="0"/>
              <a:t>with high probability tend to be real </a:t>
            </a:r>
            <a:r>
              <a:rPr lang="en-IE" dirty="0" smtClean="0"/>
              <a:t>links</a:t>
            </a:r>
          </a:p>
          <a:p>
            <a:r>
              <a:rPr lang="en-IE" dirty="0"/>
              <a:t>0.7 and 0.9</a:t>
            </a:r>
          </a:p>
        </p:txBody>
      </p:sp>
    </p:spTree>
    <p:extLst>
      <p:ext uri="{BB962C8B-B14F-4D97-AF65-F5344CB8AC3E}">
        <p14:creationId xmlns:p14="http://schemas.microsoft.com/office/powerpoint/2010/main" val="25248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Pajek</a:t>
            </a:r>
            <a:r>
              <a:rPr lang="en-IE" dirty="0"/>
              <a:t> </a:t>
            </a:r>
            <a:endParaRPr lang="en-IE" dirty="0" smtClean="0"/>
          </a:p>
          <a:p>
            <a:r>
              <a:rPr lang="en-IE" dirty="0" smtClean="0"/>
              <a:t>Fast </a:t>
            </a:r>
            <a:r>
              <a:rPr lang="en-IE" dirty="0"/>
              <a:t>Linear </a:t>
            </a:r>
            <a:r>
              <a:rPr lang="en-IE" dirty="0" err="1"/>
              <a:t>Neighborhood</a:t>
            </a:r>
            <a:r>
              <a:rPr lang="en-IE" dirty="0"/>
              <a:t> Similarity</a:t>
            </a:r>
          </a:p>
        </p:txBody>
      </p:sp>
    </p:spTree>
    <p:extLst>
      <p:ext uri="{BB962C8B-B14F-4D97-AF65-F5344CB8AC3E}">
        <p14:creationId xmlns:p14="http://schemas.microsoft.com/office/powerpoint/2010/main" val="16324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Breast </a:t>
            </a:r>
            <a:r>
              <a:rPr lang="en-IE" dirty="0" smtClean="0"/>
              <a:t>Neoplasms</a:t>
            </a:r>
          </a:p>
          <a:p>
            <a:r>
              <a:rPr lang="en-IE" dirty="0" smtClean="0"/>
              <a:t>Prostatic Neoplasms</a:t>
            </a:r>
          </a:p>
          <a:p>
            <a:r>
              <a:rPr lang="en-IE" dirty="0" smtClean="0"/>
              <a:t>Lung </a:t>
            </a:r>
            <a:r>
              <a:rPr lang="en-IE" dirty="0"/>
              <a:t>Neoplasm</a:t>
            </a:r>
          </a:p>
        </p:txBody>
      </p:sp>
    </p:spTree>
    <p:extLst>
      <p:ext uri="{BB962C8B-B14F-4D97-AF65-F5344CB8AC3E}">
        <p14:creationId xmlns:p14="http://schemas.microsoft.com/office/powerpoint/2010/main" val="38225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350272"/>
            <a:ext cx="9144000" cy="2387600"/>
          </a:xfrm>
        </p:spPr>
        <p:txBody>
          <a:bodyPr/>
          <a:lstStyle/>
          <a:p>
            <a:r>
              <a:rPr lang="en-US" dirty="0" smtClean="0"/>
              <a:t>Updating the method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021433"/>
            <a:ext cx="9144000" cy="92973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Part 3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17837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Gaussian interaction profile kernels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binary vector IV(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 smtClean="0"/>
                  <a:t>) </a:t>
                </a:r>
                <a:r>
                  <a:rPr lang="en-IE" dirty="0"/>
                  <a:t>was defined to represent </a:t>
                </a:r>
                <a:r>
                  <a:rPr lang="en-IE" dirty="0" smtClean="0"/>
                  <a:t>the interaction </a:t>
                </a:r>
                <a:r>
                  <a:rPr lang="en-IE" dirty="0"/>
                  <a:t>profiles of </a:t>
                </a:r>
                <a:r>
                  <a:rPr lang="en-IE" dirty="0" smtClean="0"/>
                  <a:t>miRNA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/>
                </a:r>
                <a:br>
                  <a:rPr lang="en-IE" dirty="0"/>
                </a:b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225" y="3285455"/>
            <a:ext cx="4768823" cy="1431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80" y="4849478"/>
            <a:ext cx="416655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546902"/>
            <a:ext cx="1111722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1690688"/>
            <a:ext cx="1197459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6" y="1127125"/>
            <a:ext cx="11038967" cy="46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350272"/>
            <a:ext cx="9144000" cy="23876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021433"/>
            <a:ext cx="9144000" cy="92973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Part 4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21289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 </a:t>
            </a:r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Evolution of one idea</a:t>
            </a:r>
          </a:p>
          <a:p>
            <a:r>
              <a:rPr lang="en-US" dirty="0" smtClean="0"/>
              <a:t>Each unit can be read independently</a:t>
            </a:r>
          </a:p>
          <a:p>
            <a:r>
              <a:rPr lang="en-US" dirty="0" smtClean="0"/>
              <a:t>Explained the process behind the calculation</a:t>
            </a:r>
          </a:p>
          <a:p>
            <a:r>
              <a:rPr lang="en-US" dirty="0" smtClean="0"/>
              <a:t>Experiments validate the quality of the similarity </a:t>
            </a:r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Weaknesses</a:t>
            </a:r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changes among them are minimal</a:t>
            </a:r>
          </a:p>
          <a:p>
            <a:r>
              <a:rPr lang="en-US" dirty="0" smtClean="0"/>
              <a:t>Feel like the same paper</a:t>
            </a:r>
          </a:p>
          <a:p>
            <a:r>
              <a:rPr lang="en-US" dirty="0" smtClean="0"/>
              <a:t>A lot of time explaining formulas explained in previous papers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6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4" y="3069136"/>
            <a:ext cx="10515600" cy="1325563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59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34588"/>
            <a:ext cx="6067969" cy="68459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655168"/>
            <a:ext cx="6234075" cy="643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962955"/>
            <a:ext cx="2554637" cy="6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547285"/>
            <a:ext cx="1146017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2"/>
          <a:stretch/>
        </p:blipFill>
        <p:spPr>
          <a:xfrm>
            <a:off x="0" y="810486"/>
            <a:ext cx="12273824" cy="5210902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0439400" y="1129529"/>
            <a:ext cx="914400" cy="540521"/>
          </a:xfrm>
          <a:prstGeom prst="wedgeRectCallout">
            <a:avLst>
              <a:gd name="adj1" fmla="val -17976"/>
              <a:gd name="adj2" fmla="val 96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28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1708" cy="641386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1011989" y="230188"/>
            <a:ext cx="914400" cy="540521"/>
          </a:xfrm>
          <a:prstGeom prst="wedgeRectCallout">
            <a:avLst>
              <a:gd name="adj1" fmla="val -17976"/>
              <a:gd name="adj2" fmla="val 96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30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394481"/>
            <a:ext cx="11088647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9419"/>
            <a:ext cx="1050754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School of </a:t>
            </a:r>
            <a:r>
              <a:rPr lang="en-IE" dirty="0"/>
              <a:t>Information </a:t>
            </a:r>
            <a:r>
              <a:rPr lang="en-IE" dirty="0" smtClean="0"/>
              <a:t>and Control Engineering, China University of Mining and Technology, Xuzhou</a:t>
            </a:r>
            <a:r>
              <a:rPr lang="en-IE" dirty="0"/>
              <a:t>, </a:t>
            </a:r>
            <a:r>
              <a:rPr lang="en-IE" dirty="0" smtClean="0"/>
              <a:t>China</a:t>
            </a:r>
          </a:p>
          <a:p>
            <a:r>
              <a:rPr lang="en-IE" dirty="0" smtClean="0"/>
              <a:t>Business </a:t>
            </a:r>
            <a:r>
              <a:rPr lang="en-IE" dirty="0" smtClean="0"/>
              <a:t>Analytics Centre, National University of </a:t>
            </a:r>
            <a:r>
              <a:rPr lang="en-IE" dirty="0"/>
              <a:t>Singapore, </a:t>
            </a:r>
            <a:r>
              <a:rPr lang="en-IE" dirty="0" smtClean="0"/>
              <a:t>Singapore</a:t>
            </a:r>
          </a:p>
          <a:p>
            <a:endParaRPr lang="en-US" dirty="0" smtClean="0"/>
          </a:p>
          <a:p>
            <a:r>
              <a:rPr lang="en-IE" dirty="0"/>
              <a:t>Xing </a:t>
            </a:r>
            <a:r>
              <a:rPr lang="en-IE" dirty="0" smtClean="0"/>
              <a:t>Chen</a:t>
            </a:r>
          </a:p>
        </p:txBody>
      </p:sp>
    </p:spTree>
    <p:extLst>
      <p:ext uri="{BB962C8B-B14F-4D97-AF65-F5344CB8AC3E}">
        <p14:creationId xmlns:p14="http://schemas.microsoft.com/office/powerpoint/2010/main" val="15114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485</Words>
  <Application>Microsoft Office PowerPoint</Application>
  <PresentationFormat>Widescreen</PresentationFormat>
  <Paragraphs>109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Unicode MS</vt:lpstr>
      <vt:lpstr>Calibri</vt:lpstr>
      <vt:lpstr>Calibri Light</vt:lpstr>
      <vt:lpstr>Cambria Math</vt:lpstr>
      <vt:lpstr>Roboto</vt:lpstr>
      <vt:lpstr>Times New Roman</vt:lpstr>
      <vt:lpstr>Office Theme</vt:lpstr>
      <vt:lpstr>microRNA-diseases association and similarity</vt:lpstr>
      <vt:lpstr>Association of mirna:disease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Similarity function among miRNAs</vt:lpstr>
      <vt:lpstr>PowerPoint Presentation</vt:lpstr>
      <vt:lpstr>HMDDV2.0</vt:lpstr>
      <vt:lpstr>PowerPoint Presentation</vt:lpstr>
      <vt:lpstr>Disease similarity  (MeSH)</vt:lpstr>
      <vt:lpstr>Disease similarity  (MeSH)</vt:lpstr>
      <vt:lpstr>Similarity </vt:lpstr>
      <vt:lpstr>MiSim similarity and expression similarity</vt:lpstr>
      <vt:lpstr>PowerPoint Presentation</vt:lpstr>
      <vt:lpstr>miRNAs family  and MISIM similarity</vt:lpstr>
      <vt:lpstr>MiSim and Distance in the Chromosome</vt:lpstr>
      <vt:lpstr>PowerPoint Presentation</vt:lpstr>
      <vt:lpstr>Using the similarity to find new targets</vt:lpstr>
      <vt:lpstr>PowerPoint Presentation</vt:lpstr>
      <vt:lpstr>PowerPoint Presentation</vt:lpstr>
      <vt:lpstr>PowerPoint Presentation</vt:lpstr>
      <vt:lpstr>Case studies</vt:lpstr>
      <vt:lpstr>Updating the method</vt:lpstr>
      <vt:lpstr>Gaussian interaction profile kernels</vt:lpstr>
      <vt:lpstr>PowerPoint Presentation</vt:lpstr>
      <vt:lpstr>PowerPoint Presentation</vt:lpstr>
      <vt:lpstr>Overview</vt:lpstr>
      <vt:lpstr>PowerPoint Presentation</vt:lpstr>
      <vt:lpstr>Thank you!!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MicroRNA-Disease Associations</dc:title>
  <dc:creator>Guerrero Vazquez, Karen</dc:creator>
  <cp:lastModifiedBy>Guerrero Vazquez, Karen</cp:lastModifiedBy>
  <cp:revision>34</cp:revision>
  <dcterms:created xsi:type="dcterms:W3CDTF">2022-06-14T11:30:11Z</dcterms:created>
  <dcterms:modified xsi:type="dcterms:W3CDTF">2022-06-16T11:31:18Z</dcterms:modified>
</cp:coreProperties>
</file>