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0" r:id="rId3"/>
    <p:sldId id="259" r:id="rId4"/>
    <p:sldId id="261" r:id="rId5"/>
    <p:sldId id="258" r:id="rId6"/>
    <p:sldId id="262" r:id="rId7"/>
    <p:sldId id="264" r:id="rId8"/>
    <p:sldId id="265" r:id="rId9"/>
    <p:sldId id="266" r:id="rId10"/>
    <p:sldId id="268" r:id="rId11"/>
    <p:sldId id="269" r:id="rId12"/>
    <p:sldId id="267" r:id="rId13"/>
    <p:sldId id="274" r:id="rId14"/>
    <p:sldId id="273" r:id="rId15"/>
    <p:sldId id="277" r:id="rId16"/>
    <p:sldId id="272" r:id="rId17"/>
    <p:sldId id="278" r:id="rId18"/>
    <p:sldId id="279" r:id="rId19"/>
    <p:sldId id="282" r:id="rId20"/>
    <p:sldId id="280" r:id="rId21"/>
    <p:sldId id="281" r:id="rId22"/>
    <p:sldId id="275" r:id="rId23"/>
    <p:sldId id="276" r:id="rId24"/>
    <p:sldId id="283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23" autoAdjust="0"/>
  </p:normalViewPr>
  <p:slideViewPr>
    <p:cSldViewPr snapToGrid="0">
      <p:cViewPr>
        <p:scale>
          <a:sx n="60" d="100"/>
          <a:sy n="60" d="100"/>
        </p:scale>
        <p:origin x="11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314-305A-4C72-B948-EF6A3CE55A31}" type="datetimeFigureOut">
              <a:rPr lang="en-IE" smtClean="0"/>
              <a:t>02/02/2022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863F-8FF0-4026-A23E-3D32C22754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www.jbc.org/article/S00219258(20)428662/fulltext</a:t>
            </a:r>
            <a:r>
              <a:rPr lang="en-IE" baseline="0" dirty="0" smtClean="0"/>
              <a:t> 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221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Wahid F, 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Shehzad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et al, 2010</a:t>
            </a:r>
            <a:b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MicroRNAs: synthesis, mechanism, function, and recent clinical trials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850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Modified from</a:t>
            </a:r>
            <a:r>
              <a:rPr lang="en-US" baseline="0" dirty="0" smtClean="0"/>
              <a:t> </a:t>
            </a:r>
            <a:r>
              <a:rPr lang="en-US" baseline="0" dirty="0" smtClean="0"/>
              <a:t>www.thelancet.com/article/S23523964(16)304236/fulltext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90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www.sciencedirect.com/science/article/pii/S2666166721007292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030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Edited from </a:t>
            </a:r>
            <a:r>
              <a:rPr lang="en-US" dirty="0" smtClean="0"/>
              <a:t>www.cell.com/fulltext/S00928674(03)008018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82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miRNAs guide </a:t>
            </a:r>
            <a:r>
              <a:rPr lang="en-IE" dirty="0" err="1" smtClean="0"/>
              <a:t>miRisc</a:t>
            </a:r>
            <a:r>
              <a:rPr lang="en-IE" dirty="0" smtClean="0"/>
              <a:t> to specifically recognize messenger RNA and </a:t>
            </a:r>
            <a:r>
              <a:rPr lang="en-IE" dirty="0" smtClean="0"/>
              <a:t>downregulate </a:t>
            </a:r>
            <a:r>
              <a:rPr lang="en-IE" dirty="0" smtClean="0"/>
              <a:t>gene expression by one of the two </a:t>
            </a:r>
            <a:r>
              <a:rPr lang="en-IE" dirty="0" smtClean="0"/>
              <a:t>posttranscriptional </a:t>
            </a:r>
            <a:r>
              <a:rPr lang="en-IE" dirty="0" smtClean="0"/>
              <a:t>mechanisms by base pairing</a:t>
            </a:r>
          </a:p>
          <a:p>
            <a:r>
              <a:rPr lang="en-IE" dirty="0" smtClean="0"/>
              <a:t>The binding between the miRNA seed sequence (nucleotides </a:t>
            </a:r>
            <a:r>
              <a:rPr lang="en-IE" dirty="0" smtClean="0"/>
              <a:t>28 </a:t>
            </a:r>
            <a:r>
              <a:rPr lang="en-IE" dirty="0" smtClean="0"/>
              <a:t>at the 5'end of the miRNA sequence) and the miRNA regulatory element (MRE) at of a target gene determines the specific type of regulation; </a:t>
            </a:r>
          </a:p>
          <a:p>
            <a:r>
              <a:rPr lang="en-IE" dirty="0" smtClean="0"/>
              <a:t>miRNAs act as inhibitors of translation when the binding at the 3'UTR of target genes is only partially complementary. When the binding complementarity is perfect, miRNAs induce mRNA degradation</a:t>
            </a:r>
          </a:p>
          <a:p>
            <a:r>
              <a:rPr lang="en-IE" dirty="0" smtClean="0"/>
              <a:t>they can activate translation by binding non canonical sites in the 5'UTR of target genes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86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www.researchgate.net/publication/315121855_Chronically_dysregulated_NOTCH1_interactome_in_the_dentate_gyrus_after_traumatic_brain_injury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0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0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2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8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79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65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9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5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6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69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9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25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12" y="732704"/>
            <a:ext cx="5114773" cy="2387600"/>
          </a:xfrm>
        </p:spPr>
        <p:txBody>
          <a:bodyPr/>
          <a:lstStyle/>
          <a:p>
            <a:r>
              <a:rPr lang="en-US" sz="8800" dirty="0" smtClean="0"/>
              <a:t>miRNA</a:t>
            </a:r>
            <a:endParaRPr lang="en-IE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335" y="3120304"/>
            <a:ext cx="5114773" cy="1046162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Genesis</a:t>
            </a:r>
          </a:p>
          <a:p>
            <a:r>
              <a:rPr lang="en-US" dirty="0" smtClean="0"/>
              <a:t>Databases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8329385" y="6184734"/>
            <a:ext cx="367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 </a:t>
            </a:r>
            <a:r>
              <a:rPr lang="en-US" dirty="0" smtClean="0">
                <a:solidFill>
                  <a:schemeClr val="bg1"/>
                </a:solidFill>
              </a:rPr>
              <a:t>1.1 </a:t>
            </a:r>
            <a:r>
              <a:rPr lang="en-US" dirty="0" smtClean="0">
                <a:solidFill>
                  <a:schemeClr val="bg1"/>
                </a:solidFill>
              </a:rPr>
              <a:t>Presented on </a:t>
            </a:r>
            <a:r>
              <a:rPr lang="en-US" dirty="0" smtClean="0">
                <a:solidFill>
                  <a:schemeClr val="bg1"/>
                </a:solidFill>
              </a:rPr>
              <a:t>February 4, </a:t>
            </a:r>
            <a:r>
              <a:rPr lang="en-US" dirty="0" smtClean="0">
                <a:solidFill>
                  <a:schemeClr val="bg1"/>
                </a:solidFill>
              </a:rPr>
              <a:t>2022 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026" name="Picture 2" descr="HumiR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8418">
            <a:off x="7409433" y="1438276"/>
            <a:ext cx="31813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databases (the sources)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Dimitra </a:t>
            </a:r>
            <a:r>
              <a:rPr lang="en-IE" dirty="0" err="1"/>
              <a:t>Karagkouni</a:t>
            </a:r>
            <a:r>
              <a:rPr lang="en-IE" dirty="0" smtClean="0"/>
              <a:t>, et al 2018</a:t>
            </a:r>
          </a:p>
          <a:p>
            <a:r>
              <a:rPr lang="en-IE" dirty="0"/>
              <a:t>Greece</a:t>
            </a:r>
            <a:r>
              <a:rPr lang="en-IE" dirty="0" smtClean="0"/>
              <a:t> and USA</a:t>
            </a:r>
          </a:p>
          <a:p>
            <a:r>
              <a:rPr lang="en-IE" dirty="0"/>
              <a:t> Artemis G </a:t>
            </a:r>
            <a:r>
              <a:rPr lang="en-IE" dirty="0" err="1" smtClean="0"/>
              <a:t>Hatzigeorgiou</a:t>
            </a:r>
            <a:r>
              <a:rPr lang="en-IE" dirty="0" smtClean="0"/>
              <a:t> and Theodore </a:t>
            </a:r>
            <a:r>
              <a:rPr lang="en-IE" dirty="0" err="1" smtClean="0"/>
              <a:t>Dalamagas</a:t>
            </a:r>
            <a:r>
              <a:rPr lang="en-IE" dirty="0" smtClean="0"/>
              <a:t>,</a:t>
            </a:r>
          </a:p>
          <a:p>
            <a:endParaRPr lang="en-US" dirty="0" smtClean="0"/>
          </a:p>
          <a:p>
            <a:r>
              <a:rPr lang="en-IE" dirty="0" smtClean="0"/>
              <a:t>&gt;</a:t>
            </a:r>
            <a:r>
              <a:rPr lang="en-IE" dirty="0"/>
              <a:t>33 experimental methodologies</a:t>
            </a:r>
            <a:r>
              <a:rPr lang="en-US" dirty="0" smtClean="0"/>
              <a:t>Experimentally verified</a:t>
            </a:r>
          </a:p>
          <a:p>
            <a:r>
              <a:rPr lang="en-US" dirty="0" smtClean="0"/>
              <a:t>13, 404 validated MITs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/>
              <a:t>Ana </a:t>
            </a:r>
            <a:r>
              <a:rPr lang="en-IE" dirty="0" err="1" smtClean="0"/>
              <a:t>Kozomara</a:t>
            </a:r>
            <a:r>
              <a:rPr lang="en-IE" dirty="0" smtClean="0"/>
              <a:t>,  et al 2019</a:t>
            </a:r>
          </a:p>
          <a:p>
            <a:r>
              <a:rPr lang="en-US" dirty="0" smtClean="0"/>
              <a:t>England</a:t>
            </a:r>
          </a:p>
          <a:p>
            <a:r>
              <a:rPr lang="en-US" dirty="0"/>
              <a:t>Sam </a:t>
            </a:r>
            <a:r>
              <a:rPr lang="en-US" dirty="0" err="1" smtClean="0"/>
              <a:t>GriffithsJones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38, 589 precursors</a:t>
            </a:r>
          </a:p>
          <a:p>
            <a:r>
              <a:rPr lang="en-US" dirty="0" smtClean="0"/>
              <a:t>48 860 mature microRNAs</a:t>
            </a:r>
          </a:p>
          <a:p>
            <a:r>
              <a:rPr lang="en-US" dirty="0" smtClean="0"/>
              <a:t>Text mining</a:t>
            </a:r>
          </a:p>
          <a:p>
            <a:r>
              <a:rPr lang="en-US" dirty="0" smtClean="0"/>
              <a:t>Sentence analysis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TarBase</a:t>
            </a:r>
            <a:r>
              <a:rPr lang="en-US" dirty="0" smtClean="0"/>
              <a:t> (</a:t>
            </a:r>
            <a:r>
              <a:rPr lang="en-IE" b="0" dirty="0" err="1" smtClean="0"/>
              <a:t>DIANATarBase</a:t>
            </a:r>
            <a:r>
              <a:rPr lang="en-IE" b="0" dirty="0" smtClean="0"/>
              <a:t>)</a:t>
            </a:r>
            <a:endParaRPr lang="en-IE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48000" y="3757613"/>
            <a:ext cx="4909838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69300" y="3714751"/>
            <a:ext cx="4909838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databases (state of the art)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err="1" smtClean="0"/>
              <a:t>HsiYuan</a:t>
            </a:r>
            <a:r>
              <a:rPr lang="en-IE" dirty="0" smtClean="0"/>
              <a:t> </a:t>
            </a:r>
            <a:r>
              <a:rPr lang="en-IE" dirty="0" smtClean="0"/>
              <a:t>Huang, et al 2020</a:t>
            </a:r>
          </a:p>
          <a:p>
            <a:r>
              <a:rPr lang="en-IE" dirty="0" smtClean="0"/>
              <a:t>China and Taiwan</a:t>
            </a:r>
          </a:p>
          <a:p>
            <a:r>
              <a:rPr lang="en-IE" dirty="0" err="1" smtClean="0"/>
              <a:t>TzongYi</a:t>
            </a:r>
            <a:r>
              <a:rPr lang="en-IE" dirty="0" smtClean="0"/>
              <a:t> </a:t>
            </a:r>
            <a:r>
              <a:rPr lang="en-IE" dirty="0" smtClean="0"/>
              <a:t>Lee1, </a:t>
            </a:r>
            <a:r>
              <a:rPr lang="en-IE" dirty="0" err="1" smtClean="0"/>
              <a:t>FengXiang</a:t>
            </a:r>
            <a:r>
              <a:rPr lang="en-IE" dirty="0" smtClean="0"/>
              <a:t> </a:t>
            </a:r>
            <a:r>
              <a:rPr lang="en-IE" dirty="0" smtClean="0"/>
              <a:t>Wei, and </a:t>
            </a:r>
            <a:r>
              <a:rPr lang="en-IE" dirty="0" err="1" smtClean="0"/>
              <a:t>HsienDa</a:t>
            </a:r>
            <a:r>
              <a:rPr lang="en-IE" dirty="0" smtClean="0"/>
              <a:t> </a:t>
            </a:r>
            <a:r>
              <a:rPr lang="en-IE" dirty="0" smtClean="0"/>
              <a:t>Huang</a:t>
            </a:r>
          </a:p>
          <a:p>
            <a:endParaRPr lang="en-US" dirty="0" smtClean="0"/>
          </a:p>
          <a:p>
            <a:r>
              <a:rPr lang="en-US" dirty="0" err="1" smtClean="0"/>
              <a:t>miRNATarget</a:t>
            </a:r>
            <a:r>
              <a:rPr lang="en-US" dirty="0" smtClean="0"/>
              <a:t> </a:t>
            </a:r>
            <a:r>
              <a:rPr lang="en-US" dirty="0" smtClean="0"/>
              <a:t>interactions (MTIs)</a:t>
            </a:r>
          </a:p>
          <a:p>
            <a:r>
              <a:rPr lang="en-US" dirty="0" smtClean="0"/>
              <a:t>Experimentally verified</a:t>
            </a:r>
          </a:p>
          <a:p>
            <a:r>
              <a:rPr lang="en-US" dirty="0" smtClean="0"/>
              <a:t>13, 404 validated MITs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/>
              <a:t>Ana </a:t>
            </a:r>
            <a:r>
              <a:rPr lang="en-IE" dirty="0" err="1" smtClean="0"/>
              <a:t>Kozomara</a:t>
            </a:r>
            <a:r>
              <a:rPr lang="en-IE" dirty="0" smtClean="0"/>
              <a:t>,  et al 2019</a:t>
            </a:r>
          </a:p>
          <a:p>
            <a:r>
              <a:rPr lang="en-US" dirty="0" smtClean="0"/>
              <a:t>England</a:t>
            </a:r>
          </a:p>
          <a:p>
            <a:r>
              <a:rPr lang="en-US" dirty="0"/>
              <a:t>Sam </a:t>
            </a:r>
            <a:r>
              <a:rPr lang="en-US" dirty="0" err="1" smtClean="0"/>
              <a:t>GriffithsJones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38, 589 precursors</a:t>
            </a:r>
          </a:p>
          <a:p>
            <a:r>
              <a:rPr lang="en-US" dirty="0" smtClean="0"/>
              <a:t>48 860 mature microRNAs</a:t>
            </a:r>
          </a:p>
          <a:p>
            <a:r>
              <a:rPr lang="en-US" dirty="0" smtClean="0"/>
              <a:t>Text mining</a:t>
            </a:r>
          </a:p>
          <a:p>
            <a:r>
              <a:rPr lang="en-US" dirty="0" smtClean="0"/>
              <a:t>Sentence analysis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miRTarBase</a:t>
            </a:r>
            <a:endParaRPr lang="en-IE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48000" y="3757613"/>
            <a:ext cx="4909838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69300" y="3714751"/>
            <a:ext cx="4909838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1993 – Discover</a:t>
            </a:r>
          </a:p>
          <a:p>
            <a:r>
              <a:rPr lang="en-US" dirty="0" smtClean="0"/>
              <a:t>2001 – First use of the term miRNA</a:t>
            </a:r>
          </a:p>
          <a:p>
            <a:r>
              <a:rPr lang="en-US" dirty="0" smtClean="0"/>
              <a:t>2004 – The microRNA Registry</a:t>
            </a:r>
          </a:p>
          <a:p>
            <a:r>
              <a:rPr lang="en-US" dirty="0" smtClean="0"/>
              <a:t>2006 – </a:t>
            </a:r>
            <a:r>
              <a:rPr lang="en-US" dirty="0" err="1" smtClean="0"/>
              <a:t>TarBase</a:t>
            </a:r>
            <a:endParaRPr lang="en-US" dirty="0" smtClean="0"/>
          </a:p>
          <a:p>
            <a:r>
              <a:rPr lang="en-US" dirty="0" smtClean="0"/>
              <a:t>2006 – </a:t>
            </a:r>
            <a:r>
              <a:rPr lang="en-US" dirty="0" err="1" smtClean="0"/>
              <a:t>miRBase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2020 – Over 45 different databases only with data accessible to download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91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915" y="1780960"/>
            <a:ext cx="8193468" cy="43755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databases during 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48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microRNAs Databases: Developmental Methodologies, </a:t>
            </a:r>
            <a:r>
              <a:rPr lang="en-IE" dirty="0" smtClean="0"/>
              <a:t>Structural and </a:t>
            </a:r>
            <a:r>
              <a:rPr lang="en-IE" dirty="0"/>
              <a:t>Functional </a:t>
            </a:r>
            <a:r>
              <a:rPr lang="en-IE" dirty="0" smtClean="0"/>
              <a:t>Annotations</a:t>
            </a:r>
          </a:p>
          <a:p>
            <a:r>
              <a:rPr lang="en-IE" dirty="0" err="1"/>
              <a:t>Nagendra</a:t>
            </a:r>
            <a:r>
              <a:rPr lang="en-IE" dirty="0"/>
              <a:t> Kumar </a:t>
            </a:r>
            <a:r>
              <a:rPr lang="en-IE" dirty="0" smtClean="0"/>
              <a:t>Singh</a:t>
            </a:r>
          </a:p>
          <a:p>
            <a:r>
              <a:rPr lang="en-IE" dirty="0" smtClean="0"/>
              <a:t>2015</a:t>
            </a:r>
          </a:p>
          <a:p>
            <a:endParaRPr lang="en-US" dirty="0"/>
          </a:p>
          <a:p>
            <a:r>
              <a:rPr lang="en-IE" dirty="0"/>
              <a:t>MicroRNA Databases and </a:t>
            </a:r>
            <a:r>
              <a:rPr lang="en-IE" dirty="0" smtClean="0"/>
              <a:t>Tool</a:t>
            </a:r>
          </a:p>
          <a:p>
            <a:r>
              <a:rPr lang="pt-BR" dirty="0" smtClean="0"/>
              <a:t>Tharcísio </a:t>
            </a:r>
            <a:r>
              <a:rPr lang="pt-BR" dirty="0"/>
              <a:t>Soares de Amorim, Daniel Longhi Fernandes Pedro, and Alexandre Rossi </a:t>
            </a:r>
            <a:r>
              <a:rPr lang="pt-BR" dirty="0" smtClean="0"/>
              <a:t>Paschoal</a:t>
            </a:r>
          </a:p>
          <a:p>
            <a:r>
              <a:rPr lang="en-US" dirty="0" smtClean="0"/>
              <a:t>2019</a:t>
            </a:r>
            <a:endParaRPr lang="en-IE" dirty="0" smtClean="0"/>
          </a:p>
          <a:p>
            <a:endParaRPr lang="en-US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databases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59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138371"/>
            <a:ext cx="7961930" cy="111392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698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00364 -0.6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3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588" y="2071688"/>
            <a:ext cx="9419872" cy="38848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miRNA in some DB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49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391" y="1649413"/>
            <a:ext cx="7868217" cy="447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databases are </a:t>
            </a:r>
            <a:r>
              <a:rPr lang="en-US" dirty="0" err="1" smtClean="0"/>
              <a:t>publicated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2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725289"/>
            <a:ext cx="10261600" cy="43186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Tools4miRNA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66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703" y="1888847"/>
            <a:ext cx="9621593" cy="39915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Tools4miRNA Search filters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991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6" y="3760460"/>
            <a:ext cx="9310255" cy="2717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1825 </a:t>
            </a:r>
            <a:r>
              <a:rPr lang="en-US" dirty="0" err="1" smtClean="0"/>
              <a:t>nt</a:t>
            </a:r>
            <a:r>
              <a:rPr lang="en-US" dirty="0"/>
              <a:t>  single </a:t>
            </a:r>
            <a:r>
              <a:rPr lang="en-US" dirty="0" smtClean="0"/>
              <a:t>stranded</a:t>
            </a:r>
          </a:p>
          <a:p>
            <a:r>
              <a:rPr lang="en-US" dirty="0" smtClean="0"/>
              <a:t>conserved </a:t>
            </a:r>
            <a:r>
              <a:rPr lang="en-US" dirty="0"/>
              <a:t>small </a:t>
            </a:r>
            <a:r>
              <a:rPr lang="en-US" dirty="0" smtClean="0"/>
              <a:t>noncoding </a:t>
            </a:r>
            <a:r>
              <a:rPr lang="en-US" dirty="0" smtClean="0"/>
              <a:t>RNAs</a:t>
            </a:r>
          </a:p>
          <a:p>
            <a:r>
              <a:rPr lang="en-IE" dirty="0"/>
              <a:t>regulate almost all cellular functions including cell proliferation, growth, differentiation and apoptosis, have been implicated in controlling the fate and </a:t>
            </a:r>
            <a:r>
              <a:rPr lang="en-IE" dirty="0" smtClean="0"/>
              <a:t>behaviour </a:t>
            </a:r>
            <a:r>
              <a:rPr lang="en-IE" dirty="0"/>
              <a:t>of stem cells</a:t>
            </a:r>
            <a:endParaRPr lang="en-US" dirty="0" smtClean="0"/>
          </a:p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49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Noncoding RNA Database Resource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549" y="1368000"/>
            <a:ext cx="7754728" cy="47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692" y="1649413"/>
            <a:ext cx="7157615" cy="447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NRDR result for miRNA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0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the databases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Number of cites</a:t>
            </a:r>
          </a:p>
          <a:p>
            <a:r>
              <a:rPr lang="en-US" dirty="0" smtClean="0"/>
              <a:t>Year of publication</a:t>
            </a:r>
          </a:p>
          <a:p>
            <a:r>
              <a:rPr lang="en-US" dirty="0" err="1" smtClean="0"/>
              <a:t>Pubmed</a:t>
            </a:r>
            <a:r>
              <a:rPr lang="en-US" dirty="0" smtClean="0"/>
              <a:t> </a:t>
            </a:r>
          </a:p>
          <a:p>
            <a:r>
              <a:rPr lang="en-IE" dirty="0"/>
              <a:t>("database"[Title] </a:t>
            </a:r>
            <a:r>
              <a:rPr lang="en-IE" dirty="0" smtClean="0"/>
              <a:t>OR </a:t>
            </a:r>
          </a:p>
          <a:p>
            <a:pPr lvl="1"/>
            <a:r>
              <a:rPr lang="en-IE" dirty="0" smtClean="0"/>
              <a:t>"</a:t>
            </a:r>
            <a:r>
              <a:rPr lang="en-IE" dirty="0"/>
              <a:t>repository"[Title] </a:t>
            </a:r>
          </a:p>
          <a:p>
            <a:pPr lvl="1"/>
            <a:r>
              <a:rPr lang="en-IE" dirty="0" smtClean="0"/>
              <a:t>OR "dataset</a:t>
            </a:r>
            <a:r>
              <a:rPr lang="en-IE" dirty="0"/>
              <a:t>"[Title]) </a:t>
            </a:r>
            <a:endParaRPr lang="en-IE" dirty="0" smtClean="0"/>
          </a:p>
          <a:p>
            <a:r>
              <a:rPr lang="en-IE" dirty="0" smtClean="0"/>
              <a:t>AND </a:t>
            </a:r>
          </a:p>
          <a:p>
            <a:r>
              <a:rPr lang="en-IE" dirty="0" smtClean="0"/>
              <a:t>("</a:t>
            </a:r>
            <a:r>
              <a:rPr lang="en-IE" dirty="0"/>
              <a:t>miRNA"[Title] </a:t>
            </a:r>
            <a:r>
              <a:rPr lang="en-IE" dirty="0" smtClean="0"/>
              <a:t>OR</a:t>
            </a:r>
          </a:p>
          <a:p>
            <a:pPr lvl="1"/>
            <a:r>
              <a:rPr lang="en-IE" dirty="0" smtClean="0"/>
              <a:t> </a:t>
            </a:r>
            <a:r>
              <a:rPr lang="en-IE" dirty="0"/>
              <a:t>"microRNA"[Title] OR </a:t>
            </a:r>
            <a:endParaRPr lang="en-IE" dirty="0" smtClean="0"/>
          </a:p>
          <a:p>
            <a:pPr lvl="1"/>
            <a:r>
              <a:rPr lang="en-IE" dirty="0" smtClean="0"/>
              <a:t>"</a:t>
            </a:r>
            <a:r>
              <a:rPr lang="en-IE" dirty="0"/>
              <a:t>micro RNA"[Title])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Pareto front </a:t>
            </a:r>
            <a:endParaRPr lang="en-IE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" y="2365363"/>
            <a:ext cx="5040313" cy="36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front</a:t>
            </a:r>
            <a:endParaRPr lang="en-IE" dirty="0"/>
          </a:p>
        </p:txBody>
      </p:sp>
      <p:pic>
        <p:nvPicPr>
          <p:cNvPr id="2050" name="Picture 2" descr="https://ars.els-cdn.com/content/image/1-s2.0-S1385894718312634-gr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12" y="1368000"/>
            <a:ext cx="6844450" cy="52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386743"/>
              </p:ext>
            </p:extLst>
          </p:nvPr>
        </p:nvGraphicFramePr>
        <p:xfrm>
          <a:off x="64169" y="23864"/>
          <a:ext cx="12047621" cy="6818094"/>
        </p:xfrm>
        <a:graphic>
          <a:graphicData uri="http://schemas.openxmlformats.org/drawingml/2006/table">
            <a:tbl>
              <a:tblPr/>
              <a:tblGrid>
                <a:gridCol w="1356848">
                  <a:extLst>
                    <a:ext uri="{9D8B030D-6E8A-4147-A177-3AD203B41FA5}">
                      <a16:colId xmlns:a16="http://schemas.microsoft.com/office/drawing/2014/main" val="3137698707"/>
                    </a:ext>
                  </a:extLst>
                </a:gridCol>
                <a:gridCol w="581507">
                  <a:extLst>
                    <a:ext uri="{9D8B030D-6E8A-4147-A177-3AD203B41FA5}">
                      <a16:colId xmlns:a16="http://schemas.microsoft.com/office/drawing/2014/main" val="1064535424"/>
                    </a:ext>
                  </a:extLst>
                </a:gridCol>
                <a:gridCol w="521865">
                  <a:extLst>
                    <a:ext uri="{9D8B030D-6E8A-4147-A177-3AD203B41FA5}">
                      <a16:colId xmlns:a16="http://schemas.microsoft.com/office/drawing/2014/main" val="20319603"/>
                    </a:ext>
                  </a:extLst>
                </a:gridCol>
                <a:gridCol w="1267385">
                  <a:extLst>
                    <a:ext uri="{9D8B030D-6E8A-4147-A177-3AD203B41FA5}">
                      <a16:colId xmlns:a16="http://schemas.microsoft.com/office/drawing/2014/main" val="1735236726"/>
                    </a:ext>
                  </a:extLst>
                </a:gridCol>
                <a:gridCol w="1806921">
                  <a:extLst>
                    <a:ext uri="{9D8B030D-6E8A-4147-A177-3AD203B41FA5}">
                      <a16:colId xmlns:a16="http://schemas.microsoft.com/office/drawing/2014/main" val="270273781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620420364"/>
                    </a:ext>
                  </a:extLst>
                </a:gridCol>
                <a:gridCol w="705853">
                  <a:extLst>
                    <a:ext uri="{9D8B030D-6E8A-4147-A177-3AD203B41FA5}">
                      <a16:colId xmlns:a16="http://schemas.microsoft.com/office/drawing/2014/main" val="173750039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853378220"/>
                    </a:ext>
                  </a:extLst>
                </a:gridCol>
                <a:gridCol w="1797088">
                  <a:extLst>
                    <a:ext uri="{9D8B030D-6E8A-4147-A177-3AD203B41FA5}">
                      <a16:colId xmlns:a16="http://schemas.microsoft.com/office/drawing/2014/main" val="3026509493"/>
                    </a:ext>
                  </a:extLst>
                </a:gridCol>
                <a:gridCol w="2438028">
                  <a:extLst>
                    <a:ext uri="{9D8B030D-6E8A-4147-A177-3AD203B41FA5}">
                      <a16:colId xmlns:a16="http://schemas.microsoft.com/office/drawing/2014/main" val="177630252"/>
                    </a:ext>
                  </a:extLst>
                </a:gridCol>
              </a:tblGrid>
              <a:tr h="25325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Organism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Website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down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avail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PubmedID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18252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www.mirbase.org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99801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smiRNAdb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www.mirz.unibas.ch/cloningprofiles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17604727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datasets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profiles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72454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microRNA.org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www.microrna.org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18158296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profiles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/Target interactions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Phylogeny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08477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gene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79895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www.mirbase.org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30423142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08924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mirtarbase.mbc.nctu.edu.tw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Phylogeny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13883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mirtarbase.mbc.nctu.edu.tw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26590260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Phylogeny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14039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HMDD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Homo sapiens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202.38.126.151/</a:t>
                      </a:r>
                      <a:r>
                        <a:rPr lang="en-I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hmdd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/md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18923704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Association to diseases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81606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datasets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gene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81244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ophid.utoronto.ca/</a:t>
                      </a:r>
                      <a:r>
                        <a:rPr lang="en-I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21364759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46395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33211869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9289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miRNASNP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32990748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Single </a:t>
                      </a:r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nuclotide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profiles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/Target interactions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25039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Plants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mirtrondb.cp.utfpr.edu.br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30874795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8992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CSCD2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34551437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467288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86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745" y="1649413"/>
            <a:ext cx="8203510" cy="447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(work in progress)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43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836" y="1825625"/>
            <a:ext cx="5146964" cy="4351338"/>
          </a:xfrm>
        </p:spPr>
        <p:txBody>
          <a:bodyPr/>
          <a:lstStyle/>
          <a:p>
            <a:r>
              <a:rPr lang="en-IE" dirty="0" smtClean="0"/>
              <a:t>Half are </a:t>
            </a:r>
            <a:r>
              <a:rPr lang="en-IE" b="1" dirty="0"/>
              <a:t>intragenic</a:t>
            </a:r>
            <a:r>
              <a:rPr lang="en-IE" dirty="0"/>
              <a:t> and processed mostly from introns and relatively few exons of protein coding </a:t>
            </a:r>
            <a:r>
              <a:rPr lang="en-IE" dirty="0" smtClean="0"/>
              <a:t>genes.</a:t>
            </a:r>
          </a:p>
          <a:p>
            <a:r>
              <a:rPr lang="en-IE" dirty="0" smtClean="0"/>
              <a:t>The remaining </a:t>
            </a:r>
            <a:r>
              <a:rPr lang="en-IE" dirty="0"/>
              <a:t>are </a:t>
            </a:r>
            <a:r>
              <a:rPr lang="en-IE" b="1" dirty="0"/>
              <a:t>intergenic</a:t>
            </a:r>
            <a:r>
              <a:rPr lang="en-IE" dirty="0"/>
              <a:t>, transcribed independently of a host gene and regulated by their own </a:t>
            </a:r>
            <a:r>
              <a:rPr lang="en-IE" dirty="0" smtClean="0"/>
              <a:t>promoters</a:t>
            </a:r>
          </a:p>
          <a:p>
            <a:r>
              <a:rPr lang="en-IE" dirty="0" smtClean="0"/>
              <a:t>Normally, they are close </a:t>
            </a:r>
            <a:r>
              <a:rPr lang="en-IE" dirty="0"/>
              <a:t>proximity to other miRNAs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44" y="365125"/>
            <a:ext cx="4966855" cy="1325563"/>
          </a:xfrm>
        </p:spPr>
        <p:txBody>
          <a:bodyPr/>
          <a:lstStyle/>
          <a:p>
            <a:r>
              <a:rPr lang="en-US" dirty="0" smtClean="0"/>
              <a:t>Where to find them?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4"/>
            <a:ext cx="5368636" cy="60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2277431"/>
            <a:ext cx="10261600" cy="321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 genesis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12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8869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91"/>
          <a:stretch/>
        </p:blipFill>
        <p:spPr>
          <a:xfrm>
            <a:off x="2347912" y="1148628"/>
            <a:ext cx="7496175" cy="5376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 duplex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54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One is miRNA compete with eIF4E for binding to the mRNA 5' cap which results in the </a:t>
            </a:r>
            <a:r>
              <a:rPr lang="en-IE" b="1" dirty="0"/>
              <a:t>failure of the translation initiation process</a:t>
            </a:r>
            <a:r>
              <a:rPr lang="en-IE" dirty="0" smtClean="0"/>
              <a:t>.</a:t>
            </a:r>
          </a:p>
          <a:p>
            <a:r>
              <a:rPr lang="en-IE" dirty="0" err="1"/>
              <a:t>miRISC</a:t>
            </a:r>
            <a:r>
              <a:rPr lang="en-IE" dirty="0"/>
              <a:t> prevents the mRNA from circularizing, resulting in </a:t>
            </a:r>
            <a:r>
              <a:rPr lang="en-IE" b="1" dirty="0"/>
              <a:t>translation </a:t>
            </a:r>
            <a:r>
              <a:rPr lang="en-IE" b="1" dirty="0" smtClean="0"/>
              <a:t>inhibition</a:t>
            </a:r>
          </a:p>
          <a:p>
            <a:r>
              <a:rPr lang="en-IE" dirty="0" err="1"/>
              <a:t>miRISC</a:t>
            </a:r>
            <a:r>
              <a:rPr lang="en-IE" dirty="0"/>
              <a:t> may inhibit  the assembly of the 60s ribosomal subunit with the 40s preinitiation complex, resulting in </a:t>
            </a:r>
            <a:r>
              <a:rPr lang="en-IE" b="1" dirty="0"/>
              <a:t>translation </a:t>
            </a:r>
            <a:r>
              <a:rPr lang="en-IE" b="1" dirty="0" smtClean="0"/>
              <a:t>repression. </a:t>
            </a:r>
            <a:r>
              <a:rPr lang="en-IE" dirty="0" smtClean="0"/>
              <a:t>miRNA/RISC </a:t>
            </a:r>
            <a:r>
              <a:rPr lang="en-IE" dirty="0"/>
              <a:t>may mediate translation repression through accumulation of target mRNA in processing </a:t>
            </a:r>
            <a:r>
              <a:rPr lang="en-IE" dirty="0" smtClean="0"/>
              <a:t>bodies.</a:t>
            </a:r>
          </a:p>
          <a:p>
            <a:r>
              <a:rPr lang="en-IE" dirty="0"/>
              <a:t>When the binding complementarity is perfect, miRNAs induce </a:t>
            </a:r>
            <a:r>
              <a:rPr lang="en-IE" b="1" dirty="0"/>
              <a:t>mRNA degradation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IE" dirty="0"/>
          </a:p>
        </p:txBody>
      </p:sp>
      <p:pic>
        <p:nvPicPr>
          <p:cNvPr id="1026" name="Picture 2" descr="File:Mature mR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6546" r="1166" b="5091"/>
          <a:stretch/>
        </p:blipFill>
        <p:spPr bwMode="auto">
          <a:xfrm>
            <a:off x="2285999" y="4214813"/>
            <a:ext cx="74580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729538" y="4786313"/>
            <a:ext cx="614362" cy="112871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24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miRNAs fall into the class of </a:t>
            </a:r>
            <a:r>
              <a:rPr lang="en-IE" dirty="0" err="1" smtClean="0"/>
              <a:t>RNAibased</a:t>
            </a:r>
            <a:r>
              <a:rPr lang="en-IE" dirty="0" smtClean="0"/>
              <a:t> </a:t>
            </a:r>
            <a:r>
              <a:rPr lang="en-IE" dirty="0" smtClean="0"/>
              <a:t>therapeutics</a:t>
            </a:r>
          </a:p>
          <a:p>
            <a:r>
              <a:rPr lang="en-IE" dirty="0" smtClean="0"/>
              <a:t>1,120,000 Academic Google</a:t>
            </a:r>
          </a:p>
          <a:p>
            <a:r>
              <a:rPr lang="en-IE" dirty="0" smtClean="0"/>
              <a:t>134,677 in PubMed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8000" y="648000"/>
            <a:ext cx="10624838" cy="720000"/>
          </a:xfrm>
        </p:spPr>
        <p:txBody>
          <a:bodyPr/>
          <a:lstStyle/>
          <a:p>
            <a:r>
              <a:rPr lang="en-US" dirty="0" smtClean="0"/>
              <a:t>Evolution of miRNA study/importance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78" y="2524475"/>
            <a:ext cx="731622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37" y="648000"/>
            <a:ext cx="8024513" cy="57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1936837_win32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tf11936837_win32</Template>
  <TotalTime>4725</TotalTime>
  <Words>857</Words>
  <Application>Microsoft Office PowerPoint</Application>
  <PresentationFormat>Widescreen</PresentationFormat>
  <Paragraphs>278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Bodoni MT</vt:lpstr>
      <vt:lpstr>Calibri</vt:lpstr>
      <vt:lpstr>Gill Sans MT</vt:lpstr>
      <vt:lpstr>Times New Roman</vt:lpstr>
      <vt:lpstr>tf11936837_win32</vt:lpstr>
      <vt:lpstr>miRNA</vt:lpstr>
      <vt:lpstr>miRNA</vt:lpstr>
      <vt:lpstr>Where to find them?</vt:lpstr>
      <vt:lpstr>miRNA genesis</vt:lpstr>
      <vt:lpstr>PowerPoint Presentation</vt:lpstr>
      <vt:lpstr>miRNA duplex</vt:lpstr>
      <vt:lpstr>How does it work?</vt:lpstr>
      <vt:lpstr>Evolution of miRNA study/importance</vt:lpstr>
      <vt:lpstr>PowerPoint Presentation</vt:lpstr>
      <vt:lpstr>Principal databases (the sources)</vt:lpstr>
      <vt:lpstr>Principal databases (state of the art)</vt:lpstr>
      <vt:lpstr>Databases </vt:lpstr>
      <vt:lpstr>Number of databases during time</vt:lpstr>
      <vt:lpstr>Overview of databases</vt:lpstr>
      <vt:lpstr>PowerPoint Presentation</vt:lpstr>
      <vt:lpstr>Number of miRNA in some DB</vt:lpstr>
      <vt:lpstr>Where databases are publicated</vt:lpstr>
      <vt:lpstr>Tools4miRNA</vt:lpstr>
      <vt:lpstr>Tools4miRNA Search filters</vt:lpstr>
      <vt:lpstr>Noncoding RNA Database Resource</vt:lpstr>
      <vt:lpstr>NRDR result for miRNA</vt:lpstr>
      <vt:lpstr>Filtering the databases</vt:lpstr>
      <vt:lpstr>Pareto front</vt:lpstr>
      <vt:lpstr>PowerPoint Presentation</vt:lpstr>
      <vt:lpstr>Databases (work in progress)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35</cp:revision>
  <dcterms:created xsi:type="dcterms:W3CDTF">2022-01-20T14:21:59Z</dcterms:created>
  <dcterms:modified xsi:type="dcterms:W3CDTF">2022-02-04T12:50:33Z</dcterms:modified>
</cp:coreProperties>
</file>