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58" r:id="rId4"/>
    <p:sldId id="257" r:id="rId5"/>
    <p:sldId id="261" r:id="rId6"/>
    <p:sldId id="266" r:id="rId7"/>
    <p:sldId id="259" r:id="rId8"/>
    <p:sldId id="270" r:id="rId9"/>
    <p:sldId id="269" r:id="rId10"/>
    <p:sldId id="268" r:id="rId11"/>
    <p:sldId id="280" r:id="rId12"/>
    <p:sldId id="271" r:id="rId13"/>
    <p:sldId id="278" r:id="rId14"/>
    <p:sldId id="279" r:id="rId15"/>
    <p:sldId id="263" r:id="rId16"/>
    <p:sldId id="281" r:id="rId17"/>
    <p:sldId id="282" r:id="rId18"/>
    <p:sldId id="284" r:id="rId19"/>
    <p:sldId id="283" r:id="rId20"/>
    <p:sldId id="285" r:id="rId21"/>
    <p:sldId id="274" r:id="rId22"/>
    <p:sldId id="275" r:id="rId23"/>
    <p:sldId id="277" r:id="rId24"/>
    <p:sldId id="273" r:id="rId25"/>
    <p:sldId id="286" r:id="rId26"/>
    <p:sldId id="287" r:id="rId27"/>
    <p:sldId id="288" r:id="rId28"/>
    <p:sldId id="267" r:id="rId29"/>
    <p:sldId id="289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C2BA8-CAB8-4193-8909-008175FF4888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12BDE-54BD-4250-AA86-8013904DB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augmentation by means of paraphrasing to make the model more robust to linguistic variation, and devise a manually crafted dataset of  300 queries to assess the robustness of the model, where the same NL query is written with multiple linguistic variants.</a:t>
            </a:r>
            <a:endParaRPr lang="en-US" dirty="0">
              <a:solidFill>
                <a:srgbClr val="222222"/>
              </a:solidFill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12BDE-54BD-4250-AA86-8013904DB8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6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12BDE-54BD-4250-AA86-8013904DB8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3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12BDE-54BD-4250-AA86-8013904DB8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8343-5A8D-8285-50F4-754F1B43D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A8513-C56A-2573-0543-BA2E8FAED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4E751-E437-6D0E-6F59-83E0288D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B8B-7F30-48D3-B989-F6CE8FA62FF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C1A33-E1C2-5E24-3A08-040BDF33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62C0F-C85B-F15E-3506-22075D80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62B9-CE0E-4D98-8F6E-260C82DC9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2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30DC-9D50-C4F9-39BA-9687D663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57498-20DC-E111-F31C-919F3AEB7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69CB9-883B-A6BC-3325-1C97E1B5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B8B-7F30-48D3-B989-F6CE8FA62FF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2C5D1-71A0-4F45-F637-48DA24BB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A856C-BB17-09CB-5A0F-E89A9FC0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62B9-CE0E-4D98-8F6E-260C82DC9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9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F7533-000B-DDF5-0100-B379D2BE0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D58C6-BEF7-ED1B-0507-5E0D5392E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C8ECE-9B1B-3E84-36E2-A21E517B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B8B-7F30-48D3-B989-F6CE8FA62FF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5016E-9CFD-3DB0-266D-DEAF296B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908E8-48F0-F17E-7177-4C1973BC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62B9-CE0E-4D98-8F6E-260C82DC9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9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D209-093A-3866-C17C-0023463A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DFB8-C291-01F8-C910-86CCC3D95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22ED-3B31-A659-70FA-296A14D1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B8B-7F30-48D3-B989-F6CE8FA62FF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A0B81-B97B-28D0-2BC3-7B70733E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2C2B-AB16-01C2-5679-79E08F8A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62B9-CE0E-4D98-8F6E-260C82DC9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0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174B-3ECA-1FE5-5EC7-42D76371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8E71D-A6C7-E93A-3111-EE9999F44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EF71E-5098-0EFD-287B-99F62377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B8B-7F30-48D3-B989-F6CE8FA62FF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F5D71-6E9A-228E-FCCC-2E38A0CC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910DA-FC31-F8EE-607F-FC88F8A7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62B9-CE0E-4D98-8F6E-260C82DC9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8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54E6-8673-EF10-3545-6FE635AD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B38-F69C-6B79-26D7-CF1BB07E0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19075-7AB9-7B44-71A7-230CCE528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ABF1E-E900-633C-7CA6-6BC85401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B8B-7F30-48D3-B989-F6CE8FA62FF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6F788-F5B4-D4D3-24DB-C1E4A9CA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0FC3D-0AF8-527F-26E2-7106E3FB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62B9-CE0E-4D98-8F6E-260C82DC9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5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9FEF-9322-0BD6-1DD2-942F1A78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E99D4-C3DC-5320-E5E1-4FA34454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1807C-621D-33E8-0B7A-81090E304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8B49C-0A5C-3618-FF10-BA6B2E5AF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C801F-0F27-F13B-1A8C-F97507066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DFA8B-79C2-B26F-B7FC-9F82E13E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B8B-7F30-48D3-B989-F6CE8FA62FF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026FA-D68B-BDFC-F2B2-26783930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19BCF-003F-32DE-8157-1047E5AC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62B9-CE0E-4D98-8F6E-260C82DC9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0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EBF6-0BE7-B0FB-B712-F6FB81D5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07613-8227-E374-0374-2D9D60C8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B8B-7F30-48D3-B989-F6CE8FA62FF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7DCDB-5D4E-098B-9605-B0B29435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B1784-6B89-8774-713A-44528CAD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62B9-CE0E-4D98-8F6E-260C82DC9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9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A98AC-E343-4515-8633-FFFFF435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B8B-7F30-48D3-B989-F6CE8FA62FF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CD713-2F8B-EBB3-48DA-0BA68B85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75101-D528-CA60-A3CB-3F99DC54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62B9-CE0E-4D98-8F6E-260C82DC9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9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874D-6E95-90FA-9FE6-BDE81B56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52F1-7F9B-A3B9-69DC-6B26783DF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4A25A-A339-AE00-4EFA-23A4D21A6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7500A-F8C0-FC09-D73D-922C085D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B8B-7F30-48D3-B989-F6CE8FA62FF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87FCC-CCD3-7C94-02ED-767E5FD4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9A643-2461-E557-BECA-1F619760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62B9-CE0E-4D98-8F6E-260C82DC9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1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DC1C-32EA-AB24-277E-6BD7E15B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E54A4-A139-2923-813B-D7E387BD1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EB855-83F9-41A8-3E17-C8A59B4AE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7C2B7-0D30-55BF-7979-3D7B093D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1B8B-7F30-48D3-B989-F6CE8FA62FF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ECB4A-AA28-585D-5BD1-AA603DBE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DB16-8DE0-30B5-D345-C41E0700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62B9-CE0E-4D98-8F6E-260C82DC9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8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468D3-BE15-77F4-4EE6-27B3B1E5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C2EAF-96B4-0074-3BA5-7648FBD7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00D84-D486-F474-699A-E480275C6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81B8B-7F30-48D3-B989-F6CE8FA62FF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AC515-F3CA-F000-3029-274AEFAA5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37D90-DF77-FCC7-8DE7-DFDCF4F8D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62B9-CE0E-4D98-8F6E-260C82DC9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rianBZG/Polyglotter/blob/master/RandomQueryGenerator/MySQLGetDBSchema.py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drianBZG/Polyglotter/blob/master/NLP/TrainModels.py" TargetMode="External"/><Relationship Id="rId4" Type="http://schemas.openxmlformats.org/officeDocument/2006/relationships/hyperlink" Target="https://github.com/AdrianBZG/Polyglotter/blob/master/RandomQueryGenerator/GenerateRandomQueries.p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094D-64AD-24E3-65F7-BC5E4248B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Translating synthetic natural language to database queries with a polyglot deep learning framework​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3BEEC-094E-790F-2633-2901FFCAF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3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  <a:ea typeface="+mj-ea"/>
                <a:cs typeface="+mj-cs"/>
              </a:rPr>
              <a:t>Adrián </a:t>
            </a:r>
            <a:r>
              <a:rPr lang="en-US" sz="3200" dirty="0" err="1">
                <a:latin typeface="+mj-lt"/>
                <a:ea typeface="+mj-ea"/>
                <a:cs typeface="+mj-cs"/>
              </a:rPr>
              <a:t>Bazaga</a:t>
            </a:r>
            <a:r>
              <a:rPr lang="en-US" sz="3200" dirty="0">
                <a:latin typeface="+mj-lt"/>
                <a:ea typeface="+mj-ea"/>
                <a:cs typeface="+mj-cs"/>
              </a:rPr>
              <a:t>, Nupur Gunwant &amp; </a:t>
            </a:r>
            <a:r>
              <a:rPr lang="en-US" sz="3200" dirty="0" err="1">
                <a:latin typeface="+mj-lt"/>
                <a:ea typeface="+mj-ea"/>
                <a:cs typeface="+mj-cs"/>
              </a:rPr>
              <a:t>Gos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Micklem</a:t>
            </a:r>
            <a:endParaRPr lang="en-US" sz="3200" dirty="0">
              <a:latin typeface="+mj-lt"/>
              <a:ea typeface="+mj-ea"/>
              <a:cs typeface="+mj-cs"/>
            </a:endParaRPr>
          </a:p>
          <a:p>
            <a:r>
              <a:rPr lang="en-US" sz="3200" dirty="0">
                <a:latin typeface="+mj-lt"/>
                <a:ea typeface="+mj-ea"/>
                <a:cs typeface="+mj-cs"/>
              </a:rPr>
              <a:t>2021</a:t>
            </a:r>
          </a:p>
        </p:txBody>
      </p:sp>
      <p:pic>
        <p:nvPicPr>
          <p:cNvPr id="6146" name="Picture 2" descr="Available Online Open Source - Scientific Reports - Nature Research -  Bionics Group">
            <a:extLst>
              <a:ext uri="{FF2B5EF4-FFF2-40B4-BE49-F238E27FC236}">
                <a16:creationId xmlns:a16="http://schemas.microsoft.com/office/drawing/2014/main" id="{E1B0119D-860F-61ED-DBD3-D5F67CAA4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57" y="181947"/>
            <a:ext cx="1836421" cy="11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77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5BF9-0E9B-AC90-3794-D16681A2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-apple-system"/>
              </a:rPr>
              <a:t>P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olyglot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A359-0DFD-2301-AB8D-0B8DF1A5D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Polyglotter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handle queries for a variety of database engines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The user does not need to know the scheme of the database nor the DBMS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0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21A6-991F-B8A8-E2C9-BC372E9D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7021D-FCA8-40D3-89F4-6362DDAF2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 the database schema</a:t>
            </a:r>
          </a:p>
          <a:p>
            <a:r>
              <a:rPr lang="en-US" dirty="0"/>
              <a:t>Graph representation of database Scheme</a:t>
            </a:r>
          </a:p>
          <a:p>
            <a:r>
              <a:rPr lang="en-US" dirty="0"/>
              <a:t>Synthesizing training data using random query generation</a:t>
            </a:r>
          </a:p>
          <a:p>
            <a:r>
              <a:rPr lang="en-US" dirty="0"/>
              <a:t>Train neural sequence-to-sequence model with an attention mechanism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6673C-D036-67C3-D76F-8FBF545123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Evaluation of queries predicted from natural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6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6818-F556-93E8-C363-CDEF9B0D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 of database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0538-BA28-9EDC-C318-7A24AEB65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Abstract representation for user queries in the form of a graph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 class with any one of its attributes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 class with any one of its attributes and a constraint on that attribute</a:t>
            </a: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Classes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Type of entities that the database stores (tables for SQL)</a:t>
            </a: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Attributes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properties of these entities (column names)</a:t>
            </a: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Constraints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Where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-apple-system"/>
              </a:rPr>
              <a:t>Conditions of the query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1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157E-4CE6-C158-0EC8-2F092080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 of database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9C878-8FC9-9F67-977C-ACE9781C87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Node represents a class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Edges class-class relationship</a:t>
            </a:r>
          </a:p>
          <a:p>
            <a:r>
              <a:rPr lang="en-US" dirty="0">
                <a:solidFill>
                  <a:srgbClr val="222222"/>
                </a:solidFill>
                <a:latin typeface="-apple-system"/>
              </a:rPr>
              <a:t>Nodes are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enriched with the attributes that it contains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9" name="Picture 2" descr="A diagram of a product&#10;&#10;Description automatically generated">
            <a:extLst>
              <a:ext uri="{FF2B5EF4-FFF2-40B4-BE49-F238E27FC236}">
                <a16:creationId xmlns:a16="http://schemas.microsoft.com/office/drawing/2014/main" id="{BD68006D-36A2-F47B-C975-2F517AC00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940" y="2684814"/>
            <a:ext cx="4195194" cy="221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13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157E-4CE6-C158-0EC8-2F092080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 of database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9C878-8FC9-9F67-977C-ACE9781C87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Node represents a class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Edges class-class relationship</a:t>
            </a:r>
          </a:p>
          <a:p>
            <a:r>
              <a:rPr lang="en-US" dirty="0">
                <a:solidFill>
                  <a:srgbClr val="222222"/>
                </a:solidFill>
                <a:latin typeface="-apple-system"/>
              </a:rPr>
              <a:t>Nodes are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enriched with the attributes that it contains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209F42-F9BD-D51B-BF5B-25978AA220AB}"/>
              </a:ext>
            </a:extLst>
          </p:cNvPr>
          <p:cNvSpPr/>
          <p:nvPr/>
        </p:nvSpPr>
        <p:spPr>
          <a:xfrm>
            <a:off x="6497308" y="2829590"/>
            <a:ext cx="1100460" cy="1048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8B451C-C17E-4C1A-89DE-FC3FB17C14C6}"/>
              </a:ext>
            </a:extLst>
          </p:cNvPr>
          <p:cNvSpPr/>
          <p:nvPr/>
        </p:nvSpPr>
        <p:spPr>
          <a:xfrm>
            <a:off x="10018223" y="2953236"/>
            <a:ext cx="1100461" cy="1048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1A1C71-596F-57AC-40F6-AA79CB543FD1}"/>
              </a:ext>
            </a:extLst>
          </p:cNvPr>
          <p:cNvSpPr/>
          <p:nvPr/>
        </p:nvSpPr>
        <p:spPr>
          <a:xfrm>
            <a:off x="8197863" y="3829481"/>
            <a:ext cx="1100461" cy="1048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Order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8834F9-424B-ED4A-92B1-671368287081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>
          <a:xfrm>
            <a:off x="7436609" y="3724163"/>
            <a:ext cx="761254" cy="629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DEA363-CDC2-0107-6A26-DFF420DD6B05}"/>
              </a:ext>
            </a:extLst>
          </p:cNvPr>
          <p:cNvCxnSpPr>
            <a:cxnSpLocks/>
            <a:stCxn id="6" idx="3"/>
            <a:endCxn id="7" idx="6"/>
          </p:cNvCxnSpPr>
          <p:nvPr/>
        </p:nvCxnSpPr>
        <p:spPr>
          <a:xfrm flipH="1">
            <a:off x="9298324" y="3847809"/>
            <a:ext cx="881058" cy="505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A84E40D8-EE73-45BC-C53A-A546ACA470BC}"/>
              </a:ext>
            </a:extLst>
          </p:cNvPr>
          <p:cNvSpPr/>
          <p:nvPr/>
        </p:nvSpPr>
        <p:spPr>
          <a:xfrm>
            <a:off x="7975551" y="1755903"/>
            <a:ext cx="955385" cy="898864"/>
          </a:xfrm>
          <a:prstGeom prst="borderCallout1">
            <a:avLst>
              <a:gd name="adj1" fmla="val 61219"/>
              <a:gd name="adj2" fmla="val -10191"/>
              <a:gd name="adj3" fmla="val 113488"/>
              <a:gd name="adj4" fmla="val -63422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1100" dirty="0"/>
              <a:t> </a:t>
            </a:r>
            <a:r>
              <a:rPr lang="en-US" sz="1100" dirty="0" err="1"/>
              <a:t>user_id</a:t>
            </a:r>
            <a:endParaRPr lang="en-US" sz="11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100" dirty="0"/>
              <a:t> </a:t>
            </a:r>
            <a:r>
              <a:rPr lang="en-US" sz="1100" dirty="0" err="1"/>
              <a:t>first_name</a:t>
            </a:r>
            <a:endParaRPr lang="en-US" sz="11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100" dirty="0"/>
              <a:t> </a:t>
            </a:r>
            <a:r>
              <a:rPr lang="en-US" sz="1100" dirty="0" err="1"/>
              <a:t>last_name</a:t>
            </a:r>
            <a:endParaRPr lang="en-US" sz="11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100" dirty="0"/>
              <a:t> address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100" dirty="0"/>
              <a:t> email</a:t>
            </a:r>
          </a:p>
        </p:txBody>
      </p:sp>
      <p:sp>
        <p:nvSpPr>
          <p:cNvPr id="27" name="Callout: Line 26">
            <a:extLst>
              <a:ext uri="{FF2B5EF4-FFF2-40B4-BE49-F238E27FC236}">
                <a16:creationId xmlns:a16="http://schemas.microsoft.com/office/drawing/2014/main" id="{70E46346-0CF9-3B27-5237-FDBBF3F703E1}"/>
              </a:ext>
            </a:extLst>
          </p:cNvPr>
          <p:cNvSpPr/>
          <p:nvPr/>
        </p:nvSpPr>
        <p:spPr>
          <a:xfrm>
            <a:off x="6958916" y="5248083"/>
            <a:ext cx="955385" cy="898864"/>
          </a:xfrm>
          <a:prstGeom prst="borderCallout1">
            <a:avLst>
              <a:gd name="adj1" fmla="val -21744"/>
              <a:gd name="adj2" fmla="val 79014"/>
              <a:gd name="adj3" fmla="val -61328"/>
              <a:gd name="adj4" fmla="val 129856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1100" dirty="0"/>
              <a:t> </a:t>
            </a:r>
            <a:r>
              <a:rPr lang="en-US" sz="1100" dirty="0" err="1"/>
              <a:t>order_id</a:t>
            </a:r>
            <a:endParaRPr lang="en-US" sz="11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100" dirty="0"/>
              <a:t>user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100" dirty="0" err="1"/>
              <a:t>product_ordered</a:t>
            </a:r>
            <a:endParaRPr lang="en-US" sz="11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100" dirty="0" err="1"/>
              <a:t>total_paid</a:t>
            </a:r>
            <a:endParaRPr lang="en-US" sz="1100" dirty="0"/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BF8A443D-D43D-AB29-7BD6-5EA97B705EAC}"/>
              </a:ext>
            </a:extLst>
          </p:cNvPr>
          <p:cNvSpPr/>
          <p:nvPr/>
        </p:nvSpPr>
        <p:spPr>
          <a:xfrm>
            <a:off x="10640991" y="4680116"/>
            <a:ext cx="955385" cy="898864"/>
          </a:xfrm>
          <a:prstGeom prst="borderCallout1">
            <a:avLst>
              <a:gd name="adj1" fmla="val -19769"/>
              <a:gd name="adj2" fmla="val 37199"/>
              <a:gd name="adj3" fmla="val -61327"/>
              <a:gd name="adj4" fmla="val 1835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1100" dirty="0" err="1"/>
              <a:t>product_id</a:t>
            </a:r>
            <a:endParaRPr lang="en-US" sz="11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100" dirty="0" err="1"/>
              <a:t>product_name</a:t>
            </a:r>
            <a:endParaRPr lang="en-US" sz="11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100" dirty="0"/>
              <a:t>description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100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274554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936C-F6D0-57F1-B08B-3A14E533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Synthesizing training data using random query generation</a:t>
            </a:r>
          </a:p>
        </p:txBody>
      </p:sp>
      <p:pic>
        <p:nvPicPr>
          <p:cNvPr id="5122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FB8BECBB-BA83-489A-24D3-4E8D6F9D19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7365"/>
            <a:ext cx="10515600" cy="33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91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936C-F6D0-57F1-B08B-3A14E533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Synthesizing training data using random query generation</a:t>
            </a:r>
          </a:p>
        </p:txBody>
      </p:sp>
      <p:pic>
        <p:nvPicPr>
          <p:cNvPr id="5122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FB8BECBB-BA83-489A-24D3-4E8D6F9D19D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0" r="22458"/>
          <a:stretch/>
        </p:blipFill>
        <p:spPr bwMode="auto">
          <a:xfrm>
            <a:off x="1580225" y="3082755"/>
            <a:ext cx="2547892" cy="16595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5DF3151F-79A3-38E4-AE1D-2E7B1C357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231" y="3082755"/>
            <a:ext cx="5181600" cy="165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D6ED62-0886-0AF7-8C4D-83300E936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7309" y="1825625"/>
            <a:ext cx="6586491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Random walk is chosen randomly following a uniform distribution over classes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Attribute and constraint choice probabilities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The constraint logic is picked randomly over a distribution of possible logical operators.</a:t>
            </a:r>
          </a:p>
          <a:p>
            <a:r>
              <a:rPr lang="en-US" dirty="0"/>
              <a:t>They capped to a maximum of 5 classes per query.</a:t>
            </a:r>
          </a:p>
        </p:txBody>
      </p:sp>
    </p:spTree>
    <p:extLst>
      <p:ext uri="{BB962C8B-B14F-4D97-AF65-F5344CB8AC3E}">
        <p14:creationId xmlns:p14="http://schemas.microsoft.com/office/powerpoint/2010/main" val="114983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D3127B-1E47-2C04-47D7-C16D30C2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training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BA2E6-CB9D-1430-FCCC-839C0393D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ach walk is translated into an equivalent query in English using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FastText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Added into the Training dataset with their target pairs and triples.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36596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CB4B-0075-3217-86D6-D53E1431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FastText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word embedding</a:t>
            </a:r>
            <a:b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C52A-4D40-B77B-BEA1-3297DB33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Semantics of 1 million words extracted from a 2017 version of Wikipedia.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vocabulary is placed in the context of more general English</a:t>
            </a:r>
            <a:endParaRPr lang="en-US" dirty="0">
              <a:solidFill>
                <a:srgbClr val="222222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when used in production, this word embedding mediates between the diversity present in user queries and the Transformer model.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capture some of the diversity of expression that an English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33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F663-93FB-EFB4-E402-12C5D0C6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of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B42FB-781D-D9C6-2AC3-33B55E964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Native speakers would naturally choose between a variety of ways of doing 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Wording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Prioritization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-apple-system"/>
              </a:rPr>
              <a:t>Synonyms</a:t>
            </a:r>
            <a:endParaRPr lang="en-US" dirty="0"/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They randomly chooses one of six different styles of sentence, where each variation alters the order in which the different types of element (class, attribute, constraint) are dealt with.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2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034F4-7591-B0CE-F296-9DDFF6A5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EEBA2-EA2A-1499-BAB8-770BBC115C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Management System (DBMS) </a:t>
            </a:r>
          </a:p>
          <a:p>
            <a:pPr lvl="1"/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SQL</a:t>
            </a:r>
          </a:p>
          <a:p>
            <a:pPr lvl="1"/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MySQL</a:t>
            </a:r>
          </a:p>
          <a:p>
            <a:pPr lvl="1"/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Cypher</a:t>
            </a:r>
          </a:p>
          <a:p>
            <a:pPr lvl="1"/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Neo4j </a:t>
            </a:r>
          </a:p>
          <a:p>
            <a:pPr lvl="1"/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7170" name="Picture 2" descr="Database - Free technology icons">
            <a:extLst>
              <a:ext uri="{FF2B5EF4-FFF2-40B4-BE49-F238E27FC236}">
                <a16:creationId xmlns:a16="http://schemas.microsoft.com/office/drawing/2014/main" id="{46B5A473-9624-E462-AE27-62A10397B11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13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880C-92CE-6F9A-EC88-A69DB26D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of a neural sequence-to-sequence model with an attention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A7BE-891A-8F50-EFC8-B39FD22A8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12698" cy="4351338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deep learning-based 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sequence-to-sequence model 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Transformer architecture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multi-headed attention of 8 layers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6 layers in each of the encoder and decoder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512 dimensions for input and output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Initialize weights with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Glorot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Adam as the optimizer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Learning rate to 2.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Weight decay Noam.</a:t>
            </a:r>
          </a:p>
        </p:txBody>
      </p:sp>
      <p:pic>
        <p:nvPicPr>
          <p:cNvPr id="6" name="Picture 2" descr="figure 2">
            <a:extLst>
              <a:ext uri="{FF2B5EF4-FFF2-40B4-BE49-F238E27FC236}">
                <a16:creationId xmlns:a16="http://schemas.microsoft.com/office/drawing/2014/main" id="{0A4D1329-8446-1F86-86EB-AC5D37D4E5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55"/>
          <a:stretch/>
        </p:blipFill>
        <p:spPr bwMode="auto">
          <a:xfrm>
            <a:off x="6755363" y="3748945"/>
            <a:ext cx="4873399" cy="29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247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ED35-4536-E904-A586-C5CB51D8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ACA1-BA5E-3EF9-F29E-6F8663790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MySQL, Neo4j and web services/APIs.</a:t>
            </a:r>
          </a:p>
          <a:p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HumanMine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an open-source biological data warehouse for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Homo sapiens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data.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4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2416-520A-6943-81AB-84E0D272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HumanMine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23A3F2-7ACE-3720-C29B-75AA1AE12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119" y="1825625"/>
            <a:ext cx="73997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5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E751-505B-485F-F7FD-A56ED488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Assisted REST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A3E4C7-1507-01AC-4121-F18C31382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090" y="1825625"/>
            <a:ext cx="961982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83FBF3-C2A6-8A4E-9E8E-F3DCE1285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61" y="5804873"/>
            <a:ext cx="11475077" cy="87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0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ABDB-F1C3-A258-3940-CA4B81E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figure 2">
            <a:extLst>
              <a:ext uri="{FF2B5EF4-FFF2-40B4-BE49-F238E27FC236}">
                <a16:creationId xmlns:a16="http://schemas.microsoft.com/office/drawing/2014/main" id="{3B3A4038-1C29-11A5-BD7C-C3DB7E7069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3"/>
          <a:stretch/>
        </p:blipFill>
        <p:spPr bwMode="auto">
          <a:xfrm>
            <a:off x="2753788" y="1943616"/>
            <a:ext cx="6524625" cy="358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728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4788-ADE7-9BEE-B458-64BB403D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of queries predicted from natural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583FA-8FCE-9404-93C6-87BD5ADB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report the global accuracy by comparing the predicted query graphs against the known true query graph. </a:t>
            </a: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Global accuracy: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the fraction of total testing set for which the predicted query graphs match 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exactly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the ground truth for all the pairs and triples that comprise the query (i.e. predicting accurately all the attributes, classes and constraints).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7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4788-ADE7-9BEE-B458-64BB403D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of queries predicted from natural language</a:t>
            </a:r>
          </a:p>
        </p:txBody>
      </p:sp>
      <p:pic>
        <p:nvPicPr>
          <p:cNvPr id="12292" name="Picture 4" descr="figure 3">
            <a:extLst>
              <a:ext uri="{FF2B5EF4-FFF2-40B4-BE49-F238E27FC236}">
                <a16:creationId xmlns:a16="http://schemas.microsoft.com/office/drawing/2014/main" id="{1BD1C954-A07B-08BB-F234-2282062A708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2138" y="1144491"/>
            <a:ext cx="5566302" cy="526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8C2919-2EA7-931A-6891-70CF00C06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974914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Predicting the </a:t>
            </a:r>
            <a:r>
              <a:rPr lang="en-US" b="1" dirty="0"/>
              <a:t>attributes</a:t>
            </a:r>
            <a:r>
              <a:rPr lang="en-US" dirty="0"/>
              <a:t> was more difficult than predicting the </a:t>
            </a:r>
            <a:r>
              <a:rPr lang="en-US" b="1" dirty="0"/>
              <a:t>classes</a:t>
            </a:r>
            <a:r>
              <a:rPr lang="en-US" dirty="0"/>
              <a:t> </a:t>
            </a:r>
          </a:p>
          <a:p>
            <a:r>
              <a:rPr lang="en-US" dirty="0" err="1"/>
              <a:t>HumanMine</a:t>
            </a:r>
            <a:r>
              <a:rPr lang="en-US" dirty="0"/>
              <a:t> has 103 unique attributes </a:t>
            </a:r>
          </a:p>
          <a:p>
            <a:r>
              <a:rPr lang="en-US" dirty="0"/>
              <a:t>MySQL 59 </a:t>
            </a:r>
          </a:p>
          <a:p>
            <a:r>
              <a:rPr lang="en-US" dirty="0"/>
              <a:t>Neo4j 42</a:t>
            </a:r>
          </a:p>
        </p:txBody>
      </p:sp>
    </p:spTree>
    <p:extLst>
      <p:ext uri="{BB962C8B-B14F-4D97-AF65-F5344CB8AC3E}">
        <p14:creationId xmlns:p14="http://schemas.microsoft.com/office/powerpoint/2010/main" val="2934072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A1DC-8175-CABD-12B5-D2EE299E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61A9-ACF9-F8F9-9314-6D8944050A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for the most complex database 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HumanMine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) and the largest dataset size (N = 1,000,000)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17 hours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 single low-end workstation with a NVIDIA GeForce RTX 2070 GPU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DA0BE0-5C94-5DCF-8202-3BFDA24A86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0420"/>
          <a:stretch/>
        </p:blipFill>
        <p:spPr>
          <a:xfrm>
            <a:off x="6267634" y="681037"/>
            <a:ext cx="5584271" cy="5811838"/>
          </a:xfrm>
        </p:spPr>
      </p:pic>
    </p:spTree>
    <p:extLst>
      <p:ext uri="{BB962C8B-B14F-4D97-AF65-F5344CB8AC3E}">
        <p14:creationId xmlns:p14="http://schemas.microsoft.com/office/powerpoint/2010/main" val="1015523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194F-4005-D6E9-4C95-FE63E3B8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To conclude,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Polyglotter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6C5-6145-2939-C6B1-C11FDB17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support questions over multiple tables in a single query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synthetic data for training from the data models of each of the supported database engines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simple and data-less way to build natural language interfaces supporting multi-table queries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supports multiple database engines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can be extended to support other database systems.</a:t>
            </a:r>
          </a:p>
        </p:txBody>
      </p:sp>
    </p:spTree>
    <p:extLst>
      <p:ext uri="{BB962C8B-B14F-4D97-AF65-F5344CB8AC3E}">
        <p14:creationId xmlns:p14="http://schemas.microsoft.com/office/powerpoint/2010/main" val="2295206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D93C-B667-146F-C5DC-8A68A0F3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3D3C4-51D6-45D8-26CF-8CE6314DD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https://github.com/AdrianBZG/Polyglotter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04550B-A9DB-B476-FB52-6E66EBA0DD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26192"/>
            <a:ext cx="5157787" cy="304235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986377-F4DD-6CBA-4F09-F0FA5929B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Scripts for: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E16493-AB5B-8808-245F-5F78A4A963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Create Schema</a:t>
            </a:r>
          </a:p>
          <a:p>
            <a:pPr lvl="1"/>
            <a:r>
              <a:rPr lang="en-US" b="1" i="0" u="none" strike="noStrike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MySQLGetDBSchema.py</a:t>
            </a:r>
            <a:endParaRPr lang="en-US" dirty="0"/>
          </a:p>
          <a:p>
            <a:r>
              <a:rPr lang="en-US" dirty="0"/>
              <a:t>Generating the dataset of question-query pairs</a:t>
            </a:r>
          </a:p>
          <a:p>
            <a:pPr lvl="1"/>
            <a:r>
              <a:rPr lang="en-US" b="1" i="0" u="none" strike="noStrike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GenerateRandomQueries.py</a:t>
            </a:r>
            <a:endParaRPr lang="en-US" dirty="0"/>
          </a:p>
          <a:p>
            <a:r>
              <a:rPr lang="en-US" dirty="0"/>
              <a:t>Train the model</a:t>
            </a:r>
          </a:p>
          <a:p>
            <a:pPr lvl="1"/>
            <a:r>
              <a:rPr lang="en-US" b="1" i="0" u="none" strike="noStrike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TrainModels.py</a:t>
            </a:r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2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B31C-2B4A-A3B8-E1AD-672C7A97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scheme</a:t>
            </a:r>
          </a:p>
        </p:txBody>
      </p:sp>
      <p:pic>
        <p:nvPicPr>
          <p:cNvPr id="2050" name="Picture 2" descr="A diagram of a product&#10;&#10;Description automatically generated">
            <a:extLst>
              <a:ext uri="{FF2B5EF4-FFF2-40B4-BE49-F238E27FC236}">
                <a16:creationId xmlns:a16="http://schemas.microsoft.com/office/drawing/2014/main" id="{A7E0FA12-8928-D734-DF92-BECA9897C1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72456"/>
            <a:ext cx="80772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40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EB77E5-B2FF-DC42-C7AE-0DD2D286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85A809-11AA-7DF0-2B13-C2C141301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not great but you can work through the code</a:t>
            </a:r>
          </a:p>
          <a:p>
            <a:r>
              <a:rPr lang="en-US" dirty="0"/>
              <a:t>Changes to the code are needed in some parts (like setting the SQL configuration or specify names)</a:t>
            </a:r>
          </a:p>
          <a:p>
            <a:r>
              <a:rPr lang="en-US" dirty="0"/>
              <a:t>Manual creation of folders is needed</a:t>
            </a:r>
          </a:p>
          <a:p>
            <a:r>
              <a:rPr lang="en-US" dirty="0" err="1"/>
              <a:t>Dockerfile</a:t>
            </a:r>
            <a:r>
              <a:rPr lang="en-US" dirty="0"/>
              <a:t> container is included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7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763C-16E0-0E48-F9B6-86BF606B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grammar</a:t>
            </a:r>
          </a:p>
        </p:txBody>
      </p:sp>
      <p:pic>
        <p:nvPicPr>
          <p:cNvPr id="1026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800ACB95-8982-4030-F36B-90AE478D61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2410619"/>
            <a:ext cx="49720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1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2A14-0F0F-7C44-5E0A-4B617412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automata</a:t>
            </a:r>
          </a:p>
        </p:txBody>
      </p:sp>
      <p:pic>
        <p:nvPicPr>
          <p:cNvPr id="3074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9F9C4A93-F9C9-A638-D48E-17EB5848DF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85" y="2386012"/>
            <a:ext cx="9757445" cy="259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84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2451F1-ED8F-4E77-642E-E9A6693F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the 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0DDEE-5007-3905-C59C-BC5495E64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899" y="1825625"/>
            <a:ext cx="5942901" cy="4351338"/>
          </a:xfrm>
        </p:spPr>
        <p:txBody>
          <a:bodyPr>
            <a:normAutofit/>
          </a:bodyPr>
          <a:lstStyle/>
          <a:p>
            <a:r>
              <a:rPr lang="en-US" dirty="0"/>
              <a:t>Get the first name of the users that bought product “umbrella”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 err="1">
                <a:effectLst/>
                <a:latin typeface="Söhne Mono"/>
              </a:rPr>
              <a:t>first_name</a:t>
            </a:r>
            <a:r>
              <a:rPr lang="en-US" sz="2400" b="0" i="0" dirty="0">
                <a:effectLst/>
                <a:latin typeface="Söhne Mono"/>
              </a:rPr>
              <a:t>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 Mono"/>
              </a:rPr>
              <a:t>Users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INNER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JOIN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 Mono"/>
              </a:rPr>
              <a:t>Orders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ON </a:t>
            </a:r>
            <a:r>
              <a:rPr lang="en-US" sz="2400" b="0" i="0" dirty="0" err="1">
                <a:effectLst/>
                <a:latin typeface="Söhne Mono"/>
              </a:rPr>
              <a:t>user_id</a:t>
            </a:r>
            <a:r>
              <a:rPr lang="en-US" sz="2400" b="0" i="0" dirty="0">
                <a:effectLst/>
                <a:latin typeface="Söhne Mono"/>
              </a:rPr>
              <a:t> = user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INNER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JOIN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Söhne Mono"/>
              </a:rPr>
              <a:t>P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 Mono"/>
              </a:rPr>
              <a:t>roducts </a:t>
            </a:r>
            <a:r>
              <a:rPr lang="en-US" sz="2400" dirty="0">
                <a:solidFill>
                  <a:srgbClr val="2E95D3"/>
                </a:solidFill>
                <a:latin typeface="Söhne Mono"/>
              </a:rPr>
              <a:t>ON</a:t>
            </a:r>
            <a:r>
              <a:rPr lang="en-US" sz="2400" b="0" i="0" dirty="0">
                <a:effectLst/>
                <a:latin typeface="Söhne Mono"/>
              </a:rPr>
              <a:t> </a:t>
            </a:r>
            <a:r>
              <a:rPr lang="en-US" sz="2400" b="0" i="0" dirty="0" err="1">
                <a:effectLst/>
                <a:latin typeface="Söhne Mono"/>
              </a:rPr>
              <a:t>product_ordered</a:t>
            </a:r>
            <a:r>
              <a:rPr lang="en-US" sz="2400" b="0" i="0" dirty="0">
                <a:effectLst/>
                <a:latin typeface="Söhne Mono"/>
              </a:rPr>
              <a:t> = </a:t>
            </a:r>
            <a:r>
              <a:rPr lang="en-US" sz="2400" b="0" i="0" dirty="0" err="1">
                <a:effectLst/>
                <a:latin typeface="Söhne Mono"/>
              </a:rPr>
              <a:t>product_id</a:t>
            </a:r>
            <a:r>
              <a:rPr lang="en-US" sz="2400" b="0" i="0" dirty="0">
                <a:effectLst/>
                <a:latin typeface="Söhne Mono"/>
              </a:rPr>
              <a:t>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WHERE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 err="1">
                <a:effectLst/>
                <a:latin typeface="Söhne Mono"/>
              </a:rPr>
              <a:t>product_name</a:t>
            </a:r>
            <a:r>
              <a:rPr lang="en-US" sz="2400" b="0" i="0" dirty="0">
                <a:effectLst/>
                <a:latin typeface="Söhne Mono"/>
              </a:rPr>
              <a:t> =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'umbrella</a:t>
            </a:r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’</a:t>
            </a:r>
            <a:r>
              <a:rPr lang="en-US" b="0" i="0" dirty="0">
                <a:effectLst/>
                <a:latin typeface="Söhne Mono"/>
              </a:rPr>
              <a:t>;</a:t>
            </a:r>
            <a:endParaRPr lang="en-US" dirty="0"/>
          </a:p>
        </p:txBody>
      </p:sp>
      <p:pic>
        <p:nvPicPr>
          <p:cNvPr id="7" name="Picture 2" descr="A diagram of a product&#10;&#10;Description automatically generated">
            <a:extLst>
              <a:ext uri="{FF2B5EF4-FFF2-40B4-BE49-F238E27FC236}">
                <a16:creationId xmlns:a16="http://schemas.microsoft.com/office/drawing/2014/main" id="{342BF5B1-9E2C-3AB7-58A3-29D34D34824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35625"/>
            <a:ext cx="4195194" cy="221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35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E779-C94F-A071-9055-E01AAB4B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order to query from a dataset you need to know: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923-2CA0-EBF8-E1BD-6A0C1A4203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Database manager format​</a:t>
            </a:r>
          </a:p>
          <a:p>
            <a:r>
              <a:rPr lang="en-US" dirty="0"/>
              <a:t>Keywords​</a:t>
            </a:r>
          </a:p>
          <a:p>
            <a:r>
              <a:rPr lang="en-US" dirty="0"/>
              <a:t>Grammar ​</a:t>
            </a:r>
          </a:p>
          <a:p>
            <a:r>
              <a:rPr lang="en-US" dirty="0"/>
              <a:t>Logic​</a:t>
            </a:r>
          </a:p>
          <a:p>
            <a:r>
              <a:rPr lang="en-US" dirty="0"/>
              <a:t>Scheme of the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87E34-FE2D-572E-71E8-D6AE6BA362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…Or the scheme of the database and can ask ChatGPT…</a:t>
            </a:r>
          </a:p>
        </p:txBody>
      </p:sp>
    </p:spTree>
    <p:extLst>
      <p:ext uri="{BB962C8B-B14F-4D97-AF65-F5344CB8AC3E}">
        <p14:creationId xmlns:p14="http://schemas.microsoft.com/office/powerpoint/2010/main" val="275752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73A1-CA13-81DF-BCF1-2E1783D0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NLM to change from text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78DC5-B771-170F-DA08-5F92D037F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47484" cy="449496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Seq2SQL  (2017) 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-apple-system"/>
              </a:rPr>
              <a:t>Based on tokens</a:t>
            </a:r>
          </a:p>
          <a:p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SQLNet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(2017)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sketch-based scheme; dependency graph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Neural Enquirer (2016)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ranked list of possible answers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synthetic question-table-answer triples</a:t>
            </a:r>
          </a:p>
          <a:p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DBPal</a:t>
            </a:r>
            <a:r>
              <a:rPr lang="en-US" dirty="0">
                <a:solidFill>
                  <a:srgbClr val="222222"/>
                </a:solidFill>
                <a:latin typeface="-apple-system"/>
              </a:rPr>
              <a:t> (2019)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synthesizes NL queries and statements from a database schema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data augmentation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1C429-C89D-479E-1A57-B5796EF3B11B}"/>
              </a:ext>
            </a:extLst>
          </p:cNvPr>
          <p:cNvSpPr txBox="1"/>
          <p:nvPr/>
        </p:nvSpPr>
        <p:spPr>
          <a:xfrm>
            <a:off x="9420298" y="1748556"/>
            <a:ext cx="2644455" cy="34187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sz="2800" dirty="0">
                <a:solidFill>
                  <a:srgbClr val="222222"/>
                </a:solidFill>
                <a:latin typeface="-apple-system"/>
              </a:rPr>
              <a:t>SQL</a:t>
            </a:r>
          </a:p>
          <a:p>
            <a:pPr lvl="1">
              <a:lnSpc>
                <a:spcPct val="200000"/>
              </a:lnSpc>
            </a:pPr>
            <a:r>
              <a:rPr lang="en-US" sz="2800" dirty="0">
                <a:solidFill>
                  <a:srgbClr val="222222"/>
                </a:solidFill>
                <a:latin typeface="-apple-system"/>
              </a:rPr>
              <a:t>Single table</a:t>
            </a:r>
          </a:p>
          <a:p>
            <a:pPr lvl="1">
              <a:lnSpc>
                <a:spcPct val="200000"/>
              </a:lnSpc>
            </a:pPr>
            <a:r>
              <a:rPr lang="en-US" sz="2800" dirty="0">
                <a:solidFill>
                  <a:srgbClr val="222222"/>
                </a:solidFill>
                <a:latin typeface="-apple-system"/>
              </a:rPr>
              <a:t>Specify Table </a:t>
            </a:r>
          </a:p>
          <a:p>
            <a:pPr lvl="1">
              <a:lnSpc>
                <a:spcPct val="200000"/>
              </a:lnSpc>
            </a:pPr>
            <a:endParaRPr lang="en-US" sz="2800" dirty="0">
              <a:solidFill>
                <a:srgbClr val="222222"/>
              </a:solidFill>
              <a:latin typeface="-apple-system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40285D-111E-8444-4917-C11E9BDD92C7}"/>
              </a:ext>
            </a:extLst>
          </p:cNvPr>
          <p:cNvCxnSpPr/>
          <p:nvPr/>
        </p:nvCxnSpPr>
        <p:spPr>
          <a:xfrm>
            <a:off x="9711859" y="1690688"/>
            <a:ext cx="0" cy="43732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444EEC-342A-E2DC-7F15-E47B35B58FE3}"/>
              </a:ext>
            </a:extLst>
          </p:cNvPr>
          <p:cNvSpPr txBox="1"/>
          <p:nvPr/>
        </p:nvSpPr>
        <p:spPr>
          <a:xfrm>
            <a:off x="3864005" y="63361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User still requires to know the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384195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9532-C84B-C180-6D9E-4F14765F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6A24F-1A42-3D53-711C-18E5D1674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WikiSQL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comprising 80,654 manually annotated example questions, and their equivalent SQL queries and results across 24,241 tables from Wikipedia (Seq2SQL )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synthetic dataset containing 100,000 query-table-answer triples (Neural Enquirer)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7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1021</Words>
  <Application>Microsoft Office PowerPoint</Application>
  <PresentationFormat>Widescreen</PresentationFormat>
  <Paragraphs>163</Paragraphs>
  <Slides>30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-apple-system</vt:lpstr>
      <vt:lpstr>Arial</vt:lpstr>
      <vt:lpstr>Arial</vt:lpstr>
      <vt:lpstr>Calibri</vt:lpstr>
      <vt:lpstr>Calibri Light</vt:lpstr>
      <vt:lpstr>Söhne Mono</vt:lpstr>
      <vt:lpstr>Office Theme</vt:lpstr>
      <vt:lpstr>Translating synthetic natural language to database queries with a polyglot deep learning framework​</vt:lpstr>
      <vt:lpstr>Database</vt:lpstr>
      <vt:lpstr>Relational Database scheme</vt:lpstr>
      <vt:lpstr>SQL grammar</vt:lpstr>
      <vt:lpstr>MySQL automata</vt:lpstr>
      <vt:lpstr>How to get the information</vt:lpstr>
      <vt:lpstr>In order to query from a dataset you need to know:</vt:lpstr>
      <vt:lpstr>Use NLM to change from text </vt:lpstr>
      <vt:lpstr>Datasets for training</vt:lpstr>
      <vt:lpstr>Polyglot </vt:lpstr>
      <vt:lpstr>Training</vt:lpstr>
      <vt:lpstr>Graph representation of database Scheme</vt:lpstr>
      <vt:lpstr>Graph representation of database Scheme</vt:lpstr>
      <vt:lpstr>Graph representation of database Scheme</vt:lpstr>
      <vt:lpstr>Synthesizing training data using random query generation</vt:lpstr>
      <vt:lpstr>Synthesizing training data using random query generation</vt:lpstr>
      <vt:lpstr>Creating the training corpus</vt:lpstr>
      <vt:lpstr>FastText word embedding </vt:lpstr>
      <vt:lpstr>Diversity of expression</vt:lpstr>
      <vt:lpstr>Development of a neural sequence-to-sequence model with an attention mechanism</vt:lpstr>
      <vt:lpstr>Training</vt:lpstr>
      <vt:lpstr>HumanMine</vt:lpstr>
      <vt:lpstr>Assisted REST query</vt:lpstr>
      <vt:lpstr>PowerPoint Presentation</vt:lpstr>
      <vt:lpstr>Evaluation of queries predicted from natural language</vt:lpstr>
      <vt:lpstr>Evaluation of queries predicted from natural language</vt:lpstr>
      <vt:lpstr>Training time</vt:lpstr>
      <vt:lpstr>To conclude, Polyglotter…</vt:lpstr>
      <vt:lpstr>How to use it</vt:lpstr>
      <vt:lpstr>How to use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Translating synthetic natural language to database queries with a polyglot deep learning framework​</dc:title>
  <dc:creator>Guerrero Vazquez, Karen</dc:creator>
  <cp:lastModifiedBy>Guerrero Vazquez, Karen</cp:lastModifiedBy>
  <cp:revision>1</cp:revision>
  <dcterms:created xsi:type="dcterms:W3CDTF">2023-09-12T10:04:24Z</dcterms:created>
  <dcterms:modified xsi:type="dcterms:W3CDTF">2023-09-12T14:38:08Z</dcterms:modified>
</cp:coreProperties>
</file>