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2"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IE"/>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5B3B6F7B-6E56-42FB-93EE-59C34B34807D}" type="slidenum">
              <a:rPr lang="en-IE" smtClean="0"/>
              <a:t>‹#›</a:t>
            </a:fld>
            <a:endParaRPr lang="en-IE"/>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90224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IE"/>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5B3B6F7B-6E56-42FB-93EE-59C34B34807D}" type="slidenum">
              <a:rPr lang="en-IE" smtClean="0"/>
              <a:t>‹#›</a:t>
            </a:fld>
            <a:endParaRPr lang="en-IE"/>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5522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IE"/>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5B3B6F7B-6E56-42FB-93EE-59C34B34807D}" type="slidenum">
              <a:rPr lang="en-IE" smtClean="0"/>
              <a:t>‹#›</a:t>
            </a:fld>
            <a:endParaRPr lang="en-IE"/>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32762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IE"/>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5B3B6F7B-6E56-42FB-93EE-59C34B34807D}" type="slidenum">
              <a:rPr lang="en-IE" smtClean="0"/>
              <a:t>‹#›</a:t>
            </a:fld>
            <a:endParaRPr lang="en-IE"/>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46138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IE"/>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5B3B6F7B-6E56-42FB-93EE-59C34B34807D}" type="slidenum">
              <a:rPr lang="en-IE" smtClean="0"/>
              <a:t>‹#›</a:t>
            </a:fld>
            <a:endParaRPr lang="en-IE"/>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202672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IE"/>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5B3B6F7B-6E56-42FB-93EE-59C34B34807D}" type="slidenum">
              <a:rPr lang="en-IE" smtClean="0"/>
              <a:t>‹#›</a:t>
            </a:fld>
            <a:endParaRPr lang="en-IE"/>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01631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671826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426583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IE"/>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fld id="{5B3B6F7B-6E56-42FB-93EE-59C34B34807D}" type="slidenum">
              <a:rPr lang="en-IE" smtClean="0"/>
              <a:t>‹#›</a:t>
            </a:fld>
            <a:endParaRPr lang="en-IE"/>
          </a:p>
        </p:txBody>
      </p:sp>
      <p:sp>
        <p:nvSpPr>
          <p:cNvPr id="12" name="Freeform: Shape 11">
            <a:extLst>
              <a:ext uri="{FF2B5EF4-FFF2-40B4-BE49-F238E27FC236}">
                <a16:creationId xmlns:a16="http://schemas.microsoft.com/office/drawing/2014/main" id="{B2EE5DB8-C107-4983-B829-DFDF9BF2C0C5}"/>
              </a:ext>
            </a:extLst>
          </p:cNvPr>
          <p:cNvSpPr/>
          <p:nvPr/>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559342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IE"/>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fld id="{5B3B6F7B-6E56-42FB-93EE-59C34B34807D}" type="slidenum">
              <a:rPr lang="en-IE" smtClean="0"/>
              <a:t>‹#›</a:t>
            </a:fld>
            <a:endParaRPr lang="en-IE"/>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735288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IE"/>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97963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IE"/>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5B3B6F7B-6E56-42FB-93EE-59C34B34807D}" type="slidenum">
              <a:rPr lang="en-IE" smtClean="0"/>
              <a:t>‹#›</a:t>
            </a:fld>
            <a:endParaRPr lang="en-IE"/>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62875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IE"/>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1007150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IE"/>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803390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IE"/>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870512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IE"/>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664745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smtClean="0"/>
              <a:t>Click to edit Master title style</a:t>
            </a:r>
            <a:endParaRPr lang="en-US" noProof="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IE"/>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4136056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IE"/>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262674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IE"/>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5B3B6F7B-6E56-42FB-93EE-59C34B34807D}" type="slidenum">
              <a:rPr lang="en-IE" smtClean="0"/>
              <a:t>‹#›</a:t>
            </a:fld>
            <a:endParaRPr lang="en-IE"/>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9698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IE"/>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5B3B6F7B-6E56-42FB-93EE-59C34B34807D}" type="slidenum">
              <a:rPr lang="en-IE" smtClean="0"/>
              <a:t>‹#›</a:t>
            </a:fld>
            <a:endParaRPr lang="en-IE"/>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98683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IE"/>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5B3B6F7B-6E56-42FB-93EE-59C34B34807D}" type="slidenum">
              <a:rPr lang="en-IE" smtClean="0"/>
              <a:t>‹#›</a:t>
            </a:fld>
            <a:endParaRPr lang="en-IE"/>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35110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IE"/>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5B3B6F7B-6E56-42FB-93EE-59C34B34807D}" type="slidenum">
              <a:rPr lang="en-IE" smtClean="0"/>
              <a:t>‹#›</a:t>
            </a:fld>
            <a:endParaRPr lang="en-IE"/>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375157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IE"/>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181963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lumMod val="50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IE"/>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5B3B6F7B-6E56-42FB-93EE-59C34B34807D}" type="slidenum">
              <a:rPr lang="en-IE" smtClean="0"/>
              <a:t>‹#›</a:t>
            </a:fld>
            <a:endParaRPr lang="en-IE"/>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8" name="Freeform: Shape 177">
            <a:extLst>
              <a:ext uri="{FF2B5EF4-FFF2-40B4-BE49-F238E27FC236}">
                <a16:creationId xmlns:a16="http://schemas.microsoft.com/office/drawing/2014/main" id="{551B3958-3394-4790-BE99-52664DBCD31E}"/>
              </a:ext>
            </a:extLst>
          </p:cNvPr>
          <p:cNvSpPr>
            <a:spLocks noChangeAspect="1"/>
          </p:cNvSpPr>
          <p:nvPr/>
        </p:nvSpPr>
        <p:spPr>
          <a:xfrm>
            <a:off x="4656428" y="2651872"/>
            <a:ext cx="791896" cy="2303810"/>
          </a:xfrm>
          <a:custGeom>
            <a:avLst/>
            <a:gdLst>
              <a:gd name="connsiteX0" fmla="*/ 323315 w 791896"/>
              <a:gd name="connsiteY0" fmla="*/ 0 h 2303810"/>
              <a:gd name="connsiteX1" fmla="*/ 331046 w 791896"/>
              <a:gd name="connsiteY1" fmla="*/ 12386 h 2303810"/>
              <a:gd name="connsiteX2" fmla="*/ 317496 w 791896"/>
              <a:gd name="connsiteY2" fmla="*/ 31199 h 2303810"/>
              <a:gd name="connsiteX3" fmla="*/ 295541 w 791896"/>
              <a:gd name="connsiteY3" fmla="*/ 68105 h 2303810"/>
              <a:gd name="connsiteX4" fmla="*/ 308915 w 791896"/>
              <a:gd name="connsiteY4" fmla="*/ 46930 h 2303810"/>
              <a:gd name="connsiteX5" fmla="*/ 327508 w 791896"/>
              <a:gd name="connsiteY5" fmla="*/ 19756 h 2303810"/>
              <a:gd name="connsiteX6" fmla="*/ 331763 w 791896"/>
              <a:gd name="connsiteY6" fmla="*/ 13536 h 2303810"/>
              <a:gd name="connsiteX7" fmla="*/ 339476 w 791896"/>
              <a:gd name="connsiteY7" fmla="*/ 25894 h 2303810"/>
              <a:gd name="connsiteX8" fmla="*/ 375261 w 791896"/>
              <a:gd name="connsiteY8" fmla="*/ 102568 h 2303810"/>
              <a:gd name="connsiteX9" fmla="*/ 311775 w 791896"/>
              <a:gd name="connsiteY9" fmla="*/ 217118 h 2303810"/>
              <a:gd name="connsiteX10" fmla="*/ 334658 w 791896"/>
              <a:gd name="connsiteY10" fmla="*/ 178505 h 2303810"/>
              <a:gd name="connsiteX11" fmla="*/ 361831 w 791896"/>
              <a:gd name="connsiteY11" fmla="*/ 137029 h 2303810"/>
              <a:gd name="connsiteX12" fmla="*/ 379066 w 791896"/>
              <a:gd name="connsiteY12" fmla="*/ 110723 h 2303810"/>
              <a:gd name="connsiteX13" fmla="*/ 452722 w 791896"/>
              <a:gd name="connsiteY13" fmla="*/ 268540 h 2303810"/>
              <a:gd name="connsiteX14" fmla="*/ 605751 w 791896"/>
              <a:gd name="connsiteY14" fmla="*/ 1077491 h 2303810"/>
              <a:gd name="connsiteX15" fmla="*/ 605022 w 791896"/>
              <a:gd name="connsiteY15" fmla="*/ 1091915 h 2303810"/>
              <a:gd name="connsiteX16" fmla="*/ 624710 w 791896"/>
              <a:gd name="connsiteY16" fmla="*/ 1094727 h 2303810"/>
              <a:gd name="connsiteX17" fmla="*/ 643668 w 791896"/>
              <a:gd name="connsiteY17" fmla="*/ 1108516 h 2303810"/>
              <a:gd name="connsiteX18" fmla="*/ 652287 w 791896"/>
              <a:gd name="connsiteY18" fmla="*/ 1155051 h 2303810"/>
              <a:gd name="connsiteX19" fmla="*/ 685034 w 791896"/>
              <a:gd name="connsiteY19" fmla="*/ 1210206 h 2303810"/>
              <a:gd name="connsiteX20" fmla="*/ 698824 w 791896"/>
              <a:gd name="connsiteY20" fmla="*/ 1211460 h 2303810"/>
              <a:gd name="connsiteX21" fmla="*/ 698824 w 791896"/>
              <a:gd name="connsiteY21" fmla="*/ 1198142 h 2303810"/>
              <a:gd name="connsiteX22" fmla="*/ 712836 w 791896"/>
              <a:gd name="connsiteY22" fmla="*/ 1159220 h 2303810"/>
              <a:gd name="connsiteX23" fmla="*/ 712611 w 791896"/>
              <a:gd name="connsiteY23" fmla="*/ 1151606 h 2303810"/>
              <a:gd name="connsiteX24" fmla="*/ 726400 w 791896"/>
              <a:gd name="connsiteY24" fmla="*/ 1105068 h 2303810"/>
              <a:gd name="connsiteX25" fmla="*/ 745360 w 791896"/>
              <a:gd name="connsiteY25" fmla="*/ 1105068 h 2303810"/>
              <a:gd name="connsiteX26" fmla="*/ 774660 w 791896"/>
              <a:gd name="connsiteY26" fmla="*/ 1086110 h 2303810"/>
              <a:gd name="connsiteX27" fmla="*/ 778107 w 791896"/>
              <a:gd name="connsiteY27" fmla="*/ 1161947 h 2303810"/>
              <a:gd name="connsiteX28" fmla="*/ 769490 w 791896"/>
              <a:gd name="connsiteY28" fmla="*/ 1198142 h 2303810"/>
              <a:gd name="connsiteX29" fmla="*/ 759149 w 791896"/>
              <a:gd name="connsiteY29" fmla="*/ 1232613 h 2303810"/>
              <a:gd name="connsiteX30" fmla="*/ 753977 w 791896"/>
              <a:gd name="connsiteY30" fmla="*/ 1289492 h 2303810"/>
              <a:gd name="connsiteX31" fmla="*/ 752254 w 791896"/>
              <a:gd name="connsiteY31" fmla="*/ 1318792 h 2303810"/>
              <a:gd name="connsiteX32" fmla="*/ 748807 w 791896"/>
              <a:gd name="connsiteY32" fmla="*/ 1348094 h 2303810"/>
              <a:gd name="connsiteX33" fmla="*/ 741457 w 791896"/>
              <a:gd name="connsiteY33" fmla="*/ 1352994 h 2303810"/>
              <a:gd name="connsiteX34" fmla="*/ 741913 w 791896"/>
              <a:gd name="connsiteY34" fmla="*/ 1354986 h 2303810"/>
              <a:gd name="connsiteX35" fmla="*/ 748954 w 791896"/>
              <a:gd name="connsiteY35" fmla="*/ 1350293 h 2303810"/>
              <a:gd name="connsiteX36" fmla="*/ 752254 w 791896"/>
              <a:gd name="connsiteY36" fmla="*/ 1322239 h 2303810"/>
              <a:gd name="connsiteX37" fmla="*/ 753977 w 791896"/>
              <a:gd name="connsiteY37" fmla="*/ 1292939 h 2303810"/>
              <a:gd name="connsiteX38" fmla="*/ 759149 w 791896"/>
              <a:gd name="connsiteY38" fmla="*/ 1236060 h 2303810"/>
              <a:gd name="connsiteX39" fmla="*/ 769490 w 791896"/>
              <a:gd name="connsiteY39" fmla="*/ 1201589 h 2303810"/>
              <a:gd name="connsiteX40" fmla="*/ 778107 w 791896"/>
              <a:gd name="connsiteY40" fmla="*/ 1165395 h 2303810"/>
              <a:gd name="connsiteX41" fmla="*/ 791896 w 791896"/>
              <a:gd name="connsiteY41" fmla="*/ 1175736 h 2303810"/>
              <a:gd name="connsiteX42" fmla="*/ 790173 w 791896"/>
              <a:gd name="connsiteY42" fmla="*/ 1201589 h 2303810"/>
              <a:gd name="connsiteX43" fmla="*/ 786726 w 791896"/>
              <a:gd name="connsiteY43" fmla="*/ 1227443 h 2303810"/>
              <a:gd name="connsiteX44" fmla="*/ 785002 w 791896"/>
              <a:gd name="connsiteY44" fmla="*/ 1275704 h 2303810"/>
              <a:gd name="connsiteX45" fmla="*/ 781554 w 791896"/>
              <a:gd name="connsiteY45" fmla="*/ 1332581 h 2303810"/>
              <a:gd name="connsiteX46" fmla="*/ 772937 w 791896"/>
              <a:gd name="connsiteY46" fmla="*/ 1392907 h 2303810"/>
              <a:gd name="connsiteX47" fmla="*/ 762596 w 791896"/>
              <a:gd name="connsiteY47" fmla="*/ 1456679 h 2303810"/>
              <a:gd name="connsiteX48" fmla="*/ 750530 w 791896"/>
              <a:gd name="connsiteY48" fmla="*/ 1518727 h 2303810"/>
              <a:gd name="connsiteX49" fmla="*/ 728124 w 791896"/>
              <a:gd name="connsiteY49" fmla="*/ 1649719 h 2303810"/>
              <a:gd name="connsiteX50" fmla="*/ 707441 w 791896"/>
              <a:gd name="connsiteY50" fmla="*/ 1661785 h 2303810"/>
              <a:gd name="connsiteX51" fmla="*/ 681587 w 791896"/>
              <a:gd name="connsiteY51" fmla="*/ 1737623 h 2303810"/>
              <a:gd name="connsiteX52" fmla="*/ 674692 w 791896"/>
              <a:gd name="connsiteY52" fmla="*/ 1810013 h 2303810"/>
              <a:gd name="connsiteX53" fmla="*/ 671245 w 791896"/>
              <a:gd name="connsiteY53" fmla="*/ 1820355 h 2303810"/>
              <a:gd name="connsiteX54" fmla="*/ 641945 w 791896"/>
              <a:gd name="connsiteY54" fmla="*/ 1899639 h 2303810"/>
              <a:gd name="connsiteX55" fmla="*/ 633327 w 791896"/>
              <a:gd name="connsiteY55" fmla="*/ 1906534 h 2303810"/>
              <a:gd name="connsiteX56" fmla="*/ 597132 w 791896"/>
              <a:gd name="connsiteY56" fmla="*/ 1990988 h 2303810"/>
              <a:gd name="connsiteX57" fmla="*/ 635051 w 791896"/>
              <a:gd name="connsiteY57" fmla="*/ 1906534 h 2303810"/>
              <a:gd name="connsiteX58" fmla="*/ 643668 w 791896"/>
              <a:gd name="connsiteY58" fmla="*/ 1899639 h 2303810"/>
              <a:gd name="connsiteX59" fmla="*/ 588513 w 791896"/>
              <a:gd name="connsiteY59" fmla="*/ 2056484 h 2303810"/>
              <a:gd name="connsiteX60" fmla="*/ 559214 w 791896"/>
              <a:gd name="connsiteY60" fmla="*/ 2071997 h 2303810"/>
              <a:gd name="connsiteX61" fmla="*/ 553137 w 791896"/>
              <a:gd name="connsiteY61" fmla="*/ 2084152 h 2303810"/>
              <a:gd name="connsiteX62" fmla="*/ 554044 w 791896"/>
              <a:gd name="connsiteY62" fmla="*/ 2085784 h 2303810"/>
              <a:gd name="connsiteX63" fmla="*/ 560938 w 791896"/>
              <a:gd name="connsiteY63" fmla="*/ 2071996 h 2303810"/>
              <a:gd name="connsiteX64" fmla="*/ 590238 w 791896"/>
              <a:gd name="connsiteY64" fmla="*/ 2056484 h 2303810"/>
              <a:gd name="connsiteX65" fmla="*/ 569555 w 791896"/>
              <a:gd name="connsiteY65" fmla="*/ 2115086 h 2303810"/>
              <a:gd name="connsiteX66" fmla="*/ 531636 w 791896"/>
              <a:gd name="connsiteY66" fmla="*/ 2184029 h 2303810"/>
              <a:gd name="connsiteX67" fmla="*/ 512678 w 791896"/>
              <a:gd name="connsiteY67" fmla="*/ 2218501 h 2303810"/>
              <a:gd name="connsiteX68" fmla="*/ 491995 w 791896"/>
              <a:gd name="connsiteY68" fmla="*/ 2252972 h 2303810"/>
              <a:gd name="connsiteX69" fmla="*/ 476482 w 791896"/>
              <a:gd name="connsiteY69" fmla="*/ 2278825 h 2303810"/>
              <a:gd name="connsiteX70" fmla="*/ 465282 w 791896"/>
              <a:gd name="connsiteY70" fmla="*/ 2303810 h 2303810"/>
              <a:gd name="connsiteX71" fmla="*/ 390435 w 791896"/>
              <a:gd name="connsiteY71" fmla="*/ 2210761 h 2303810"/>
              <a:gd name="connsiteX72" fmla="*/ 388540 w 791896"/>
              <a:gd name="connsiteY72" fmla="*/ 2207971 h 2303810"/>
              <a:gd name="connsiteX73" fmla="*/ 405816 w 791896"/>
              <a:gd name="connsiteY73" fmla="*/ 2177135 h 2303810"/>
              <a:gd name="connsiteX74" fmla="*/ 452352 w 791896"/>
              <a:gd name="connsiteY74" fmla="*/ 2094403 h 2303810"/>
              <a:gd name="connsiteX75" fmla="*/ 469587 w 791896"/>
              <a:gd name="connsiteY75" fmla="*/ 2063379 h 2303810"/>
              <a:gd name="connsiteX76" fmla="*/ 483376 w 791896"/>
              <a:gd name="connsiteY76" fmla="*/ 2034079 h 2303810"/>
              <a:gd name="connsiteX77" fmla="*/ 505783 w 791896"/>
              <a:gd name="connsiteY77" fmla="*/ 1978924 h 2303810"/>
              <a:gd name="connsiteX78" fmla="*/ 554044 w 791896"/>
              <a:gd name="connsiteY78" fmla="*/ 1873785 h 2303810"/>
              <a:gd name="connsiteX79" fmla="*/ 573002 w 791896"/>
              <a:gd name="connsiteY79" fmla="*/ 1803119 h 2303810"/>
              <a:gd name="connsiteX80" fmla="*/ 619540 w 791896"/>
              <a:gd name="connsiteY80" fmla="*/ 1661785 h 2303810"/>
              <a:gd name="connsiteX81" fmla="*/ 640223 w 791896"/>
              <a:gd name="connsiteY81" fmla="*/ 1551476 h 2303810"/>
              <a:gd name="connsiteX82" fmla="*/ 667800 w 791896"/>
              <a:gd name="connsiteY82" fmla="*/ 1418760 h 2303810"/>
              <a:gd name="connsiteX83" fmla="*/ 674018 w 791896"/>
              <a:gd name="connsiteY83" fmla="*/ 1395448 h 2303810"/>
              <a:gd name="connsiteX84" fmla="*/ 669523 w 791896"/>
              <a:gd name="connsiteY84" fmla="*/ 1394630 h 2303810"/>
              <a:gd name="connsiteX85" fmla="*/ 671245 w 791896"/>
              <a:gd name="connsiteY85" fmla="*/ 1351541 h 2303810"/>
              <a:gd name="connsiteX86" fmla="*/ 672163 w 791896"/>
              <a:gd name="connsiteY86" fmla="*/ 1348329 h 2303810"/>
              <a:gd name="connsiteX87" fmla="*/ 670959 w 791896"/>
              <a:gd name="connsiteY87" fmla="*/ 1348396 h 2303810"/>
              <a:gd name="connsiteX88" fmla="*/ 668779 w 791896"/>
              <a:gd name="connsiteY88" fmla="*/ 1348517 h 2303810"/>
              <a:gd name="connsiteX89" fmla="*/ 669523 w 791896"/>
              <a:gd name="connsiteY89" fmla="*/ 1356711 h 2303810"/>
              <a:gd name="connsiteX90" fmla="*/ 667800 w 791896"/>
              <a:gd name="connsiteY90" fmla="*/ 1399801 h 2303810"/>
              <a:gd name="connsiteX91" fmla="*/ 660906 w 791896"/>
              <a:gd name="connsiteY91" fmla="*/ 1425654 h 2303810"/>
              <a:gd name="connsiteX92" fmla="*/ 619540 w 791896"/>
              <a:gd name="connsiteY92" fmla="*/ 1491150 h 2303810"/>
              <a:gd name="connsiteX93" fmla="*/ 609198 w 791896"/>
              <a:gd name="connsiteY93" fmla="*/ 1548029 h 2303810"/>
              <a:gd name="connsiteX94" fmla="*/ 598857 w 791896"/>
              <a:gd name="connsiteY94" fmla="*/ 1566988 h 2303810"/>
              <a:gd name="connsiteX95" fmla="*/ 581621 w 791896"/>
              <a:gd name="connsiteY95" fmla="*/ 1649719 h 2303810"/>
              <a:gd name="connsiteX96" fmla="*/ 562661 w 791896"/>
              <a:gd name="connsiteY96" fmla="*/ 1715215 h 2303810"/>
              <a:gd name="connsiteX97" fmla="*/ 541978 w 791896"/>
              <a:gd name="connsiteY97" fmla="*/ 1778989 h 2303810"/>
              <a:gd name="connsiteX98" fmla="*/ 529914 w 791896"/>
              <a:gd name="connsiteY98" fmla="*/ 1828972 h 2303810"/>
              <a:gd name="connsiteX99" fmla="*/ 516125 w 791896"/>
              <a:gd name="connsiteY99" fmla="*/ 1880679 h 2303810"/>
              <a:gd name="connsiteX100" fmla="*/ 527121 w 791896"/>
              <a:gd name="connsiteY100" fmla="*/ 1863574 h 2303810"/>
              <a:gd name="connsiteX101" fmla="*/ 536808 w 791896"/>
              <a:gd name="connsiteY101" fmla="*/ 1827247 h 2303810"/>
              <a:gd name="connsiteX102" fmla="*/ 545425 w 791896"/>
              <a:gd name="connsiteY102" fmla="*/ 1775540 h 2303810"/>
              <a:gd name="connsiteX103" fmla="*/ 566108 w 791896"/>
              <a:gd name="connsiteY103" fmla="*/ 1711768 h 2303810"/>
              <a:gd name="connsiteX104" fmla="*/ 585068 w 791896"/>
              <a:gd name="connsiteY104" fmla="*/ 1646272 h 2303810"/>
              <a:gd name="connsiteX105" fmla="*/ 602304 w 791896"/>
              <a:gd name="connsiteY105" fmla="*/ 1563540 h 2303810"/>
              <a:gd name="connsiteX106" fmla="*/ 612645 w 791896"/>
              <a:gd name="connsiteY106" fmla="*/ 1544580 h 2303810"/>
              <a:gd name="connsiteX107" fmla="*/ 622987 w 791896"/>
              <a:gd name="connsiteY107" fmla="*/ 1487703 h 2303810"/>
              <a:gd name="connsiteX108" fmla="*/ 664353 w 791896"/>
              <a:gd name="connsiteY108" fmla="*/ 1422207 h 2303810"/>
              <a:gd name="connsiteX109" fmla="*/ 636776 w 791896"/>
              <a:gd name="connsiteY109" fmla="*/ 1554922 h 2303810"/>
              <a:gd name="connsiteX110" fmla="*/ 616093 w 791896"/>
              <a:gd name="connsiteY110" fmla="*/ 1665231 h 2303810"/>
              <a:gd name="connsiteX111" fmla="*/ 569555 w 791896"/>
              <a:gd name="connsiteY111" fmla="*/ 1806564 h 2303810"/>
              <a:gd name="connsiteX112" fmla="*/ 560348 w 791896"/>
              <a:gd name="connsiteY112" fmla="*/ 1820885 h 2303810"/>
              <a:gd name="connsiteX113" fmla="*/ 556412 w 791896"/>
              <a:gd name="connsiteY113" fmla="*/ 1842330 h 2303810"/>
              <a:gd name="connsiteX114" fmla="*/ 543702 w 791896"/>
              <a:gd name="connsiteY114" fmla="*/ 1878956 h 2303810"/>
              <a:gd name="connsiteX115" fmla="*/ 495442 w 791896"/>
              <a:gd name="connsiteY115" fmla="*/ 1984094 h 2303810"/>
              <a:gd name="connsiteX116" fmla="*/ 473034 w 791896"/>
              <a:gd name="connsiteY116" fmla="*/ 2039248 h 2303810"/>
              <a:gd name="connsiteX117" fmla="*/ 459246 w 791896"/>
              <a:gd name="connsiteY117" fmla="*/ 2068550 h 2303810"/>
              <a:gd name="connsiteX118" fmla="*/ 442010 w 791896"/>
              <a:gd name="connsiteY118" fmla="*/ 2099575 h 2303810"/>
              <a:gd name="connsiteX119" fmla="*/ 395474 w 791896"/>
              <a:gd name="connsiteY119" fmla="*/ 2182306 h 2303810"/>
              <a:gd name="connsiteX120" fmla="*/ 384460 w 791896"/>
              <a:gd name="connsiteY120" fmla="*/ 2201965 h 2303810"/>
              <a:gd name="connsiteX121" fmla="*/ 366366 w 791896"/>
              <a:gd name="connsiteY121" fmla="*/ 2175324 h 2303810"/>
              <a:gd name="connsiteX122" fmla="*/ 385983 w 791896"/>
              <a:gd name="connsiteY122" fmla="*/ 2146987 h 2303810"/>
              <a:gd name="connsiteX123" fmla="*/ 392027 w 791896"/>
              <a:gd name="connsiteY123" fmla="*/ 2139216 h 2303810"/>
              <a:gd name="connsiteX124" fmla="*/ 392890 w 791896"/>
              <a:gd name="connsiteY124" fmla="*/ 2137010 h 2303810"/>
              <a:gd name="connsiteX125" fmla="*/ 385983 w 791896"/>
              <a:gd name="connsiteY125" fmla="*/ 2146987 h 2303810"/>
              <a:gd name="connsiteX126" fmla="*/ 369405 w 791896"/>
              <a:gd name="connsiteY126" fmla="*/ 2168302 h 2303810"/>
              <a:gd name="connsiteX127" fmla="*/ 365656 w 791896"/>
              <a:gd name="connsiteY127" fmla="*/ 2174279 h 2303810"/>
              <a:gd name="connsiteX128" fmla="*/ 342348 w 791896"/>
              <a:gd name="connsiteY128" fmla="*/ 2139962 h 2303810"/>
              <a:gd name="connsiteX129" fmla="*/ 353460 w 791896"/>
              <a:gd name="connsiteY129" fmla="*/ 2118317 h 2303810"/>
              <a:gd name="connsiteX130" fmla="*/ 386855 w 791896"/>
              <a:gd name="connsiteY130" fmla="*/ 2044418 h 2303810"/>
              <a:gd name="connsiteX131" fmla="*/ 455799 w 791896"/>
              <a:gd name="connsiteY131" fmla="*/ 1887573 h 2303810"/>
              <a:gd name="connsiteX132" fmla="*/ 476051 w 791896"/>
              <a:gd name="connsiteY132" fmla="*/ 1823800 h 2303810"/>
              <a:gd name="connsiteX133" fmla="*/ 482661 w 791896"/>
              <a:gd name="connsiteY133" fmla="*/ 1798854 h 2303810"/>
              <a:gd name="connsiteX134" fmla="*/ 432378 w 791896"/>
              <a:gd name="connsiteY134" fmla="*/ 1936237 h 2303810"/>
              <a:gd name="connsiteX135" fmla="*/ 336746 w 791896"/>
              <a:gd name="connsiteY135" fmla="*/ 2131714 h 2303810"/>
              <a:gd name="connsiteX136" fmla="*/ 312848 w 791896"/>
              <a:gd name="connsiteY136" fmla="*/ 2096527 h 2303810"/>
              <a:gd name="connsiteX137" fmla="*/ 241698 w 791896"/>
              <a:gd name="connsiteY137" fmla="*/ 1970494 h 2303810"/>
              <a:gd name="connsiteX138" fmla="*/ 130146 w 791896"/>
              <a:gd name="connsiteY138" fmla="*/ 1695903 h 2303810"/>
              <a:gd name="connsiteX139" fmla="*/ 65788 w 791896"/>
              <a:gd name="connsiteY139" fmla="*/ 1428464 h 2303810"/>
              <a:gd name="connsiteX140" fmla="*/ 57207 w 791896"/>
              <a:gd name="connsiteY140" fmla="*/ 1366967 h 2303810"/>
              <a:gd name="connsiteX141" fmla="*/ 50057 w 791896"/>
              <a:gd name="connsiteY141" fmla="*/ 1309760 h 2303810"/>
              <a:gd name="connsiteX142" fmla="*/ 44336 w 791896"/>
              <a:gd name="connsiteY142" fmla="*/ 1256845 h 2303810"/>
              <a:gd name="connsiteX143" fmla="*/ 41476 w 791896"/>
              <a:gd name="connsiteY143" fmla="*/ 1232532 h 2303810"/>
              <a:gd name="connsiteX144" fmla="*/ 40045 w 791896"/>
              <a:gd name="connsiteY144" fmla="*/ 1209649 h 2303810"/>
              <a:gd name="connsiteX145" fmla="*/ 34324 w 791896"/>
              <a:gd name="connsiteY145" fmla="*/ 1130991 h 2303810"/>
              <a:gd name="connsiteX146" fmla="*/ 30034 w 791896"/>
              <a:gd name="connsiteY146" fmla="*/ 1079505 h 2303810"/>
              <a:gd name="connsiteX147" fmla="*/ 23599 w 791896"/>
              <a:gd name="connsiteY147" fmla="*/ 1058411 h 2303810"/>
              <a:gd name="connsiteX148" fmla="*/ 12872 w 791896"/>
              <a:gd name="connsiteY148" fmla="*/ 1073785 h 2303810"/>
              <a:gd name="connsiteX149" fmla="*/ 62927 w 791896"/>
              <a:gd name="connsiteY149" fmla="*/ 1517134 h 2303810"/>
              <a:gd name="connsiteX150" fmla="*/ 200223 w 791896"/>
              <a:gd name="connsiteY150" fmla="*/ 1927589 h 2303810"/>
              <a:gd name="connsiteX151" fmla="*/ 307485 w 791896"/>
              <a:gd name="connsiteY151" fmla="*/ 2122091 h 2303810"/>
              <a:gd name="connsiteX152" fmla="*/ 327552 w 791896"/>
              <a:gd name="connsiteY152" fmla="*/ 2150508 h 2303810"/>
              <a:gd name="connsiteX153" fmla="*/ 326603 w 791896"/>
              <a:gd name="connsiteY153" fmla="*/ 2152447 h 2303810"/>
              <a:gd name="connsiteX154" fmla="*/ 318895 w 791896"/>
              <a:gd name="connsiteY154" fmla="*/ 2164633 h 2303810"/>
              <a:gd name="connsiteX155" fmla="*/ 289505 w 791896"/>
              <a:gd name="connsiteY155" fmla="*/ 2123617 h 2303810"/>
              <a:gd name="connsiteX156" fmla="*/ 169363 w 791896"/>
              <a:gd name="connsiteY156" fmla="*/ 1898316 h 2303810"/>
              <a:gd name="connsiteX157" fmla="*/ 133618 w 791896"/>
              <a:gd name="connsiteY157" fmla="*/ 1809378 h 2303810"/>
              <a:gd name="connsiteX158" fmla="*/ 128715 w 791896"/>
              <a:gd name="connsiteY158" fmla="*/ 1791725 h 2303810"/>
              <a:gd name="connsiteX159" fmla="*/ 118704 w 791896"/>
              <a:gd name="connsiteY159" fmla="*/ 1760261 h 2303810"/>
              <a:gd name="connsiteX160" fmla="*/ 97251 w 791896"/>
              <a:gd name="connsiteY160" fmla="*/ 1698764 h 2303810"/>
              <a:gd name="connsiteX161" fmla="*/ 78660 w 791896"/>
              <a:gd name="connsiteY161" fmla="*/ 1637267 h 2303810"/>
              <a:gd name="connsiteX162" fmla="*/ 67167 w 791896"/>
              <a:gd name="connsiteY162" fmla="*/ 1592343 h 2303810"/>
              <a:gd name="connsiteX163" fmla="*/ 42792 w 791896"/>
              <a:gd name="connsiteY163" fmla="*/ 1477612 h 2303810"/>
              <a:gd name="connsiteX164" fmla="*/ 28603 w 791896"/>
              <a:gd name="connsiteY164" fmla="*/ 1388420 h 2303810"/>
              <a:gd name="connsiteX165" fmla="*/ 21453 w 791896"/>
              <a:gd name="connsiteY165" fmla="*/ 1325493 h 2303810"/>
              <a:gd name="connsiteX166" fmla="*/ 17162 w 791896"/>
              <a:gd name="connsiteY166" fmla="*/ 1262566 h 2303810"/>
              <a:gd name="connsiteX167" fmla="*/ 14302 w 791896"/>
              <a:gd name="connsiteY167" fmla="*/ 1231102 h 2303810"/>
              <a:gd name="connsiteX168" fmla="*/ 12872 w 791896"/>
              <a:gd name="connsiteY168" fmla="*/ 1199639 h 2303810"/>
              <a:gd name="connsiteX169" fmla="*/ 10012 w 791896"/>
              <a:gd name="connsiteY169" fmla="*/ 1138141 h 2303810"/>
              <a:gd name="connsiteX170" fmla="*/ 17520 w 791896"/>
              <a:gd name="connsiteY170" fmla="*/ 903774 h 2303810"/>
              <a:gd name="connsiteX171" fmla="*/ 38928 w 791896"/>
              <a:gd name="connsiteY171" fmla="*/ 702431 h 2303810"/>
              <a:gd name="connsiteX172" fmla="*/ 38614 w 791896"/>
              <a:gd name="connsiteY172" fmla="*/ 703374 h 2303810"/>
              <a:gd name="connsiteX173" fmla="*/ 0 w 791896"/>
              <a:gd name="connsiteY173" fmla="*/ 1063774 h 2303810"/>
              <a:gd name="connsiteX174" fmla="*/ 157318 w 791896"/>
              <a:gd name="connsiteY174" fmla="*/ 321521 h 2303810"/>
              <a:gd name="connsiteX175" fmla="*/ 238836 w 791896"/>
              <a:gd name="connsiteY175" fmla="*/ 142751 h 2303810"/>
              <a:gd name="connsiteX176" fmla="*/ 291886 w 791896"/>
              <a:gd name="connsiteY176" fmla="*/ 48181 h 2303810"/>
              <a:gd name="connsiteX177" fmla="*/ 323315 w 791896"/>
              <a:gd name="connsiteY177" fmla="*/ 0 h 2303810"/>
              <a:gd name="connsiteX178" fmla="*/ 296223 w 791896"/>
              <a:gd name="connsiteY178" fmla="*/ 73499 h 2303810"/>
              <a:gd name="connsiteX179" fmla="*/ 291993 w 791896"/>
              <a:gd name="connsiteY179" fmla="*/ 74071 h 2303810"/>
              <a:gd name="connsiteX180" fmla="*/ 226502 w 791896"/>
              <a:gd name="connsiteY180" fmla="*/ 184159 h 2303810"/>
              <a:gd name="connsiteX181" fmla="*/ 87418 w 791896"/>
              <a:gd name="connsiteY181" fmla="*/ 516895 h 2303810"/>
              <a:gd name="connsiteX182" fmla="*/ 47497 w 791896"/>
              <a:gd name="connsiteY182" fmla="*/ 671472 h 2303810"/>
              <a:gd name="connsiteX183" fmla="*/ 49876 w 791896"/>
              <a:gd name="connsiteY183" fmla="*/ 664938 h 2303810"/>
              <a:gd name="connsiteX184" fmla="*/ 58638 w 791896"/>
              <a:gd name="connsiteY184" fmla="*/ 639016 h 2303810"/>
              <a:gd name="connsiteX185" fmla="*/ 153028 w 791896"/>
              <a:gd name="connsiteY185" fmla="*/ 367286 h 2303810"/>
              <a:gd name="connsiteX186" fmla="*/ 268870 w 791896"/>
              <a:gd name="connsiteY186" fmla="*/ 125588 h 2303810"/>
              <a:gd name="connsiteX187" fmla="*/ 296223 w 791896"/>
              <a:gd name="connsiteY187" fmla="*/ 73499 h 2303810"/>
              <a:gd name="connsiteX188" fmla="*/ 650562 w 791896"/>
              <a:gd name="connsiteY188" fmla="*/ 1220547 h 2303810"/>
              <a:gd name="connsiteX189" fmla="*/ 639267 w 791896"/>
              <a:gd name="connsiteY189" fmla="*/ 1247245 h 2303810"/>
              <a:gd name="connsiteX190" fmla="*/ 635051 w 791896"/>
              <a:gd name="connsiteY190" fmla="*/ 1286045 h 2303810"/>
              <a:gd name="connsiteX191" fmla="*/ 629613 w 791896"/>
              <a:gd name="connsiteY191" fmla="*/ 1267919 h 2303810"/>
              <a:gd name="connsiteX192" fmla="*/ 627625 w 791896"/>
              <a:gd name="connsiteY192" fmla="*/ 1270478 h 2303810"/>
              <a:gd name="connsiteX193" fmla="*/ 633328 w 791896"/>
              <a:gd name="connsiteY193" fmla="*/ 1289492 h 2303810"/>
              <a:gd name="connsiteX194" fmla="*/ 629881 w 791896"/>
              <a:gd name="connsiteY194" fmla="*/ 1317070 h 2303810"/>
              <a:gd name="connsiteX195" fmla="*/ 636776 w 791896"/>
              <a:gd name="connsiteY195" fmla="*/ 1339475 h 2303810"/>
              <a:gd name="connsiteX196" fmla="*/ 642119 w 791896"/>
              <a:gd name="connsiteY196" fmla="*/ 1339178 h 2303810"/>
              <a:gd name="connsiteX197" fmla="*/ 638498 w 791896"/>
              <a:gd name="connsiteY197" fmla="*/ 1327409 h 2303810"/>
              <a:gd name="connsiteX198" fmla="*/ 641945 w 791896"/>
              <a:gd name="connsiteY198" fmla="*/ 1299832 h 2303810"/>
              <a:gd name="connsiteX199" fmla="*/ 650562 w 791896"/>
              <a:gd name="connsiteY199" fmla="*/ 1220547 h 2303810"/>
              <a:gd name="connsiteX200" fmla="*/ 724677 w 791896"/>
              <a:gd name="connsiteY200" fmla="*/ 1294662 h 2303810"/>
              <a:gd name="connsiteX201" fmla="*/ 714336 w 791896"/>
              <a:gd name="connsiteY201" fmla="*/ 1317070 h 2303810"/>
              <a:gd name="connsiteX202" fmla="*/ 711965 w 791896"/>
              <a:gd name="connsiteY202" fmla="*/ 1364036 h 2303810"/>
              <a:gd name="connsiteX203" fmla="*/ 710889 w 791896"/>
              <a:gd name="connsiteY203" fmla="*/ 1408418 h 2303810"/>
              <a:gd name="connsiteX204" fmla="*/ 693653 w 791896"/>
              <a:gd name="connsiteY204" fmla="*/ 1461454 h 2303810"/>
              <a:gd name="connsiteX205" fmla="*/ 693653 w 791896"/>
              <a:gd name="connsiteY205" fmla="*/ 1467512 h 2303810"/>
              <a:gd name="connsiteX206" fmla="*/ 714336 w 791896"/>
              <a:gd name="connsiteY206" fmla="*/ 1408418 h 2303810"/>
              <a:gd name="connsiteX207" fmla="*/ 717783 w 791896"/>
              <a:gd name="connsiteY207" fmla="*/ 1317068 h 2303810"/>
              <a:gd name="connsiteX208" fmla="*/ 725819 w 791896"/>
              <a:gd name="connsiteY208" fmla="*/ 1299658 h 2303810"/>
              <a:gd name="connsiteX209" fmla="*/ 724677 w 791896"/>
              <a:gd name="connsiteY209" fmla="*/ 1294662 h 2303810"/>
              <a:gd name="connsiteX210" fmla="*/ 709164 w 791896"/>
              <a:gd name="connsiteY210" fmla="*/ 1311898 h 2303810"/>
              <a:gd name="connsiteX211" fmla="*/ 689093 w 791896"/>
              <a:gd name="connsiteY211" fmla="*/ 1395525 h 2303810"/>
              <a:gd name="connsiteX212" fmla="*/ 689095 w 791896"/>
              <a:gd name="connsiteY212" fmla="*/ 1395525 h 2303810"/>
              <a:gd name="connsiteX213" fmla="*/ 709166 w 791896"/>
              <a:gd name="connsiteY213" fmla="*/ 1311900 h 2303810"/>
              <a:gd name="connsiteX214" fmla="*/ 709164 w 791896"/>
              <a:gd name="connsiteY214" fmla="*/ 1311898 h 2303810"/>
              <a:gd name="connsiteX215" fmla="*/ 459716 w 791896"/>
              <a:gd name="connsiteY215" fmla="*/ 1965619 h 2303810"/>
              <a:gd name="connsiteX216" fmla="*/ 417880 w 791896"/>
              <a:gd name="connsiteY216" fmla="*/ 2039248 h 2303810"/>
              <a:gd name="connsiteX217" fmla="*/ 417111 w 791896"/>
              <a:gd name="connsiteY217" fmla="*/ 2041018 h 2303810"/>
              <a:gd name="connsiteX218" fmla="*/ 459246 w 791896"/>
              <a:gd name="connsiteY218" fmla="*/ 1966858 h 2303810"/>
              <a:gd name="connsiteX219" fmla="*/ 459716 w 791896"/>
              <a:gd name="connsiteY219" fmla="*/ 1965619 h 2303810"/>
              <a:gd name="connsiteX220" fmla="*/ 687526 w 791896"/>
              <a:gd name="connsiteY220" fmla="*/ 1544122 h 2303810"/>
              <a:gd name="connsiteX221" fmla="*/ 686907 w 791896"/>
              <a:gd name="connsiteY221" fmla="*/ 1547171 h 2303810"/>
              <a:gd name="connsiteX222" fmla="*/ 691928 w 791896"/>
              <a:gd name="connsiteY222" fmla="*/ 1553199 h 2303810"/>
              <a:gd name="connsiteX223" fmla="*/ 707441 w 791896"/>
              <a:gd name="connsiteY223" fmla="*/ 1570435 h 2303810"/>
              <a:gd name="connsiteX224" fmla="*/ 717783 w 791896"/>
              <a:gd name="connsiteY224" fmla="*/ 1563540 h 2303810"/>
              <a:gd name="connsiteX225" fmla="*/ 718043 w 791896"/>
              <a:gd name="connsiteY225" fmla="*/ 1562218 h 2303810"/>
              <a:gd name="connsiteX226" fmla="*/ 710889 w 791896"/>
              <a:gd name="connsiteY226" fmla="*/ 1566988 h 2303810"/>
              <a:gd name="connsiteX227" fmla="*/ 693653 w 791896"/>
              <a:gd name="connsiteY227" fmla="*/ 1551475 h 2303810"/>
              <a:gd name="connsiteX228" fmla="*/ 687526 w 791896"/>
              <a:gd name="connsiteY228" fmla="*/ 1544122 h 230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791896" h="230381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chemeClr val="tx1">
              <a:lumMod val="85000"/>
              <a:lumOff val="15000"/>
            </a:schemeClr>
          </a:solidFill>
          <a:ln w="9525" cap="flat">
            <a:noFill/>
            <a:prstDash val="solid"/>
            <a:miter/>
          </a:ln>
        </p:spPr>
        <p:txBody>
          <a:bodyPr rtlCol="0" anchor="ctr"/>
          <a:lstStyle/>
          <a:p>
            <a:endParaRPr lang="en-US" noProof="0" dirty="0"/>
          </a:p>
        </p:txBody>
      </p:sp>
      <p:grpSp>
        <p:nvGrpSpPr>
          <p:cNvPr id="192" name="Group 191">
            <a:extLst>
              <a:ext uri="{FF2B5EF4-FFF2-40B4-BE49-F238E27FC236}">
                <a16:creationId xmlns:a16="http://schemas.microsoft.com/office/drawing/2014/main" id="{03F3DBFF-E893-4319-8149-7985258E7BD0}"/>
              </a:ext>
            </a:extLst>
          </p:cNvPr>
          <p:cNvGrpSpPr/>
          <p:nvPr/>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81941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IE"/>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5B3B6F7B-6E56-42FB-93EE-59C34B34807D}" type="slidenum">
              <a:rPr lang="en-IE" smtClean="0"/>
              <a:t>‹#›</a:t>
            </a:fld>
            <a:endParaRPr lang="en-IE"/>
          </a:p>
        </p:txBody>
      </p:sp>
    </p:spTree>
    <p:extLst>
      <p:ext uri="{BB962C8B-B14F-4D97-AF65-F5344CB8AC3E}">
        <p14:creationId xmlns:p14="http://schemas.microsoft.com/office/powerpoint/2010/main" val="38828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IE"/>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5B3B6F7B-6E56-42FB-93EE-59C34B34807D}" type="slidenum">
              <a:rPr lang="en-IE" smtClean="0"/>
              <a:t>‹#›</a:t>
            </a:fld>
            <a:endParaRPr lang="en-IE"/>
          </a:p>
        </p:txBody>
      </p:sp>
    </p:spTree>
    <p:extLst>
      <p:ext uri="{BB962C8B-B14F-4D97-AF65-F5344CB8AC3E}">
        <p14:creationId xmlns:p14="http://schemas.microsoft.com/office/powerpoint/2010/main" val="14971203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Lst>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hyperlink" Target="https://pubmed.ncbi.nlm.nih.gov/33449976/" TargetMode="Externa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216" y="978354"/>
            <a:ext cx="7798973" cy="2078700"/>
          </a:xfrm>
        </p:spPr>
        <p:txBody>
          <a:bodyPr/>
          <a:lstStyle/>
          <a:p>
            <a:r>
              <a:rPr lang="en-US" dirty="0" smtClean="0"/>
              <a:t>Databases data compilation</a:t>
            </a:r>
            <a:endParaRPr lang="en-IE" dirty="0"/>
          </a:p>
        </p:txBody>
      </p:sp>
      <p:sp>
        <p:nvSpPr>
          <p:cNvPr id="3" name="Subtitle 2"/>
          <p:cNvSpPr>
            <a:spLocks noGrp="1"/>
          </p:cNvSpPr>
          <p:nvPr>
            <p:ph type="subTitle" idx="1"/>
          </p:nvPr>
        </p:nvSpPr>
        <p:spPr>
          <a:xfrm>
            <a:off x="4375611" y="3547372"/>
            <a:ext cx="4099187" cy="1048939"/>
          </a:xfrm>
        </p:spPr>
        <p:txBody>
          <a:bodyPr/>
          <a:lstStyle/>
          <a:p>
            <a:endParaRPr lang="en-IE" dirty="0"/>
          </a:p>
        </p:txBody>
      </p:sp>
    </p:spTree>
    <p:extLst>
      <p:ext uri="{BB962C8B-B14F-4D97-AF65-F5344CB8AC3E}">
        <p14:creationId xmlns:p14="http://schemas.microsoft.com/office/powerpoint/2010/main" val="157142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database is completely updated twice a year. For this purpose, special scripts (in Python 3) were written for this task, which automatically download all necessary data, process them and save them in the corresponding formats and tables. The actual prediction of gene miRNA interactions using </a:t>
            </a:r>
            <a:r>
              <a:rPr lang="en-IE" dirty="0" err="1"/>
              <a:t>TarPmiR</a:t>
            </a:r>
            <a:r>
              <a:rPr lang="en-IE" dirty="0"/>
              <a:t> (the most time-consuming part) is then performed on a grid server and the results are finally integrated into </a:t>
            </a:r>
            <a:r>
              <a:rPr lang="en-IE" dirty="0" err="1"/>
              <a:t>miRWalk</a:t>
            </a:r>
            <a:r>
              <a:rPr lang="en-IE" dirty="0"/>
              <a:t>. Thus the complete database is updated every 6 months.</a:t>
            </a:r>
          </a:p>
        </p:txBody>
      </p:sp>
      <p:sp>
        <p:nvSpPr>
          <p:cNvPr id="3" name="Title 2"/>
          <p:cNvSpPr>
            <a:spLocks noGrp="1"/>
          </p:cNvSpPr>
          <p:nvPr>
            <p:ph type="title"/>
          </p:nvPr>
        </p:nvSpPr>
        <p:spPr/>
        <p:txBody>
          <a:bodyPr/>
          <a:lstStyle/>
          <a:p>
            <a:r>
              <a:rPr lang="en-US" dirty="0" smtClean="0"/>
              <a:t>Updates</a:t>
            </a:r>
            <a:endParaRPr lang="en-IE" dirty="0"/>
          </a:p>
        </p:txBody>
      </p:sp>
    </p:spTree>
    <p:extLst>
      <p:ext uri="{BB962C8B-B14F-4D97-AF65-F5344CB8AC3E}">
        <p14:creationId xmlns:p14="http://schemas.microsoft.com/office/powerpoint/2010/main" val="67658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miRDB</a:t>
            </a:r>
            <a:endParaRPr lang="en-IE" dirty="0"/>
          </a:p>
        </p:txBody>
      </p:sp>
      <p:sp>
        <p:nvSpPr>
          <p:cNvPr id="5" name="Subtitle 4"/>
          <p:cNvSpPr>
            <a:spLocks noGrp="1"/>
          </p:cNvSpPr>
          <p:nvPr>
            <p:ph type="subTitle" idx="1"/>
          </p:nvPr>
        </p:nvSpPr>
        <p:spPr/>
        <p:txBody>
          <a:bodyPr/>
          <a:lstStyle/>
          <a:p>
            <a:endParaRPr lang="en-IE"/>
          </a:p>
        </p:txBody>
      </p:sp>
      <p:pic>
        <p:nvPicPr>
          <p:cNvPr id="2052" name="Picture 4" descr="http://mirdb.org/images/banner.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1415" y="2431732"/>
            <a:ext cx="4978946" cy="140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4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2008</a:t>
            </a:r>
          </a:p>
          <a:p>
            <a:r>
              <a:rPr lang="en-US" dirty="0" smtClean="0"/>
              <a:t>2015</a:t>
            </a:r>
          </a:p>
          <a:p>
            <a:r>
              <a:rPr lang="en-US" dirty="0" smtClean="0"/>
              <a:t>2020</a:t>
            </a:r>
          </a:p>
          <a:p>
            <a:endParaRPr lang="en-US" dirty="0" smtClean="0"/>
          </a:p>
        </p:txBody>
      </p:sp>
      <p:sp>
        <p:nvSpPr>
          <p:cNvPr id="4" name="Title 3"/>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16036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wiki </a:t>
            </a:r>
            <a:r>
              <a:rPr lang="en-IE" dirty="0" smtClean="0"/>
              <a:t>model</a:t>
            </a:r>
          </a:p>
          <a:p>
            <a:r>
              <a:rPr lang="en-IE" dirty="0" err="1"/>
              <a:t>miRDB</a:t>
            </a:r>
            <a:r>
              <a:rPr lang="en-IE" dirty="0"/>
              <a:t> consists of two child databases and the related </a:t>
            </a:r>
            <a:r>
              <a:rPr lang="en-IE" dirty="0" err="1"/>
              <a:t>webinterfaces</a:t>
            </a:r>
            <a:r>
              <a:rPr lang="en-IE" dirty="0"/>
              <a:t> for (1) the retrieval of computationally </a:t>
            </a:r>
            <a:r>
              <a:rPr lang="en-IE" dirty="0" err="1"/>
              <a:t>predictedmiRNA</a:t>
            </a:r>
            <a:r>
              <a:rPr lang="en-IE" dirty="0"/>
              <a:t> targets, and (2) miRNA functional </a:t>
            </a:r>
            <a:r>
              <a:rPr lang="en-IE" dirty="0" err="1"/>
              <a:t>annotationswith</a:t>
            </a:r>
            <a:r>
              <a:rPr lang="en-IE" dirty="0"/>
              <a:t> a wiki editing interface. Perl and PHP were used to construct </a:t>
            </a:r>
            <a:r>
              <a:rPr lang="en-IE" dirty="0" err="1"/>
              <a:t>miRDB</a:t>
            </a:r>
            <a:r>
              <a:rPr lang="en-IE" dirty="0"/>
              <a:t> website, which links to a backend </a:t>
            </a:r>
            <a:r>
              <a:rPr lang="en-IE" dirty="0" err="1"/>
              <a:t>MySQLdatabase</a:t>
            </a:r>
            <a:r>
              <a:rPr lang="en-IE" dirty="0"/>
              <a:t> </a:t>
            </a:r>
            <a:r>
              <a:rPr lang="en-IE" dirty="0" smtClean="0"/>
              <a:t>serve</a:t>
            </a:r>
          </a:p>
          <a:p>
            <a:endParaRPr lang="en-US" dirty="0"/>
          </a:p>
          <a:p>
            <a:r>
              <a:rPr lang="en-IE" dirty="0" err="1"/>
              <a:t>miRDB</a:t>
            </a:r>
            <a:r>
              <a:rPr lang="en-IE" dirty="0"/>
              <a:t> presents afunctional </a:t>
            </a:r>
            <a:r>
              <a:rPr lang="en-IE" dirty="0" err="1"/>
              <a:t>catalog</a:t>
            </a:r>
            <a:r>
              <a:rPr lang="en-IE" dirty="0"/>
              <a:t> whose pages are organized by </a:t>
            </a:r>
            <a:r>
              <a:rPr lang="en-IE" dirty="0" err="1"/>
              <a:t>maturemiRNAs</a:t>
            </a:r>
            <a:r>
              <a:rPr lang="en-IE" dirty="0"/>
              <a:t>. Annotations on precursors are also presented </a:t>
            </a:r>
            <a:r>
              <a:rPr lang="en-IE" dirty="0" err="1"/>
              <a:t>byassociating</a:t>
            </a:r>
            <a:r>
              <a:rPr lang="en-IE" dirty="0"/>
              <a:t> to the corresponding mature miRNA</a:t>
            </a:r>
          </a:p>
        </p:txBody>
      </p:sp>
      <p:sp>
        <p:nvSpPr>
          <p:cNvPr id="3" name="Title 2"/>
          <p:cNvSpPr>
            <a:spLocks noGrp="1"/>
          </p:cNvSpPr>
          <p:nvPr>
            <p:ph type="title"/>
          </p:nvPr>
        </p:nvSpPr>
        <p:spPr/>
        <p:txBody>
          <a:bodyPr/>
          <a:lstStyle/>
          <a:p>
            <a:r>
              <a:rPr lang="en-US" dirty="0" smtClean="0"/>
              <a:t>Database</a:t>
            </a:r>
            <a:endParaRPr lang="en-IE" dirty="0"/>
          </a:p>
        </p:txBody>
      </p:sp>
    </p:spTree>
    <p:extLst>
      <p:ext uri="{BB962C8B-B14F-4D97-AF65-F5344CB8AC3E}">
        <p14:creationId xmlns:p14="http://schemas.microsoft.com/office/powerpoint/2010/main" val="257353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err="1"/>
              <a:t>iRNA</a:t>
            </a:r>
            <a:r>
              <a:rPr lang="en-IE" dirty="0"/>
              <a:t> target prediction (Wang and El Naqa2008). Relevant features associated with miRNA </a:t>
            </a:r>
            <a:r>
              <a:rPr lang="en-IE" dirty="0" err="1"/>
              <a:t>targetbinding</a:t>
            </a:r>
            <a:r>
              <a:rPr lang="en-IE" dirty="0"/>
              <a:t> were identified by </a:t>
            </a:r>
            <a:r>
              <a:rPr lang="en-IE" dirty="0" err="1"/>
              <a:t>analyzing</a:t>
            </a:r>
            <a:r>
              <a:rPr lang="en-IE" dirty="0"/>
              <a:t> thousands of </a:t>
            </a:r>
            <a:r>
              <a:rPr lang="en-IE" dirty="0" err="1"/>
              <a:t>miRNAdown</a:t>
            </a:r>
            <a:r>
              <a:rPr lang="en-IE" dirty="0"/>
              <a:t>-regulated genes and these features were used to </a:t>
            </a:r>
            <a:r>
              <a:rPr lang="en-IE" dirty="0" err="1"/>
              <a:t>traina</a:t>
            </a:r>
            <a:r>
              <a:rPr lang="en-IE" dirty="0"/>
              <a:t> bioinformatics target prediction model with </a:t>
            </a:r>
            <a:r>
              <a:rPr lang="en-IE" dirty="0" err="1"/>
              <a:t>machinelearning</a:t>
            </a:r>
            <a:endParaRPr lang="en-US" dirty="0"/>
          </a:p>
          <a:p>
            <a:r>
              <a:rPr lang="en-IE" dirty="0"/>
              <a:t>miRNA and target gene annotations</a:t>
            </a:r>
            <a:r>
              <a:rPr lang="en-IE" dirty="0" smtClean="0"/>
              <a:t>.</a:t>
            </a:r>
          </a:p>
          <a:p>
            <a:r>
              <a:rPr lang="en-IE" dirty="0"/>
              <a:t>he NCBI </a:t>
            </a:r>
            <a:r>
              <a:rPr lang="en-IE" dirty="0" err="1"/>
              <a:t>RefSeqdatabase</a:t>
            </a:r>
            <a:r>
              <a:rPr lang="en-IE" dirty="0"/>
              <a:t> for identification of 3′-UTR sequences. In </a:t>
            </a:r>
            <a:r>
              <a:rPr lang="en-IE" dirty="0" err="1"/>
              <a:t>brief,RefSeq</a:t>
            </a:r>
            <a:r>
              <a:rPr lang="en-IE" dirty="0"/>
              <a:t> sequences were downloaded from NCBI’s ftp site (8)and further parsed with the </a:t>
            </a:r>
            <a:r>
              <a:rPr lang="en-IE" dirty="0" err="1"/>
              <a:t>BioPerl</a:t>
            </a:r>
            <a:r>
              <a:rPr lang="en-IE" dirty="0"/>
              <a:t> program to obtain the3′-UTR sequences of the transcripts. Target prediction </a:t>
            </a:r>
            <a:r>
              <a:rPr lang="en-IE" dirty="0" err="1"/>
              <a:t>wasthen</a:t>
            </a:r>
            <a:r>
              <a:rPr lang="en-IE" dirty="0"/>
              <a:t> performed with the </a:t>
            </a:r>
            <a:r>
              <a:rPr lang="en-IE" dirty="0" err="1"/>
              <a:t>MirTarget</a:t>
            </a:r>
            <a:r>
              <a:rPr lang="en-IE" dirty="0"/>
              <a:t> algorithm, which </a:t>
            </a:r>
            <a:r>
              <a:rPr lang="en-IE" dirty="0" err="1"/>
              <a:t>wasdeveloped</a:t>
            </a:r>
            <a:r>
              <a:rPr lang="en-IE" dirty="0"/>
              <a:t> by </a:t>
            </a:r>
            <a:r>
              <a:rPr lang="en-IE" dirty="0" err="1"/>
              <a:t>analyzing</a:t>
            </a:r>
            <a:r>
              <a:rPr lang="en-IE" dirty="0"/>
              <a:t> high-throughput expression </a:t>
            </a:r>
            <a:r>
              <a:rPr lang="en-IE" dirty="0" err="1"/>
              <a:t>profil-ing</a:t>
            </a:r>
            <a:r>
              <a:rPr lang="en-IE" dirty="0"/>
              <a:t> data in a support vector machine framework (9). </a:t>
            </a:r>
            <a:r>
              <a:rPr lang="en-IE" dirty="0" err="1"/>
              <a:t>Unlikemost</a:t>
            </a:r>
            <a:r>
              <a:rPr lang="en-IE" dirty="0"/>
              <a:t> other prediction algorithms, </a:t>
            </a:r>
            <a:r>
              <a:rPr lang="en-IE" dirty="0" err="1"/>
              <a:t>MirTarget</a:t>
            </a:r>
            <a:r>
              <a:rPr lang="en-IE" dirty="0"/>
              <a:t> predicts </a:t>
            </a:r>
            <a:r>
              <a:rPr lang="en-IE" dirty="0" err="1"/>
              <a:t>bothconserved</a:t>
            </a:r>
            <a:r>
              <a:rPr lang="en-IE" dirty="0"/>
              <a:t> and </a:t>
            </a:r>
            <a:r>
              <a:rPr lang="en-IE" dirty="0" err="1"/>
              <a:t>nonconserved</a:t>
            </a:r>
            <a:r>
              <a:rPr lang="en-IE" dirty="0"/>
              <a:t> gene targets by treating tar-get site conservation as an important but non-required se-</a:t>
            </a:r>
            <a:r>
              <a:rPr lang="en-IE" dirty="0" err="1"/>
              <a:t>quence</a:t>
            </a:r>
            <a:r>
              <a:rPr lang="en-IE" dirty="0"/>
              <a:t> </a:t>
            </a:r>
            <a:r>
              <a:rPr lang="en-IE" dirty="0" smtClean="0"/>
              <a:t>feature</a:t>
            </a:r>
          </a:p>
          <a:p>
            <a:r>
              <a:rPr lang="en-IE" dirty="0"/>
              <a:t>new strategy to </a:t>
            </a:r>
            <a:r>
              <a:rPr lang="en-IE" dirty="0" err="1"/>
              <a:t>iden-tify</a:t>
            </a:r>
            <a:r>
              <a:rPr lang="en-IE" dirty="0"/>
              <a:t> functional miRNAs by combining computational anal-</a:t>
            </a:r>
            <a:r>
              <a:rPr lang="en-IE" dirty="0" err="1"/>
              <a:t>ysis</a:t>
            </a:r>
            <a:r>
              <a:rPr lang="en-IE" dirty="0"/>
              <a:t> with literature mining</a:t>
            </a:r>
          </a:p>
        </p:txBody>
      </p:sp>
      <p:sp>
        <p:nvSpPr>
          <p:cNvPr id="3" name="Title 2"/>
          <p:cNvSpPr>
            <a:spLocks noGrp="1"/>
          </p:cNvSpPr>
          <p:nvPr>
            <p:ph type="title"/>
          </p:nvPr>
        </p:nvSpPr>
        <p:spPr/>
        <p:txBody>
          <a:bodyPr/>
          <a:lstStyle/>
          <a:p>
            <a:r>
              <a:rPr lang="en-US" dirty="0" smtClean="0"/>
              <a:t>Target prediction</a:t>
            </a:r>
            <a:endParaRPr lang="en-IE" dirty="0"/>
          </a:p>
        </p:txBody>
      </p:sp>
    </p:spTree>
    <p:extLst>
      <p:ext uri="{BB962C8B-B14F-4D97-AF65-F5344CB8AC3E}">
        <p14:creationId xmlns:p14="http://schemas.microsoft.com/office/powerpoint/2010/main" val="182092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a:p>
        </p:txBody>
      </p:sp>
      <p:sp>
        <p:nvSpPr>
          <p:cNvPr id="3" name="Title 2"/>
          <p:cNvSpPr>
            <a:spLocks noGrp="1"/>
          </p:cNvSpPr>
          <p:nvPr>
            <p:ph type="title"/>
          </p:nvPr>
        </p:nvSpPr>
        <p:spPr/>
        <p:txBody>
          <a:bodyPr/>
          <a:lstStyle/>
          <a:p>
            <a:r>
              <a:rPr lang="en-IE" dirty="0"/>
              <a:t>PubMed literature mining</a:t>
            </a:r>
          </a:p>
        </p:txBody>
      </p:sp>
    </p:spTree>
    <p:extLst>
      <p:ext uri="{BB962C8B-B14F-4D97-AF65-F5344CB8AC3E}">
        <p14:creationId xmlns:p14="http://schemas.microsoft.com/office/powerpoint/2010/main" val="125514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One unique aspect of the algorithm de-</a:t>
            </a:r>
            <a:r>
              <a:rPr lang="en-IE" dirty="0" err="1"/>
              <a:t>velopment</a:t>
            </a:r>
            <a:r>
              <a:rPr lang="en-IE" dirty="0"/>
              <a:t> process is the quality as well as the </a:t>
            </a:r>
            <a:r>
              <a:rPr lang="en-IE" dirty="0" err="1"/>
              <a:t>comprehen-siveness</a:t>
            </a:r>
            <a:r>
              <a:rPr lang="en-IE" dirty="0"/>
              <a:t> of the training data. Specifically, we have </a:t>
            </a:r>
            <a:r>
              <a:rPr lang="en-IE" dirty="0" err="1"/>
              <a:t>performeda</a:t>
            </a:r>
            <a:r>
              <a:rPr lang="en-IE" dirty="0"/>
              <a:t> large-scale RNA-</a:t>
            </a:r>
            <a:r>
              <a:rPr lang="en-IE" dirty="0" err="1"/>
              <a:t>seq</a:t>
            </a:r>
            <a:r>
              <a:rPr lang="en-IE" dirty="0"/>
              <a:t> study to globally profile the </a:t>
            </a:r>
            <a:r>
              <a:rPr lang="en-IE" dirty="0" err="1"/>
              <a:t>impacton</a:t>
            </a:r>
            <a:r>
              <a:rPr lang="en-IE" dirty="0"/>
              <a:t> target expression by individual miRNAs. To our </a:t>
            </a:r>
            <a:r>
              <a:rPr lang="en-IE" dirty="0" err="1"/>
              <a:t>knowl</a:t>
            </a:r>
            <a:r>
              <a:rPr lang="en-IE" dirty="0"/>
              <a:t>-edge, our RNA-</a:t>
            </a:r>
            <a:r>
              <a:rPr lang="en-IE" dirty="0" err="1"/>
              <a:t>seq</a:t>
            </a:r>
            <a:r>
              <a:rPr lang="en-IE" dirty="0"/>
              <a:t> profiling dataset, consisting of 1.5 </a:t>
            </a:r>
            <a:r>
              <a:rPr lang="en-IE" dirty="0" err="1"/>
              <a:t>bil</a:t>
            </a:r>
            <a:r>
              <a:rPr lang="en-IE" dirty="0"/>
              <a:t>-lion reads from 52 RNA samples, represents the largest </a:t>
            </a:r>
            <a:r>
              <a:rPr lang="en-IE" dirty="0" err="1"/>
              <a:t>ofits</a:t>
            </a:r>
            <a:r>
              <a:rPr lang="en-IE" dirty="0"/>
              <a:t> kind for miRNA target analysis. By focusing on </a:t>
            </a:r>
            <a:r>
              <a:rPr lang="en-IE" dirty="0" err="1"/>
              <a:t>tran</a:t>
            </a:r>
            <a:r>
              <a:rPr lang="en-IE" dirty="0"/>
              <a:t>-scripts that are downregulated by miRNA </a:t>
            </a:r>
            <a:r>
              <a:rPr lang="en-IE" dirty="0" err="1"/>
              <a:t>overexpression,we</a:t>
            </a:r>
            <a:r>
              <a:rPr lang="en-IE" dirty="0"/>
              <a:t> were able to discover and further quantify miRNA tar-</a:t>
            </a:r>
            <a:r>
              <a:rPr lang="en-IE" dirty="0" err="1"/>
              <a:t>geting</a:t>
            </a:r>
            <a:r>
              <a:rPr lang="en-IE" dirty="0"/>
              <a:t> features that are characteristic of target </a:t>
            </a:r>
            <a:r>
              <a:rPr lang="en-IE" dirty="0" err="1"/>
              <a:t>downregu-lation</a:t>
            </a:r>
            <a:r>
              <a:rPr lang="en-IE" dirty="0"/>
              <a:t>. On the other hand, we also </a:t>
            </a:r>
            <a:r>
              <a:rPr lang="en-IE" dirty="0" err="1"/>
              <a:t>analyzed</a:t>
            </a:r>
            <a:r>
              <a:rPr lang="en-IE" dirty="0"/>
              <a:t> public CLIP-ligation data (10,11) to identify paired miRNA/target </a:t>
            </a:r>
            <a:r>
              <a:rPr lang="en-IE" dirty="0" err="1"/>
              <a:t>tran</a:t>
            </a:r>
            <a:r>
              <a:rPr lang="en-IE" dirty="0"/>
              <a:t>-scripts that reside in the same </a:t>
            </a:r>
            <a:r>
              <a:rPr lang="en-IE" dirty="0" err="1"/>
              <a:t>miRISC</a:t>
            </a:r>
            <a:r>
              <a:rPr lang="en-IE" dirty="0"/>
              <a:t> complex.</a:t>
            </a:r>
          </a:p>
        </p:txBody>
      </p:sp>
      <p:sp>
        <p:nvSpPr>
          <p:cNvPr id="3" name="Title 2"/>
          <p:cNvSpPr>
            <a:spLocks noGrp="1"/>
          </p:cNvSpPr>
          <p:nvPr>
            <p:ph type="title"/>
          </p:nvPr>
        </p:nvSpPr>
        <p:spPr/>
        <p:txBody>
          <a:bodyPr/>
          <a:lstStyle/>
          <a:p>
            <a:r>
              <a:rPr lang="en-US" dirty="0" smtClean="0"/>
              <a:t>2020 updates</a:t>
            </a:r>
            <a:endParaRPr lang="en-IE" dirty="0"/>
          </a:p>
        </p:txBody>
      </p:sp>
    </p:spTree>
    <p:extLst>
      <p:ext uri="{BB962C8B-B14F-4D97-AF65-F5344CB8AC3E}">
        <p14:creationId xmlns:p14="http://schemas.microsoft.com/office/powerpoint/2010/main" val="219521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All database tables </a:t>
            </a:r>
            <a:r>
              <a:rPr lang="en-IE" dirty="0" smtClean="0"/>
              <a:t>from </a:t>
            </a:r>
            <a:r>
              <a:rPr lang="en-IE" dirty="0" err="1" smtClean="0"/>
              <a:t>miRBase</a:t>
            </a:r>
            <a:r>
              <a:rPr lang="en-IE" dirty="0" smtClean="0"/>
              <a:t> </a:t>
            </a:r>
            <a:r>
              <a:rPr lang="en-IE" dirty="0"/>
              <a:t>were imported and linked to other tables in </a:t>
            </a:r>
            <a:r>
              <a:rPr lang="en-IE" dirty="0" err="1"/>
              <a:t>miRDB.mRNA</a:t>
            </a:r>
            <a:r>
              <a:rPr lang="en-IE" dirty="0"/>
              <a:t> sequences and annotation files were downloaded from </a:t>
            </a:r>
            <a:r>
              <a:rPr lang="en-IE" dirty="0" err="1"/>
              <a:t>theNCBI</a:t>
            </a:r>
            <a:r>
              <a:rPr lang="en-IE" dirty="0"/>
              <a:t> databases (Benson et al. 2007; </a:t>
            </a:r>
            <a:r>
              <a:rPr lang="en-IE" dirty="0" err="1"/>
              <a:t>Maglott</a:t>
            </a:r>
            <a:r>
              <a:rPr lang="en-IE" dirty="0"/>
              <a:t> et al. 2007). Transcript39-UTR sequences from human, mouse, rat, dog, and chicken </a:t>
            </a:r>
            <a:r>
              <a:rPr lang="en-IE" dirty="0" err="1"/>
              <a:t>wereparsed</a:t>
            </a:r>
            <a:r>
              <a:rPr lang="en-IE" dirty="0"/>
              <a:t> from the </a:t>
            </a:r>
            <a:r>
              <a:rPr lang="en-IE" dirty="0" err="1"/>
              <a:t>GenBank</a:t>
            </a:r>
            <a:r>
              <a:rPr lang="en-IE" dirty="0"/>
              <a:t> files with </a:t>
            </a:r>
            <a:r>
              <a:rPr lang="en-IE" dirty="0" err="1"/>
              <a:t>BioPerl</a:t>
            </a:r>
            <a:r>
              <a:rPr lang="en-IE" dirty="0"/>
              <a:t> (http://www.bioperl.org), and genome-wide miRNA target prediction was </a:t>
            </a:r>
            <a:r>
              <a:rPr lang="en-IE" dirty="0" err="1"/>
              <a:t>performedwith</a:t>
            </a:r>
            <a:r>
              <a:rPr lang="en-IE" dirty="0"/>
              <a:t> a newly developed bioinformatics tool, MirTarget2 (Wang </a:t>
            </a:r>
            <a:r>
              <a:rPr lang="en-IE" dirty="0" err="1"/>
              <a:t>andEl</a:t>
            </a:r>
            <a:r>
              <a:rPr lang="en-IE" dirty="0"/>
              <a:t> </a:t>
            </a:r>
            <a:r>
              <a:rPr lang="en-IE" dirty="0" err="1"/>
              <a:t>Naqa</a:t>
            </a:r>
            <a:r>
              <a:rPr lang="en-IE" dirty="0"/>
              <a:t> 2008</a:t>
            </a:r>
            <a:r>
              <a:rPr lang="en-IE" dirty="0" smtClean="0"/>
              <a:t>)</a:t>
            </a:r>
          </a:p>
          <a:p>
            <a:r>
              <a:rPr lang="en-IE" dirty="0"/>
              <a:t> Predicted transcript targets were then imported </a:t>
            </a:r>
            <a:r>
              <a:rPr lang="en-IE" dirty="0" smtClean="0"/>
              <a:t>into </a:t>
            </a:r>
            <a:r>
              <a:rPr lang="en-IE" dirty="0" err="1" smtClean="0"/>
              <a:t>miRDB</a:t>
            </a:r>
            <a:r>
              <a:rPr lang="en-IE" dirty="0"/>
              <a:t>. Multiple transcripts from the same genes were </a:t>
            </a:r>
            <a:r>
              <a:rPr lang="en-IE" dirty="0" smtClean="0"/>
              <a:t>mapped using </a:t>
            </a:r>
            <a:r>
              <a:rPr lang="en-IE" dirty="0"/>
              <a:t>NCBI gene index files, and the transcript with the </a:t>
            </a:r>
            <a:r>
              <a:rPr lang="en-IE" dirty="0" err="1"/>
              <a:t>highesttarget</a:t>
            </a:r>
            <a:r>
              <a:rPr lang="en-IE" dirty="0"/>
              <a:t> prediction score was presented on the website. Target pre-diction results for all the transcripts were also available for </a:t>
            </a:r>
            <a:r>
              <a:rPr lang="en-IE" dirty="0" err="1"/>
              <a:t>batchdownload</a:t>
            </a:r>
            <a:r>
              <a:rPr lang="en-IE" dirty="0"/>
              <a:t> from the Data Download page on the </a:t>
            </a:r>
            <a:r>
              <a:rPr lang="en-IE" dirty="0" err="1"/>
              <a:t>miRDB</a:t>
            </a:r>
            <a:r>
              <a:rPr lang="en-IE" dirty="0"/>
              <a:t> </a:t>
            </a:r>
            <a:r>
              <a:rPr lang="en-IE" dirty="0" smtClean="0"/>
              <a:t>website</a:t>
            </a:r>
          </a:p>
          <a:p>
            <a:r>
              <a:rPr lang="en-IE" dirty="0"/>
              <a:t>Pathway data were downloaded from the PANTHER database(</a:t>
            </a:r>
            <a:r>
              <a:rPr lang="en-IE" dirty="0" err="1"/>
              <a:t>Mi</a:t>
            </a:r>
            <a:r>
              <a:rPr lang="en-IE" dirty="0"/>
              <a:t> et al. 2005). For each pathway, target prediction </a:t>
            </a:r>
            <a:r>
              <a:rPr lang="en-IE" dirty="0" err="1"/>
              <a:t>wasperformed</a:t>
            </a:r>
            <a:r>
              <a:rPr lang="en-IE" dirty="0"/>
              <a:t> to identify miRNAs that were significantly </a:t>
            </a:r>
            <a:r>
              <a:rPr lang="en-IE" dirty="0" err="1"/>
              <a:t>associatedwith</a:t>
            </a:r>
            <a:r>
              <a:rPr lang="en-IE" dirty="0"/>
              <a:t> this pathway. Statistical significance for pathway-</a:t>
            </a:r>
            <a:r>
              <a:rPr lang="en-IE" dirty="0" err="1"/>
              <a:t>specifictarget</a:t>
            </a:r>
            <a:r>
              <a:rPr lang="en-IE" dirty="0"/>
              <a:t> enrichment was calculated with hypergeometric test </a:t>
            </a:r>
            <a:r>
              <a:rPr lang="en-IE" dirty="0" err="1"/>
              <a:t>usingall</a:t>
            </a:r>
            <a:r>
              <a:rPr lang="en-IE" dirty="0"/>
              <a:t> genes in the genome as background</a:t>
            </a:r>
          </a:p>
        </p:txBody>
      </p:sp>
      <p:sp>
        <p:nvSpPr>
          <p:cNvPr id="3" name="Title 2"/>
          <p:cNvSpPr>
            <a:spLocks noGrp="1"/>
          </p:cNvSpPr>
          <p:nvPr>
            <p:ph type="title"/>
          </p:nvPr>
        </p:nvSpPr>
        <p:spPr/>
        <p:txBody>
          <a:bodyPr/>
          <a:lstStyle/>
          <a:p>
            <a:r>
              <a:rPr lang="en-US" dirty="0" smtClean="0"/>
              <a:t>Data Source	</a:t>
            </a:r>
            <a:endParaRPr lang="en-IE" dirty="0"/>
          </a:p>
        </p:txBody>
      </p:sp>
    </p:spTree>
    <p:extLst>
      <p:ext uri="{BB962C8B-B14F-4D97-AF65-F5344CB8AC3E}">
        <p14:creationId xmlns:p14="http://schemas.microsoft.com/office/powerpoint/2010/main" val="154212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RFam</a:t>
            </a:r>
            <a:endParaRPr lang="en-IE" dirty="0"/>
          </a:p>
        </p:txBody>
      </p:sp>
      <p:sp>
        <p:nvSpPr>
          <p:cNvPr id="5" name="Subtitle 4"/>
          <p:cNvSpPr>
            <a:spLocks noGrp="1"/>
          </p:cNvSpPr>
          <p:nvPr>
            <p:ph type="subTitle" idx="1"/>
          </p:nvPr>
        </p:nvSpPr>
        <p:spPr/>
        <p:txBody>
          <a:bodyPr/>
          <a:lstStyle/>
          <a:p>
            <a:endParaRPr lang="en-IE"/>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375035" y="2648862"/>
            <a:ext cx="5372850" cy="1524213"/>
          </a:xfrm>
          <a:prstGeom prst="rect">
            <a:avLst/>
          </a:prstGeom>
        </p:spPr>
      </p:pic>
    </p:spTree>
    <p:extLst>
      <p:ext uri="{BB962C8B-B14F-4D97-AF65-F5344CB8AC3E}">
        <p14:creationId xmlns:p14="http://schemas.microsoft.com/office/powerpoint/2010/main" val="168792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2003</a:t>
            </a:r>
          </a:p>
          <a:p>
            <a:r>
              <a:rPr lang="en-US" dirty="0" smtClean="0"/>
              <a:t>2005</a:t>
            </a:r>
          </a:p>
          <a:p>
            <a:r>
              <a:rPr lang="en-US" dirty="0" smtClean="0"/>
              <a:t>2005  (usage)</a:t>
            </a:r>
          </a:p>
          <a:p>
            <a:r>
              <a:rPr lang="en-US" dirty="0" smtClean="0"/>
              <a:t>2009</a:t>
            </a:r>
          </a:p>
          <a:p>
            <a:r>
              <a:rPr lang="en-US" dirty="0" smtClean="0"/>
              <a:t>2011</a:t>
            </a:r>
          </a:p>
          <a:p>
            <a:r>
              <a:rPr lang="en-US" dirty="0" smtClean="0"/>
              <a:t>2012 (clustering)</a:t>
            </a:r>
          </a:p>
          <a:p>
            <a:r>
              <a:rPr lang="en-US" dirty="0" smtClean="0"/>
              <a:t>2013</a:t>
            </a:r>
          </a:p>
          <a:p>
            <a:r>
              <a:rPr lang="en-US" dirty="0" smtClean="0"/>
              <a:t>2015</a:t>
            </a:r>
          </a:p>
          <a:p>
            <a:r>
              <a:rPr lang="en-US" dirty="0" smtClean="0"/>
              <a:t>2015 (usagex2)</a:t>
            </a:r>
          </a:p>
          <a:p>
            <a:r>
              <a:rPr lang="en-US" dirty="0" smtClean="0"/>
              <a:t>2015 (molecules design)</a:t>
            </a:r>
          </a:p>
          <a:p>
            <a:r>
              <a:rPr lang="en-US" dirty="0" smtClean="0"/>
              <a:t>2018</a:t>
            </a:r>
          </a:p>
          <a:p>
            <a:r>
              <a:rPr lang="en-US" dirty="0" smtClean="0"/>
              <a:t>2018 (Analysis)</a:t>
            </a:r>
          </a:p>
          <a:p>
            <a:r>
              <a:rPr lang="en-US" dirty="0" smtClean="0"/>
              <a:t>2021</a:t>
            </a:r>
          </a:p>
          <a:p>
            <a:r>
              <a:rPr lang="en-US" dirty="0" smtClean="0"/>
              <a:t>2021 (R client)</a:t>
            </a:r>
            <a:endParaRPr lang="en-US" dirty="0"/>
          </a:p>
        </p:txBody>
      </p:sp>
      <p:sp>
        <p:nvSpPr>
          <p:cNvPr id="4" name="Title 3"/>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111156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Mirwalk</a:t>
            </a:r>
            <a:endParaRPr lang="en-IE" dirty="0"/>
          </a:p>
        </p:txBody>
      </p:sp>
      <p:sp>
        <p:nvSpPr>
          <p:cNvPr id="5" name="Subtitle 4"/>
          <p:cNvSpPr>
            <a:spLocks noGrp="1"/>
          </p:cNvSpPr>
          <p:nvPr>
            <p:ph type="subTitle" idx="1"/>
          </p:nvPr>
        </p:nvSpPr>
        <p:spPr/>
        <p:txBody>
          <a:bodyPr/>
          <a:lstStyle/>
          <a:p>
            <a:endParaRPr lang="en-IE"/>
          </a:p>
        </p:txBody>
      </p:sp>
      <p:pic>
        <p:nvPicPr>
          <p:cNvPr id="1028" name="Picture 4" descr="miRWalk 2.0 available – miRNA Blog"/>
          <p:cNvPicPr>
            <a:picLocks noChangeAspect="1" noChangeArrowheads="1"/>
          </p:cNvPicPr>
          <p:nvPr/>
        </p:nvPicPr>
        <p:blipFill>
          <a:blip r:embed="rId2">
            <a:clrChange>
              <a:clrFrom>
                <a:srgbClr val="990303"/>
              </a:clrFrom>
              <a:clrTo>
                <a:srgbClr val="990303">
                  <a:alpha val="0"/>
                </a:srgbClr>
              </a:clrTo>
            </a:clrChange>
            <a:extLst>
              <a:ext uri="{28A0092B-C50C-407E-A947-70E740481C1C}">
                <a14:useLocalDpi xmlns:a14="http://schemas.microsoft.com/office/drawing/2010/main" val="0"/>
              </a:ext>
            </a:extLst>
          </a:blip>
          <a:srcRect/>
          <a:stretch>
            <a:fillRect/>
          </a:stretch>
        </p:blipFill>
        <p:spPr bwMode="auto">
          <a:xfrm>
            <a:off x="1161415" y="2439148"/>
            <a:ext cx="5186175" cy="138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12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err="1"/>
              <a:t>Rfam</a:t>
            </a:r>
            <a:r>
              <a:rPr lang="en-IE" dirty="0"/>
              <a:t> is a collection of multiple sequence alignments and covariance models representing non-coding RNA families. </a:t>
            </a:r>
            <a:r>
              <a:rPr lang="en-IE" dirty="0" err="1"/>
              <a:t>Rfam</a:t>
            </a:r>
            <a:r>
              <a:rPr lang="en-IE" dirty="0"/>
              <a:t> is available on the web in the UK at http://www.sanger.ac.uk/Software/Rfam/ and in the US at http://rfam.wustl.edu/. These websites allow the user to search a query sequence against a library of covariance models, and view multiple sequence alignments and family annotation. The database can also be downloaded in </a:t>
            </a:r>
            <a:r>
              <a:rPr lang="en-IE" dirty="0" err="1"/>
              <a:t>flatfile</a:t>
            </a:r>
            <a:r>
              <a:rPr lang="en-IE" dirty="0"/>
              <a:t> form and searched locally using the INFERNAL package (http://infernal.wustl.edu/). The first release of </a:t>
            </a:r>
            <a:r>
              <a:rPr lang="en-IE" dirty="0" err="1"/>
              <a:t>Rfam</a:t>
            </a:r>
            <a:r>
              <a:rPr lang="en-IE" dirty="0"/>
              <a:t> (1.0) contains 25 families, which annotate over 50 000 non-coding RNA genes in the taxonomic divisions of the EMBL nucleotide database.</a:t>
            </a:r>
          </a:p>
        </p:txBody>
      </p:sp>
      <p:sp>
        <p:nvSpPr>
          <p:cNvPr id="3" name="Title 2"/>
          <p:cNvSpPr>
            <a:spLocks noGrp="1"/>
          </p:cNvSpPr>
          <p:nvPr>
            <p:ph type="title"/>
          </p:nvPr>
        </p:nvSpPr>
        <p:spPr/>
        <p:txBody>
          <a:bodyPr/>
          <a:lstStyle/>
          <a:p>
            <a:r>
              <a:rPr lang="en-US" dirty="0" smtClean="0"/>
              <a:t>2003</a:t>
            </a:r>
            <a:endParaRPr lang="en-IE" dirty="0"/>
          </a:p>
        </p:txBody>
      </p:sp>
    </p:spTree>
    <p:extLst>
      <p:ext uri="{BB962C8B-B14F-4D97-AF65-F5344CB8AC3E}">
        <p14:creationId xmlns:p14="http://schemas.microsoft.com/office/powerpoint/2010/main" val="95480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database has grown dramatically over the past two </a:t>
            </a:r>
            <a:r>
              <a:rPr lang="en-IE" dirty="0" err="1"/>
              <a:t>years:from</a:t>
            </a:r>
            <a:r>
              <a:rPr lang="en-IE" dirty="0"/>
              <a:t> 25 families annotating around55000 regions in the nucleo-tidesequencesdatabasesinrelease1.0,to379familiesannotatingover 280 000 regions in release 6.1. This growth is partly due to </a:t>
            </a:r>
            <a:r>
              <a:rPr lang="en-IE" dirty="0" err="1"/>
              <a:t>asignificant</a:t>
            </a:r>
            <a:r>
              <a:rPr lang="en-IE" dirty="0"/>
              <a:t> increase in scope. The evolution of some large </a:t>
            </a:r>
            <a:r>
              <a:rPr lang="en-IE" dirty="0" err="1"/>
              <a:t>genefamilies</a:t>
            </a:r>
            <a:r>
              <a:rPr lang="en-IE" dirty="0"/>
              <a:t>, such as miRNAs and </a:t>
            </a:r>
            <a:r>
              <a:rPr lang="en-IE" dirty="0" err="1"/>
              <a:t>snoRNAs</a:t>
            </a:r>
            <a:r>
              <a:rPr lang="en-IE" dirty="0"/>
              <a:t>, is constrained </a:t>
            </a:r>
            <a:r>
              <a:rPr lang="en-IE" dirty="0" err="1"/>
              <a:t>partiallyby</a:t>
            </a:r>
            <a:r>
              <a:rPr lang="en-IE" dirty="0"/>
              <a:t> inter-molecular base-pairing, and thus they do not </a:t>
            </a:r>
            <a:r>
              <a:rPr lang="en-IE" dirty="0" err="1"/>
              <a:t>conservesignificant</a:t>
            </a:r>
            <a:r>
              <a:rPr lang="en-IE" dirty="0"/>
              <a:t> sequence or secondary </a:t>
            </a:r>
            <a:r>
              <a:rPr lang="en-IE" dirty="0" smtClean="0"/>
              <a:t>structure</a:t>
            </a:r>
          </a:p>
          <a:p>
            <a:r>
              <a:rPr lang="en-IE" dirty="0"/>
              <a:t>This increased scope has led to the introduction of a </a:t>
            </a:r>
            <a:r>
              <a:rPr lang="en-IE" dirty="0" err="1"/>
              <a:t>limitedtype</a:t>
            </a:r>
            <a:r>
              <a:rPr lang="en-IE" dirty="0"/>
              <a:t> ontology, with the top-level types representing the </a:t>
            </a:r>
            <a:r>
              <a:rPr lang="en-IE" dirty="0" err="1"/>
              <a:t>threeclasses</a:t>
            </a:r>
            <a:r>
              <a:rPr lang="en-IE" dirty="0"/>
              <a:t> of structured RNA discussed above—‘Gene’, ‘</a:t>
            </a:r>
            <a:r>
              <a:rPr lang="en-IE" dirty="0" err="1"/>
              <a:t>Intron’and</a:t>
            </a:r>
            <a:r>
              <a:rPr lang="en-IE" dirty="0"/>
              <a:t> ‘Cis-</a:t>
            </a:r>
            <a:r>
              <a:rPr lang="en-IE" dirty="0" err="1"/>
              <a:t>reg</a:t>
            </a:r>
            <a:r>
              <a:rPr lang="en-IE" dirty="0"/>
              <a:t>’. The database currently contains 308 </a:t>
            </a:r>
            <a:r>
              <a:rPr lang="en-IE" dirty="0" err="1"/>
              <a:t>genefamilies</a:t>
            </a:r>
            <a:r>
              <a:rPr lang="en-IE" dirty="0"/>
              <a:t>, 69cis-regulatory elements and two self-</a:t>
            </a:r>
            <a:r>
              <a:rPr lang="en-IE" dirty="0" err="1"/>
              <a:t>splicingintrons</a:t>
            </a:r>
            <a:r>
              <a:rPr lang="en-IE" dirty="0"/>
              <a:t>. The type field provides one of the primary entry </a:t>
            </a:r>
            <a:r>
              <a:rPr lang="en-IE" dirty="0" err="1"/>
              <a:t>pointsfor</a:t>
            </a:r>
            <a:r>
              <a:rPr lang="en-IE" dirty="0"/>
              <a:t> family browsing and searching, enabling the user </a:t>
            </a:r>
            <a:r>
              <a:rPr lang="en-IE" dirty="0" err="1"/>
              <a:t>toquickly</a:t>
            </a:r>
            <a:r>
              <a:rPr lang="en-IE" dirty="0"/>
              <a:t> identify all </a:t>
            </a:r>
            <a:r>
              <a:rPr lang="en-IE" dirty="0" err="1"/>
              <a:t>snoRNA</a:t>
            </a:r>
            <a:r>
              <a:rPr lang="en-IE" dirty="0"/>
              <a:t> gene families for instance, </a:t>
            </a:r>
            <a:r>
              <a:rPr lang="en-IE" dirty="0" err="1"/>
              <a:t>orto</a:t>
            </a:r>
            <a:r>
              <a:rPr lang="en-IE" dirty="0"/>
              <a:t> find all riboswitches in the </a:t>
            </a:r>
            <a:r>
              <a:rPr lang="en-IE" dirty="0" err="1"/>
              <a:t>database.One</a:t>
            </a:r>
            <a:r>
              <a:rPr lang="en-IE" dirty="0"/>
              <a:t> of the primary uses of the </a:t>
            </a:r>
            <a:r>
              <a:rPr lang="en-IE" dirty="0" err="1"/>
              <a:t>Rfam</a:t>
            </a:r>
            <a:r>
              <a:rPr lang="en-IE" dirty="0"/>
              <a:t> database is to search </a:t>
            </a:r>
            <a:r>
              <a:rPr lang="en-IE" dirty="0" err="1"/>
              <a:t>forhomologues</a:t>
            </a:r>
            <a:r>
              <a:rPr lang="en-IE" dirty="0"/>
              <a:t> of known RNAs in a query sequence</a:t>
            </a:r>
          </a:p>
        </p:txBody>
      </p:sp>
      <p:sp>
        <p:nvSpPr>
          <p:cNvPr id="3" name="Title 2"/>
          <p:cNvSpPr>
            <a:spLocks noGrp="1"/>
          </p:cNvSpPr>
          <p:nvPr>
            <p:ph type="title"/>
          </p:nvPr>
        </p:nvSpPr>
        <p:spPr/>
        <p:txBody>
          <a:bodyPr/>
          <a:lstStyle/>
          <a:p>
            <a:r>
              <a:rPr lang="en-US" dirty="0" smtClean="0"/>
              <a:t>2004</a:t>
            </a:r>
            <a:endParaRPr lang="en-IE" dirty="0"/>
          </a:p>
        </p:txBody>
      </p:sp>
      <p:pic>
        <p:nvPicPr>
          <p:cNvPr id="4" name="Picture 3"/>
          <p:cNvPicPr>
            <a:picLocks noChangeAspect="1"/>
          </p:cNvPicPr>
          <p:nvPr/>
        </p:nvPicPr>
        <p:blipFill>
          <a:blip r:embed="rId2"/>
          <a:stretch>
            <a:fillRect/>
          </a:stretch>
        </p:blipFill>
        <p:spPr>
          <a:xfrm>
            <a:off x="4164019" y="4294016"/>
            <a:ext cx="6411220" cy="4810796"/>
          </a:xfrm>
          <a:prstGeom prst="rect">
            <a:avLst/>
          </a:prstGeom>
        </p:spPr>
      </p:pic>
    </p:spTree>
    <p:extLst>
      <p:ext uri="{BB962C8B-B14F-4D97-AF65-F5344CB8AC3E}">
        <p14:creationId xmlns:p14="http://schemas.microsoft.com/office/powerpoint/2010/main" val="375086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a:t>
            </a:r>
            <a:r>
              <a:rPr lang="en-IE" dirty="0" err="1"/>
              <a:t>Rfam</a:t>
            </a:r>
            <a:r>
              <a:rPr lang="en-IE" dirty="0"/>
              <a:t> Web servers allow the user to browse the repertoire of </a:t>
            </a:r>
            <a:r>
              <a:rPr lang="en-IE" dirty="0" err="1"/>
              <a:t>ncRNA</a:t>
            </a:r>
            <a:r>
              <a:rPr lang="en-IE" dirty="0"/>
              <a:t> families in </a:t>
            </a:r>
            <a:r>
              <a:rPr lang="en-IE" dirty="0" err="1"/>
              <a:t>theentire</a:t>
            </a:r>
            <a:r>
              <a:rPr lang="en-IE" dirty="0"/>
              <a:t> database or in a genome of interest; search the database using keywords, </a:t>
            </a:r>
            <a:r>
              <a:rPr lang="en-IE" dirty="0" err="1"/>
              <a:t>sequenceidentifiers</a:t>
            </a:r>
            <a:r>
              <a:rPr lang="en-IE" dirty="0"/>
              <a:t> or short nucleotide sequences; read a short description of the function </a:t>
            </a:r>
            <a:r>
              <a:rPr lang="en-IE" dirty="0" err="1"/>
              <a:t>offamily</a:t>
            </a:r>
            <a:r>
              <a:rPr lang="en-IE" dirty="0"/>
              <a:t> members; view structure annotated multiple sequence alignments; and view </a:t>
            </a:r>
            <a:r>
              <a:rPr lang="en-IE" dirty="0" err="1"/>
              <a:t>thetaxonomic</a:t>
            </a:r>
            <a:r>
              <a:rPr lang="en-IE" dirty="0"/>
              <a:t> distribution of family members. The protocol below describes some of </a:t>
            </a:r>
            <a:r>
              <a:rPr lang="en-IE" dirty="0" err="1"/>
              <a:t>theabove</a:t>
            </a:r>
            <a:r>
              <a:rPr lang="en-IE" dirty="0"/>
              <a:t> functions. The description here relates to use of </a:t>
            </a:r>
            <a:r>
              <a:rPr lang="en-IE" dirty="0" err="1"/>
              <a:t>Rfam</a:t>
            </a:r>
            <a:r>
              <a:rPr lang="en-IE" dirty="0"/>
              <a:t> 6.1 in August 2004</a:t>
            </a:r>
            <a:r>
              <a:rPr lang="en-IE" dirty="0" smtClean="0"/>
              <a:t>.</a:t>
            </a:r>
          </a:p>
          <a:p>
            <a:endParaRPr lang="en-US" dirty="0"/>
          </a:p>
          <a:p>
            <a:endParaRPr lang="en-US" dirty="0" smtClean="0"/>
          </a:p>
          <a:p>
            <a:endParaRPr lang="en-US" dirty="0"/>
          </a:p>
          <a:p>
            <a:r>
              <a:rPr lang="en-US" dirty="0" smtClean="0"/>
              <a:t>A guide</a:t>
            </a:r>
            <a:endParaRPr lang="en-IE" dirty="0"/>
          </a:p>
        </p:txBody>
      </p:sp>
      <p:sp>
        <p:nvSpPr>
          <p:cNvPr id="3" name="Title 2"/>
          <p:cNvSpPr>
            <a:spLocks noGrp="1"/>
          </p:cNvSpPr>
          <p:nvPr>
            <p:ph type="title"/>
          </p:nvPr>
        </p:nvSpPr>
        <p:spPr/>
        <p:txBody>
          <a:bodyPr/>
          <a:lstStyle/>
          <a:p>
            <a:r>
              <a:rPr lang="en-US" dirty="0" smtClean="0"/>
              <a:t>2005</a:t>
            </a:r>
            <a:endParaRPr lang="en-IE" dirty="0"/>
          </a:p>
        </p:txBody>
      </p:sp>
    </p:spTree>
    <p:extLst>
      <p:ext uri="{BB962C8B-B14F-4D97-AF65-F5344CB8AC3E}">
        <p14:creationId xmlns:p14="http://schemas.microsoft.com/office/powerpoint/2010/main" val="469247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All </a:t>
            </a:r>
            <a:r>
              <a:rPr lang="en-IE" dirty="0" err="1"/>
              <a:t>Rfam</a:t>
            </a:r>
            <a:r>
              <a:rPr lang="en-IE" dirty="0"/>
              <a:t> models are searched against an </a:t>
            </a:r>
            <a:r>
              <a:rPr lang="en-IE" dirty="0" err="1"/>
              <a:t>underlyingnucleotide</a:t>
            </a:r>
            <a:r>
              <a:rPr lang="en-IE" dirty="0"/>
              <a:t> sequence database, known as </a:t>
            </a:r>
            <a:r>
              <a:rPr lang="en-IE" dirty="0" err="1"/>
              <a:t>RFAMSEQ,which</a:t>
            </a:r>
            <a:r>
              <a:rPr lang="en-IE" dirty="0"/>
              <a:t> is derived from the EMBL nucleotide </a:t>
            </a:r>
            <a:r>
              <a:rPr lang="en-IE" dirty="0" err="1"/>
              <a:t>sequencedatabase</a:t>
            </a:r>
            <a:r>
              <a:rPr lang="en-IE" dirty="0"/>
              <a:t> (4). Prior to release 9.0, RFAMSEQ </a:t>
            </a:r>
            <a:r>
              <a:rPr lang="en-IE" dirty="0" err="1"/>
              <a:t>representedonly</a:t>
            </a:r>
            <a:r>
              <a:rPr lang="en-IE" dirty="0"/>
              <a:t> the various species sections of EMBL. These </a:t>
            </a:r>
            <a:r>
              <a:rPr lang="en-IE" dirty="0" err="1"/>
              <a:t>sectionscontained</a:t>
            </a:r>
            <a:r>
              <a:rPr lang="en-IE" dirty="0"/>
              <a:t> only sequences that were considered to be </a:t>
            </a:r>
            <a:r>
              <a:rPr lang="en-IE" dirty="0" err="1"/>
              <a:t>offinished</a:t>
            </a:r>
            <a:r>
              <a:rPr lang="en-IE" dirty="0"/>
              <a:t>  quality  and  excluded  sequences  from  </a:t>
            </a:r>
            <a:r>
              <a:rPr lang="en-IE" dirty="0" err="1"/>
              <a:t>manyimportant</a:t>
            </a:r>
            <a:r>
              <a:rPr lang="en-IE" dirty="0"/>
              <a:t> genomes. With release 9.0, RFAMSEQ </a:t>
            </a:r>
            <a:r>
              <a:rPr lang="en-IE" dirty="0" err="1"/>
              <a:t>hasbeen</a:t>
            </a:r>
            <a:r>
              <a:rPr lang="en-IE" dirty="0"/>
              <a:t> expanded to include the whole genome shotgun(WGS) and environmental sequence (ENV) </a:t>
            </a:r>
            <a:r>
              <a:rPr lang="en-IE" dirty="0" err="1"/>
              <a:t>divisions.These</a:t>
            </a:r>
            <a:r>
              <a:rPr lang="en-IE" dirty="0"/>
              <a:t> changes have increased the number of </a:t>
            </a:r>
            <a:r>
              <a:rPr lang="en-IE" dirty="0" err="1"/>
              <a:t>sequencesin</a:t>
            </a:r>
            <a:r>
              <a:rPr lang="en-IE" dirty="0"/>
              <a:t> RFAMSEQ by more than an order of magnitude(2 225 030  sequences  in  </a:t>
            </a:r>
            <a:r>
              <a:rPr lang="en-IE" dirty="0" err="1"/>
              <a:t>Rfam</a:t>
            </a:r>
            <a:r>
              <a:rPr lang="en-IE" dirty="0"/>
              <a:t>  8.0  versus  29 574 458sequences in </a:t>
            </a:r>
            <a:r>
              <a:rPr lang="en-IE" dirty="0" err="1"/>
              <a:t>Rfam</a:t>
            </a:r>
            <a:r>
              <a:rPr lang="en-IE" dirty="0"/>
              <a:t> </a:t>
            </a:r>
            <a:r>
              <a:rPr lang="en-IE" dirty="0" smtClean="0"/>
              <a:t>9.0</a:t>
            </a:r>
          </a:p>
          <a:p>
            <a:r>
              <a:rPr lang="en-IE" dirty="0"/>
              <a:t>Sequence </a:t>
            </a:r>
            <a:r>
              <a:rPr lang="en-IE" dirty="0" smtClean="0"/>
              <a:t>filters</a:t>
            </a:r>
          </a:p>
          <a:p>
            <a:r>
              <a:rPr lang="en-IE" dirty="0"/>
              <a:t>One of the primary </a:t>
            </a:r>
            <a:r>
              <a:rPr lang="en-IE" dirty="0" err="1"/>
              <a:t>lim-itations</a:t>
            </a:r>
            <a:r>
              <a:rPr lang="en-IE" dirty="0"/>
              <a:t> of the </a:t>
            </a:r>
            <a:r>
              <a:rPr lang="en-IE" dirty="0" err="1"/>
              <a:t>Rfam</a:t>
            </a:r>
            <a:r>
              <a:rPr lang="en-IE" dirty="0"/>
              <a:t> annotation pipe-line has been the </a:t>
            </a:r>
            <a:r>
              <a:rPr lang="en-IE" dirty="0" err="1"/>
              <a:t>useof</a:t>
            </a:r>
            <a:r>
              <a:rPr lang="en-IE" dirty="0"/>
              <a:t> BLAST-based sequence filters, which are likely to com-promise search sensitivity. In order to address this issue </a:t>
            </a:r>
            <a:r>
              <a:rPr lang="en-IE" dirty="0" err="1"/>
              <a:t>atleast</a:t>
            </a:r>
            <a:r>
              <a:rPr lang="en-IE" dirty="0"/>
              <a:t> partially, NCBI-BLAST has been replaced with </a:t>
            </a:r>
            <a:r>
              <a:rPr lang="en-IE" dirty="0" err="1"/>
              <a:t>aWU</a:t>
            </a:r>
            <a:r>
              <a:rPr lang="en-IE" dirty="0"/>
              <a:t>-BLAST search, which has been tuned for high </a:t>
            </a:r>
            <a:r>
              <a:rPr lang="en-IE" dirty="0" err="1"/>
              <a:t>sensi-tivity</a:t>
            </a:r>
            <a:r>
              <a:rPr lang="en-IE" dirty="0"/>
              <a:t> and low sequence similarity. </a:t>
            </a:r>
            <a:endParaRPr lang="en-IE" dirty="0" smtClean="0"/>
          </a:p>
          <a:p>
            <a:r>
              <a:rPr lang="en-IE" dirty="0"/>
              <a:t>Iteration of </a:t>
            </a:r>
            <a:r>
              <a:rPr lang="en-IE" dirty="0" err="1" smtClean="0"/>
              <a:t>familie</a:t>
            </a:r>
            <a:endParaRPr lang="en-IE" dirty="0" smtClean="0"/>
          </a:p>
          <a:p>
            <a:r>
              <a:rPr lang="en-IE" dirty="0"/>
              <a:t>In order to improve the species and sequence depth </a:t>
            </a:r>
            <a:r>
              <a:rPr lang="en-IE" dirty="0" err="1"/>
              <a:t>ofindividual</a:t>
            </a:r>
            <a:r>
              <a:rPr lang="en-IE" dirty="0"/>
              <a:t> </a:t>
            </a:r>
            <a:r>
              <a:rPr lang="en-IE" dirty="0" err="1"/>
              <a:t>Rfam</a:t>
            </a:r>
            <a:r>
              <a:rPr lang="en-IE" dirty="0"/>
              <a:t> families, more than 370 families </a:t>
            </a:r>
            <a:r>
              <a:rPr lang="en-IE" dirty="0" err="1"/>
              <a:t>havebeen</a:t>
            </a:r>
            <a:r>
              <a:rPr lang="en-IE" dirty="0"/>
              <a:t> expanded by an ‘iteration’ process, in which </a:t>
            </a:r>
            <a:r>
              <a:rPr lang="en-IE" dirty="0" err="1"/>
              <a:t>somesequences</a:t>
            </a:r>
            <a:r>
              <a:rPr lang="en-IE" dirty="0"/>
              <a:t> in the FULL alignment are chosen for promo-</a:t>
            </a:r>
            <a:r>
              <a:rPr lang="en-IE" dirty="0" err="1"/>
              <a:t>tion</a:t>
            </a:r>
            <a:r>
              <a:rPr lang="en-IE" dirty="0"/>
              <a:t> to the SEED alignment</a:t>
            </a:r>
            <a:r>
              <a:rPr lang="en-IE" dirty="0" smtClean="0"/>
              <a:t>.</a:t>
            </a:r>
          </a:p>
          <a:p>
            <a:r>
              <a:rPr lang="en-IE" dirty="0"/>
              <a:t>New graphical representations of secondary </a:t>
            </a:r>
            <a:r>
              <a:rPr lang="en-IE" dirty="0" err="1"/>
              <a:t>structureshave</a:t>
            </a:r>
            <a:r>
              <a:rPr lang="en-IE" dirty="0"/>
              <a:t> been added to the </a:t>
            </a:r>
            <a:r>
              <a:rPr lang="en-IE" dirty="0" err="1"/>
              <a:t>Rfam</a:t>
            </a:r>
            <a:r>
              <a:rPr lang="en-IE" dirty="0"/>
              <a:t> website</a:t>
            </a:r>
            <a:r>
              <a:rPr lang="en-IE" dirty="0" smtClean="0"/>
              <a:t>,</a:t>
            </a:r>
          </a:p>
          <a:p>
            <a:r>
              <a:rPr lang="en-IE" dirty="0"/>
              <a:t>The </a:t>
            </a:r>
            <a:r>
              <a:rPr lang="en-IE" dirty="0" err="1"/>
              <a:t>Rfam</a:t>
            </a:r>
            <a:r>
              <a:rPr lang="en-IE" dirty="0"/>
              <a:t> website now draws textual annotation of </a:t>
            </a:r>
            <a:r>
              <a:rPr lang="en-IE" dirty="0" err="1"/>
              <a:t>RNAfamilies</a:t>
            </a:r>
            <a:r>
              <a:rPr lang="en-IE" dirty="0"/>
              <a:t> directly from the scientific community, </a:t>
            </a:r>
            <a:r>
              <a:rPr lang="en-IE" dirty="0" err="1"/>
              <a:t>throughthe</a:t>
            </a:r>
            <a:r>
              <a:rPr lang="en-IE" dirty="0"/>
              <a:t> online </a:t>
            </a:r>
            <a:r>
              <a:rPr lang="en-IE" dirty="0" err="1"/>
              <a:t>encyclopedia</a:t>
            </a:r>
            <a:r>
              <a:rPr lang="en-IE" dirty="0"/>
              <a:t> Wikipedia. Any updates to </a:t>
            </a:r>
            <a:r>
              <a:rPr lang="en-IE" dirty="0" err="1"/>
              <a:t>rele-vant</a:t>
            </a:r>
            <a:r>
              <a:rPr lang="en-IE" dirty="0"/>
              <a:t> Wikipedia articles are downloaded on a nightly </a:t>
            </a:r>
            <a:r>
              <a:rPr lang="en-IE" dirty="0" err="1"/>
              <a:t>basisusing</a:t>
            </a:r>
            <a:r>
              <a:rPr lang="en-IE" dirty="0"/>
              <a:t> the </a:t>
            </a:r>
            <a:r>
              <a:rPr lang="en-IE" dirty="0" err="1"/>
              <a:t>MediaWiki</a:t>
            </a:r>
            <a:r>
              <a:rPr lang="en-IE" dirty="0"/>
              <a:t> AP</a:t>
            </a:r>
          </a:p>
        </p:txBody>
      </p:sp>
      <p:sp>
        <p:nvSpPr>
          <p:cNvPr id="3" name="Title 2"/>
          <p:cNvSpPr>
            <a:spLocks noGrp="1"/>
          </p:cNvSpPr>
          <p:nvPr>
            <p:ph type="title"/>
          </p:nvPr>
        </p:nvSpPr>
        <p:spPr/>
        <p:txBody>
          <a:bodyPr/>
          <a:lstStyle/>
          <a:p>
            <a:r>
              <a:rPr lang="en-US" dirty="0" smtClean="0"/>
              <a:t>2008</a:t>
            </a:r>
            <a:endParaRPr lang="en-IE" dirty="0"/>
          </a:p>
        </p:txBody>
      </p:sp>
      <p:pic>
        <p:nvPicPr>
          <p:cNvPr id="4" name="Picture 3"/>
          <p:cNvPicPr>
            <a:picLocks noChangeAspect="1"/>
          </p:cNvPicPr>
          <p:nvPr/>
        </p:nvPicPr>
        <p:blipFill>
          <a:blip r:embed="rId2"/>
          <a:stretch>
            <a:fillRect/>
          </a:stretch>
        </p:blipFill>
        <p:spPr>
          <a:xfrm>
            <a:off x="7814084" y="2933245"/>
            <a:ext cx="3238952" cy="3258005"/>
          </a:xfrm>
          <a:prstGeom prst="rect">
            <a:avLst/>
          </a:prstGeom>
        </p:spPr>
      </p:pic>
    </p:spTree>
    <p:extLst>
      <p:ext uri="{BB962C8B-B14F-4D97-AF65-F5344CB8AC3E}">
        <p14:creationId xmlns:p14="http://schemas.microsoft.com/office/powerpoint/2010/main" val="106858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a:p>
        </p:txBody>
      </p:sp>
      <p:sp>
        <p:nvSpPr>
          <p:cNvPr id="3" name="Title 2"/>
          <p:cNvSpPr>
            <a:spLocks noGrp="1"/>
          </p:cNvSpPr>
          <p:nvPr>
            <p:ph type="title"/>
          </p:nvPr>
        </p:nvSpPr>
        <p:spPr/>
        <p:txBody>
          <a:bodyPr/>
          <a:lstStyle/>
          <a:p>
            <a:r>
              <a:rPr lang="en-US" dirty="0" smtClean="0"/>
              <a:t>2010</a:t>
            </a:r>
            <a:endParaRPr lang="en-IE" dirty="0"/>
          </a:p>
        </p:txBody>
      </p:sp>
    </p:spTree>
    <p:extLst>
      <p:ext uri="{BB962C8B-B14F-4D97-AF65-F5344CB8AC3E}">
        <p14:creationId xmlns:p14="http://schemas.microsoft.com/office/powerpoint/2010/main" val="52628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 Each family consists of a set </a:t>
            </a:r>
            <a:r>
              <a:rPr lang="en-IE" dirty="0" err="1"/>
              <a:t>ofRNA</a:t>
            </a:r>
            <a:r>
              <a:rPr lang="en-IE" dirty="0"/>
              <a:t> sequences which are believed to share a </a:t>
            </a:r>
            <a:r>
              <a:rPr lang="en-IE" dirty="0" err="1"/>
              <a:t>commonancestor</a:t>
            </a:r>
            <a:r>
              <a:rPr lang="en-IE" dirty="0"/>
              <a:t>. We provide a representative alignment for </a:t>
            </a:r>
            <a:r>
              <a:rPr lang="en-IE" dirty="0" err="1"/>
              <a:t>thefamily</a:t>
            </a:r>
            <a:r>
              <a:rPr lang="en-IE" dirty="0"/>
              <a:t>  (termed  the  seed  alignment)  that  has  </a:t>
            </a:r>
            <a:r>
              <a:rPr lang="en-IE" dirty="0" err="1"/>
              <a:t>beenannotated</a:t>
            </a:r>
            <a:r>
              <a:rPr lang="en-IE" dirty="0"/>
              <a:t> with a consensus RNA secondary </a:t>
            </a:r>
            <a:r>
              <a:rPr lang="en-IE" dirty="0" err="1"/>
              <a:t>structure.A</a:t>
            </a:r>
            <a:r>
              <a:rPr lang="en-IE" dirty="0"/>
              <a:t> CM is built to describe the family, as well as a </a:t>
            </a:r>
            <a:r>
              <a:rPr lang="en-IE" dirty="0" err="1"/>
              <a:t>fullalignment</a:t>
            </a:r>
            <a:r>
              <a:rPr lang="en-IE" dirty="0"/>
              <a:t> which represents all matches of the CM to se-</a:t>
            </a:r>
            <a:r>
              <a:rPr lang="en-IE" dirty="0" err="1"/>
              <a:t>quences</a:t>
            </a:r>
            <a:r>
              <a:rPr lang="en-IE" dirty="0"/>
              <a:t>  in  our  underlying  sequence  database.  </a:t>
            </a:r>
            <a:r>
              <a:rPr lang="en-IE" dirty="0" err="1"/>
              <a:t>Ourprimary</a:t>
            </a:r>
            <a:r>
              <a:rPr lang="en-IE" dirty="0"/>
              <a:t> goal is to provide a comprehensive and </a:t>
            </a:r>
            <a:r>
              <a:rPr lang="en-IE" dirty="0" err="1"/>
              <a:t>accurateset</a:t>
            </a:r>
            <a:r>
              <a:rPr lang="en-IE" dirty="0"/>
              <a:t> of non-coding RNA annotations for genome </a:t>
            </a:r>
            <a:r>
              <a:rPr lang="en-IE" dirty="0" err="1"/>
              <a:t>annota-tion</a:t>
            </a:r>
            <a:r>
              <a:rPr lang="en-IE" dirty="0"/>
              <a:t>. Our alignments are also used extensively for </a:t>
            </a:r>
            <a:r>
              <a:rPr lang="en-IE" dirty="0" err="1"/>
              <a:t>trainingand</a:t>
            </a:r>
            <a:r>
              <a:rPr lang="en-IE" dirty="0"/>
              <a:t> benchmarking of other RNA sequence and </a:t>
            </a:r>
            <a:r>
              <a:rPr lang="en-IE" dirty="0" err="1"/>
              <a:t>structureanalysis</a:t>
            </a:r>
            <a:r>
              <a:rPr lang="en-IE" dirty="0"/>
              <a:t> </a:t>
            </a:r>
            <a:r>
              <a:rPr lang="en-IE" dirty="0" smtClean="0"/>
              <a:t>tool</a:t>
            </a:r>
          </a:p>
          <a:p>
            <a:r>
              <a:rPr lang="en-IE" dirty="0"/>
              <a:t>The procedure behind creating an </a:t>
            </a:r>
            <a:r>
              <a:rPr lang="en-IE" dirty="0" err="1"/>
              <a:t>Rfam</a:t>
            </a:r>
            <a:r>
              <a:rPr lang="en-IE" dirty="0"/>
              <a:t> family has </a:t>
            </a:r>
            <a:r>
              <a:rPr lang="en-IE" dirty="0" err="1"/>
              <a:t>beendetailed</a:t>
            </a:r>
            <a:r>
              <a:rPr lang="en-IE" dirty="0"/>
              <a:t> in our previous publications (2). Briefly:(1) a MSA, known as the seed alignment, with second-</a:t>
            </a:r>
            <a:r>
              <a:rPr lang="en-IE" dirty="0" err="1"/>
              <a:t>ary</a:t>
            </a:r>
            <a:r>
              <a:rPr lang="en-IE" dirty="0"/>
              <a:t> structure is produced by an </a:t>
            </a:r>
            <a:r>
              <a:rPr lang="en-IE" dirty="0" err="1"/>
              <a:t>Rfam</a:t>
            </a:r>
            <a:r>
              <a:rPr lang="en-IE" dirty="0"/>
              <a:t> curator </a:t>
            </a:r>
            <a:r>
              <a:rPr lang="en-IE" dirty="0" err="1"/>
              <a:t>orfrom</a:t>
            </a:r>
            <a:r>
              <a:rPr lang="en-IE" dirty="0"/>
              <a:t> a community submission;(2) a CM is created and calibrated from the seed </a:t>
            </a:r>
            <a:r>
              <a:rPr lang="en-IE" dirty="0" err="1"/>
              <a:t>usingInfernal’s</a:t>
            </a:r>
            <a:r>
              <a:rPr lang="en-IE" dirty="0"/>
              <a:t> </a:t>
            </a:r>
            <a:r>
              <a:rPr lang="en-IE" dirty="0" err="1"/>
              <a:t>cmbuild</a:t>
            </a:r>
            <a:r>
              <a:rPr lang="en-IE" dirty="0"/>
              <a:t> and </a:t>
            </a:r>
            <a:r>
              <a:rPr lang="en-IE" dirty="0" err="1"/>
              <a:t>cmcalibrate</a:t>
            </a:r>
            <a:r>
              <a:rPr lang="en-IE" dirty="0"/>
              <a:t> programs;(3) the </a:t>
            </a:r>
            <a:r>
              <a:rPr lang="en-IE" dirty="0" err="1"/>
              <a:t>Rfam</a:t>
            </a:r>
            <a:r>
              <a:rPr lang="en-IE" dirty="0"/>
              <a:t> sequence database, </a:t>
            </a:r>
            <a:r>
              <a:rPr lang="en-IE" dirty="0" err="1"/>
              <a:t>Rfamseq</a:t>
            </a:r>
            <a:r>
              <a:rPr lang="en-IE" dirty="0"/>
              <a:t>, is </a:t>
            </a:r>
            <a:r>
              <a:rPr lang="en-IE" dirty="0" err="1"/>
              <a:t>searchedwith</a:t>
            </a:r>
            <a:r>
              <a:rPr lang="en-IE" dirty="0"/>
              <a:t> BLASTN using query sequences from the </a:t>
            </a:r>
            <a:r>
              <a:rPr lang="en-IE" dirty="0" err="1"/>
              <a:t>seedalignment</a:t>
            </a:r>
            <a:r>
              <a:rPr lang="en-IE" dirty="0"/>
              <a:t>.  Surviving  </a:t>
            </a:r>
            <a:r>
              <a:rPr lang="en-IE" dirty="0" err="1"/>
              <a:t>subsequences</a:t>
            </a:r>
            <a:r>
              <a:rPr lang="en-IE" dirty="0"/>
              <a:t>  that  pass  </a:t>
            </a:r>
            <a:r>
              <a:rPr lang="en-IE" dirty="0" err="1"/>
              <a:t>anE</a:t>
            </a:r>
            <a:r>
              <a:rPr lang="en-IE" dirty="0"/>
              <a:t>-value threshold are then re-searched with the </a:t>
            </a:r>
            <a:r>
              <a:rPr lang="en-IE" dirty="0" err="1"/>
              <a:t>CMto</a:t>
            </a:r>
            <a:r>
              <a:rPr lang="en-IE" dirty="0"/>
              <a:t> define final hit locations and scores;(4) an </a:t>
            </a:r>
            <a:r>
              <a:rPr lang="en-IE" dirty="0" err="1"/>
              <a:t>Rfam</a:t>
            </a:r>
            <a:r>
              <a:rPr lang="en-IE" dirty="0"/>
              <a:t> expert curator sets a bit-score </a:t>
            </a:r>
            <a:r>
              <a:rPr lang="en-IE" dirty="0" err="1"/>
              <a:t>threshold,above</a:t>
            </a:r>
            <a:r>
              <a:rPr lang="en-IE" dirty="0"/>
              <a:t> which sequences are considered to be </a:t>
            </a:r>
            <a:r>
              <a:rPr lang="en-IE" dirty="0" err="1"/>
              <a:t>truehomologues</a:t>
            </a:r>
            <a:r>
              <a:rPr lang="en-IE" dirty="0"/>
              <a:t> of the original seed sequences. </a:t>
            </a:r>
            <a:r>
              <a:rPr lang="en-IE" dirty="0" err="1"/>
              <a:t>Sequen-ces</a:t>
            </a:r>
            <a:r>
              <a:rPr lang="en-IE" dirty="0"/>
              <a:t> with a bit-score below the threshold are </a:t>
            </a:r>
            <a:r>
              <a:rPr lang="en-IE" dirty="0" err="1"/>
              <a:t>notincluded</a:t>
            </a:r>
            <a:r>
              <a:rPr lang="en-IE" dirty="0"/>
              <a:t> in the family; and(5) the </a:t>
            </a:r>
            <a:r>
              <a:rPr lang="en-IE" dirty="0" err="1"/>
              <a:t>Rfam</a:t>
            </a:r>
            <a:r>
              <a:rPr lang="en-IE" dirty="0"/>
              <a:t> curator adds selected novel and </a:t>
            </a:r>
            <a:r>
              <a:rPr lang="en-IE" dirty="0" err="1"/>
              <a:t>diversesequences</a:t>
            </a:r>
            <a:r>
              <a:rPr lang="en-IE" dirty="0"/>
              <a:t> resulting from the search to the seed align-</a:t>
            </a:r>
            <a:r>
              <a:rPr lang="en-IE" dirty="0" err="1"/>
              <a:t>ment</a:t>
            </a:r>
            <a:r>
              <a:rPr lang="en-IE" dirty="0"/>
              <a:t> and the process is repeated until no </a:t>
            </a:r>
            <a:r>
              <a:rPr lang="en-IE" dirty="0" err="1"/>
              <a:t>newmembers</a:t>
            </a:r>
            <a:r>
              <a:rPr lang="en-IE" dirty="0"/>
              <a:t> of the family are </a:t>
            </a:r>
            <a:r>
              <a:rPr lang="en-IE" dirty="0" smtClean="0"/>
              <a:t>found</a:t>
            </a:r>
          </a:p>
          <a:p>
            <a:r>
              <a:rPr lang="en-IE" dirty="0"/>
              <a:t>or </a:t>
            </a:r>
            <a:r>
              <a:rPr lang="en-IE" dirty="0" err="1"/>
              <a:t>Rfam</a:t>
            </a:r>
            <a:r>
              <a:rPr lang="en-IE" dirty="0"/>
              <a:t> 11.0, we have updated the underlying </a:t>
            </a:r>
            <a:r>
              <a:rPr lang="en-IE" dirty="0" err="1"/>
              <a:t>sequencedatabase</a:t>
            </a:r>
            <a:r>
              <a:rPr lang="en-IE" dirty="0"/>
              <a:t> from that used for </a:t>
            </a:r>
            <a:r>
              <a:rPr lang="en-IE" dirty="0" err="1"/>
              <a:t>Rfam</a:t>
            </a:r>
            <a:r>
              <a:rPr lang="en-IE" dirty="0"/>
              <a:t> 10.1 and </a:t>
            </a:r>
            <a:r>
              <a:rPr lang="en-IE" dirty="0" err="1"/>
              <a:t>Rfam</a:t>
            </a:r>
            <a:r>
              <a:rPr lang="en-IE" dirty="0"/>
              <a:t> 10.0.Rfamseq 11 is based on the standard and whole-</a:t>
            </a:r>
            <a:r>
              <a:rPr lang="en-IE" dirty="0" err="1"/>
              <a:t>genomeshotgun</a:t>
            </a:r>
            <a:r>
              <a:rPr lang="en-IE" dirty="0"/>
              <a:t> data classes from release 110 of the EMBL-Bank(January 2012). The previous version, </a:t>
            </a:r>
            <a:r>
              <a:rPr lang="en-IE" dirty="0" err="1"/>
              <a:t>Rfamseq</a:t>
            </a:r>
            <a:r>
              <a:rPr lang="en-IE" dirty="0"/>
              <a:t> 10, </a:t>
            </a:r>
            <a:r>
              <a:rPr lang="en-IE" dirty="0" err="1"/>
              <a:t>wasbased</a:t>
            </a:r>
            <a:r>
              <a:rPr lang="en-IE" dirty="0"/>
              <a:t> on the equivalent EMBL-Bank release from July2009. In this time, the </a:t>
            </a:r>
            <a:r>
              <a:rPr lang="en-IE" dirty="0" err="1"/>
              <a:t>Rfam</a:t>
            </a:r>
            <a:r>
              <a:rPr lang="en-IE" dirty="0"/>
              <a:t> sequence database </a:t>
            </a:r>
            <a:r>
              <a:rPr lang="en-IE" dirty="0" err="1"/>
              <a:t>hasgrown</a:t>
            </a:r>
            <a:r>
              <a:rPr lang="en-IE" dirty="0"/>
              <a:t> by34 million sequences; </a:t>
            </a:r>
            <a:r>
              <a:rPr lang="en-IE" dirty="0" err="1"/>
              <a:t>Rfamseq</a:t>
            </a:r>
            <a:r>
              <a:rPr lang="en-IE" dirty="0"/>
              <a:t> 11 is 1.6times as large as </a:t>
            </a:r>
            <a:r>
              <a:rPr lang="en-IE" dirty="0" err="1"/>
              <a:t>Rfamseq</a:t>
            </a:r>
            <a:r>
              <a:rPr lang="en-IE" dirty="0"/>
              <a:t> 10 and contains 89 111 824sequences.As part of the sequence update, sequences belonging </a:t>
            </a:r>
            <a:r>
              <a:rPr lang="en-IE" dirty="0" err="1"/>
              <a:t>tothe</a:t>
            </a:r>
            <a:r>
              <a:rPr lang="en-IE" dirty="0"/>
              <a:t> seed alignments are updated and all families </a:t>
            </a:r>
            <a:r>
              <a:rPr lang="en-IE" dirty="0" err="1"/>
              <a:t>arere</a:t>
            </a:r>
            <a:r>
              <a:rPr lang="en-IE" dirty="0"/>
              <a:t>-searched against the new sequence database. </a:t>
            </a:r>
            <a:r>
              <a:rPr lang="en-IE" dirty="0" err="1"/>
              <a:t>Theincreased</a:t>
            </a:r>
            <a:r>
              <a:rPr lang="en-IE" dirty="0"/>
              <a:t> sequence diversity has resulted in the </a:t>
            </a:r>
            <a:r>
              <a:rPr lang="en-IE" dirty="0" err="1"/>
              <a:t>majorityof</a:t>
            </a:r>
            <a:r>
              <a:rPr lang="en-IE" dirty="0"/>
              <a:t> families increasing in size. Outside of the four </a:t>
            </a:r>
            <a:r>
              <a:rPr lang="en-IE" dirty="0" err="1"/>
              <a:t>largestfamilies</a:t>
            </a:r>
            <a:r>
              <a:rPr lang="en-IE" dirty="0"/>
              <a:t>  (</a:t>
            </a:r>
            <a:r>
              <a:rPr lang="en-IE" dirty="0" err="1"/>
              <a:t>tRNA</a:t>
            </a:r>
            <a:r>
              <a:rPr lang="en-IE" dirty="0"/>
              <a:t>,  and  the  bacterial,  eukaryotic  </a:t>
            </a:r>
            <a:r>
              <a:rPr lang="en-IE" dirty="0" err="1"/>
              <a:t>andarchaeal</a:t>
            </a:r>
            <a:r>
              <a:rPr lang="en-IE" dirty="0"/>
              <a:t> SSUs), the average family roughly </a:t>
            </a:r>
            <a:r>
              <a:rPr lang="en-IE" dirty="0" err="1"/>
              <a:t>doubledfrom</a:t>
            </a:r>
            <a:r>
              <a:rPr lang="en-IE" dirty="0"/>
              <a:t> its </a:t>
            </a:r>
            <a:r>
              <a:rPr lang="en-IE" dirty="0" err="1"/>
              <a:t>Rfam</a:t>
            </a:r>
            <a:r>
              <a:rPr lang="en-IE" dirty="0"/>
              <a:t> 10.1 size, in terms of numbers of sequences</a:t>
            </a:r>
          </a:p>
        </p:txBody>
      </p:sp>
      <p:sp>
        <p:nvSpPr>
          <p:cNvPr id="3" name="Title 2"/>
          <p:cNvSpPr>
            <a:spLocks noGrp="1"/>
          </p:cNvSpPr>
          <p:nvPr>
            <p:ph type="title"/>
          </p:nvPr>
        </p:nvSpPr>
        <p:spPr/>
        <p:txBody>
          <a:bodyPr/>
          <a:lstStyle/>
          <a:p>
            <a:r>
              <a:rPr lang="en-US" dirty="0" smtClean="0"/>
              <a:t>2013</a:t>
            </a:r>
            <a:endParaRPr lang="en-IE" dirty="0"/>
          </a:p>
        </p:txBody>
      </p:sp>
    </p:spTree>
    <p:extLst>
      <p:ext uri="{BB962C8B-B14F-4D97-AF65-F5344CB8AC3E}">
        <p14:creationId xmlns:p14="http://schemas.microsoft.com/office/powerpoint/2010/main" val="52325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RESTful </a:t>
            </a:r>
            <a:r>
              <a:rPr lang="en-IE" dirty="0" err="1"/>
              <a:t>interfaceWe</a:t>
            </a:r>
            <a:r>
              <a:rPr lang="en-IE" dirty="0"/>
              <a:t> have added a ‘RESTful’ interface to many sections </a:t>
            </a:r>
            <a:r>
              <a:rPr lang="en-IE" dirty="0" err="1"/>
              <a:t>ofthe</a:t>
            </a:r>
            <a:r>
              <a:rPr lang="en-IE" dirty="0"/>
              <a:t>  </a:t>
            </a:r>
            <a:r>
              <a:rPr lang="en-IE" dirty="0" err="1"/>
              <a:t>Rfam</a:t>
            </a:r>
            <a:r>
              <a:rPr lang="en-IE" dirty="0"/>
              <a:t>  website.  REST  (or  Representation  </a:t>
            </a:r>
            <a:r>
              <a:rPr lang="en-IE" dirty="0" err="1"/>
              <a:t>StateTransfer</a:t>
            </a:r>
            <a:r>
              <a:rPr lang="en-IE" dirty="0"/>
              <a:t>) is a convention for building websites </a:t>
            </a:r>
            <a:r>
              <a:rPr lang="en-IE" dirty="0" err="1"/>
              <a:t>thatmakes</a:t>
            </a:r>
            <a:r>
              <a:rPr lang="en-IE" dirty="0"/>
              <a:t> it easier to interact with the website </a:t>
            </a:r>
            <a:r>
              <a:rPr lang="en-IE" dirty="0" err="1"/>
              <a:t>programmat-ically</a:t>
            </a:r>
            <a:r>
              <a:rPr lang="en-IE" dirty="0"/>
              <a:t>. Such an Application Programming Interface (API)allows users to write scripts to retrieve data and </a:t>
            </a:r>
            <a:r>
              <a:rPr lang="en-IE" dirty="0" err="1"/>
              <a:t>accessservices</a:t>
            </a:r>
            <a:r>
              <a:rPr lang="en-IE" dirty="0"/>
              <a:t>, rather than having to use a browser or </a:t>
            </a:r>
            <a:r>
              <a:rPr lang="en-IE" dirty="0" err="1"/>
              <a:t>to‘scrape</a:t>
            </a:r>
            <a:r>
              <a:rPr lang="en-IE" dirty="0"/>
              <a:t>’ pages to extract data. Most data can now </a:t>
            </a:r>
            <a:r>
              <a:rPr lang="en-IE" dirty="0" err="1"/>
              <a:t>beretrieved</a:t>
            </a:r>
            <a:r>
              <a:rPr lang="en-IE" dirty="0"/>
              <a:t> in a range of file formats, from JSON to </a:t>
            </a:r>
            <a:r>
              <a:rPr lang="en-IE" dirty="0" err="1"/>
              <a:t>XML.We</a:t>
            </a:r>
            <a:r>
              <a:rPr lang="en-IE" dirty="0"/>
              <a:t> also provide access to the single sequence search </a:t>
            </a:r>
            <a:r>
              <a:rPr lang="en-IE" dirty="0" err="1"/>
              <a:t>tool,allowing</a:t>
            </a:r>
            <a:r>
              <a:rPr lang="en-IE" dirty="0"/>
              <a:t> users to submit searches and retrieve results </a:t>
            </a:r>
            <a:r>
              <a:rPr lang="en-IE" dirty="0" err="1"/>
              <a:t>froma</a:t>
            </a:r>
            <a:r>
              <a:rPr lang="en-IE" dirty="0"/>
              <a:t> script or program. Full documentation for the </a:t>
            </a:r>
            <a:r>
              <a:rPr lang="en-IE" dirty="0" err="1"/>
              <a:t>RESTfulinterface</a:t>
            </a:r>
            <a:r>
              <a:rPr lang="en-IE" dirty="0"/>
              <a:t> can be found on our help pages at http://rfam.sanger.ac.uk/help#tabview=tab6, including sample </a:t>
            </a:r>
            <a:r>
              <a:rPr lang="en-IE" dirty="0" err="1"/>
              <a:t>Perlscripts</a:t>
            </a:r>
            <a:r>
              <a:rPr lang="en-IE" dirty="0"/>
              <a:t> that illustrate how it can be </a:t>
            </a:r>
            <a:r>
              <a:rPr lang="en-IE" dirty="0" err="1"/>
              <a:t>used.The</a:t>
            </a:r>
            <a:r>
              <a:rPr lang="en-IE" dirty="0"/>
              <a:t> </a:t>
            </a:r>
            <a:r>
              <a:rPr lang="en-IE" dirty="0" err="1"/>
              <a:t>Rfam</a:t>
            </a:r>
            <a:r>
              <a:rPr lang="en-IE" dirty="0"/>
              <a:t> </a:t>
            </a:r>
            <a:r>
              <a:rPr lang="en-IE" dirty="0" err="1"/>
              <a:t>BiomartA</a:t>
            </a:r>
            <a:r>
              <a:rPr lang="en-IE" dirty="0"/>
              <a:t> </a:t>
            </a:r>
            <a:r>
              <a:rPr lang="en-IE" dirty="0" err="1"/>
              <a:t>Biomart</a:t>
            </a:r>
            <a:r>
              <a:rPr lang="en-IE" dirty="0"/>
              <a:t> is a federated database system which aims </a:t>
            </a:r>
            <a:r>
              <a:rPr lang="en-IE" dirty="0" err="1"/>
              <a:t>tofacilitate</a:t>
            </a:r>
            <a:r>
              <a:rPr lang="en-IE" dirty="0"/>
              <a:t> exploration and interrogation of large </a:t>
            </a:r>
            <a:r>
              <a:rPr lang="en-IE" dirty="0" err="1"/>
              <a:t>biologicaldatasets</a:t>
            </a:r>
            <a:r>
              <a:rPr lang="en-IE" dirty="0"/>
              <a:t> (16). It has been adopted by many </a:t>
            </a:r>
            <a:r>
              <a:rPr lang="en-IE" dirty="0" err="1"/>
              <a:t>biologicaldatabases</a:t>
            </a:r>
            <a:r>
              <a:rPr lang="en-IE" dirty="0"/>
              <a:t>, such as </a:t>
            </a:r>
            <a:r>
              <a:rPr lang="en-IE" dirty="0" err="1"/>
              <a:t>Ensembl</a:t>
            </a:r>
            <a:r>
              <a:rPr lang="en-IE" dirty="0"/>
              <a:t> (17) and the Mouse </a:t>
            </a:r>
            <a:r>
              <a:rPr lang="en-IE" dirty="0" err="1"/>
              <a:t>GenomeDatabase</a:t>
            </a:r>
            <a:r>
              <a:rPr lang="en-IE" dirty="0"/>
              <a:t> (18). Our aim in creating a </a:t>
            </a:r>
            <a:r>
              <a:rPr lang="en-IE" dirty="0" err="1"/>
              <a:t>Biomart</a:t>
            </a:r>
            <a:r>
              <a:rPr lang="en-IE" dirty="0"/>
              <a:t> was to </a:t>
            </a:r>
            <a:r>
              <a:rPr lang="en-IE" dirty="0" err="1"/>
              <a:t>makeavailable</a:t>
            </a:r>
            <a:r>
              <a:rPr lang="en-IE" dirty="0"/>
              <a:t> sophisticated query technology in a user-</a:t>
            </a:r>
            <a:r>
              <a:rPr lang="en-IE" dirty="0" err="1"/>
              <a:t>friendlyformat</a:t>
            </a:r>
            <a:r>
              <a:rPr lang="en-IE" dirty="0"/>
              <a:t>; currently, the </a:t>
            </a:r>
            <a:r>
              <a:rPr lang="en-IE" dirty="0" err="1"/>
              <a:t>Rfam</a:t>
            </a:r>
            <a:r>
              <a:rPr lang="en-IE" dirty="0"/>
              <a:t> website only allows </a:t>
            </a:r>
            <a:r>
              <a:rPr lang="en-IE" dirty="0" err="1"/>
              <a:t>relativelysimple</a:t>
            </a:r>
            <a:r>
              <a:rPr lang="en-IE" dirty="0"/>
              <a:t> querying by (e.g.), family accession, general </a:t>
            </a:r>
            <a:r>
              <a:rPr lang="en-IE" dirty="0" err="1"/>
              <a:t>searchterm</a:t>
            </a:r>
            <a:r>
              <a:rPr lang="en-IE" dirty="0"/>
              <a:t>, taxonomy or family type. Search parameters </a:t>
            </a:r>
            <a:r>
              <a:rPr lang="en-IE" dirty="0" err="1"/>
              <a:t>arereferred</a:t>
            </a:r>
            <a:r>
              <a:rPr lang="en-IE" dirty="0"/>
              <a:t> to as filters, and the data requested are </a:t>
            </a:r>
            <a:r>
              <a:rPr lang="en-IE" dirty="0" err="1"/>
              <a:t>referredto</a:t>
            </a:r>
            <a:r>
              <a:rPr lang="en-IE" dirty="0"/>
              <a:t> as attributes. Available data filters and attributes </a:t>
            </a:r>
            <a:r>
              <a:rPr lang="en-IE" dirty="0" err="1"/>
              <a:t>areshown</a:t>
            </a:r>
            <a:r>
              <a:rPr lang="en-IE" dirty="0"/>
              <a:t> in Figure 3. The </a:t>
            </a:r>
            <a:r>
              <a:rPr lang="en-IE" dirty="0" err="1"/>
              <a:t>Biomart</a:t>
            </a:r>
            <a:r>
              <a:rPr lang="en-IE" dirty="0"/>
              <a:t> allows more </a:t>
            </a:r>
            <a:r>
              <a:rPr lang="en-IE" dirty="0" err="1"/>
              <a:t>complexFigure</a:t>
            </a:r>
            <a:r>
              <a:rPr lang="en-IE" dirty="0"/>
              <a:t> 3.Sunburst visualization of family taxonomy for RF01051, the cyclic di-GMP-I riboswitch. Users may select regions of taxonomic space </a:t>
            </a:r>
            <a:r>
              <a:rPr lang="en-IE" dirty="0" err="1"/>
              <a:t>anduse</a:t>
            </a:r>
            <a:r>
              <a:rPr lang="en-IE" dirty="0"/>
              <a:t> the controls on the left to download an alignment of their chosen subset of species.D230Nucleic Acids Research, 2013, Vol. 41, Database </a:t>
            </a:r>
            <a:r>
              <a:rPr lang="en-IE" dirty="0" err="1"/>
              <a:t>issueDownloaded</a:t>
            </a:r>
            <a:r>
              <a:rPr lang="en-IE" dirty="0"/>
              <a:t> from https://academic.oup.com/nar/article/41/D1/D226/1050811 by James </a:t>
            </a:r>
            <a:r>
              <a:rPr lang="en-IE" dirty="0" err="1"/>
              <a:t>Hardiman</a:t>
            </a:r>
            <a:r>
              <a:rPr lang="en-IE" dirty="0"/>
              <a:t> Library user on 07 February 2022</a:t>
            </a:r>
          </a:p>
        </p:txBody>
      </p:sp>
      <p:sp>
        <p:nvSpPr>
          <p:cNvPr id="3" name="Title 2"/>
          <p:cNvSpPr>
            <a:spLocks noGrp="1"/>
          </p:cNvSpPr>
          <p:nvPr>
            <p:ph type="title"/>
          </p:nvPr>
        </p:nvSpPr>
        <p:spPr/>
        <p:txBody>
          <a:bodyPr/>
          <a:lstStyle/>
          <a:p>
            <a:r>
              <a:rPr lang="en-US" dirty="0" smtClean="0"/>
              <a:t>2013 </a:t>
            </a:r>
            <a:r>
              <a:rPr lang="en-US" dirty="0" err="1" smtClean="0"/>
              <a:t>cont</a:t>
            </a:r>
            <a:endParaRPr lang="en-IE" dirty="0"/>
          </a:p>
        </p:txBody>
      </p:sp>
      <p:pic>
        <p:nvPicPr>
          <p:cNvPr id="4" name="Picture 3"/>
          <p:cNvPicPr>
            <a:picLocks noChangeAspect="1"/>
          </p:cNvPicPr>
          <p:nvPr/>
        </p:nvPicPr>
        <p:blipFill>
          <a:blip r:embed="rId2"/>
          <a:stretch>
            <a:fillRect/>
          </a:stretch>
        </p:blipFill>
        <p:spPr>
          <a:xfrm>
            <a:off x="5007032" y="1152000"/>
            <a:ext cx="6754168" cy="3839111"/>
          </a:xfrm>
          <a:prstGeom prst="rect">
            <a:avLst/>
          </a:prstGeom>
        </p:spPr>
      </p:pic>
    </p:spTree>
    <p:extLst>
      <p:ext uri="{BB962C8B-B14F-4D97-AF65-F5344CB8AC3E}">
        <p14:creationId xmlns:p14="http://schemas.microsoft.com/office/powerpoint/2010/main" val="371725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UPGRADE TO INFERNAL </a:t>
            </a:r>
            <a:r>
              <a:rPr lang="en-IE" dirty="0" smtClean="0"/>
              <a:t>1.1</a:t>
            </a:r>
          </a:p>
          <a:p>
            <a:endParaRPr lang="en-US" dirty="0"/>
          </a:p>
          <a:p>
            <a:r>
              <a:rPr lang="en-IE" dirty="0"/>
              <a:t>FAM 12.0: NEW FAMILIES AND CHANGES TO </a:t>
            </a:r>
            <a:r>
              <a:rPr lang="en-IE" dirty="0" err="1"/>
              <a:t>OURDATARfam</a:t>
            </a:r>
            <a:r>
              <a:rPr lang="en-IE" dirty="0"/>
              <a:t> 12.0 was released in September 2014. It contains 2450families and annotates 19 623 515 sequence regions from </a:t>
            </a:r>
            <a:r>
              <a:rPr lang="en-IE" dirty="0" err="1"/>
              <a:t>thestandard</a:t>
            </a:r>
            <a:r>
              <a:rPr lang="en-IE" dirty="0"/>
              <a:t> and whole genome shotgun data classes of </a:t>
            </a:r>
            <a:r>
              <a:rPr lang="en-IE" dirty="0" err="1"/>
              <a:t>ENArelease</a:t>
            </a:r>
            <a:r>
              <a:rPr lang="en-IE" dirty="0"/>
              <a:t> v110. Since the previous release (11.0), 18 </a:t>
            </a:r>
            <a:r>
              <a:rPr lang="en-IE" dirty="0" err="1"/>
              <a:t>familieshave</a:t>
            </a:r>
            <a:r>
              <a:rPr lang="en-IE" dirty="0"/>
              <a:t> been removed. Most of these modelled </a:t>
            </a:r>
            <a:r>
              <a:rPr lang="en-IE" dirty="0" err="1"/>
              <a:t>intronic</a:t>
            </a:r>
            <a:r>
              <a:rPr lang="en-IE" dirty="0"/>
              <a:t> </a:t>
            </a:r>
            <a:r>
              <a:rPr lang="en-IE" dirty="0" err="1"/>
              <a:t>regionsof</a:t>
            </a:r>
            <a:r>
              <a:rPr lang="en-IE" dirty="0"/>
              <a:t> long </a:t>
            </a:r>
            <a:r>
              <a:rPr lang="en-IE" dirty="0" err="1"/>
              <a:t>ncRNAs</a:t>
            </a:r>
            <a:r>
              <a:rPr lang="en-IE" dirty="0"/>
              <a:t> (</a:t>
            </a:r>
            <a:r>
              <a:rPr lang="en-IE" dirty="0" err="1"/>
              <a:t>lncRNAs</a:t>
            </a:r>
            <a:r>
              <a:rPr lang="en-IE" dirty="0"/>
              <a:t>), and two others were for </a:t>
            </a:r>
            <a:r>
              <a:rPr lang="en-IE" dirty="0" err="1"/>
              <a:t>fami</a:t>
            </a:r>
            <a:r>
              <a:rPr lang="en-IE" dirty="0"/>
              <a:t>-lies so short (21 and 22 nucleotides) that we were unable </a:t>
            </a:r>
            <a:r>
              <a:rPr lang="en-IE" dirty="0" err="1"/>
              <a:t>tobuild</a:t>
            </a:r>
            <a:r>
              <a:rPr lang="en-IE" dirty="0"/>
              <a:t> a CM capable of detecting homologues with </a:t>
            </a:r>
            <a:r>
              <a:rPr lang="en-IE" dirty="0" err="1"/>
              <a:t>statisticalsignificance</a:t>
            </a:r>
            <a:r>
              <a:rPr lang="en-IE" dirty="0"/>
              <a:t> in </a:t>
            </a:r>
            <a:r>
              <a:rPr lang="en-IE" dirty="0" err="1"/>
              <a:t>Rfamseq</a:t>
            </a:r>
            <a:r>
              <a:rPr lang="en-IE" dirty="0"/>
              <a:t>. We have added 260 new </a:t>
            </a:r>
            <a:r>
              <a:rPr lang="en-IE" dirty="0" err="1"/>
              <a:t>familiesin</a:t>
            </a:r>
            <a:r>
              <a:rPr lang="en-IE" dirty="0"/>
              <a:t> </a:t>
            </a:r>
            <a:r>
              <a:rPr lang="en-IE" dirty="0" err="1"/>
              <a:t>Rfam</a:t>
            </a:r>
            <a:r>
              <a:rPr lang="en-IE" dirty="0"/>
              <a:t> 12.0. The majority of the new families are </a:t>
            </a:r>
            <a:r>
              <a:rPr lang="en-IE" dirty="0" err="1" smtClean="0"/>
              <a:t>bacte</a:t>
            </a:r>
            <a:r>
              <a:rPr lang="en-IE" dirty="0" smtClean="0"/>
              <a:t>-</a:t>
            </a:r>
          </a:p>
          <a:p>
            <a:r>
              <a:rPr lang="en-IE" dirty="0"/>
              <a:t>Annotating </a:t>
            </a:r>
            <a:r>
              <a:rPr lang="en-IE" dirty="0" err="1"/>
              <a:t>Rfam</a:t>
            </a:r>
            <a:r>
              <a:rPr lang="en-IE" dirty="0"/>
              <a:t> families with </a:t>
            </a:r>
            <a:r>
              <a:rPr lang="en-IE" dirty="0" err="1"/>
              <a:t>motifsUsing</a:t>
            </a:r>
            <a:r>
              <a:rPr lang="en-IE" dirty="0"/>
              <a:t> the motifs described above, the seed sequences </a:t>
            </a:r>
            <a:r>
              <a:rPr lang="en-IE" dirty="0" err="1"/>
              <a:t>ofeach</a:t>
            </a:r>
            <a:r>
              <a:rPr lang="en-IE" dirty="0"/>
              <a:t> </a:t>
            </a:r>
            <a:r>
              <a:rPr lang="en-IE" dirty="0" err="1"/>
              <a:t>Rfam</a:t>
            </a:r>
            <a:r>
              <a:rPr lang="en-IE" dirty="0"/>
              <a:t> family were annotated, providing an </a:t>
            </a:r>
            <a:r>
              <a:rPr lang="en-IE" dirty="0" err="1"/>
              <a:t>overviewof</a:t>
            </a:r>
            <a:r>
              <a:rPr lang="en-IE" dirty="0"/>
              <a:t> the motifs in a given family. Owing to the relatively </a:t>
            </a:r>
            <a:r>
              <a:rPr lang="en-IE" dirty="0" err="1"/>
              <a:t>smallsize</a:t>
            </a:r>
            <a:r>
              <a:rPr lang="en-IE" dirty="0"/>
              <a:t> of the motif models, it can be difficult to </a:t>
            </a:r>
            <a:r>
              <a:rPr lang="en-IE" dirty="0" err="1"/>
              <a:t>distinguishthe</a:t>
            </a:r>
            <a:r>
              <a:rPr lang="en-IE" dirty="0"/>
              <a:t> true instances of motifs from spurious matches. To </a:t>
            </a:r>
            <a:r>
              <a:rPr lang="en-IE" dirty="0" err="1"/>
              <a:t>alle-viate</a:t>
            </a:r>
            <a:r>
              <a:rPr lang="en-IE" dirty="0"/>
              <a:t> this, a series of heuristic rules for annotating </a:t>
            </a:r>
            <a:r>
              <a:rPr lang="en-IE" dirty="0" err="1"/>
              <a:t>familieswith</a:t>
            </a:r>
            <a:r>
              <a:rPr lang="en-IE" dirty="0"/>
              <a:t> RNA motifs was implemented. For each </a:t>
            </a:r>
            <a:r>
              <a:rPr lang="en-IE" dirty="0" err="1"/>
              <a:t>Rfam</a:t>
            </a:r>
            <a:r>
              <a:rPr lang="en-IE" dirty="0"/>
              <a:t> fam-</a:t>
            </a:r>
            <a:r>
              <a:rPr lang="en-IE" dirty="0" err="1"/>
              <a:t>ily</a:t>
            </a:r>
            <a:r>
              <a:rPr lang="en-IE" dirty="0"/>
              <a:t>, the seed sequences were made non-redundant (by fil-</a:t>
            </a:r>
            <a:r>
              <a:rPr lang="en-IE" dirty="0" err="1"/>
              <a:t>tering</a:t>
            </a:r>
            <a:r>
              <a:rPr lang="en-IE" dirty="0"/>
              <a:t> sequences more than 90% identical). These </a:t>
            </a:r>
            <a:r>
              <a:rPr lang="en-IE" dirty="0" err="1"/>
              <a:t>filteredseed</a:t>
            </a:r>
            <a:r>
              <a:rPr lang="en-IE" dirty="0"/>
              <a:t> sequences were scanned </a:t>
            </a:r>
            <a:r>
              <a:rPr lang="en-IE" dirty="0" err="1"/>
              <a:t>withcmscan</a:t>
            </a:r>
            <a:r>
              <a:rPr lang="en-IE" dirty="0"/>
              <a:t>(Infernal v1.1)against the motif CM library, using the gathering </a:t>
            </a:r>
            <a:r>
              <a:rPr lang="en-IE" dirty="0" err="1"/>
              <a:t>thresholdset</a:t>
            </a:r>
            <a:r>
              <a:rPr lang="en-IE" dirty="0"/>
              <a:t> for each motif</a:t>
            </a:r>
            <a:endParaRPr lang="en-IE" dirty="0" smtClean="0"/>
          </a:p>
          <a:p>
            <a:endParaRPr lang="en-IE" dirty="0"/>
          </a:p>
        </p:txBody>
      </p:sp>
      <p:sp>
        <p:nvSpPr>
          <p:cNvPr id="3" name="Title 2"/>
          <p:cNvSpPr>
            <a:spLocks noGrp="1"/>
          </p:cNvSpPr>
          <p:nvPr>
            <p:ph type="title"/>
          </p:nvPr>
        </p:nvSpPr>
        <p:spPr/>
        <p:txBody>
          <a:bodyPr/>
          <a:lstStyle/>
          <a:p>
            <a:r>
              <a:rPr lang="en-US" dirty="0" smtClean="0"/>
              <a:t>2014</a:t>
            </a:r>
            <a:endParaRPr lang="en-IE" dirty="0"/>
          </a:p>
        </p:txBody>
      </p:sp>
    </p:spTree>
    <p:extLst>
      <p:ext uri="{BB962C8B-B14F-4D97-AF65-F5344CB8AC3E}">
        <p14:creationId xmlns:p14="http://schemas.microsoft.com/office/powerpoint/2010/main" val="45551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UPDATING THE RFAM SEQUENCE </a:t>
            </a:r>
            <a:r>
              <a:rPr lang="en-IE" dirty="0" err="1"/>
              <a:t>DATABASETo</a:t>
            </a:r>
            <a:r>
              <a:rPr lang="en-IE" dirty="0"/>
              <a:t> build new families and identify instances of </a:t>
            </a:r>
            <a:r>
              <a:rPr lang="en-IE" dirty="0" err="1"/>
              <a:t>existingones</a:t>
            </a:r>
            <a:r>
              <a:rPr lang="en-IE" dirty="0"/>
              <a:t>, </a:t>
            </a:r>
            <a:r>
              <a:rPr lang="en-IE" dirty="0" err="1"/>
              <a:t>Rfam</a:t>
            </a:r>
            <a:r>
              <a:rPr lang="en-IE" dirty="0"/>
              <a:t> uses an aggregated sequence database </a:t>
            </a:r>
            <a:r>
              <a:rPr lang="en-IE" dirty="0" err="1"/>
              <a:t>calledRfamseq</a:t>
            </a:r>
            <a:r>
              <a:rPr lang="en-IE" dirty="0"/>
              <a:t>. </a:t>
            </a:r>
            <a:r>
              <a:rPr lang="en-IE" dirty="0" err="1"/>
              <a:t>PreviouslyRfamseqwas</a:t>
            </a:r>
            <a:r>
              <a:rPr lang="en-IE" dirty="0"/>
              <a:t> composed of the </a:t>
            </a:r>
            <a:r>
              <a:rPr lang="en-IE" dirty="0" err="1"/>
              <a:t>stan-dard</a:t>
            </a:r>
            <a:r>
              <a:rPr lang="en-IE" dirty="0"/>
              <a:t> (STD) and whole genome shotgun (WGS) </a:t>
            </a:r>
            <a:r>
              <a:rPr lang="en-IE" dirty="0" err="1"/>
              <a:t>sequencesets</a:t>
            </a:r>
            <a:r>
              <a:rPr lang="en-IE" dirty="0"/>
              <a:t> obtained from the ENA (9). Prior to release 13.0 </a:t>
            </a:r>
            <a:r>
              <a:rPr lang="en-IE" dirty="0" err="1"/>
              <a:t>themost</a:t>
            </a:r>
            <a:r>
              <a:rPr lang="en-IE" dirty="0"/>
              <a:t> recent version </a:t>
            </a:r>
            <a:r>
              <a:rPr lang="en-IE" dirty="0" err="1"/>
              <a:t>ofRfamseqwas</a:t>
            </a:r>
            <a:r>
              <a:rPr lang="en-IE" dirty="0"/>
              <a:t> generated based </a:t>
            </a:r>
            <a:r>
              <a:rPr lang="en-IE" dirty="0" err="1"/>
              <a:t>onENA</a:t>
            </a:r>
            <a:r>
              <a:rPr lang="en-IE" dirty="0"/>
              <a:t> release 110 (December 2011). Since then the size </a:t>
            </a:r>
            <a:r>
              <a:rPr lang="en-IE" dirty="0" err="1"/>
              <a:t>ofthe</a:t>
            </a:r>
            <a:r>
              <a:rPr lang="en-IE" dirty="0"/>
              <a:t> STD and WGS sets has grown almost tenfold from 0.27Tb to 2.2 Tb (ENA release 132, July 2017), and </a:t>
            </a:r>
            <a:r>
              <a:rPr lang="en-IE" dirty="0" err="1"/>
              <a:t>updatingRfamseqwith</a:t>
            </a:r>
            <a:r>
              <a:rPr lang="en-IE" dirty="0"/>
              <a:t> these data would make sequence searches </a:t>
            </a:r>
            <a:r>
              <a:rPr lang="en-IE" dirty="0" err="1"/>
              <a:t>andfamily</a:t>
            </a:r>
            <a:r>
              <a:rPr lang="en-IE" dirty="0"/>
              <a:t> building impractical. Furthermore, many of these se-</a:t>
            </a:r>
            <a:r>
              <a:rPr lang="en-IE" dirty="0" err="1"/>
              <a:t>quences</a:t>
            </a:r>
            <a:r>
              <a:rPr lang="en-IE" dirty="0"/>
              <a:t> represent redundant versions of the same or </a:t>
            </a:r>
            <a:r>
              <a:rPr lang="en-IE" dirty="0" err="1"/>
              <a:t>closelyrelated</a:t>
            </a:r>
            <a:r>
              <a:rPr lang="en-IE" dirty="0"/>
              <a:t> genomes and annotating all of them may not be use-</a:t>
            </a:r>
            <a:r>
              <a:rPr lang="en-IE" dirty="0" err="1"/>
              <a:t>ful</a:t>
            </a:r>
            <a:r>
              <a:rPr lang="en-IE" dirty="0"/>
              <a:t>. For example,Rfamseqv12 contained 26 Gb of </a:t>
            </a:r>
            <a:r>
              <a:rPr lang="en-IE" dirty="0" err="1"/>
              <a:t>humansequences</a:t>
            </a:r>
            <a:r>
              <a:rPr lang="en-IE" dirty="0"/>
              <a:t> which is eight times more than the length of refer-</a:t>
            </a:r>
            <a:r>
              <a:rPr lang="en-IE" dirty="0" err="1"/>
              <a:t>ence</a:t>
            </a:r>
            <a:r>
              <a:rPr lang="en-IE" dirty="0"/>
              <a:t> human genome, and 77 </a:t>
            </a:r>
            <a:r>
              <a:rPr lang="en-IE" dirty="0" err="1"/>
              <a:t>differentMycobacteriumtuber-culosisstrains</a:t>
            </a:r>
            <a:r>
              <a:rPr lang="en-IE" dirty="0"/>
              <a:t>. This redundancy in sequence led to </a:t>
            </a:r>
            <a:r>
              <a:rPr lang="en-IE" dirty="0" err="1"/>
              <a:t>redun-dant</a:t>
            </a:r>
            <a:r>
              <a:rPr lang="en-IE" dirty="0"/>
              <a:t> hits in the CM search results and made the analysis </a:t>
            </a:r>
            <a:r>
              <a:rPr lang="en-IE" dirty="0" err="1"/>
              <a:t>ofsuch</a:t>
            </a:r>
            <a:r>
              <a:rPr lang="en-IE" dirty="0"/>
              <a:t> results </a:t>
            </a:r>
            <a:r>
              <a:rPr lang="en-IE" dirty="0" err="1"/>
              <a:t>difficult.Sequence</a:t>
            </a:r>
            <a:r>
              <a:rPr lang="en-IE" dirty="0"/>
              <a:t> redundancy is a common problem for </a:t>
            </a:r>
            <a:r>
              <a:rPr lang="en-IE" dirty="0" err="1"/>
              <a:t>biologi-cal</a:t>
            </a:r>
            <a:r>
              <a:rPr lang="en-IE" dirty="0"/>
              <a:t> databases. To deal with it, the </a:t>
            </a:r>
            <a:r>
              <a:rPr lang="en-IE" dirty="0" err="1"/>
              <a:t>UniProt</a:t>
            </a:r>
            <a:r>
              <a:rPr lang="en-IE" dirty="0"/>
              <a:t> database </a:t>
            </a:r>
            <a:r>
              <a:rPr lang="en-IE" dirty="0" err="1"/>
              <a:t>recentlyswitched</a:t>
            </a:r>
            <a:r>
              <a:rPr lang="en-IE" dirty="0"/>
              <a:t> to annotating a non-redundant and regularly up-dated set </a:t>
            </a:r>
            <a:r>
              <a:rPr lang="en-IE" dirty="0" err="1"/>
              <a:t>ofreference</a:t>
            </a:r>
            <a:r>
              <a:rPr lang="en-IE" dirty="0"/>
              <a:t> </a:t>
            </a:r>
            <a:r>
              <a:rPr lang="en-IE" dirty="0" err="1"/>
              <a:t>proteomeswhich</a:t>
            </a:r>
            <a:r>
              <a:rPr lang="en-IE" dirty="0"/>
              <a:t> are selected using </a:t>
            </a:r>
            <a:r>
              <a:rPr lang="en-IE" dirty="0" err="1"/>
              <a:t>asemi</a:t>
            </a:r>
            <a:r>
              <a:rPr lang="en-IE" dirty="0"/>
              <a:t>-automated approach to cover the taxonomic </a:t>
            </a:r>
            <a:r>
              <a:rPr lang="en-IE" dirty="0" err="1"/>
              <a:t>spreadof</a:t>
            </a:r>
            <a:r>
              <a:rPr lang="en-IE" dirty="0"/>
              <a:t> </a:t>
            </a:r>
            <a:r>
              <a:rPr lang="en-IE" dirty="0" smtClean="0"/>
              <a:t>species</a:t>
            </a:r>
          </a:p>
          <a:p>
            <a:r>
              <a:rPr lang="en-US" dirty="0" smtClean="0"/>
              <a:t>R</a:t>
            </a:r>
            <a:r>
              <a:rPr lang="en-IE" dirty="0"/>
              <a:t>-scape (15) is a new method for testing whether </a:t>
            </a:r>
            <a:r>
              <a:rPr lang="en-IE" dirty="0" err="1"/>
              <a:t>covari-ation</a:t>
            </a:r>
            <a:r>
              <a:rPr lang="en-IE" dirty="0"/>
              <a:t> analysis supports the presence of a conserved </a:t>
            </a:r>
            <a:r>
              <a:rPr lang="en-IE" dirty="0" err="1"/>
              <a:t>RNAsecondary</a:t>
            </a:r>
            <a:r>
              <a:rPr lang="en-IE" dirty="0"/>
              <a:t> structure. In order to check the quality of </a:t>
            </a:r>
            <a:r>
              <a:rPr lang="en-IE" dirty="0" err="1"/>
              <a:t>Rfamstructures</a:t>
            </a:r>
            <a:r>
              <a:rPr lang="en-IE" dirty="0"/>
              <a:t>, we analysed all </a:t>
            </a:r>
            <a:r>
              <a:rPr lang="en-IE" dirty="0" err="1"/>
              <a:t>Rfam</a:t>
            </a:r>
            <a:r>
              <a:rPr lang="en-IE" dirty="0"/>
              <a:t> seed alignments with R-scape and added interactive R-scape visualisations to </a:t>
            </a:r>
            <a:r>
              <a:rPr lang="en-IE" dirty="0" err="1"/>
              <a:t>thesecondary</a:t>
            </a:r>
            <a:r>
              <a:rPr lang="en-IE" dirty="0"/>
              <a:t> structure galleries. For example, Figure5showsthe R-scape analysis of the S</a:t>
            </a:r>
          </a:p>
        </p:txBody>
      </p:sp>
      <p:sp>
        <p:nvSpPr>
          <p:cNvPr id="3" name="Title 2"/>
          <p:cNvSpPr>
            <a:spLocks noGrp="1"/>
          </p:cNvSpPr>
          <p:nvPr>
            <p:ph type="title"/>
          </p:nvPr>
        </p:nvSpPr>
        <p:spPr/>
        <p:txBody>
          <a:bodyPr/>
          <a:lstStyle/>
          <a:p>
            <a:r>
              <a:rPr lang="en-US" dirty="0" smtClean="0"/>
              <a:t>2017</a:t>
            </a:r>
            <a:endParaRPr lang="en-IE" dirty="0"/>
          </a:p>
        </p:txBody>
      </p:sp>
    </p:spTree>
    <p:extLst>
      <p:ext uri="{BB962C8B-B14F-4D97-AF65-F5344CB8AC3E}">
        <p14:creationId xmlns:p14="http://schemas.microsoft.com/office/powerpoint/2010/main" val="226317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SYNCHRONISING </a:t>
            </a:r>
            <a:r>
              <a:rPr lang="en-IE" dirty="0" smtClean="0"/>
              <a:t>MICRO RNA </a:t>
            </a:r>
            <a:r>
              <a:rPr lang="en-IE" dirty="0"/>
              <a:t>FAMILIES BETWEENRFAM AND </a:t>
            </a:r>
            <a:r>
              <a:rPr lang="en-IE" dirty="0" smtClean="0"/>
              <a:t>MIRBASE</a:t>
            </a:r>
          </a:p>
          <a:p>
            <a:r>
              <a:rPr lang="en-IE" dirty="0"/>
              <a:t>Based on </a:t>
            </a:r>
            <a:r>
              <a:rPr lang="en-IE" dirty="0" err="1"/>
              <a:t>miRBase</a:t>
            </a:r>
            <a:r>
              <a:rPr lang="en-IE" dirty="0"/>
              <a:t> v22, we have manually curated </a:t>
            </a:r>
            <a:r>
              <a:rPr lang="en-IE" dirty="0" err="1"/>
              <a:t>aninitial</a:t>
            </a:r>
            <a:r>
              <a:rPr lang="en-IE" dirty="0"/>
              <a:t> set of 1678 multiple sequence alignments. The re-maining∼300 families require more detailed </a:t>
            </a:r>
            <a:r>
              <a:rPr lang="en-IE" dirty="0" err="1"/>
              <a:t>considerationand</a:t>
            </a:r>
            <a:r>
              <a:rPr lang="en-IE" dirty="0"/>
              <a:t> curation, including merging and splitting, and will </a:t>
            </a:r>
            <a:r>
              <a:rPr lang="en-IE" dirty="0" err="1"/>
              <a:t>berevisited</a:t>
            </a:r>
            <a:r>
              <a:rPr lang="en-IE" dirty="0"/>
              <a:t> in a second phase. </a:t>
            </a:r>
          </a:p>
        </p:txBody>
      </p:sp>
      <p:sp>
        <p:nvSpPr>
          <p:cNvPr id="3" name="Title 2"/>
          <p:cNvSpPr>
            <a:spLocks noGrp="1"/>
          </p:cNvSpPr>
          <p:nvPr>
            <p:ph type="title"/>
          </p:nvPr>
        </p:nvSpPr>
        <p:spPr/>
        <p:txBody>
          <a:bodyPr/>
          <a:lstStyle/>
          <a:p>
            <a:r>
              <a:rPr lang="en-US" dirty="0" smtClean="0"/>
              <a:t>2021</a:t>
            </a:r>
            <a:endParaRPr lang="en-IE" dirty="0"/>
          </a:p>
        </p:txBody>
      </p:sp>
    </p:spTree>
    <p:extLst>
      <p:ext uri="{BB962C8B-B14F-4D97-AF65-F5344CB8AC3E}">
        <p14:creationId xmlns:p14="http://schemas.microsoft.com/office/powerpoint/2010/main" val="378293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2011</a:t>
            </a:r>
          </a:p>
          <a:p>
            <a:r>
              <a:rPr lang="en-US" dirty="0" smtClean="0"/>
              <a:t>2014</a:t>
            </a:r>
          </a:p>
          <a:p>
            <a:r>
              <a:rPr lang="en-US" dirty="0" smtClean="0"/>
              <a:t>2018</a:t>
            </a:r>
          </a:p>
          <a:p>
            <a:endParaRPr lang="en-IE" dirty="0"/>
          </a:p>
        </p:txBody>
      </p:sp>
      <p:sp>
        <p:nvSpPr>
          <p:cNvPr id="4" name="Title 3"/>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2851242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008309"/>
            <a:ext cx="11329200" cy="5039250"/>
          </a:xfrm>
        </p:spPr>
        <p:txBody>
          <a:bodyPr/>
          <a:lstStyle/>
          <a:p>
            <a:r>
              <a:rPr lang="en-IE" dirty="0" err="1"/>
              <a:t>rfaRm:AnR</a:t>
            </a:r>
            <a:r>
              <a:rPr lang="en-IE" dirty="0"/>
              <a:t> </a:t>
            </a:r>
            <a:r>
              <a:rPr lang="en-IE" dirty="0" smtClean="0"/>
              <a:t>client-sideinterfacetofacilitatetheanalysisoftheRfamdatabaseofRNAfamilies</a:t>
            </a:r>
          </a:p>
          <a:p>
            <a:r>
              <a:rPr lang="en-IE" dirty="0">
                <a:hlinkClick r:id="rId2"/>
              </a:rPr>
              <a:t>https://pubmed.ncbi.nlm.nih.gov/33449976</a:t>
            </a:r>
            <a:r>
              <a:rPr lang="en-IE" dirty="0" smtClean="0">
                <a:hlinkClick r:id="rId2"/>
              </a:rPr>
              <a:t>/</a:t>
            </a:r>
            <a:endParaRPr lang="en-IE" dirty="0" smtClean="0"/>
          </a:p>
          <a:p>
            <a:endParaRPr lang="en-IE" dirty="0"/>
          </a:p>
        </p:txBody>
      </p:sp>
      <p:sp>
        <p:nvSpPr>
          <p:cNvPr id="3" name="Title 2"/>
          <p:cNvSpPr>
            <a:spLocks noGrp="1"/>
          </p:cNvSpPr>
          <p:nvPr>
            <p:ph type="title"/>
          </p:nvPr>
        </p:nvSpPr>
        <p:spPr/>
        <p:txBody>
          <a:bodyPr/>
          <a:lstStyle/>
          <a:p>
            <a:r>
              <a:rPr lang="en-US" dirty="0" smtClean="0"/>
              <a:t>2021</a:t>
            </a:r>
            <a:endParaRPr lang="en-IE" dirty="0"/>
          </a:p>
        </p:txBody>
      </p:sp>
    </p:spTree>
    <p:extLst>
      <p:ext uri="{BB962C8B-B14F-4D97-AF65-F5344CB8AC3E}">
        <p14:creationId xmlns:p14="http://schemas.microsoft.com/office/powerpoint/2010/main" val="409520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779624" y="3133725"/>
            <a:ext cx="4490626" cy="2078700"/>
          </a:xfrm>
        </p:spPr>
        <p:txBody>
          <a:bodyPr/>
          <a:lstStyle/>
          <a:p>
            <a:r>
              <a:rPr lang="en-IE" b="0" dirty="0"/>
              <a:t>miRNASNP-v3</a:t>
            </a:r>
            <a:br>
              <a:rPr lang="en-IE" b="0" dirty="0"/>
            </a:br>
            <a:endParaRPr lang="en-IE" dirty="0"/>
          </a:p>
        </p:txBody>
      </p:sp>
      <p:sp>
        <p:nvSpPr>
          <p:cNvPr id="5" name="Subtitle 4"/>
          <p:cNvSpPr>
            <a:spLocks noGrp="1"/>
          </p:cNvSpPr>
          <p:nvPr>
            <p:ph type="subTitle" idx="1"/>
          </p:nvPr>
        </p:nvSpPr>
        <p:spPr/>
        <p:txBody>
          <a:bodyPr/>
          <a:lstStyle/>
          <a:p>
            <a:endParaRPr lang="en-IE"/>
          </a:p>
        </p:txBody>
      </p:sp>
      <p:pic>
        <p:nvPicPr>
          <p:cNvPr id="4098" name="Picture 2" descr="miRANSNP3"/>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 r="28891"/>
          <a:stretch/>
        </p:blipFill>
        <p:spPr bwMode="auto">
          <a:xfrm>
            <a:off x="207828" y="2443367"/>
            <a:ext cx="6395777" cy="138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068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2015</a:t>
            </a:r>
          </a:p>
          <a:p>
            <a:r>
              <a:rPr lang="en-US" dirty="0" smtClean="0"/>
              <a:t>2021</a:t>
            </a:r>
          </a:p>
          <a:p>
            <a:endParaRPr lang="en-IE" dirty="0"/>
          </a:p>
        </p:txBody>
      </p:sp>
      <p:sp>
        <p:nvSpPr>
          <p:cNvPr id="3" name="Title 2"/>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1722457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To reduce false positives, miRNASNP-v3 adopted the combination of two popular tools, </a:t>
            </a:r>
            <a:r>
              <a:rPr lang="en-IE" dirty="0" err="1"/>
              <a:t>TargetScan</a:t>
            </a:r>
            <a:r>
              <a:rPr lang="en-IE" dirty="0"/>
              <a:t> v7.2 and </a:t>
            </a:r>
            <a:r>
              <a:rPr lang="en-IE" dirty="0" err="1"/>
              <a:t>miRmap</a:t>
            </a:r>
            <a:r>
              <a:rPr lang="en-IE" dirty="0"/>
              <a:t> v1.1 (25–27), to determine the miRNA target binding </a:t>
            </a:r>
            <a:r>
              <a:rPr lang="en-IE" dirty="0" smtClean="0"/>
              <a:t>sites</a:t>
            </a:r>
          </a:p>
          <a:p>
            <a:r>
              <a:rPr lang="en-IE" dirty="0"/>
              <a:t>miRNASNP-v3 built useful modules for users to browse and explore the effects of SNPs/DRVs on the alterations of miRNA-target binding through multiple </a:t>
            </a:r>
            <a:r>
              <a:rPr lang="en-IE" dirty="0" smtClean="0"/>
              <a:t>approaches</a:t>
            </a:r>
          </a:p>
          <a:p>
            <a:endParaRPr lang="en-IE" dirty="0"/>
          </a:p>
        </p:txBody>
      </p:sp>
      <p:sp>
        <p:nvSpPr>
          <p:cNvPr id="3" name="Title 2"/>
          <p:cNvSpPr>
            <a:spLocks noGrp="1"/>
          </p:cNvSpPr>
          <p:nvPr>
            <p:ph type="title"/>
          </p:nvPr>
        </p:nvSpPr>
        <p:spPr/>
        <p:txBody>
          <a:bodyPr/>
          <a:lstStyle/>
          <a:p>
            <a:endParaRPr lang="en-IE"/>
          </a:p>
        </p:txBody>
      </p:sp>
    </p:spTree>
    <p:extLst>
      <p:ext uri="{BB962C8B-B14F-4D97-AF65-F5344CB8AC3E}">
        <p14:creationId xmlns:p14="http://schemas.microsoft.com/office/powerpoint/2010/main" val="141438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gene and miRNA dictionaries for human, mouse and </a:t>
            </a:r>
            <a:r>
              <a:rPr lang="en-IE" dirty="0" smtClean="0"/>
              <a:t>rat were </a:t>
            </a:r>
            <a:r>
              <a:rPr lang="en-IE" dirty="0"/>
              <a:t>compiled from several databases</a:t>
            </a:r>
            <a:r>
              <a:rPr lang="en-IE" dirty="0" smtClean="0"/>
              <a:t>:</a:t>
            </a:r>
          </a:p>
          <a:p>
            <a:r>
              <a:rPr lang="en-IE" dirty="0"/>
              <a:t>HUGO Gene </a:t>
            </a:r>
            <a:r>
              <a:rPr lang="en-IE" dirty="0" err="1"/>
              <a:t>NomenclatureCommittee</a:t>
            </a:r>
            <a:r>
              <a:rPr lang="en-IE" dirty="0"/>
              <a:t> (HGNC), Mouse Genome Database (MGD), Rat </a:t>
            </a:r>
            <a:r>
              <a:rPr lang="en-IE" dirty="0" err="1"/>
              <a:t>GenomeDatabase</a:t>
            </a:r>
            <a:r>
              <a:rPr lang="en-IE" dirty="0"/>
              <a:t> (RGD), gene-</a:t>
            </a:r>
            <a:r>
              <a:rPr lang="en-IE" dirty="0" err="1"/>
              <a:t>centered</a:t>
            </a:r>
            <a:r>
              <a:rPr lang="en-IE" dirty="0"/>
              <a:t> information at NCBI (</a:t>
            </a:r>
            <a:r>
              <a:rPr lang="en-IE" dirty="0" err="1"/>
              <a:t>Entrez</a:t>
            </a:r>
            <a:r>
              <a:rPr lang="en-IE" dirty="0"/>
              <a:t> Gene),</a:t>
            </a:r>
            <a:r>
              <a:rPr lang="en-IE" dirty="0" err="1"/>
              <a:t>Targetscan</a:t>
            </a:r>
            <a:r>
              <a:rPr lang="en-IE" dirty="0"/>
              <a:t> and </a:t>
            </a:r>
            <a:r>
              <a:rPr lang="en-IE" dirty="0" err="1"/>
              <a:t>miRBase</a:t>
            </a:r>
            <a:r>
              <a:rPr lang="en-IE" dirty="0" smtClean="0"/>
              <a:t>.</a:t>
            </a:r>
          </a:p>
          <a:p>
            <a:endParaRPr lang="en-US" dirty="0"/>
          </a:p>
          <a:p>
            <a:r>
              <a:rPr lang="en-IE" dirty="0"/>
              <a:t>e merged into </a:t>
            </a:r>
            <a:r>
              <a:rPr lang="en-IE" dirty="0" err="1"/>
              <a:t>syn-onym</a:t>
            </a:r>
            <a:r>
              <a:rPr lang="en-IE" dirty="0"/>
              <a:t> </a:t>
            </a:r>
            <a:r>
              <a:rPr lang="en-IE" dirty="0" smtClean="0"/>
              <a:t>dictionaries</a:t>
            </a:r>
          </a:p>
          <a:p>
            <a:r>
              <a:rPr lang="en-IE" dirty="0"/>
              <a:t>The </a:t>
            </a:r>
            <a:r>
              <a:rPr lang="en-IE" dirty="0" smtClean="0"/>
              <a:t>information </a:t>
            </a:r>
            <a:r>
              <a:rPr lang="en-IE" dirty="0"/>
              <a:t>on diseases, organs, and OMIM disorders was extracted </a:t>
            </a:r>
            <a:r>
              <a:rPr lang="en-IE" dirty="0" err="1"/>
              <a:t>fromMeSH</a:t>
            </a:r>
            <a:r>
              <a:rPr lang="en-IE" dirty="0"/>
              <a:t> (Medical Subject Heading) and </a:t>
            </a:r>
            <a:r>
              <a:rPr lang="en-IE" dirty="0" smtClean="0"/>
              <a:t>OMI</a:t>
            </a:r>
          </a:p>
          <a:p>
            <a:r>
              <a:rPr lang="en-IE" dirty="0" smtClean="0"/>
              <a:t>The keywords </a:t>
            </a:r>
            <a:r>
              <a:rPr lang="en-IE" dirty="0"/>
              <a:t>on proteins known to be involved in miRNA </a:t>
            </a:r>
            <a:r>
              <a:rPr lang="en-IE" dirty="0" smtClean="0"/>
              <a:t>processing and </a:t>
            </a:r>
            <a:r>
              <a:rPr lang="en-IE" dirty="0"/>
              <a:t>cell lines were collected from PubMed database by </a:t>
            </a:r>
            <a:r>
              <a:rPr lang="en-IE" dirty="0" err="1"/>
              <a:t>readingthe</a:t>
            </a:r>
            <a:r>
              <a:rPr lang="en-IE" dirty="0"/>
              <a:t> publications</a:t>
            </a:r>
          </a:p>
        </p:txBody>
      </p:sp>
      <p:sp>
        <p:nvSpPr>
          <p:cNvPr id="3" name="Title 2"/>
          <p:cNvSpPr>
            <a:spLocks noGrp="1"/>
          </p:cNvSpPr>
          <p:nvPr>
            <p:ph type="title"/>
          </p:nvPr>
        </p:nvSpPr>
        <p:spPr/>
        <p:txBody>
          <a:bodyPr/>
          <a:lstStyle/>
          <a:p>
            <a:r>
              <a:rPr lang="en-US" dirty="0" smtClean="0"/>
              <a:t>Data  source</a:t>
            </a:r>
            <a:endParaRPr lang="en-IE" dirty="0"/>
          </a:p>
        </p:txBody>
      </p:sp>
    </p:spTree>
    <p:extLst>
      <p:ext uri="{BB962C8B-B14F-4D97-AF65-F5344CB8AC3E}">
        <p14:creationId xmlns:p14="http://schemas.microsoft.com/office/powerpoint/2010/main" val="382048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Genes</a:t>
            </a:r>
          </a:p>
          <a:p>
            <a:r>
              <a:rPr lang="en-US" dirty="0" err="1" smtClean="0"/>
              <a:t>miRNAS</a:t>
            </a:r>
            <a:endParaRPr lang="en-US" dirty="0" smtClean="0"/>
          </a:p>
          <a:p>
            <a:r>
              <a:rPr lang="en-US" dirty="0" smtClean="0"/>
              <a:t>Pathways</a:t>
            </a:r>
          </a:p>
          <a:p>
            <a:r>
              <a:rPr lang="en-US" dirty="0" smtClean="0"/>
              <a:t>Diseases</a:t>
            </a:r>
          </a:p>
          <a:p>
            <a:r>
              <a:rPr lang="en-US" dirty="0" smtClean="0"/>
              <a:t>Organs</a:t>
            </a:r>
          </a:p>
          <a:p>
            <a:r>
              <a:rPr lang="en-US" dirty="0" smtClean="0"/>
              <a:t>Cell lines</a:t>
            </a:r>
          </a:p>
          <a:p>
            <a:r>
              <a:rPr lang="en-US" dirty="0" smtClean="0"/>
              <a:t>OMIM disorders</a:t>
            </a:r>
          </a:p>
          <a:p>
            <a:r>
              <a:rPr lang="en-US" dirty="0" smtClean="0"/>
              <a:t>miRNA Processing Proteins (MPP)</a:t>
            </a:r>
            <a:endParaRPr lang="en-US" dirty="0"/>
          </a:p>
        </p:txBody>
      </p:sp>
      <p:sp>
        <p:nvSpPr>
          <p:cNvPr id="3" name="Title 2"/>
          <p:cNvSpPr>
            <a:spLocks noGrp="1"/>
          </p:cNvSpPr>
          <p:nvPr>
            <p:ph type="title"/>
          </p:nvPr>
        </p:nvSpPr>
        <p:spPr/>
        <p:txBody>
          <a:bodyPr/>
          <a:lstStyle/>
          <a:p>
            <a:r>
              <a:rPr lang="en-US" dirty="0" smtClean="0"/>
              <a:t>Targets</a:t>
            </a:r>
            <a:endParaRPr lang="en-IE" dirty="0"/>
          </a:p>
        </p:txBody>
      </p:sp>
    </p:spTree>
    <p:extLst>
      <p:ext uri="{BB962C8B-B14F-4D97-AF65-F5344CB8AC3E}">
        <p14:creationId xmlns:p14="http://schemas.microsoft.com/office/powerpoint/2010/main" val="416677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Perl </a:t>
            </a:r>
            <a:endParaRPr lang="en-IE" dirty="0" smtClean="0"/>
          </a:p>
          <a:p>
            <a:r>
              <a:rPr lang="en-IE" dirty="0"/>
              <a:t>Watson–Crick complementary </a:t>
            </a:r>
            <a:r>
              <a:rPr lang="en-IE" dirty="0" err="1"/>
              <a:t>subsequences</a:t>
            </a:r>
            <a:r>
              <a:rPr lang="en-IE" dirty="0"/>
              <a:t> </a:t>
            </a:r>
            <a:r>
              <a:rPr lang="en-IE" dirty="0" err="1"/>
              <a:t>betweenmiRNA</a:t>
            </a:r>
            <a:r>
              <a:rPr lang="en-IE" dirty="0"/>
              <a:t> and gene </a:t>
            </a:r>
            <a:r>
              <a:rPr lang="en-IE" dirty="0" smtClean="0"/>
              <a:t>sequences</a:t>
            </a:r>
          </a:p>
          <a:p>
            <a:r>
              <a:rPr lang="en-IE" dirty="0" err="1"/>
              <a:t>miRWalk</a:t>
            </a:r>
            <a:r>
              <a:rPr lang="en-IE" dirty="0"/>
              <a:t> algorithm searches for seeds based on Watson–Crick complementarity, walking on the complete sequence of agene starting with a </a:t>
            </a:r>
            <a:r>
              <a:rPr lang="en-IE" dirty="0" err="1"/>
              <a:t>heptamer</a:t>
            </a:r>
            <a:r>
              <a:rPr lang="en-IE" dirty="0"/>
              <a:t> (seven nucleotides) seed from </a:t>
            </a:r>
            <a:r>
              <a:rPr lang="en-IE" dirty="0" err="1"/>
              <a:t>posi-tionS</a:t>
            </a:r>
            <a:r>
              <a:rPr lang="en-IE" dirty="0"/>
              <a:t> 1 and 2 of miRNA sequences</a:t>
            </a:r>
            <a:r>
              <a:rPr lang="en-IE" dirty="0" smtClean="0"/>
              <a:t>.</a:t>
            </a:r>
          </a:p>
          <a:p>
            <a:r>
              <a:rPr lang="en-IE" dirty="0" err="1"/>
              <a:t>miRWalk</a:t>
            </a:r>
            <a:r>
              <a:rPr lang="en-IE" dirty="0"/>
              <a:t> compares the identified miRNA </a:t>
            </a:r>
            <a:r>
              <a:rPr lang="en-IE" dirty="0" smtClean="0"/>
              <a:t>binding sites </a:t>
            </a:r>
            <a:r>
              <a:rPr lang="en-IE" dirty="0"/>
              <a:t>with the results obtained from eight established miRNA-tar-get prediction </a:t>
            </a:r>
            <a:r>
              <a:rPr lang="en-IE" dirty="0" smtClean="0"/>
              <a:t>programs</a:t>
            </a:r>
          </a:p>
          <a:p>
            <a:r>
              <a:rPr lang="en-IE" dirty="0"/>
              <a:t>e automated text-mining task in the downloaded </a:t>
            </a:r>
            <a:r>
              <a:rPr lang="en-IE" dirty="0" err="1"/>
              <a:t>ti-tles</a:t>
            </a:r>
            <a:r>
              <a:rPr lang="en-IE" dirty="0"/>
              <a:t> and abstracts from PubMed database against curated </a:t>
            </a:r>
            <a:r>
              <a:rPr lang="en-IE" dirty="0" err="1"/>
              <a:t>dictio-naries</a:t>
            </a:r>
            <a:r>
              <a:rPr lang="en-IE" dirty="0"/>
              <a:t>. </a:t>
            </a:r>
            <a:endParaRPr lang="en-IE" dirty="0" smtClean="0"/>
          </a:p>
          <a:p>
            <a:endParaRPr lang="en-IE" dirty="0"/>
          </a:p>
        </p:txBody>
      </p:sp>
      <p:sp>
        <p:nvSpPr>
          <p:cNvPr id="3" name="Title 2"/>
          <p:cNvSpPr>
            <a:spLocks noGrp="1"/>
          </p:cNvSpPr>
          <p:nvPr>
            <p:ph type="title"/>
          </p:nvPr>
        </p:nvSpPr>
        <p:spPr/>
        <p:txBody>
          <a:bodyPr/>
          <a:lstStyle/>
          <a:p>
            <a:r>
              <a:rPr lang="en-US" dirty="0" smtClean="0"/>
              <a:t>Code/</a:t>
            </a:r>
            <a:r>
              <a:rPr lang="en-US" dirty="0" err="1" smtClean="0"/>
              <a:t>Algoritm</a:t>
            </a:r>
            <a:endParaRPr lang="en-IE" dirty="0"/>
          </a:p>
        </p:txBody>
      </p:sp>
    </p:spTree>
    <p:extLst>
      <p:ext uri="{BB962C8B-B14F-4D97-AF65-F5344CB8AC3E}">
        <p14:creationId xmlns:p14="http://schemas.microsoft.com/office/powerpoint/2010/main" val="168540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 first the automated text-mining </a:t>
            </a:r>
            <a:r>
              <a:rPr lang="en-IE" dirty="0" err="1"/>
              <a:t>searchmodule</a:t>
            </a:r>
            <a:r>
              <a:rPr lang="en-IE" dirty="0"/>
              <a:t> downloads all the available abstracts in XML (</a:t>
            </a:r>
            <a:r>
              <a:rPr lang="en-IE" dirty="0" err="1"/>
              <a:t>ExtensibleMarkup</a:t>
            </a:r>
            <a:r>
              <a:rPr lang="en-IE" dirty="0"/>
              <a:t> Language) format that contained keywords such as ‘</a:t>
            </a:r>
            <a:r>
              <a:rPr lang="en-IE" dirty="0" err="1"/>
              <a:t>micr-oRNA</a:t>
            </a:r>
            <a:r>
              <a:rPr lang="en-IE" dirty="0"/>
              <a:t>’, ‘miRNA’, ‘micro-RNA’, ‘</a:t>
            </a:r>
            <a:r>
              <a:rPr lang="en-IE" dirty="0" err="1"/>
              <a:t>micro_RNA</a:t>
            </a:r>
            <a:r>
              <a:rPr lang="en-IE" dirty="0"/>
              <a:t>’, ‘micro RNA’, ‘</a:t>
            </a:r>
            <a:r>
              <a:rPr lang="en-IE" dirty="0" err="1"/>
              <a:t>miR</a:t>
            </a:r>
            <a:r>
              <a:rPr lang="en-IE" dirty="0"/>
              <a:t>’ </a:t>
            </a:r>
            <a:r>
              <a:rPr lang="en-IE" dirty="0" err="1"/>
              <a:t>intheir</a:t>
            </a:r>
            <a:r>
              <a:rPr lang="en-IE" dirty="0"/>
              <a:t> title and/or abstracts. Thereafter, the keywords from </a:t>
            </a:r>
            <a:r>
              <a:rPr lang="en-IE" dirty="0" err="1"/>
              <a:t>curateddictionaries</a:t>
            </a:r>
            <a:r>
              <a:rPr lang="en-IE" dirty="0"/>
              <a:t> are detected in the texts of downloaded titles/ab-</a:t>
            </a:r>
            <a:r>
              <a:rPr lang="en-IE" dirty="0" err="1"/>
              <a:t>stracts</a:t>
            </a:r>
            <a:r>
              <a:rPr lang="en-IE" dirty="0"/>
              <a:t> (Name Entity Recognition, NER) by string matching </a:t>
            </a:r>
            <a:r>
              <a:rPr lang="en-IE" dirty="0" err="1"/>
              <a:t>scriptwith</a:t>
            </a:r>
            <a:r>
              <a:rPr lang="en-IE" dirty="0"/>
              <a:t> the help of Perl regular expressions. The identification </a:t>
            </a:r>
            <a:r>
              <a:rPr lang="en-IE" dirty="0" err="1"/>
              <a:t>ofnamed</a:t>
            </a:r>
            <a:r>
              <a:rPr lang="en-IE" dirty="0"/>
              <a:t> entities allows identifying miRNA terms linked with </a:t>
            </a:r>
            <a:r>
              <a:rPr lang="en-IE" dirty="0" err="1"/>
              <a:t>genes,diseases</a:t>
            </a:r>
            <a:r>
              <a:rPr lang="en-IE" dirty="0"/>
              <a:t>, organs, cell lines, pathways, OMIM disorders and </a:t>
            </a:r>
            <a:r>
              <a:rPr lang="en-IE" dirty="0" err="1"/>
              <a:t>proteinsknown</a:t>
            </a:r>
            <a:r>
              <a:rPr lang="en-IE" dirty="0"/>
              <a:t> to be involved in miRNA processing in an abstract. </a:t>
            </a:r>
            <a:r>
              <a:rPr lang="en-IE" dirty="0" err="1"/>
              <a:t>Thenthese</a:t>
            </a:r>
            <a:r>
              <a:rPr lang="en-IE" dirty="0"/>
              <a:t> relationships are processed and stored along with their Pub-Med identifiers as validated information under Validated </a:t>
            </a:r>
            <a:r>
              <a:rPr lang="en-IE" dirty="0" err="1"/>
              <a:t>Targetmodule</a:t>
            </a:r>
            <a:r>
              <a:rPr lang="en-IE" dirty="0"/>
              <a:t> of </a:t>
            </a:r>
            <a:r>
              <a:rPr lang="en-IE" dirty="0" err="1"/>
              <a:t>miRWalk</a:t>
            </a:r>
            <a:r>
              <a:rPr lang="en-IE" dirty="0"/>
              <a:t> database </a:t>
            </a:r>
          </a:p>
        </p:txBody>
      </p:sp>
      <p:sp>
        <p:nvSpPr>
          <p:cNvPr id="3" name="Title 2"/>
          <p:cNvSpPr>
            <a:spLocks noGrp="1"/>
          </p:cNvSpPr>
          <p:nvPr>
            <p:ph type="title"/>
          </p:nvPr>
        </p:nvSpPr>
        <p:spPr/>
        <p:txBody>
          <a:bodyPr/>
          <a:lstStyle/>
          <a:p>
            <a:r>
              <a:rPr lang="en-US" dirty="0" smtClean="0"/>
              <a:t>Text processing</a:t>
            </a:r>
            <a:endParaRPr lang="en-IE" dirty="0"/>
          </a:p>
        </p:txBody>
      </p:sp>
    </p:spTree>
    <p:extLst>
      <p:ext uri="{BB962C8B-B14F-4D97-AF65-F5344CB8AC3E}">
        <p14:creationId xmlns:p14="http://schemas.microsoft.com/office/powerpoint/2010/main" val="382576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err="1"/>
              <a:t>miRWalk</a:t>
            </a:r>
            <a:r>
              <a:rPr lang="en-IE" dirty="0"/>
              <a:t> is implemented as a relational database on a </a:t>
            </a:r>
            <a:r>
              <a:rPr lang="en-IE" dirty="0" err="1"/>
              <a:t>MySQLdatabase</a:t>
            </a:r>
            <a:r>
              <a:rPr lang="en-IE" dirty="0"/>
              <a:t> management system. The web interface of </a:t>
            </a:r>
            <a:r>
              <a:rPr lang="en-IE" dirty="0" err="1"/>
              <a:t>miRWalkdatabase</a:t>
            </a:r>
            <a:r>
              <a:rPr lang="en-IE" dirty="0"/>
              <a:t> is divided into two modules: (</a:t>
            </a:r>
            <a:r>
              <a:rPr lang="en-IE" dirty="0" err="1"/>
              <a:t>i</a:t>
            </a:r>
            <a:r>
              <a:rPr lang="en-IE" dirty="0"/>
              <a:t>) Predicted Target </a:t>
            </a:r>
            <a:r>
              <a:rPr lang="en-IE" dirty="0" err="1"/>
              <a:t>moduleand</a:t>
            </a:r>
            <a:r>
              <a:rPr lang="en-IE" dirty="0"/>
              <a:t> (ii) Validated Target module</a:t>
            </a:r>
          </a:p>
        </p:txBody>
      </p:sp>
      <p:sp>
        <p:nvSpPr>
          <p:cNvPr id="3" name="Title 2"/>
          <p:cNvSpPr>
            <a:spLocks noGrp="1"/>
          </p:cNvSpPr>
          <p:nvPr>
            <p:ph type="title"/>
          </p:nvPr>
        </p:nvSpPr>
        <p:spPr/>
        <p:txBody>
          <a:bodyPr/>
          <a:lstStyle/>
          <a:p>
            <a:r>
              <a:rPr lang="en-US" dirty="0" smtClean="0"/>
              <a:t>Database</a:t>
            </a:r>
            <a:endParaRPr lang="en-IE" dirty="0"/>
          </a:p>
        </p:txBody>
      </p:sp>
    </p:spTree>
    <p:extLst>
      <p:ext uri="{BB962C8B-B14F-4D97-AF65-F5344CB8AC3E}">
        <p14:creationId xmlns:p14="http://schemas.microsoft.com/office/powerpoint/2010/main" val="49759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Link from Outside</a:t>
            </a:r>
          </a:p>
          <a:p>
            <a:r>
              <a:rPr lang="en-IE" dirty="0"/>
              <a:t>The </a:t>
            </a:r>
            <a:r>
              <a:rPr lang="en-IE" dirty="0" err="1"/>
              <a:t>miRWalk</a:t>
            </a:r>
            <a:r>
              <a:rPr lang="en-IE" dirty="0"/>
              <a:t> database has no API function yet. It is planned to create it together with a R package. For now it is only possible to link to a gene or </a:t>
            </a:r>
            <a:r>
              <a:rPr lang="en-IE" dirty="0" err="1"/>
              <a:t>mirna</a:t>
            </a:r>
            <a:r>
              <a:rPr lang="en-IE" dirty="0"/>
              <a:t>:</a:t>
            </a:r>
            <a:br>
              <a:rPr lang="en-IE" dirty="0"/>
            </a:br>
            <a:r>
              <a:rPr lang="en-IE" dirty="0"/>
              <a:t/>
            </a:r>
            <a:br>
              <a:rPr lang="en-IE" dirty="0"/>
            </a:br>
            <a:r>
              <a:rPr lang="en-IE" dirty="0"/>
              <a:t>http://mirwalk.umm.uni-heidelberg.de/{species}/{type}/{ID}</a:t>
            </a:r>
            <a:br>
              <a:rPr lang="en-IE" dirty="0"/>
            </a:br>
            <a:r>
              <a:rPr lang="en-IE" dirty="0"/>
              <a:t>for {species}: human, mouse, rat, dog, cow or fish</a:t>
            </a:r>
            <a:br>
              <a:rPr lang="en-IE" dirty="0"/>
            </a:br>
            <a:r>
              <a:rPr lang="en-IE" dirty="0"/>
              <a:t>for {type}: gene or </a:t>
            </a:r>
            <a:r>
              <a:rPr lang="en-IE" dirty="0" err="1"/>
              <a:t>mirna</a:t>
            </a:r>
            <a:r>
              <a:rPr lang="en-IE" dirty="0"/>
              <a:t/>
            </a:r>
            <a:br>
              <a:rPr lang="en-IE" dirty="0"/>
            </a:br>
            <a:r>
              <a:rPr lang="en-IE" dirty="0"/>
              <a:t>for {ID}: </a:t>
            </a:r>
            <a:r>
              <a:rPr lang="en-IE" dirty="0" err="1"/>
              <a:t>entrezIDs</a:t>
            </a:r>
            <a:r>
              <a:rPr lang="en-IE" dirty="0"/>
              <a:t> for genes and MIMAT-IDs for miRNAs</a:t>
            </a:r>
            <a:br>
              <a:rPr lang="en-IE" dirty="0"/>
            </a:br>
            <a:r>
              <a:rPr lang="en-IE" dirty="0"/>
              <a:t/>
            </a:r>
            <a:br>
              <a:rPr lang="en-IE" dirty="0"/>
            </a:br>
            <a:r>
              <a:rPr lang="en-IE" dirty="0"/>
              <a:t>Example: http://mirwalk.umm.uni-heidelberg.de/human/gene/595/</a:t>
            </a:r>
            <a:br>
              <a:rPr lang="en-IE" dirty="0"/>
            </a:br>
            <a:endParaRPr lang="en-IE" dirty="0"/>
          </a:p>
          <a:p>
            <a:r>
              <a:rPr lang="en-IE" dirty="0"/>
              <a:t/>
            </a:r>
            <a:br>
              <a:rPr lang="en-IE" dirty="0"/>
            </a:br>
            <a:endParaRPr lang="en-IE" dirty="0"/>
          </a:p>
        </p:txBody>
      </p:sp>
      <p:sp>
        <p:nvSpPr>
          <p:cNvPr id="3" name="Title 2"/>
          <p:cNvSpPr>
            <a:spLocks noGrp="1"/>
          </p:cNvSpPr>
          <p:nvPr>
            <p:ph type="title"/>
          </p:nvPr>
        </p:nvSpPr>
        <p:spPr/>
        <p:txBody>
          <a:bodyPr/>
          <a:lstStyle/>
          <a:p>
            <a:r>
              <a:rPr lang="en-US" dirty="0" smtClean="0"/>
              <a:t>API</a:t>
            </a:r>
            <a:endParaRPr lang="en-IE" dirty="0"/>
          </a:p>
        </p:txBody>
      </p:sp>
    </p:spTree>
    <p:extLst>
      <p:ext uri="{BB962C8B-B14F-4D97-AF65-F5344CB8AC3E}">
        <p14:creationId xmlns:p14="http://schemas.microsoft.com/office/powerpoint/2010/main" val="717261069"/>
      </p:ext>
    </p:extLst>
  </p:cSld>
  <p:clrMapOvr>
    <a:masterClrMapping/>
  </p:clrMapOvr>
</p:sld>
</file>

<file path=ppt/theme/theme1.xml><?xml version="1.0" encoding="utf-8"?>
<a:theme xmlns:a="http://schemas.openxmlformats.org/drawingml/2006/main" name="tf66873322_win32">
  <a:themeElements>
    <a:clrScheme name="Contoso Theme 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73322_Rose suite pitch deck_RVA_v3" id="{A1173EBD-D547-46AD-95A9-9B7E4968ED1F}" vid="{F580D4A0-499F-4E77-AB0C-FFDC165FCD84}"/>
    </a:ext>
  </a:extLst>
</a:theme>
</file>

<file path=docProps/app.xml><?xml version="1.0" encoding="utf-8"?>
<Properties xmlns="http://schemas.openxmlformats.org/officeDocument/2006/extended-properties" xmlns:vt="http://schemas.openxmlformats.org/officeDocument/2006/docPropsVTypes">
  <Template>tf66873322_win32</Template>
  <TotalTime>620</TotalTime>
  <Words>3023</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Times New Roman</vt:lpstr>
      <vt:lpstr>tf66873322_win32</vt:lpstr>
      <vt:lpstr>Databases data compilation</vt:lpstr>
      <vt:lpstr>Mirwalk</vt:lpstr>
      <vt:lpstr>Publications</vt:lpstr>
      <vt:lpstr>Data  source</vt:lpstr>
      <vt:lpstr>Targets</vt:lpstr>
      <vt:lpstr>Code/Algoritm</vt:lpstr>
      <vt:lpstr>Text processing</vt:lpstr>
      <vt:lpstr>Database</vt:lpstr>
      <vt:lpstr>API</vt:lpstr>
      <vt:lpstr>Updates</vt:lpstr>
      <vt:lpstr>miRDB</vt:lpstr>
      <vt:lpstr>Publications</vt:lpstr>
      <vt:lpstr>Database</vt:lpstr>
      <vt:lpstr>Target prediction</vt:lpstr>
      <vt:lpstr>PubMed literature mining</vt:lpstr>
      <vt:lpstr>2020 updates</vt:lpstr>
      <vt:lpstr>Data Source </vt:lpstr>
      <vt:lpstr>RFam</vt:lpstr>
      <vt:lpstr>Publications</vt:lpstr>
      <vt:lpstr>2003</vt:lpstr>
      <vt:lpstr>2004</vt:lpstr>
      <vt:lpstr>2005</vt:lpstr>
      <vt:lpstr>2008</vt:lpstr>
      <vt:lpstr>2010</vt:lpstr>
      <vt:lpstr>2013</vt:lpstr>
      <vt:lpstr>2013 cont</vt:lpstr>
      <vt:lpstr>2014</vt:lpstr>
      <vt:lpstr>2017</vt:lpstr>
      <vt:lpstr>2021</vt:lpstr>
      <vt:lpstr>2021</vt:lpstr>
      <vt:lpstr>miRNASNP-v3 </vt:lpstr>
      <vt:lpstr>Publications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data compilation</dc:title>
  <dc:creator>Administrator</dc:creator>
  <cp:lastModifiedBy>Administrator</cp:lastModifiedBy>
  <cp:revision>32</cp:revision>
  <dcterms:created xsi:type="dcterms:W3CDTF">2022-02-07T09:49:47Z</dcterms:created>
  <dcterms:modified xsi:type="dcterms:W3CDTF">2022-02-18T11:22:23Z</dcterms:modified>
</cp:coreProperties>
</file>