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9" r:id="rId4"/>
    <p:sldId id="260" r:id="rId5"/>
    <p:sldId id="257" r:id="rId6"/>
    <p:sldId id="258" r:id="rId7"/>
    <p:sldId id="261" r:id="rId8"/>
    <p:sldId id="262" r:id="rId9"/>
    <p:sldId id="264" r:id="rId10"/>
    <p:sldId id="265" r:id="rId11"/>
    <p:sldId id="263" r:id="rId12"/>
    <p:sldId id="269" r:id="rId13"/>
    <p:sldId id="270" r:id="rId14"/>
    <p:sldId id="268" r:id="rId15"/>
    <p:sldId id="272" r:id="rId16"/>
    <p:sldId id="266" r:id="rId17"/>
    <p:sldId id="271" r:id="rId18"/>
    <p:sldId id="267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1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84" r:id="rId39"/>
    <p:sldId id="285" r:id="rId40"/>
    <p:sldId id="286" r:id="rId41"/>
    <p:sldId id="287" r:id="rId42"/>
    <p:sldId id="299" r:id="rId43"/>
    <p:sldId id="288" r:id="rId44"/>
    <p:sldId id="289" r:id="rId45"/>
    <p:sldId id="29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0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04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716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389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863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41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9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69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064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60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863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476B-565F-4263-AF18-6AD894D4C674}" type="datetimeFigureOut">
              <a:rPr lang="en-IE" smtClean="0"/>
              <a:t>18/07/2022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701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base.org/cgi-bin/mirna_entry.pl?acc=MI0022608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base.org/cgi-bin/reference.pl?medline=22955976" TargetMode="External"/><Relationship Id="rId2" Type="http://schemas.openxmlformats.org/officeDocument/2006/relationships/hyperlink" Target="http://www.ncbi.nlm.nih.gov/pubmed/22955976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base.org/cgi-bin/reference.pl?medline=20300190" TargetMode="External"/><Relationship Id="rId2" Type="http://schemas.openxmlformats.org/officeDocument/2006/relationships/hyperlink" Target="http://www.ncbi.nlm.nih.gov/pubmed/2030019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mirbase.org/cgi-bin/reference.pl?medline=21199797" TargetMode="External"/><Relationship Id="rId4" Type="http://schemas.openxmlformats.org/officeDocument/2006/relationships/hyperlink" Target="http://www.ncbi.nlm.nih.gov/pubmed/21199797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Dryrun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Cardiovascular cancer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72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25% top connected nodes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 nodes</a:t>
            </a:r>
          </a:p>
          <a:p>
            <a:r>
              <a:rPr lang="en-US" dirty="0" smtClean="0"/>
              <a:t>287 edges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24" y="1661483"/>
            <a:ext cx="700185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" y="121038"/>
            <a:ext cx="604921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proteins, all </a:t>
            </a:r>
            <a:r>
              <a:rPr lang="en-US" dirty="0" err="1" smtClean="0"/>
              <a:t>mirnas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662 nodes</a:t>
            </a:r>
          </a:p>
          <a:p>
            <a:r>
              <a:rPr lang="en-US" dirty="0" smtClean="0"/>
              <a:t>16406 edges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02" y="1338226"/>
            <a:ext cx="7049298" cy="53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25% top connected nodes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133 nodes</a:t>
            </a:r>
          </a:p>
          <a:p>
            <a:r>
              <a:rPr lang="en-US" dirty="0" smtClean="0"/>
              <a:t>3181 edges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15" y="1605422"/>
            <a:ext cx="7773485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1% top </a:t>
            </a:r>
            <a:r>
              <a:rPr lang="en-US" dirty="0"/>
              <a:t>connected nodes </a:t>
            </a:r>
            <a:r>
              <a:rPr lang="en-US" dirty="0" smtClean="0"/>
              <a:t>with the </a:t>
            </a:r>
            <a:r>
              <a:rPr lang="en-US" dirty="0" err="1" smtClean="0"/>
              <a:t>mirnas</a:t>
            </a:r>
            <a:r>
              <a:rPr lang="en-US" dirty="0" smtClean="0"/>
              <a:t> (no </a:t>
            </a:r>
            <a:r>
              <a:rPr lang="en-US" dirty="0" err="1" smtClean="0"/>
              <a:t>mirnas</a:t>
            </a:r>
            <a:r>
              <a:rPr lang="en-US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66 nodes</a:t>
            </a:r>
          </a:p>
          <a:p>
            <a:r>
              <a:rPr lang="en-US" dirty="0" smtClean="0"/>
              <a:t>1119 edges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87" y="1638764"/>
            <a:ext cx="683990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99319"/>
            <a:ext cx="10515600" cy="1325563"/>
          </a:xfrm>
        </p:spPr>
        <p:txBody>
          <a:bodyPr/>
          <a:lstStyle/>
          <a:p>
            <a:r>
              <a:rPr lang="en-US" dirty="0" smtClean="0"/>
              <a:t>Let’s practice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38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Magalhaes</a:t>
            </a:r>
            <a:r>
              <a:rPr lang="en-US" dirty="0" smtClean="0"/>
              <a:t> 2009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45" y="1422813"/>
            <a:ext cx="6725589" cy="2857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3" y="4823978"/>
            <a:ext cx="600158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7" y="1314933"/>
            <a:ext cx="692564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String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8" y="1401088"/>
            <a:ext cx="7753498" cy="47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10% top connected nodes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161 nodes</a:t>
            </a:r>
          </a:p>
          <a:p>
            <a:endParaRPr lang="en-US" dirty="0"/>
          </a:p>
          <a:p>
            <a:r>
              <a:rPr lang="en-US" dirty="0" smtClean="0"/>
              <a:t>390 </a:t>
            </a:r>
            <a:r>
              <a:rPr lang="en-US" dirty="0" smtClean="0"/>
              <a:t>edges</a:t>
            </a:r>
          </a:p>
          <a:p>
            <a:endParaRPr lang="en-US" dirty="0"/>
          </a:p>
          <a:p>
            <a:r>
              <a:rPr lang="en-US" dirty="0" smtClean="0"/>
              <a:t>3 genes</a:t>
            </a:r>
            <a:endParaRPr lang="en-US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26" y="1837275"/>
            <a:ext cx="5679705" cy="43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last session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methodology to follow</a:t>
            </a:r>
          </a:p>
          <a:p>
            <a:r>
              <a:rPr lang="en-US" dirty="0" smtClean="0"/>
              <a:t>Continue understanding of aging-</a:t>
            </a:r>
            <a:r>
              <a:rPr lang="en-US" dirty="0" err="1" smtClean="0"/>
              <a:t>mirnas</a:t>
            </a:r>
            <a:r>
              <a:rPr lang="en-US" dirty="0" smtClean="0"/>
              <a:t>-muscle</a:t>
            </a:r>
          </a:p>
          <a:p>
            <a:r>
              <a:rPr lang="en-US" dirty="0" smtClean="0"/>
              <a:t>Create prototype </a:t>
            </a:r>
          </a:p>
          <a:p>
            <a:r>
              <a:rPr lang="en-US" dirty="0" smtClean="0"/>
              <a:t>Define how to evaluate the </a:t>
            </a:r>
            <a:r>
              <a:rPr lang="en-US" dirty="0" err="1" smtClean="0"/>
              <a:t>mirnas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29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&gt; 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76 nodes</a:t>
            </a:r>
          </a:p>
          <a:p>
            <a:r>
              <a:rPr lang="en-US" dirty="0" smtClean="0"/>
              <a:t>390 edges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38" y="1650889"/>
            <a:ext cx="414395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MGST1:</a:t>
            </a:r>
          </a:p>
          <a:p>
            <a:pPr lvl="1"/>
            <a:r>
              <a:rPr lang="en-IE" b="1" dirty="0"/>
              <a:t>Microsomal Glutathione S-Transferase </a:t>
            </a:r>
            <a:r>
              <a:rPr lang="en-IE" b="1" dirty="0" smtClean="0"/>
              <a:t>1</a:t>
            </a:r>
          </a:p>
          <a:p>
            <a:pPr lvl="1"/>
            <a:r>
              <a:rPr lang="en-IE" dirty="0"/>
              <a:t>I</a:t>
            </a:r>
            <a:r>
              <a:rPr lang="en-IE" dirty="0" smtClean="0"/>
              <a:t>nvolved </a:t>
            </a:r>
            <a:r>
              <a:rPr lang="en-IE" dirty="0"/>
              <a:t>in the production of leukotrienes and prostaglandin E, important mediators of inflammation. </a:t>
            </a:r>
            <a:endParaRPr lang="en-IE" dirty="0" smtClean="0"/>
          </a:p>
          <a:p>
            <a:r>
              <a:rPr lang="en-IE" dirty="0" smtClean="0"/>
              <a:t>C1QB and C1QA</a:t>
            </a:r>
          </a:p>
          <a:p>
            <a:pPr lvl="1"/>
            <a:r>
              <a:rPr lang="en-IE" b="1" dirty="0"/>
              <a:t>C</a:t>
            </a:r>
            <a:r>
              <a:rPr lang="en-IE" b="1" dirty="0" smtClean="0"/>
              <a:t>omplement </a:t>
            </a:r>
            <a:r>
              <a:rPr lang="en-IE" b="1" dirty="0"/>
              <a:t>C1q B </a:t>
            </a:r>
            <a:r>
              <a:rPr lang="en-IE" b="1" dirty="0" smtClean="0"/>
              <a:t>chain ; </a:t>
            </a:r>
            <a:r>
              <a:rPr lang="en-IE" b="1" dirty="0"/>
              <a:t>complement C1q </a:t>
            </a:r>
            <a:r>
              <a:rPr lang="en-IE" b="1" dirty="0" smtClean="0"/>
              <a:t>A chain</a:t>
            </a:r>
          </a:p>
          <a:p>
            <a:pPr lvl="1"/>
            <a:r>
              <a:rPr lang="en-IE" dirty="0"/>
              <a:t> protein complex involved in the complement system, which is part of the innate immune </a:t>
            </a:r>
            <a:r>
              <a:rPr lang="en-IE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7315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Mirna</a:t>
            </a:r>
            <a:r>
              <a:rPr lang="en-US" dirty="0" smtClean="0"/>
              <a:t> seeds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143 different seeds</a:t>
            </a:r>
          </a:p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265867"/>
                  </p:ext>
                </p:extLst>
              </p:nvPr>
            </p:nvGraphicFramePr>
            <p:xfrm>
              <a:off x="980621" y="2601142"/>
              <a:ext cx="2180590" cy="40538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50503">
                      <a:extLst>
                        <a:ext uri="{9D8B030D-6E8A-4147-A177-3AD203B41FA5}">
                          <a16:colId xmlns:a16="http://schemas.microsoft.com/office/drawing/2014/main" val="2632159912"/>
                        </a:ext>
                      </a:extLst>
                    </a:gridCol>
                    <a:gridCol w="1130087">
                      <a:extLst>
                        <a:ext uri="{9D8B030D-6E8A-4147-A177-3AD203B41FA5}">
                          <a16:colId xmlns:a16="http://schemas.microsoft.com/office/drawing/2014/main" val="2256803279"/>
                        </a:ext>
                      </a:extLst>
                    </a:gridCol>
                  </a:tblGrid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seed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count(*)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0836700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CUGGGCA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3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53392255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GGGCUGG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3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1050361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UGGGAGG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2411037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UGGGGAG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30815419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GGGCCAG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8738386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CUGGGGA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48790182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CGGGGAG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35384550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UGCCAGC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65733642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CCGGAGC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70116302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UGUCUGG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4392405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GAGCCCU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85102653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GGGGGCG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79038078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CUCUAGC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24878978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CUCAGGG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 dirty="0">
                              <a:effectLst/>
                            </a:rPr>
                            <a:t>1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76191419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1676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265867"/>
                  </p:ext>
                </p:extLst>
              </p:nvPr>
            </p:nvGraphicFramePr>
            <p:xfrm>
              <a:off x="980621" y="2601142"/>
              <a:ext cx="2180590" cy="40538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50503">
                      <a:extLst>
                        <a:ext uri="{9D8B030D-6E8A-4147-A177-3AD203B41FA5}">
                          <a16:colId xmlns:a16="http://schemas.microsoft.com/office/drawing/2014/main" val="2632159912"/>
                        </a:ext>
                      </a:extLst>
                    </a:gridCol>
                    <a:gridCol w="1130087">
                      <a:extLst>
                        <a:ext uri="{9D8B030D-6E8A-4147-A177-3AD203B41FA5}">
                          <a16:colId xmlns:a16="http://schemas.microsoft.com/office/drawing/2014/main" val="2256803279"/>
                        </a:ext>
                      </a:extLst>
                    </a:gridCol>
                  </a:tblGrid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seed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count(*)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0836700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CUGGGCA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3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53392255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GGGCUGG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3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1050361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UGGGAGG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2411037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UGGGGAG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30815419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GGGCCAG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8738386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CUGGGGA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48790182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CGGGGAG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35384550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UGCCAGC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65733642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CCGGAGC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70116302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UGUCUGG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4392405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GAGCCCU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85102653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GGGGGCG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79038078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CUCUAGC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24878978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CUCAGGG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 dirty="0">
                              <a:effectLst/>
                            </a:rPr>
                            <a:t>1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76191419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578" t="-1502381" r="-109827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16762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516" y="1486097"/>
            <a:ext cx="685895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37" y="235561"/>
            <a:ext cx="8166463" cy="6781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50% top connectivity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06239" y="2147535"/>
            <a:ext cx="2079672" cy="2028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975 nodes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2066 edges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6 genes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iRNAs </a:t>
            </a:r>
            <a:r>
              <a:rPr lang="en-US" dirty="0" smtClean="0"/>
              <a:t>with target to 5 or more genes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28" y="1825625"/>
            <a:ext cx="4365171" cy="4351338"/>
          </a:xfrm>
        </p:spPr>
        <p:txBody>
          <a:bodyPr/>
          <a:lstStyle/>
          <a:p>
            <a:r>
              <a:rPr lang="en-US" dirty="0" smtClean="0"/>
              <a:t>26 nodes </a:t>
            </a: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mirnas</a:t>
            </a:r>
            <a:endParaRPr lang="en-US" dirty="0" smtClean="0"/>
          </a:p>
          <a:p>
            <a:r>
              <a:rPr lang="en-US" dirty="0" smtClean="0"/>
              <a:t>2066 edges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23" y="1825625"/>
            <a:ext cx="5549537" cy="42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 and miRNAs selected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/>
              <a:t>APOD</a:t>
            </a:r>
          </a:p>
          <a:p>
            <a:r>
              <a:rPr lang="it-IT" b="1" dirty="0"/>
              <a:t>C3</a:t>
            </a:r>
          </a:p>
          <a:p>
            <a:r>
              <a:rPr lang="it-IT" dirty="0"/>
              <a:t>C4A</a:t>
            </a:r>
          </a:p>
          <a:p>
            <a:r>
              <a:rPr lang="it-IT" b="1" dirty="0"/>
              <a:t>CALB1</a:t>
            </a:r>
          </a:p>
          <a:p>
            <a:r>
              <a:rPr lang="it-IT" dirty="0"/>
              <a:t>CLU</a:t>
            </a:r>
          </a:p>
          <a:p>
            <a:r>
              <a:rPr lang="it-IT" b="1" dirty="0"/>
              <a:t>COL1A1</a:t>
            </a:r>
          </a:p>
          <a:p>
            <a:r>
              <a:rPr lang="it-IT" dirty="0"/>
              <a:t>COL3A1</a:t>
            </a:r>
          </a:p>
          <a:p>
            <a:r>
              <a:rPr lang="it-IT" dirty="0"/>
              <a:t>CTSS</a:t>
            </a:r>
          </a:p>
          <a:p>
            <a:r>
              <a:rPr lang="it-IT" dirty="0"/>
              <a:t>GFAP</a:t>
            </a:r>
            <a:endParaRPr lang="en-IE" dirty="0"/>
          </a:p>
          <a:p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Mirnas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48349" y="2554333"/>
            <a:ext cx="5183188" cy="3684588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hsa-miR-10400-5p</a:t>
            </a:r>
          </a:p>
          <a:p>
            <a:r>
              <a:rPr lang="en-IE" dirty="0"/>
              <a:t>hsa-miR-1233-3p</a:t>
            </a:r>
          </a:p>
          <a:p>
            <a:r>
              <a:rPr lang="en-IE" b="1" dirty="0"/>
              <a:t>hsa-miR-3150a-3p</a:t>
            </a:r>
          </a:p>
          <a:p>
            <a:r>
              <a:rPr lang="en-IE" dirty="0"/>
              <a:t>hsa-miR-365a-5p</a:t>
            </a:r>
          </a:p>
          <a:p>
            <a:r>
              <a:rPr lang="en-IE" dirty="0"/>
              <a:t>hsa-miR-3714</a:t>
            </a:r>
          </a:p>
          <a:p>
            <a:r>
              <a:rPr lang="en-IE" dirty="0"/>
              <a:t>hsa-miR-423-5p</a:t>
            </a:r>
          </a:p>
          <a:p>
            <a:r>
              <a:rPr lang="en-IE" dirty="0"/>
              <a:t>hsa-miR-4446-3p</a:t>
            </a:r>
          </a:p>
          <a:p>
            <a:r>
              <a:rPr lang="en-IE" dirty="0"/>
              <a:t>hsa-miR-4508</a:t>
            </a:r>
          </a:p>
          <a:p>
            <a:r>
              <a:rPr lang="en-IE" dirty="0" smtClean="0"/>
              <a:t>hsa-miR-4537</a:t>
            </a:r>
            <a:endParaRPr lang="en-IE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166463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hsa-miR-4746-3p</a:t>
            </a:r>
          </a:p>
          <a:p>
            <a:r>
              <a:rPr lang="en-IE" dirty="0" smtClean="0"/>
              <a:t>hsa-miR-6746-3p</a:t>
            </a:r>
          </a:p>
          <a:p>
            <a:r>
              <a:rPr lang="en-IE" dirty="0" smtClean="0"/>
              <a:t>hsa-miR-6751-5p</a:t>
            </a:r>
          </a:p>
          <a:p>
            <a:r>
              <a:rPr lang="en-IE" dirty="0" smtClean="0"/>
              <a:t>hsa-miR-6754-5p</a:t>
            </a:r>
          </a:p>
          <a:p>
            <a:r>
              <a:rPr lang="en-IE" dirty="0" smtClean="0"/>
              <a:t>hsa-miR-6763-5p</a:t>
            </a:r>
          </a:p>
          <a:p>
            <a:r>
              <a:rPr lang="en-IE" dirty="0" smtClean="0"/>
              <a:t>hsa-miR-6794-5p</a:t>
            </a:r>
          </a:p>
          <a:p>
            <a:r>
              <a:rPr lang="en-IE" dirty="0" smtClean="0"/>
              <a:t>hsa-miR-6856-5p</a:t>
            </a:r>
          </a:p>
          <a:p>
            <a:r>
              <a:rPr lang="en-IE" dirty="0" smtClean="0"/>
              <a:t>hsa-miR-8089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42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947898"/>
              </p:ext>
            </p:extLst>
          </p:nvPr>
        </p:nvGraphicFramePr>
        <p:xfrm>
          <a:off x="378823" y="496385"/>
          <a:ext cx="4755885" cy="60619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64477">
                  <a:extLst>
                    <a:ext uri="{9D8B030D-6E8A-4147-A177-3AD203B41FA5}">
                      <a16:colId xmlns:a16="http://schemas.microsoft.com/office/drawing/2014/main" val="3550399095"/>
                    </a:ext>
                  </a:extLst>
                </a:gridCol>
                <a:gridCol w="891340">
                  <a:extLst>
                    <a:ext uri="{9D8B030D-6E8A-4147-A177-3AD203B41FA5}">
                      <a16:colId xmlns:a16="http://schemas.microsoft.com/office/drawing/2014/main" val="660892827"/>
                    </a:ext>
                  </a:extLst>
                </a:gridCol>
                <a:gridCol w="1315329">
                  <a:extLst>
                    <a:ext uri="{9D8B030D-6E8A-4147-A177-3AD203B41FA5}">
                      <a16:colId xmlns:a16="http://schemas.microsoft.com/office/drawing/2014/main" val="1480998530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3568705285"/>
                    </a:ext>
                  </a:extLst>
                </a:gridCol>
              </a:tblGrid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miRNA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Target selected genes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Seed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 smtClean="0">
                          <a:effectLst/>
                        </a:rPr>
                        <a:t>Occurrences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ctr"/>
                </a:tc>
                <a:extLst>
                  <a:ext uri="{0D108BD9-81ED-4DB2-BD59-A6C34878D82A}">
                    <a16:rowId xmlns:a16="http://schemas.microsoft.com/office/drawing/2014/main" val="84474464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hsa-miR-10400-5p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AAGGCAG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12582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hsa-miR-1233-3p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AGAGAGG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3241950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u="none" strike="noStrike" dirty="0">
                          <a:effectLst/>
                        </a:rPr>
                        <a:t>hsa-miR-3150a-3p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AGCCGCC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661013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hsa-miR-365a-5p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AGGGCUG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897305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hsa-miR-3714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AGGGGGA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741004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hsa-miR-423-5p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3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CAGGGAG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932365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hsa-miR-4446-3p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2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CGGGGCU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5547925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hsa-miR-4508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2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CUGGGGA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885266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hsa-miR-4537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2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GAGCCCU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6964630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hsa-miR-4746-3p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2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GAGCCGA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137410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hsa-miR-6746-3p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3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GAGGGGC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40302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hsa-miR-6751-5p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3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GCGGUGC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100900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hsa-miR-6754-5p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2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GGGACUU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255191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u="none" strike="noStrike" dirty="0">
                          <a:effectLst/>
                        </a:rPr>
                        <a:t>hsa-miR-6763-5p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4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UGGGGAG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156447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hsa-miR-6794-5p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3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UGGGGGU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99185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hsa-miR-6856-5p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3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3550505389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hsa-miR-8089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3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955131251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www.mirbase.org/cgi-bin/mirna_entry.pl?acc=MI0022608</a:t>
            </a:r>
            <a:endParaRPr lang="en-I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81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 </a:t>
            </a:r>
            <a:r>
              <a:rPr lang="en-US" dirty="0"/>
              <a:t>that </a:t>
            </a:r>
            <a:r>
              <a:rPr lang="en-US" b="1" dirty="0" smtClean="0"/>
              <a:t>hsa-miR-6763-5p</a:t>
            </a:r>
            <a:r>
              <a:rPr lang="en-US" dirty="0" smtClean="0"/>
              <a:t> binds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APOD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C1QB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C3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CALB1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COL1A1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MGST1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068" y="1825625"/>
            <a:ext cx="6767732" cy="4351338"/>
          </a:xfrm>
        </p:spPr>
        <p:txBody>
          <a:bodyPr/>
          <a:lstStyle/>
          <a:p>
            <a:r>
              <a:rPr lang="en-IE" dirty="0"/>
              <a:t>PMID:</a:t>
            </a:r>
            <a:r>
              <a:rPr lang="en-IE" dirty="0">
                <a:hlinkClick r:id="rId2"/>
              </a:rPr>
              <a:t>22955976</a:t>
            </a:r>
            <a:r>
              <a:rPr lang="en-IE" dirty="0">
                <a:hlinkClick r:id="rId3"/>
              </a:rPr>
              <a:t>"Discovery of hundreds of </a:t>
            </a:r>
            <a:r>
              <a:rPr lang="en-IE" dirty="0" err="1">
                <a:hlinkClick r:id="rId3"/>
              </a:rPr>
              <a:t>mirtrons</a:t>
            </a:r>
            <a:r>
              <a:rPr lang="en-IE" dirty="0">
                <a:hlinkClick r:id="rId3"/>
              </a:rPr>
              <a:t> in mouse and human small RNA </a:t>
            </a:r>
            <a:r>
              <a:rPr lang="en-IE" dirty="0" err="1">
                <a:hlinkClick r:id="rId3"/>
              </a:rPr>
              <a:t>data"</a:t>
            </a:r>
            <a:r>
              <a:rPr lang="en-IE" dirty="0" err="1"/>
              <a:t>Ladewig</a:t>
            </a:r>
            <a:r>
              <a:rPr lang="en-IE" dirty="0"/>
              <a:t> E, Okamura K, Flynt AS, </a:t>
            </a:r>
            <a:r>
              <a:rPr lang="en-IE" dirty="0" err="1"/>
              <a:t>Westholm</a:t>
            </a:r>
            <a:r>
              <a:rPr lang="en-IE" dirty="0"/>
              <a:t> JO, Lai </a:t>
            </a:r>
            <a:r>
              <a:rPr lang="en-IE" dirty="0" err="1"/>
              <a:t>ECGenome</a:t>
            </a:r>
            <a:r>
              <a:rPr lang="en-IE" dirty="0"/>
              <a:t> Res. 22:1634-1645(2012).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25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 that </a:t>
            </a:r>
            <a:r>
              <a:rPr lang="en-IE" b="1" dirty="0"/>
              <a:t>hsa-miR-3150a-3p</a:t>
            </a:r>
            <a:r>
              <a:rPr lang="en-IE" dirty="0"/>
              <a:t> </a:t>
            </a:r>
            <a:r>
              <a:rPr lang="en-IE" dirty="0" smtClean="0"/>
              <a:t>binds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APOD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C1QA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C1QB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C4A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MGST1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8277" y="1825625"/>
            <a:ext cx="7555523" cy="4351338"/>
          </a:xfrm>
        </p:spPr>
        <p:txBody>
          <a:bodyPr>
            <a:normAutofit fontScale="92500"/>
          </a:bodyPr>
          <a:lstStyle/>
          <a:p>
            <a:r>
              <a:rPr lang="en-IE" dirty="0"/>
              <a:t>PMID:</a:t>
            </a:r>
            <a:r>
              <a:rPr lang="en-IE" dirty="0">
                <a:hlinkClick r:id="rId2"/>
              </a:rPr>
              <a:t>20300190</a:t>
            </a:r>
            <a:r>
              <a:rPr lang="en-IE" dirty="0">
                <a:hlinkClick r:id="rId3"/>
              </a:rPr>
              <a:t>"Characterization of the Melanoma </a:t>
            </a:r>
            <a:r>
              <a:rPr lang="en-IE" dirty="0" err="1">
                <a:hlinkClick r:id="rId3"/>
              </a:rPr>
              <a:t>miRNAome</a:t>
            </a:r>
            <a:r>
              <a:rPr lang="en-IE" dirty="0">
                <a:hlinkClick r:id="rId3"/>
              </a:rPr>
              <a:t> by Deep </a:t>
            </a:r>
            <a:r>
              <a:rPr lang="en-IE" dirty="0" err="1">
                <a:hlinkClick r:id="rId3"/>
              </a:rPr>
              <a:t>Sequencing"</a:t>
            </a:r>
            <a:r>
              <a:rPr lang="en-IE" dirty="0" err="1"/>
              <a:t>Stark</a:t>
            </a:r>
            <a:r>
              <a:rPr lang="en-IE" dirty="0"/>
              <a:t> MS, </a:t>
            </a:r>
            <a:r>
              <a:rPr lang="en-IE" dirty="0" err="1"/>
              <a:t>Tyagi</a:t>
            </a:r>
            <a:r>
              <a:rPr lang="en-IE" dirty="0"/>
              <a:t> S, </a:t>
            </a:r>
            <a:r>
              <a:rPr lang="en-IE" dirty="0" err="1"/>
              <a:t>Nancarrow</a:t>
            </a:r>
            <a:r>
              <a:rPr lang="en-IE" dirty="0"/>
              <a:t> DJ, Boyle GM, Cook AL, Whiteman DC, Parsons PG, Schmidt C, Sturm RA, Hayward </a:t>
            </a:r>
            <a:r>
              <a:rPr lang="en-IE" dirty="0" err="1"/>
              <a:t>NKPLoS</a:t>
            </a:r>
            <a:r>
              <a:rPr lang="en-IE" dirty="0"/>
              <a:t> One. 5:e9685(2010</a:t>
            </a:r>
            <a:r>
              <a:rPr lang="en-IE" dirty="0" smtClean="0"/>
              <a:t>).</a:t>
            </a:r>
          </a:p>
          <a:p>
            <a:r>
              <a:rPr lang="en-IE" dirty="0"/>
              <a:t>PMID:</a:t>
            </a:r>
            <a:r>
              <a:rPr lang="en-IE" dirty="0">
                <a:hlinkClick r:id="rId4"/>
              </a:rPr>
              <a:t>21199797</a:t>
            </a:r>
            <a:r>
              <a:rPr lang="en-IE" dirty="0">
                <a:hlinkClick r:id="rId5"/>
              </a:rPr>
              <a:t>"Identification of new microRNAs in paired normal and </a:t>
            </a:r>
            <a:r>
              <a:rPr lang="en-IE" dirty="0" err="1">
                <a:hlinkClick r:id="rId5"/>
              </a:rPr>
              <a:t>tumor</a:t>
            </a:r>
            <a:r>
              <a:rPr lang="en-IE" dirty="0">
                <a:hlinkClick r:id="rId5"/>
              </a:rPr>
              <a:t> breast tissue suggests a dual role for the ERBB2/Her2 </a:t>
            </a:r>
            <a:r>
              <a:rPr lang="en-IE" dirty="0" err="1">
                <a:hlinkClick r:id="rId5"/>
              </a:rPr>
              <a:t>gene"</a:t>
            </a:r>
            <a:r>
              <a:rPr lang="en-IE" dirty="0" err="1"/>
              <a:t>Persson</a:t>
            </a:r>
            <a:r>
              <a:rPr lang="en-IE" dirty="0"/>
              <a:t> H, </a:t>
            </a:r>
            <a:r>
              <a:rPr lang="en-IE" dirty="0" err="1"/>
              <a:t>Kvist</a:t>
            </a:r>
            <a:r>
              <a:rPr lang="en-IE" dirty="0"/>
              <a:t> A, </a:t>
            </a:r>
            <a:r>
              <a:rPr lang="en-IE" dirty="0" err="1"/>
              <a:t>Rego</a:t>
            </a:r>
            <a:r>
              <a:rPr lang="en-IE" dirty="0"/>
              <a:t> N, </a:t>
            </a:r>
            <a:r>
              <a:rPr lang="en-IE" dirty="0" err="1"/>
              <a:t>Staaf</a:t>
            </a:r>
            <a:r>
              <a:rPr lang="en-IE" dirty="0"/>
              <a:t> J, </a:t>
            </a:r>
            <a:r>
              <a:rPr lang="en-IE" dirty="0" err="1"/>
              <a:t>Vallon-Christersson</a:t>
            </a:r>
            <a:r>
              <a:rPr lang="en-IE" dirty="0"/>
              <a:t> J, </a:t>
            </a:r>
            <a:r>
              <a:rPr lang="en-IE" dirty="0" err="1"/>
              <a:t>Luts</a:t>
            </a:r>
            <a:r>
              <a:rPr lang="en-IE" dirty="0"/>
              <a:t> L, Loman N, </a:t>
            </a:r>
            <a:r>
              <a:rPr lang="en-IE" dirty="0" err="1"/>
              <a:t>Jonsson</a:t>
            </a:r>
            <a:r>
              <a:rPr lang="en-IE" dirty="0"/>
              <a:t> G, </a:t>
            </a:r>
            <a:r>
              <a:rPr lang="en-IE" dirty="0" err="1"/>
              <a:t>Naya</a:t>
            </a:r>
            <a:r>
              <a:rPr lang="en-IE" dirty="0"/>
              <a:t> H, </a:t>
            </a:r>
            <a:r>
              <a:rPr lang="en-IE" dirty="0" err="1"/>
              <a:t>Hoglund</a:t>
            </a:r>
            <a:r>
              <a:rPr lang="en-IE" dirty="0"/>
              <a:t> M, Borg A, </a:t>
            </a:r>
            <a:r>
              <a:rPr lang="en-IE" dirty="0" err="1"/>
              <a:t>Rovira</a:t>
            </a:r>
            <a:r>
              <a:rPr lang="en-IE" dirty="0"/>
              <a:t> </a:t>
            </a:r>
            <a:r>
              <a:rPr lang="en-IE" dirty="0" err="1"/>
              <a:t>CCancer</a:t>
            </a:r>
            <a:r>
              <a:rPr lang="en-IE" dirty="0"/>
              <a:t> Res. 71:78-86(2011).</a:t>
            </a:r>
          </a:p>
        </p:txBody>
      </p:sp>
    </p:spTree>
    <p:extLst>
      <p:ext uri="{BB962C8B-B14F-4D97-AF65-F5344CB8AC3E}">
        <p14:creationId xmlns:p14="http://schemas.microsoft.com/office/powerpoint/2010/main" val="29766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5881541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 smtClean="0"/>
              <a:t>APOD</a:t>
            </a:r>
          </a:p>
          <a:p>
            <a:pPr lvl="1"/>
            <a:r>
              <a:rPr lang="en-IE" dirty="0" smtClean="0"/>
              <a:t>Encodes </a:t>
            </a:r>
            <a:r>
              <a:rPr lang="en-IE" dirty="0"/>
              <a:t>a component of high density </a:t>
            </a:r>
            <a:r>
              <a:rPr lang="en-IE" dirty="0" smtClean="0"/>
              <a:t>lipoprotein. </a:t>
            </a:r>
          </a:p>
          <a:p>
            <a:pPr lvl="1"/>
            <a:r>
              <a:rPr lang="en-IE" dirty="0" smtClean="0"/>
              <a:t>Homology </a:t>
            </a:r>
            <a:r>
              <a:rPr lang="en-IE" dirty="0"/>
              <a:t>to plasma retinol-binding protein and other </a:t>
            </a:r>
            <a:r>
              <a:rPr lang="en-IE" dirty="0" err="1" smtClean="0"/>
              <a:t>lipocalins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This </a:t>
            </a:r>
            <a:r>
              <a:rPr lang="en-IE" dirty="0"/>
              <a:t>glycoprotein is closely associated with </a:t>
            </a:r>
            <a:r>
              <a:rPr lang="en-IE" dirty="0" smtClean="0"/>
              <a:t>an </a:t>
            </a:r>
            <a:r>
              <a:rPr lang="en-IE" dirty="0"/>
              <a:t>enzyme involved in lipoprotein metabolism. [provided by </a:t>
            </a:r>
            <a:r>
              <a:rPr lang="en-IE" dirty="0" err="1"/>
              <a:t>RefSeq</a:t>
            </a:r>
            <a:r>
              <a:rPr lang="en-IE" dirty="0"/>
              <a:t>, Aug 2008]</a:t>
            </a:r>
            <a:endParaRPr lang="it-IT" b="1" dirty="0"/>
          </a:p>
          <a:p>
            <a:r>
              <a:rPr lang="it-IT" b="1" dirty="0" smtClean="0"/>
              <a:t>C3</a:t>
            </a:r>
          </a:p>
          <a:p>
            <a:pPr lvl="1"/>
            <a:r>
              <a:rPr lang="en-IE" dirty="0" smtClean="0"/>
              <a:t>Central </a:t>
            </a:r>
            <a:r>
              <a:rPr lang="en-IE" dirty="0"/>
              <a:t>role in the activation of complement </a:t>
            </a:r>
            <a:r>
              <a:rPr lang="en-IE" dirty="0" smtClean="0"/>
              <a:t>system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C3a peptide, also known as the C3a </a:t>
            </a:r>
            <a:r>
              <a:rPr lang="en-IE" dirty="0" err="1"/>
              <a:t>anaphylatoxin</a:t>
            </a:r>
            <a:r>
              <a:rPr lang="en-IE" dirty="0"/>
              <a:t>, modulates inflammation and possesses antimicrobial activity. </a:t>
            </a:r>
            <a:endParaRPr lang="en-IE" dirty="0" smtClean="0"/>
          </a:p>
          <a:p>
            <a:pPr lvl="1"/>
            <a:r>
              <a:rPr lang="en-IE" dirty="0" smtClean="0"/>
              <a:t>Mutations </a:t>
            </a:r>
            <a:r>
              <a:rPr lang="en-IE" dirty="0"/>
              <a:t>in this gene are associated with atypical </a:t>
            </a:r>
            <a:r>
              <a:rPr lang="en-IE" dirty="0" err="1"/>
              <a:t>hemolytic</a:t>
            </a:r>
            <a:r>
              <a:rPr lang="en-IE" dirty="0"/>
              <a:t> uremic syndrome and age-related macular degeneration in human patients. [provided by </a:t>
            </a:r>
            <a:r>
              <a:rPr lang="en-IE" dirty="0" err="1"/>
              <a:t>RefSeq</a:t>
            </a:r>
            <a:r>
              <a:rPr lang="en-IE" dirty="0"/>
              <a:t>, Nov 2015]</a:t>
            </a:r>
            <a:endParaRPr lang="it-IT" b="1" dirty="0"/>
          </a:p>
          <a:p>
            <a:r>
              <a:rPr lang="it-IT" b="1" dirty="0" smtClean="0"/>
              <a:t>CALB1</a:t>
            </a:r>
          </a:p>
          <a:p>
            <a:pPr lvl="1"/>
            <a:r>
              <a:rPr lang="en-IE" dirty="0" smtClean="0"/>
              <a:t>Calcium </a:t>
            </a:r>
            <a:r>
              <a:rPr lang="en-IE" dirty="0"/>
              <a:t>binding capability. </a:t>
            </a:r>
            <a:endParaRPr lang="en-IE" dirty="0" smtClean="0"/>
          </a:p>
          <a:p>
            <a:pPr lvl="1"/>
            <a:r>
              <a:rPr lang="en-IE" dirty="0" smtClean="0"/>
              <a:t>Depletion </a:t>
            </a:r>
            <a:r>
              <a:rPr lang="en-IE" dirty="0"/>
              <a:t>of this protein was noted in patients with Huntington disease. [provided by </a:t>
            </a:r>
            <a:r>
              <a:rPr lang="en-IE" dirty="0" err="1"/>
              <a:t>RefSeq</a:t>
            </a:r>
            <a:r>
              <a:rPr lang="en-IE" dirty="0"/>
              <a:t>, Jan 2015]</a:t>
            </a:r>
            <a:endParaRPr lang="it-IT" b="1" dirty="0"/>
          </a:p>
          <a:p>
            <a:r>
              <a:rPr lang="it-IT" b="1" dirty="0" smtClean="0"/>
              <a:t>COL1A1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ncodes </a:t>
            </a:r>
            <a:r>
              <a:rPr lang="en-IE" dirty="0"/>
              <a:t>the pro-alpha1 chains of type I </a:t>
            </a:r>
            <a:r>
              <a:rPr lang="en-IE" dirty="0" smtClean="0"/>
              <a:t>collagen.</a:t>
            </a:r>
          </a:p>
          <a:p>
            <a:pPr lvl="1"/>
            <a:r>
              <a:rPr lang="en-IE" dirty="0"/>
              <a:t>A</a:t>
            </a:r>
            <a:r>
              <a:rPr lang="en-IE" dirty="0" smtClean="0"/>
              <a:t>ssociated </a:t>
            </a:r>
            <a:r>
              <a:rPr lang="en-IE" dirty="0"/>
              <a:t>with </a:t>
            </a:r>
            <a:r>
              <a:rPr lang="en-IE" dirty="0" smtClean="0"/>
              <a:t>dermatofibrosarcoma </a:t>
            </a:r>
            <a:r>
              <a:rPr lang="en-IE" dirty="0"/>
              <a:t>protuberans, resulting from unregulated expression of the growth </a:t>
            </a:r>
            <a:r>
              <a:rPr lang="en-IE" dirty="0" smtClean="0"/>
              <a:t>factor</a:t>
            </a:r>
            <a:r>
              <a:rPr lang="en-IE" dirty="0"/>
              <a:t> </a:t>
            </a:r>
            <a:r>
              <a:rPr lang="en-IE" dirty="0" smtClean="0"/>
              <a:t>[provided </a:t>
            </a:r>
            <a:r>
              <a:rPr lang="en-IE" dirty="0"/>
              <a:t>by R. </a:t>
            </a:r>
            <a:r>
              <a:rPr lang="en-IE" dirty="0" err="1"/>
              <a:t>Dalgleish</a:t>
            </a:r>
            <a:r>
              <a:rPr lang="en-IE" dirty="0"/>
              <a:t>, Feb 2008]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13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meeting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Potential of techniques</a:t>
            </a:r>
          </a:p>
          <a:p>
            <a:r>
              <a:rPr lang="en-US" dirty="0" smtClean="0"/>
              <a:t>Routes to take</a:t>
            </a:r>
          </a:p>
        </p:txBody>
      </p:sp>
    </p:spTree>
    <p:extLst>
      <p:ext uri="{BB962C8B-B14F-4D97-AF65-F5344CB8AC3E}">
        <p14:creationId xmlns:p14="http://schemas.microsoft.com/office/powerpoint/2010/main" val="28666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 bit with them…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799143"/>
            <a:ext cx="5181600" cy="2377819"/>
          </a:xfrm>
        </p:spPr>
        <p:txBody>
          <a:bodyPr/>
          <a:lstStyle/>
          <a:p>
            <a:r>
              <a:rPr lang="en-US" dirty="0" smtClean="0"/>
              <a:t>7 mismatches</a:t>
            </a:r>
          </a:p>
          <a:p>
            <a:endParaRPr lang="en-US" dirty="0"/>
          </a:p>
          <a:p>
            <a:r>
              <a:rPr lang="en-US" dirty="0" smtClean="0"/>
              <a:t>3 insertion/deletions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1137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5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16"/>
            <a:ext cx="810690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4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49"/>
            <a:ext cx="8668960" cy="306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7899"/>
            <a:ext cx="2867425" cy="466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683" y="4643224"/>
            <a:ext cx="836411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" y="-290083"/>
            <a:ext cx="12130941" cy="71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916" y="-57637"/>
            <a:ext cx="12650965" cy="69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relevant is that they match the pathway?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/>
              <a:t>in total </a:t>
            </a:r>
            <a:r>
              <a:rPr lang="en-US" dirty="0" smtClean="0"/>
              <a:t>177,910</a:t>
            </a:r>
            <a:r>
              <a:rPr lang="en-IE" dirty="0" smtClean="0"/>
              <a:t> genes with at least 1 </a:t>
            </a:r>
            <a:r>
              <a:rPr lang="en-IE" dirty="0" err="1" smtClean="0"/>
              <a:t>mirna</a:t>
            </a:r>
            <a:r>
              <a:rPr lang="en-IE" dirty="0" smtClean="0"/>
              <a:t> associated.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Let’s keep playing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9173320"/>
              </p:ext>
            </p:extLst>
          </p:nvPr>
        </p:nvGraphicFramePr>
        <p:xfrm>
          <a:off x="653141" y="1446689"/>
          <a:ext cx="4310743" cy="51092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2015">
                  <a:extLst>
                    <a:ext uri="{9D8B030D-6E8A-4147-A177-3AD203B41FA5}">
                      <a16:colId xmlns:a16="http://schemas.microsoft.com/office/drawing/2014/main" val="3702992819"/>
                    </a:ext>
                  </a:extLst>
                </a:gridCol>
                <a:gridCol w="1798728">
                  <a:extLst>
                    <a:ext uri="{9D8B030D-6E8A-4147-A177-3AD203B41FA5}">
                      <a16:colId xmlns:a16="http://schemas.microsoft.com/office/drawing/2014/main" val="12846396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target genes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5066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hsa-miR-10400-5p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7270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341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hsa-miR-1233-3p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4759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842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u="none" strike="noStrike" dirty="0">
                          <a:effectLst/>
                        </a:rPr>
                        <a:t>hsa-miR-3150a-3p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u="none" strike="noStrike" dirty="0">
                          <a:effectLst/>
                        </a:rPr>
                        <a:t>5712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4095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hsa-miR-365a-5p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4817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707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hsa-miR-3714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6322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767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hsa-miR-423-5p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6132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172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hsa-miR-4446-3p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5320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124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hsa-miR-4508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6382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8012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hsa-miR-4537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3639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377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hsa-miR-4746-3p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6047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8272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hsa-miR-6746-3p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5722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780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hsa-miR-6751-5p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6572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040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hsa-miR-6754-5p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6411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189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u="none" strike="noStrike" dirty="0">
                          <a:effectLst/>
                        </a:rPr>
                        <a:t>hsa-miR-6763-5p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u="none" strike="noStrike" dirty="0">
                          <a:effectLst/>
                        </a:rPr>
                        <a:t>7561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3209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hsa-miR-6794-5p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6439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903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hsa-miR-6856-5p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6175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4931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hsa-miR-8089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6658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11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791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4346764"/>
              </p:ext>
            </p:extLst>
          </p:nvPr>
        </p:nvGraphicFramePr>
        <p:xfrm>
          <a:off x="838200" y="123825"/>
          <a:ext cx="7876904" cy="63166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2849">
                  <a:extLst>
                    <a:ext uri="{9D8B030D-6E8A-4147-A177-3AD203B41FA5}">
                      <a16:colId xmlns:a16="http://schemas.microsoft.com/office/drawing/2014/main" val="823632370"/>
                    </a:ext>
                  </a:extLst>
                </a:gridCol>
                <a:gridCol w="1040888">
                  <a:extLst>
                    <a:ext uri="{9D8B030D-6E8A-4147-A177-3AD203B41FA5}">
                      <a16:colId xmlns:a16="http://schemas.microsoft.com/office/drawing/2014/main" val="903639190"/>
                    </a:ext>
                  </a:extLst>
                </a:gridCol>
                <a:gridCol w="815487">
                  <a:extLst>
                    <a:ext uri="{9D8B030D-6E8A-4147-A177-3AD203B41FA5}">
                      <a16:colId xmlns:a16="http://schemas.microsoft.com/office/drawing/2014/main" val="1774693582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3173450256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825266735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2316669878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687222397"/>
                    </a:ext>
                  </a:extLst>
                </a:gridCol>
              </a:tblGrid>
              <a:tr h="342531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 smtClean="0">
                          <a:effectLst/>
                        </a:rPr>
                        <a:t>miRNA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All genes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Selected genes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Ratio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Percentage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Random percentage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 smtClean="0">
                          <a:effectLst/>
                        </a:rPr>
                        <a:t>%</a:t>
                      </a:r>
                      <a:r>
                        <a:rPr lang="en-IE" sz="1600" u="none" strike="noStrike" baseline="0" dirty="0" smtClean="0">
                          <a:effectLst/>
                        </a:rPr>
                        <a:t> d</a:t>
                      </a:r>
                      <a:r>
                        <a:rPr lang="en-IE" sz="1600" u="none" strike="noStrike" dirty="0" smtClean="0">
                          <a:effectLst/>
                        </a:rPr>
                        <a:t>ifference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4156662320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hsa-miR-10400-5p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7270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2.75E-04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4.09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-4.06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1277928008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hsa-miR-1233-3p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4759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4.20E-04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2.67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-2.63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3941376314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u="none" strike="noStrike" dirty="0">
                          <a:effectLst/>
                        </a:rPr>
                        <a:t>hsa-miR-3150a-3p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>
                          <a:effectLst/>
                        </a:rPr>
                        <a:t>5712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>
                          <a:effectLst/>
                        </a:rPr>
                        <a:t>2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>
                          <a:effectLst/>
                        </a:rPr>
                        <a:t>3.50E-04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>
                          <a:effectLst/>
                        </a:rPr>
                        <a:t>0.04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 dirty="0">
                          <a:effectLst/>
                        </a:rPr>
                        <a:t>3.21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 dirty="0">
                          <a:effectLst/>
                        </a:rPr>
                        <a:t>-3.18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2890335762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hsa-miR-365a-5p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4817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3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6.23E-04</a:t>
                      </a:r>
                      <a:endParaRPr lang="en-IE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0.06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2.71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-2.65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2791463944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hsa-miR-3714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6322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4.75E-04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3.55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-3.51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2363386747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hsa-miR-423-5p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6132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4.89E-04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0.05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3.45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-3.40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3343761739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hsa-miR-4446-3p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5320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3.76E-04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2.99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-2.95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3621204404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hsa-miR-4508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6382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3.13E-04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3.59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-3.56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3671209640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hsa-miR-4537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3639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5.50E-04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2.05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-1.99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320340830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hsa-miR-4746-3p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6047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3.31E-04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3.40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-3.37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150143545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hsa-miR-6746-3p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5722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5.24E-04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0.05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3.22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-3.16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4209305106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hsa-miR-6751-5p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6572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4.56E-04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0.05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3.69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-3.65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824424906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hsa-miR-6754-5p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6411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3.12E-04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3.60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-3.57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2487154103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u="none" strike="noStrike" dirty="0">
                          <a:effectLst/>
                        </a:rPr>
                        <a:t>hsa-miR-6763-5p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 dirty="0">
                          <a:effectLst/>
                        </a:rPr>
                        <a:t>7561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 dirty="0">
                          <a:effectLst/>
                        </a:rPr>
                        <a:t>4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 dirty="0">
                          <a:effectLst/>
                        </a:rPr>
                        <a:t>5.29E-04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 dirty="0">
                          <a:effectLst/>
                        </a:rPr>
                        <a:t>0.05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 dirty="0">
                          <a:effectLst/>
                        </a:rPr>
                        <a:t>4.25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u="none" strike="noStrike" dirty="0">
                          <a:effectLst/>
                        </a:rPr>
                        <a:t>-4.20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3282313211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hsa-miR-6794-5p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6439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4.66E-04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3.62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-3.57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1388083666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hsa-miR-6856-5p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6175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4.86E-04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3.47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-3.42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3209466677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hsa-miR-8089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6658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4.51E-04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3.74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-3.70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ctr"/>
                </a:tc>
                <a:extLst>
                  <a:ext uri="{0D108BD9-81ED-4DB2-BD59-A6C34878D82A}">
                    <a16:rowId xmlns:a16="http://schemas.microsoft.com/office/drawing/2014/main" val="414473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644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952625"/>
            <a:ext cx="10515600" cy="1325563"/>
          </a:xfrm>
        </p:spPr>
        <p:txBody>
          <a:bodyPr/>
          <a:lstStyle/>
          <a:p>
            <a:r>
              <a:rPr lang="en-US" dirty="0" smtClean="0"/>
              <a:t>We need more information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1154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the differential expression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906"/>
            <a:ext cx="5353797" cy="1648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99" y="4485234"/>
            <a:ext cx="7325747" cy="1362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6056" y="3087961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(Ugly paper)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7541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582958" cy="4420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6152"/>
            <a:ext cx="521090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4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7247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03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579"/>
          <a:stretch/>
        </p:blipFill>
        <p:spPr>
          <a:xfrm>
            <a:off x="0" y="0"/>
            <a:ext cx="1216152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7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4928"/>
            <a:ext cx="5059508" cy="1865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0240"/>
            <a:ext cx="7840169" cy="301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67" y="2109220"/>
            <a:ext cx="435353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20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51942"/>
            <a:ext cx="7706801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 =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r>
              <a:rPr lang="en-IE" dirty="0"/>
              <a:t> genomic </a:t>
            </a:r>
            <a:r>
              <a:rPr lang="en-IE" dirty="0" smtClean="0"/>
              <a:t>instability +</a:t>
            </a:r>
          </a:p>
          <a:p>
            <a:r>
              <a:rPr lang="en-IE" dirty="0" smtClean="0"/>
              <a:t>telomere attrition +</a:t>
            </a:r>
          </a:p>
          <a:p>
            <a:r>
              <a:rPr lang="en-IE" dirty="0" smtClean="0"/>
              <a:t>epigenetic alterations +</a:t>
            </a:r>
          </a:p>
          <a:p>
            <a:r>
              <a:rPr lang="en-IE" dirty="0" smtClean="0"/>
              <a:t>loss </a:t>
            </a:r>
            <a:r>
              <a:rPr lang="en-IE" dirty="0"/>
              <a:t>of </a:t>
            </a:r>
            <a:r>
              <a:rPr lang="en-IE" dirty="0" err="1" smtClean="0"/>
              <a:t>proteostasis</a:t>
            </a:r>
            <a:r>
              <a:rPr lang="en-IE" dirty="0" smtClean="0"/>
              <a:t> + </a:t>
            </a:r>
          </a:p>
          <a:p>
            <a:r>
              <a:rPr lang="en-IE" dirty="0" smtClean="0"/>
              <a:t>deregulated </a:t>
            </a:r>
            <a:r>
              <a:rPr lang="en-IE" dirty="0"/>
              <a:t>nutrient </a:t>
            </a:r>
            <a:r>
              <a:rPr lang="en-IE" dirty="0" smtClean="0"/>
              <a:t>sensing +</a:t>
            </a:r>
          </a:p>
          <a:p>
            <a:r>
              <a:rPr lang="en-IE" dirty="0" smtClean="0"/>
              <a:t>mitochondrial dysfunction +</a:t>
            </a:r>
          </a:p>
          <a:p>
            <a:r>
              <a:rPr lang="en-IE" dirty="0" smtClean="0"/>
              <a:t>cellular senescence +</a:t>
            </a:r>
          </a:p>
          <a:p>
            <a:r>
              <a:rPr lang="en-IE" dirty="0" smtClean="0"/>
              <a:t>stem </a:t>
            </a:r>
            <a:r>
              <a:rPr lang="en-IE" dirty="0"/>
              <a:t>cell </a:t>
            </a:r>
            <a:r>
              <a:rPr lang="en-IE" dirty="0" smtClean="0"/>
              <a:t>exhaustion +</a:t>
            </a:r>
          </a:p>
          <a:p>
            <a:r>
              <a:rPr lang="en-IE" dirty="0" smtClean="0"/>
              <a:t>altered </a:t>
            </a:r>
            <a:r>
              <a:rPr lang="en-IE" dirty="0"/>
              <a:t>intercellular </a:t>
            </a:r>
            <a:r>
              <a:rPr lang="en-IE" dirty="0" smtClean="0"/>
              <a:t>communication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613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7234" y="1825625"/>
            <a:ext cx="7356566" cy="9567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100 proteins</a:t>
            </a:r>
          </a:p>
          <a:p>
            <a:r>
              <a:rPr lang="en-US" dirty="0" smtClean="0"/>
              <a:t>1634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466"/>
            <a:ext cx="3877216" cy="5258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73" y="2782389"/>
            <a:ext cx="4685256" cy="39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RWRMTN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39375" cy="1352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4996"/>
            <a:ext cx="839269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6" y="176332"/>
            <a:ext cx="5021496" cy="3638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729" y="3009878"/>
            <a:ext cx="4012071" cy="31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7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62953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network from String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866" y="1825625"/>
            <a:ext cx="4010933" cy="4351338"/>
          </a:xfrm>
        </p:spPr>
        <p:txBody>
          <a:bodyPr/>
          <a:lstStyle/>
          <a:p>
            <a:r>
              <a:rPr lang="en-US" dirty="0" smtClean="0"/>
              <a:t>100 nodes</a:t>
            </a:r>
          </a:p>
          <a:p>
            <a:r>
              <a:rPr lang="en-US" dirty="0" smtClean="0"/>
              <a:t>1634 edges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468530"/>
            <a:ext cx="714474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874</Words>
  <Application>Microsoft Office PowerPoint</Application>
  <PresentationFormat>Widescreen</PresentationFormat>
  <Paragraphs>406</Paragraphs>
  <Slides>45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Dryrun</vt:lpstr>
      <vt:lpstr>Objectives of last session</vt:lpstr>
      <vt:lpstr>Objective of the meeting</vt:lpstr>
      <vt:lpstr>APPs</vt:lpstr>
      <vt:lpstr>String</vt:lpstr>
      <vt:lpstr>RWRMTN</vt:lpstr>
      <vt:lpstr>PowerPoint Presentation</vt:lpstr>
      <vt:lpstr>PowerPoint Presentation</vt:lpstr>
      <vt:lpstr>Original network from String</vt:lpstr>
      <vt:lpstr>25% top connected nodes </vt:lpstr>
      <vt:lpstr>PowerPoint Presentation</vt:lpstr>
      <vt:lpstr>All proteins, all mirnas</vt:lpstr>
      <vt:lpstr>25% top connected nodes</vt:lpstr>
      <vt:lpstr>1% top connected nodes with the mirnas (no mirnas)</vt:lpstr>
      <vt:lpstr>Let’s practice</vt:lpstr>
      <vt:lpstr>De Magalhaes 2009</vt:lpstr>
      <vt:lpstr>PowerPoint Presentation</vt:lpstr>
      <vt:lpstr>Original String network</vt:lpstr>
      <vt:lpstr>10% top connected nodes</vt:lpstr>
      <vt:lpstr>Degree &gt; 3</vt:lpstr>
      <vt:lpstr>Proteins</vt:lpstr>
      <vt:lpstr>Mirna seeds</vt:lpstr>
      <vt:lpstr>50% top connectivity</vt:lpstr>
      <vt:lpstr>miRNAs with target to 5 or more genes</vt:lpstr>
      <vt:lpstr>Genes and miRNAs selected</vt:lpstr>
      <vt:lpstr>PowerPoint Presentation</vt:lpstr>
      <vt:lpstr>Genes that hsa-miR-6763-5p binds</vt:lpstr>
      <vt:lpstr>Genes that hsa-miR-3150a-3p binds</vt:lpstr>
      <vt:lpstr>PowerPoint Presentation</vt:lpstr>
      <vt:lpstr>Playing a bit with them…</vt:lpstr>
      <vt:lpstr>PowerPoint Presentation</vt:lpstr>
      <vt:lpstr>PowerPoint Presentation</vt:lpstr>
      <vt:lpstr>PowerPoint Presentation</vt:lpstr>
      <vt:lpstr>PowerPoint Presentation</vt:lpstr>
      <vt:lpstr>How relevant is that they match the pathway?</vt:lpstr>
      <vt:lpstr>PowerPoint Presentation</vt:lpstr>
      <vt:lpstr>We need more information</vt:lpstr>
      <vt:lpstr>Let’s add the differential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Aging =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Dryrun</dc:title>
  <dc:creator>Guerrero Vazquez, Karen</dc:creator>
  <cp:lastModifiedBy>Guerrero Vazquez, Karen</cp:lastModifiedBy>
  <cp:revision>32</cp:revision>
  <dcterms:created xsi:type="dcterms:W3CDTF">2022-07-11T10:23:12Z</dcterms:created>
  <dcterms:modified xsi:type="dcterms:W3CDTF">2022-07-19T15:53:01Z</dcterms:modified>
</cp:coreProperties>
</file>