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 id="261" r:id="rId10"/>
    <p:sldId id="265" r:id="rId11"/>
    <p:sldId id="266" r:id="rId12"/>
    <p:sldId id="269" r:id="rId13"/>
    <p:sldId id="268" r:id="rId14"/>
    <p:sldId id="271" r:id="rId15"/>
    <p:sldId id="270" r:id="rId16"/>
    <p:sldId id="272" r:id="rId17"/>
    <p:sldId id="267" r:id="rId18"/>
    <p:sldId id="273" r:id="rId19"/>
    <p:sldId id="274" r:id="rId20"/>
    <p:sldId id="276" r:id="rId21"/>
    <p:sldId id="277"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B0BBCC"/>
    <a:srgbClr val="8FC36B"/>
    <a:srgbClr val="F5F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23" autoAdjust="0"/>
    <p:restoredTop sz="94660"/>
  </p:normalViewPr>
  <p:slideViewPr>
    <p:cSldViewPr snapToGrid="0">
      <p:cViewPr>
        <p:scale>
          <a:sx n="70" d="100"/>
          <a:sy n="70" d="100"/>
        </p:scale>
        <p:origin x="21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2D6DA39F-EF41-4F26-A5BA-F4B126040BA2}" type="datetimeFigureOut">
              <a:rPr lang="en-IE" smtClean="0"/>
              <a:t>28/06/2022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119479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2D6DA39F-EF41-4F26-A5BA-F4B126040BA2}" type="datetimeFigureOut">
              <a:rPr lang="en-IE" smtClean="0"/>
              <a:t>28/06/2022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56140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2D6DA39F-EF41-4F26-A5BA-F4B126040BA2}" type="datetimeFigureOut">
              <a:rPr lang="en-IE" smtClean="0"/>
              <a:t>28/06/2022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53126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2D6DA39F-EF41-4F26-A5BA-F4B126040BA2}" type="datetimeFigureOut">
              <a:rPr lang="en-IE" smtClean="0"/>
              <a:t>28/06/2022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339645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6DA39F-EF41-4F26-A5BA-F4B126040BA2}" type="datetimeFigureOut">
              <a:rPr lang="en-IE" smtClean="0"/>
              <a:t>28/06/2022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138661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2D6DA39F-EF41-4F26-A5BA-F4B126040BA2}" type="datetimeFigureOut">
              <a:rPr lang="en-IE" smtClean="0"/>
              <a:t>28/06/2022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97214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2D6DA39F-EF41-4F26-A5BA-F4B126040BA2}" type="datetimeFigureOut">
              <a:rPr lang="en-IE" smtClean="0"/>
              <a:t>28/06/2022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107699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2D6DA39F-EF41-4F26-A5BA-F4B126040BA2}" type="datetimeFigureOut">
              <a:rPr lang="en-IE" smtClean="0"/>
              <a:t>28/06/2022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147556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DA39F-EF41-4F26-A5BA-F4B126040BA2}" type="datetimeFigureOut">
              <a:rPr lang="en-IE" smtClean="0"/>
              <a:t>28/06/2022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342881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6DA39F-EF41-4F26-A5BA-F4B126040BA2}" type="datetimeFigureOut">
              <a:rPr lang="en-IE" smtClean="0"/>
              <a:t>28/06/2022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226976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6DA39F-EF41-4F26-A5BA-F4B126040BA2}" type="datetimeFigureOut">
              <a:rPr lang="en-IE" smtClean="0"/>
              <a:t>28/06/2022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DB6AE82-182D-4B95-8A58-9A0792164BDA}" type="slidenum">
              <a:rPr lang="en-IE" smtClean="0"/>
              <a:t>‹#›</a:t>
            </a:fld>
            <a:endParaRPr lang="en-IE"/>
          </a:p>
        </p:txBody>
      </p:sp>
    </p:spTree>
    <p:extLst>
      <p:ext uri="{BB962C8B-B14F-4D97-AF65-F5344CB8AC3E}">
        <p14:creationId xmlns:p14="http://schemas.microsoft.com/office/powerpoint/2010/main" val="85834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DA39F-EF41-4F26-A5BA-F4B126040BA2}" type="datetimeFigureOut">
              <a:rPr lang="en-IE" smtClean="0"/>
              <a:t>28/06/2022</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6AE82-182D-4B95-8A58-9A0792164BDA}" type="slidenum">
              <a:rPr lang="en-IE" smtClean="0"/>
              <a:t>‹#›</a:t>
            </a:fld>
            <a:endParaRPr lang="en-IE"/>
          </a:p>
        </p:txBody>
      </p:sp>
    </p:spTree>
    <p:extLst>
      <p:ext uri="{BB962C8B-B14F-4D97-AF65-F5344CB8AC3E}">
        <p14:creationId xmlns:p14="http://schemas.microsoft.com/office/powerpoint/2010/main" val="64686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12.png"/><Relationship Id="rId9" Type="http://schemas.microsoft.com/office/2007/relationships/hdphoto" Target="../media/hdphoto4.wdp"/></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12.png"/><Relationship Id="rId9" Type="http://schemas.microsoft.com/office/2007/relationships/hdphoto" Target="../media/hdphoto4.wd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miRNA interactions</a:t>
            </a:r>
            <a:endParaRPr lang="en-IE" dirty="0"/>
          </a:p>
        </p:txBody>
      </p:sp>
      <p:sp>
        <p:nvSpPr>
          <p:cNvPr id="3" name="Subtitle 2"/>
          <p:cNvSpPr>
            <a:spLocks noGrp="1"/>
          </p:cNvSpPr>
          <p:nvPr>
            <p:ph type="subTitle" idx="1"/>
          </p:nvPr>
        </p:nvSpPr>
        <p:spPr/>
        <p:txBody>
          <a:bodyPr>
            <a:normAutofit fontScale="92500" lnSpcReduction="20000"/>
          </a:bodyPr>
          <a:lstStyle/>
          <a:p>
            <a:r>
              <a:rPr lang="en-US" dirty="0" smtClean="0"/>
              <a:t>The animated “movie”</a:t>
            </a:r>
          </a:p>
          <a:p>
            <a:endParaRPr lang="en-US" dirty="0"/>
          </a:p>
          <a:p>
            <a:r>
              <a:rPr lang="en-US" dirty="0" smtClean="0"/>
              <a:t>Based on “</a:t>
            </a:r>
            <a:r>
              <a:rPr lang="en-IE" dirty="0"/>
              <a:t>A network-biology perspective of microRNA function and dysfunction in </a:t>
            </a:r>
            <a:r>
              <a:rPr lang="en-IE" dirty="0" smtClean="0"/>
              <a:t>cancer” by </a:t>
            </a:r>
          </a:p>
          <a:p>
            <a:r>
              <a:rPr lang="en-IE" dirty="0" smtClean="0"/>
              <a:t>Cameron </a:t>
            </a:r>
            <a:r>
              <a:rPr lang="en-IE" dirty="0"/>
              <a:t>P. </a:t>
            </a:r>
            <a:r>
              <a:rPr lang="en-IE" dirty="0" smtClean="0"/>
              <a:t>Bracken, </a:t>
            </a:r>
            <a:r>
              <a:rPr lang="en-IE" dirty="0"/>
              <a:t>Hamish S. </a:t>
            </a:r>
            <a:r>
              <a:rPr lang="en-IE" dirty="0" smtClean="0"/>
              <a:t>Scott </a:t>
            </a:r>
            <a:r>
              <a:rPr lang="en-IE" dirty="0"/>
              <a:t>and Gregory J. </a:t>
            </a:r>
            <a:r>
              <a:rPr lang="en-IE" dirty="0" smtClean="0"/>
              <a:t>Goodall</a:t>
            </a:r>
            <a:endParaRPr lang="en-IE" dirty="0"/>
          </a:p>
        </p:txBody>
      </p:sp>
    </p:spTree>
    <p:extLst>
      <p:ext uri="{BB962C8B-B14F-4D97-AF65-F5344CB8AC3E}">
        <p14:creationId xmlns:p14="http://schemas.microsoft.com/office/powerpoint/2010/main" val="2810132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095897" y="2142309"/>
            <a:ext cx="3435532" cy="3435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regulation of distinct sub-networks.</a:t>
            </a:r>
          </a:p>
        </p:txBody>
      </p:sp>
      <p:pic>
        <p:nvPicPr>
          <p:cNvPr id="1026" name="Picture 2" descr="File:Sewing needle.pn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603299">
            <a:off x="2243705" y="1846078"/>
            <a:ext cx="1704384" cy="1420320"/>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a:off x="561703" y="893154"/>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7" name="Group 6"/>
          <p:cNvGrpSpPr/>
          <p:nvPr/>
        </p:nvGrpSpPr>
        <p:grpSpPr>
          <a:xfrm>
            <a:off x="2431862" y="549543"/>
            <a:ext cx="1350393" cy="726418"/>
            <a:chOff x="5046054" y="1050132"/>
            <a:chExt cx="1350393" cy="726418"/>
          </a:xfrm>
        </p:grpSpPr>
        <p:grpSp>
          <p:nvGrpSpPr>
            <p:cNvPr id="8" name="Group 7"/>
            <p:cNvGrpSpPr/>
            <p:nvPr/>
          </p:nvGrpSpPr>
          <p:grpSpPr>
            <a:xfrm>
              <a:off x="5046054" y="1050132"/>
              <a:ext cx="1350393" cy="726418"/>
              <a:chOff x="5133703" y="1097280"/>
              <a:chExt cx="1262744" cy="679269"/>
            </a:xfrm>
            <a:solidFill>
              <a:schemeClr val="tx1"/>
            </a:solidFill>
          </p:grpSpPr>
          <p:sp>
            <p:nvSpPr>
              <p:cNvPr id="14" name="Oval 1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9" name="Group 8"/>
            <p:cNvGrpSpPr/>
            <p:nvPr/>
          </p:nvGrpSpPr>
          <p:grpSpPr>
            <a:xfrm>
              <a:off x="5091115" y="1073708"/>
              <a:ext cx="1262740" cy="679266"/>
              <a:chOff x="5133703" y="1097280"/>
              <a:chExt cx="1262744" cy="679269"/>
            </a:xfrm>
          </p:grpSpPr>
          <p:sp>
            <p:nvSpPr>
              <p:cNvPr id="12" name="Oval 1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0" name="Oval 9"/>
            <p:cNvSpPr/>
            <p:nvPr/>
          </p:nvSpPr>
          <p:spPr>
            <a:xfrm>
              <a:off x="5409263" y="139510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2179" y="140689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16" name="Picture 2" descr="File:Sewing needle.pn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603299" flipV="1">
            <a:off x="6830088" y="2059986"/>
            <a:ext cx="1704384" cy="1351212"/>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6"/>
          <p:cNvSpPr/>
          <p:nvPr/>
        </p:nvSpPr>
        <p:spPr>
          <a:xfrm flipH="1">
            <a:off x="7559804" y="1126497"/>
            <a:ext cx="2410889"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8" name="Group 17"/>
          <p:cNvGrpSpPr/>
          <p:nvPr/>
        </p:nvGrpSpPr>
        <p:grpSpPr>
          <a:xfrm flipH="1">
            <a:off x="6531429" y="890050"/>
            <a:ext cx="1284687" cy="726418"/>
            <a:chOff x="5046054" y="1050132"/>
            <a:chExt cx="1350393" cy="726418"/>
          </a:xfrm>
        </p:grpSpPr>
        <p:grpSp>
          <p:nvGrpSpPr>
            <p:cNvPr id="19" name="Group 18"/>
            <p:cNvGrpSpPr/>
            <p:nvPr/>
          </p:nvGrpSpPr>
          <p:grpSpPr>
            <a:xfrm>
              <a:off x="5046054" y="1050132"/>
              <a:ext cx="1350393" cy="726418"/>
              <a:chOff x="5133703" y="1097280"/>
              <a:chExt cx="1262744" cy="679269"/>
            </a:xfrm>
            <a:solidFill>
              <a:schemeClr val="tx1"/>
            </a:solidFill>
          </p:grpSpPr>
          <p:sp>
            <p:nvSpPr>
              <p:cNvPr id="25" name="Oval 2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Oval 2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0" name="Group 19"/>
            <p:cNvGrpSpPr/>
            <p:nvPr/>
          </p:nvGrpSpPr>
          <p:grpSpPr>
            <a:xfrm>
              <a:off x="5091115" y="1073708"/>
              <a:ext cx="1262740" cy="679266"/>
              <a:chOff x="5133703" y="1097280"/>
              <a:chExt cx="1262744" cy="679269"/>
            </a:xfrm>
          </p:grpSpPr>
          <p:sp>
            <p:nvSpPr>
              <p:cNvPr id="23" name="Oval 2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1" name="Oval 20"/>
            <p:cNvSpPr/>
            <p:nvPr/>
          </p:nvSpPr>
          <p:spPr>
            <a:xfrm>
              <a:off x="5409263" y="139510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2179" y="140689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27" name="Picture 2" descr="File:Sewing needle.pn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314292" flipV="1">
            <a:off x="5334013" y="4164335"/>
            <a:ext cx="1704384" cy="1351212"/>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27"/>
          <p:cNvSpPr/>
          <p:nvPr/>
        </p:nvSpPr>
        <p:spPr>
          <a:xfrm rot="1698387" flipH="1" flipV="1">
            <a:off x="5919598" y="5896285"/>
            <a:ext cx="2410889" cy="41491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9" name="Group 28"/>
          <p:cNvGrpSpPr/>
          <p:nvPr/>
        </p:nvGrpSpPr>
        <p:grpSpPr>
          <a:xfrm rot="10206626" flipH="1">
            <a:off x="5406935" y="5214631"/>
            <a:ext cx="1284687" cy="726418"/>
            <a:chOff x="5046054" y="1050132"/>
            <a:chExt cx="1350393" cy="726418"/>
          </a:xfrm>
        </p:grpSpPr>
        <p:grpSp>
          <p:nvGrpSpPr>
            <p:cNvPr id="30" name="Group 29"/>
            <p:cNvGrpSpPr/>
            <p:nvPr/>
          </p:nvGrpSpPr>
          <p:grpSpPr>
            <a:xfrm>
              <a:off x="5046054" y="1050132"/>
              <a:ext cx="1350393" cy="726418"/>
              <a:chOff x="5133703" y="1097280"/>
              <a:chExt cx="1262744" cy="679269"/>
            </a:xfrm>
            <a:solidFill>
              <a:schemeClr val="tx1"/>
            </a:solidFill>
          </p:grpSpPr>
          <p:sp>
            <p:nvSpPr>
              <p:cNvPr id="36" name="Oval 35"/>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Oval 36"/>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1" name="Group 30"/>
            <p:cNvGrpSpPr/>
            <p:nvPr/>
          </p:nvGrpSpPr>
          <p:grpSpPr>
            <a:xfrm>
              <a:off x="5091115" y="1073708"/>
              <a:ext cx="1262740" cy="679266"/>
              <a:chOff x="5133703" y="1097280"/>
              <a:chExt cx="1262744" cy="679269"/>
            </a:xfrm>
          </p:grpSpPr>
          <p:sp>
            <p:nvSpPr>
              <p:cNvPr id="34" name="Oval 33"/>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2" name="Oval 31"/>
            <p:cNvSpPr/>
            <p:nvPr/>
          </p:nvSpPr>
          <p:spPr>
            <a:xfrm>
              <a:off x="5409263" y="139510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2179" y="140689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 name="Rectangle 4"/>
          <p:cNvSpPr/>
          <p:nvPr/>
        </p:nvSpPr>
        <p:spPr>
          <a:xfrm>
            <a:off x="163874" y="5974206"/>
            <a:ext cx="6096000" cy="923330"/>
          </a:xfrm>
          <a:prstGeom prst="rect">
            <a:avLst/>
          </a:prstGeom>
        </p:spPr>
        <p:txBody>
          <a:bodyPr>
            <a:spAutoFit/>
          </a:bodyPr>
          <a:lstStyle/>
          <a:p>
            <a:r>
              <a:rPr lang="en-IE" b="0" i="0" dirty="0" smtClean="0">
                <a:effectLst/>
                <a:latin typeface="Times New Roman" panose="02020603050405020304" pitchFamily="18" charset="0"/>
              </a:rPr>
              <a:t>The simultaneous targeting of multiple genes may also facilitate more specific fine-tuning through the regulation of distinct sub-networks</a:t>
            </a:r>
            <a:endParaRPr lang="en-IE" dirty="0"/>
          </a:p>
        </p:txBody>
      </p:sp>
    </p:spTree>
    <p:extLst>
      <p:ext uri="{BB962C8B-B14F-4D97-AF65-F5344CB8AC3E}">
        <p14:creationId xmlns:p14="http://schemas.microsoft.com/office/powerpoint/2010/main" val="156640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026"/>
                                        </p:tgtEl>
                                      </p:cBhvr>
                                    </p:animEffect>
                                    <p:animScale>
                                      <p:cBhvr>
                                        <p:cTn id="7" dur="250" autoRev="1" fill="hold"/>
                                        <p:tgtEl>
                                          <p:spTgt spid="1026"/>
                                        </p:tgtEl>
                                      </p:cBhvr>
                                      <p:by x="105000" y="105000"/>
                                    </p:animScale>
                                  </p:childTnLst>
                                </p:cTn>
                              </p:par>
                            </p:childTnLst>
                          </p:cTn>
                        </p:par>
                        <p:par>
                          <p:cTn id="8" fill="hold">
                            <p:stCondLst>
                              <p:cond delay="500"/>
                            </p:stCondLst>
                            <p:childTnLst>
                              <p:par>
                                <p:cTn id="9" presetID="1" presetClass="exit" presetSubtype="0" fill="hold" nodeType="afterEffect">
                                  <p:stCondLst>
                                    <p:cond delay="100"/>
                                  </p:stCondLst>
                                  <p:childTnLst>
                                    <p:set>
                                      <p:cBhvr>
                                        <p:cTn id="10" dur="1" fill="hold">
                                          <p:stCondLst>
                                            <p:cond delay="0"/>
                                          </p:stCondLst>
                                        </p:cTn>
                                        <p:tgtEl>
                                          <p:spTgt spid="102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par>
                          <p:cTn id="15" fill="hold">
                            <p:stCondLst>
                              <p:cond delay="600"/>
                            </p:stCondLst>
                            <p:childTnLst>
                              <p:par>
                                <p:cTn id="16" presetID="1" presetClass="entr" presetSubtype="0"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par>
                          <p:cTn id="22" fill="hold">
                            <p:stCondLst>
                              <p:cond delay="600"/>
                            </p:stCondLst>
                            <p:childTnLst>
                              <p:par>
                                <p:cTn id="23" presetID="26" presetClass="emph" presetSubtype="0" fill="hold" nodeType="afterEffect">
                                  <p:stCondLst>
                                    <p:cond delay="50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childTnLst>
                          </p:cTn>
                        </p:par>
                        <p:par>
                          <p:cTn id="26" fill="hold">
                            <p:stCondLst>
                              <p:cond delay="1600"/>
                            </p:stCondLst>
                            <p:childTnLst>
                              <p:par>
                                <p:cTn id="27" presetID="1" presetClass="exit" presetSubtype="0" fill="hold" nodeType="afterEffect">
                                  <p:stCondLst>
                                    <p:cond delay="10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par>
                          <p:cTn id="33" fill="hold">
                            <p:stCondLst>
                              <p:cond delay="1700"/>
                            </p:stCondLst>
                            <p:childTnLst>
                              <p:par>
                                <p:cTn id="34" presetID="1" presetClass="entr" presetSubtype="0"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childTnLst>
                          </p:cTn>
                        </p:par>
                        <p:par>
                          <p:cTn id="40" fill="hold">
                            <p:stCondLst>
                              <p:cond delay="1700"/>
                            </p:stCondLst>
                            <p:childTnLst>
                              <p:par>
                                <p:cTn id="41" presetID="26" presetClass="emph" presetSubtype="0" fill="hold" nodeType="afterEffect">
                                  <p:stCondLst>
                                    <p:cond delay="500"/>
                                  </p:stCondLst>
                                  <p:childTnLst>
                                    <p:animEffect transition="out" filter="fade">
                                      <p:cBhvr>
                                        <p:cTn id="42" dur="500" tmFilter="0, 0; .2, .5; .8, .5; 1, 0"/>
                                        <p:tgtEl>
                                          <p:spTgt spid="27"/>
                                        </p:tgtEl>
                                      </p:cBhvr>
                                    </p:animEffect>
                                    <p:animScale>
                                      <p:cBhvr>
                                        <p:cTn id="43"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7" grpId="1"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101"/>
          <p:cNvSpPr/>
          <p:nvPr/>
        </p:nvSpPr>
        <p:spPr>
          <a:xfrm>
            <a:off x="933236" y="2886635"/>
            <a:ext cx="10723858" cy="3012141"/>
          </a:xfrm>
          <a:custGeom>
            <a:avLst/>
            <a:gdLst>
              <a:gd name="connsiteX0" fmla="*/ 0 w 10025518"/>
              <a:gd name="connsiteY0" fmla="*/ 35859 h 3012141"/>
              <a:gd name="connsiteX1" fmla="*/ 8910918 w 10025518"/>
              <a:gd name="connsiteY1" fmla="*/ 0 h 3012141"/>
              <a:gd name="connsiteX2" fmla="*/ 9323295 w 10025518"/>
              <a:gd name="connsiteY2" fmla="*/ 412377 h 3012141"/>
              <a:gd name="connsiteX3" fmla="*/ 3711389 w 10025518"/>
              <a:gd name="connsiteY3" fmla="*/ 1506071 h 3012141"/>
              <a:gd name="connsiteX4" fmla="*/ 8265459 w 10025518"/>
              <a:gd name="connsiteY4" fmla="*/ 3012141 h 3012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5518" h="3012141">
                <a:moveTo>
                  <a:pt x="0" y="35859"/>
                </a:moveTo>
                <a:lnTo>
                  <a:pt x="8910918" y="0"/>
                </a:lnTo>
                <a:cubicBezTo>
                  <a:pt x="10464800" y="62753"/>
                  <a:pt x="10189883" y="161365"/>
                  <a:pt x="9323295" y="412377"/>
                </a:cubicBezTo>
                <a:cubicBezTo>
                  <a:pt x="8456707" y="663389"/>
                  <a:pt x="3887695" y="1072777"/>
                  <a:pt x="3711389" y="1506071"/>
                </a:cubicBezTo>
                <a:cubicBezTo>
                  <a:pt x="3535083" y="1939365"/>
                  <a:pt x="7389906" y="2770094"/>
                  <a:pt x="8265459" y="30121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dirty="0" err="1"/>
              <a:t>Polycistrons</a:t>
            </a:r>
            <a:r>
              <a:rPr lang="en-IE" dirty="0"/>
              <a:t> as cooperative functional units</a:t>
            </a:r>
          </a:p>
        </p:txBody>
      </p:sp>
      <p:sp>
        <p:nvSpPr>
          <p:cNvPr id="3" name="Rectangle 2"/>
          <p:cNvSpPr/>
          <p:nvPr/>
        </p:nvSpPr>
        <p:spPr>
          <a:xfrm>
            <a:off x="4896103" y="1714191"/>
            <a:ext cx="2153154" cy="369332"/>
          </a:xfrm>
          <a:prstGeom prst="rect">
            <a:avLst/>
          </a:prstGeom>
        </p:spPr>
        <p:txBody>
          <a:bodyPr wrap="none">
            <a:spAutoFit/>
          </a:bodyPr>
          <a:lstStyle/>
          <a:p>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mc:AlternateContent xmlns:mc="http://schemas.openxmlformats.org/markup-compatibility/2006" xmlns:a14="http://schemas.microsoft.com/office/drawing/2010/main">
        <mc:Choice Requires="a14">
          <p:sp>
            <p:nvSpPr>
              <p:cNvPr id="74" name="Rectangle 73"/>
              <p:cNvSpPr/>
              <p:nvPr/>
            </p:nvSpPr>
            <p:spPr>
              <a:xfrm>
                <a:off x="208359" y="729168"/>
                <a:ext cx="724877" cy="16535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f>
                        <m:fPr>
                          <m:ctrlPr>
                            <a:rPr lang="en-US" sz="5400" i="1" smtClean="0">
                              <a:ln w="0"/>
                              <a:effectLst>
                                <a:outerShdw blurRad="38100" dist="19050" dir="2700000" algn="tl" rotWithShape="0">
                                  <a:schemeClr val="dk1">
                                    <a:alpha val="40000"/>
                                  </a:schemeClr>
                                </a:outerShdw>
                              </a:effectLst>
                              <a:latin typeface="Cambria Math" panose="02040503050406030204" pitchFamily="18" charset="0"/>
                            </a:rPr>
                          </m:ctrlPr>
                        </m:fPr>
                        <m:num>
                          <m:r>
                            <a:rPr lang="en-US" sz="5400" b="0" i="1" smtClean="0">
                              <a:ln w="0"/>
                              <a:effectLst>
                                <a:outerShdw blurRad="38100" dist="19050" dir="2700000" algn="tl" rotWithShape="0">
                                  <a:schemeClr val="dk1">
                                    <a:alpha val="40000"/>
                                  </a:schemeClr>
                                </a:outerShdw>
                              </a:effectLst>
                              <a:latin typeface="Cambria Math" panose="02040503050406030204" pitchFamily="18" charset="0"/>
                            </a:rPr>
                            <m:t>2</m:t>
                          </m:r>
                        </m:num>
                        <m:den>
                          <m:r>
                            <a:rPr lang="en-US" sz="5400" b="0" i="1" smtClean="0">
                              <a:ln w="0"/>
                              <a:effectLst>
                                <a:outerShdw blurRad="38100" dist="19050" dir="2700000" algn="tl" rotWithShape="0">
                                  <a:schemeClr val="dk1">
                                    <a:alpha val="40000"/>
                                  </a:schemeClr>
                                </a:outerShdw>
                              </a:effectLst>
                              <a:latin typeface="Cambria Math" panose="02040503050406030204" pitchFamily="18" charset="0"/>
                            </a:rPr>
                            <m:t>3</m:t>
                          </m:r>
                        </m:den>
                      </m:f>
                    </m:oMath>
                  </m:oMathPara>
                </a14:m>
                <a:endParaRPr lang="en-US" sz="5400" b="0" cap="none" spc="0" dirty="0" smtClean="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p:cNvSpPr>
                <a:spLocks noRot="1" noChangeAspect="1" noMove="1" noResize="1" noEditPoints="1" noAdjustHandles="1" noChangeArrowheads="1" noChangeShapeType="1" noTextEdit="1"/>
              </p:cNvSpPr>
              <p:nvPr/>
            </p:nvSpPr>
            <p:spPr>
              <a:xfrm>
                <a:off x="208359" y="729168"/>
                <a:ext cx="724877" cy="1653530"/>
              </a:xfrm>
              <a:prstGeom prst="rect">
                <a:avLst/>
              </a:prstGeom>
              <a:blipFill>
                <a:blip r:embed="rId2"/>
                <a:stretch>
                  <a:fillRect b="-738"/>
                </a:stretch>
              </a:blipFill>
            </p:spPr>
            <p:txBody>
              <a:bodyPr/>
              <a:lstStyle/>
              <a:p>
                <a:r>
                  <a:rPr lang="en-IE">
                    <a:noFill/>
                  </a:rPr>
                  <a:t> </a:t>
                </a:r>
              </a:p>
            </p:txBody>
          </p:sp>
        </mc:Fallback>
      </mc:AlternateContent>
      <p:sp>
        <p:nvSpPr>
          <p:cNvPr id="75" name="Rectangle 74"/>
          <p:cNvSpPr/>
          <p:nvPr/>
        </p:nvSpPr>
        <p:spPr>
          <a:xfrm>
            <a:off x="243130" y="5934201"/>
            <a:ext cx="5086516" cy="646331"/>
          </a:xfrm>
          <a:prstGeom prst="rect">
            <a:avLst/>
          </a:prstGeom>
        </p:spPr>
        <p:txBody>
          <a:bodyPr wrap="square">
            <a:spAutoFit/>
          </a:bodyPr>
          <a:lstStyle/>
          <a:p>
            <a:r>
              <a:rPr lang="en-IE" b="0" i="0" dirty="0" smtClean="0">
                <a:effectLst/>
                <a:latin typeface="Times New Roman" panose="02020603050405020304" pitchFamily="18" charset="0"/>
              </a:rPr>
              <a:t>About two-thirds of mi RNAs are encoded in </a:t>
            </a:r>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p:cxnSp>
        <p:nvCxnSpPr>
          <p:cNvPr id="77" name="Straight Connector 76"/>
          <p:cNvCxnSpPr/>
          <p:nvPr/>
        </p:nvCxnSpPr>
        <p:spPr>
          <a:xfrm>
            <a:off x="1630609" y="2866800"/>
            <a:ext cx="1500878" cy="0"/>
          </a:xfrm>
          <a:prstGeom prst="line">
            <a:avLst/>
          </a:prstGeom>
          <a:ln w="190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432313" y="2866800"/>
            <a:ext cx="1500878"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234017" y="2866800"/>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35721" y="2866800"/>
            <a:ext cx="1500878" cy="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2459142">
            <a:off x="5939766" y="2375140"/>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176090" y="112190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671497" y="113338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7" name="Group 26"/>
          <p:cNvGrpSpPr/>
          <p:nvPr/>
        </p:nvGrpSpPr>
        <p:grpSpPr>
          <a:xfrm rot="19044323">
            <a:off x="2437376" y="2418353"/>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8" name="Group 37"/>
          <p:cNvGrpSpPr/>
          <p:nvPr/>
        </p:nvGrpSpPr>
        <p:grpSpPr>
          <a:xfrm rot="12409118">
            <a:off x="4258104" y="2450665"/>
            <a:ext cx="1350393" cy="726418"/>
            <a:chOff x="5046054" y="1050132"/>
            <a:chExt cx="1350393" cy="726418"/>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39" cy="679266"/>
              <a:chOff x="5133703" y="1097280"/>
              <a:chExt cx="1262743"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7"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360833" y="109889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868535" y="110919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2" name="Group 81"/>
          <p:cNvGrpSpPr/>
          <p:nvPr/>
        </p:nvGrpSpPr>
        <p:grpSpPr>
          <a:xfrm rot="19044323">
            <a:off x="7961465" y="2382480"/>
            <a:ext cx="1350393" cy="726418"/>
            <a:chOff x="5046054" y="1050132"/>
            <a:chExt cx="1350393" cy="726418"/>
          </a:xfrm>
        </p:grpSpPr>
        <p:grpSp>
          <p:nvGrpSpPr>
            <p:cNvPr id="83" name="Group 82"/>
            <p:cNvGrpSpPr/>
            <p:nvPr/>
          </p:nvGrpSpPr>
          <p:grpSpPr>
            <a:xfrm>
              <a:off x="5046054" y="1050132"/>
              <a:ext cx="1350393" cy="726418"/>
              <a:chOff x="5133703" y="1097280"/>
              <a:chExt cx="1262744" cy="679269"/>
            </a:xfrm>
            <a:solidFill>
              <a:schemeClr val="tx1"/>
            </a:solidFill>
          </p:grpSpPr>
          <p:sp>
            <p:nvSpPr>
              <p:cNvPr id="89" name="Oval 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Oval 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4" name="Group 83"/>
            <p:cNvGrpSpPr/>
            <p:nvPr/>
          </p:nvGrpSpPr>
          <p:grpSpPr>
            <a:xfrm>
              <a:off x="5091115" y="1073708"/>
              <a:ext cx="1262740" cy="679266"/>
              <a:chOff x="5133703" y="1097280"/>
              <a:chExt cx="1262744" cy="679269"/>
            </a:xfrm>
          </p:grpSpPr>
          <p:sp>
            <p:nvSpPr>
              <p:cNvPr id="87" name="Oval 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8" name="Oval 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5" name="Oval 84"/>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6" name="Oval 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cxnSp>
        <p:nvCxnSpPr>
          <p:cNvPr id="100" name="Straight Connector 99"/>
          <p:cNvCxnSpPr/>
          <p:nvPr/>
        </p:nvCxnSpPr>
        <p:spPr>
          <a:xfrm flipV="1">
            <a:off x="5005361" y="3951300"/>
            <a:ext cx="1405249" cy="401504"/>
          </a:xfrm>
          <a:prstGeom prst="line">
            <a:avLst/>
          </a:prstGeom>
          <a:ln w="1905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92804" y="5243180"/>
            <a:ext cx="1382165" cy="308084"/>
          </a:xfrm>
          <a:prstGeom prst="line">
            <a:avLst/>
          </a:prstGeom>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8055711" y="5191443"/>
            <a:ext cx="1042718" cy="502439"/>
            <a:chOff x="5046054" y="1050132"/>
            <a:chExt cx="1350393" cy="726418"/>
          </a:xfrm>
        </p:grpSpPr>
        <p:grpSp>
          <p:nvGrpSpPr>
            <p:cNvPr id="55" name="Group 54"/>
            <p:cNvGrpSpPr/>
            <p:nvPr/>
          </p:nvGrpSpPr>
          <p:grpSpPr>
            <a:xfrm>
              <a:off x="5046054" y="1050132"/>
              <a:ext cx="1350393" cy="726418"/>
              <a:chOff x="5133703" y="1097280"/>
              <a:chExt cx="1262744" cy="679269"/>
            </a:xfrm>
            <a:solidFill>
              <a:schemeClr val="tx1"/>
            </a:solidFill>
          </p:grpSpPr>
          <p:sp>
            <p:nvSpPr>
              <p:cNvPr id="61" name="Oval 6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Oval 6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6" name="Group 55"/>
            <p:cNvGrpSpPr/>
            <p:nvPr/>
          </p:nvGrpSpPr>
          <p:grpSpPr>
            <a:xfrm>
              <a:off x="5091115" y="1073708"/>
              <a:ext cx="1262740" cy="679266"/>
              <a:chOff x="5133703" y="1097280"/>
              <a:chExt cx="1262744" cy="679269"/>
            </a:xfrm>
          </p:grpSpPr>
          <p:sp>
            <p:nvSpPr>
              <p:cNvPr id="59" name="Oval 5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Oval 5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7" name="Oval 5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Oval 5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5" name="Group 64"/>
          <p:cNvGrpSpPr/>
          <p:nvPr/>
        </p:nvGrpSpPr>
        <p:grpSpPr>
          <a:xfrm>
            <a:off x="4666460" y="4134150"/>
            <a:ext cx="1090539" cy="637807"/>
            <a:chOff x="5046054" y="1050132"/>
            <a:chExt cx="1350393" cy="726418"/>
          </a:xfrm>
        </p:grpSpPr>
        <p:grpSp>
          <p:nvGrpSpPr>
            <p:cNvPr id="66" name="Group 65"/>
            <p:cNvGrpSpPr/>
            <p:nvPr/>
          </p:nvGrpSpPr>
          <p:grpSpPr>
            <a:xfrm>
              <a:off x="5046054" y="1050132"/>
              <a:ext cx="1350393" cy="726418"/>
              <a:chOff x="5133703" y="1097280"/>
              <a:chExt cx="1262744" cy="679269"/>
            </a:xfrm>
            <a:solidFill>
              <a:schemeClr val="tx1"/>
            </a:solidFill>
          </p:grpSpPr>
          <p:sp>
            <p:nvSpPr>
              <p:cNvPr id="72" name="Oval 7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Oval 7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7" name="Group 66"/>
            <p:cNvGrpSpPr/>
            <p:nvPr/>
          </p:nvGrpSpPr>
          <p:grpSpPr>
            <a:xfrm>
              <a:off x="5091115" y="1073708"/>
              <a:ext cx="1262740" cy="679266"/>
              <a:chOff x="5133703" y="1097280"/>
              <a:chExt cx="1262744" cy="679269"/>
            </a:xfrm>
          </p:grpSpPr>
          <p:sp>
            <p:nvSpPr>
              <p:cNvPr id="70" name="Oval 6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Oval 7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8" name="Oval 6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Oval 6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06" name="TextBox 105"/>
          <p:cNvSpPr txBox="1"/>
          <p:nvPr/>
        </p:nvSpPr>
        <p:spPr>
          <a:xfrm>
            <a:off x="10577625" y="2466622"/>
            <a:ext cx="609462" cy="369332"/>
          </a:xfrm>
          <a:prstGeom prst="rect">
            <a:avLst/>
          </a:prstGeom>
          <a:noFill/>
        </p:spPr>
        <p:txBody>
          <a:bodyPr wrap="none" rtlCol="0">
            <a:spAutoFit/>
          </a:bodyPr>
          <a:lstStyle/>
          <a:p>
            <a:r>
              <a:rPr lang="en-US" dirty="0" smtClean="0"/>
              <a:t>DNA</a:t>
            </a:r>
            <a:endParaRPr lang="en-IE" dirty="0"/>
          </a:p>
        </p:txBody>
      </p:sp>
      <p:sp>
        <p:nvSpPr>
          <p:cNvPr id="107" name="Rectangle 106"/>
          <p:cNvSpPr/>
          <p:nvPr/>
        </p:nvSpPr>
        <p:spPr>
          <a:xfrm>
            <a:off x="36406" y="2601245"/>
            <a:ext cx="1134858" cy="6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Promoter</a:t>
            </a:r>
            <a:endParaRPr lang="en-IE" dirty="0"/>
          </a:p>
        </p:txBody>
      </p:sp>
      <p:sp>
        <p:nvSpPr>
          <p:cNvPr id="76" name="Rectangle 75"/>
          <p:cNvSpPr/>
          <p:nvPr/>
        </p:nvSpPr>
        <p:spPr>
          <a:xfrm>
            <a:off x="7048470" y="3527212"/>
            <a:ext cx="1134858" cy="6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Promoter</a:t>
            </a:r>
            <a:endParaRPr lang="en-IE" dirty="0"/>
          </a:p>
        </p:txBody>
      </p:sp>
    </p:spTree>
    <p:extLst>
      <p:ext uri="{BB962C8B-B14F-4D97-AF65-F5344CB8AC3E}">
        <p14:creationId xmlns:p14="http://schemas.microsoft.com/office/powerpoint/2010/main" val="1085008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101"/>
          <p:cNvSpPr/>
          <p:nvPr/>
        </p:nvSpPr>
        <p:spPr>
          <a:xfrm>
            <a:off x="933236" y="2886635"/>
            <a:ext cx="10723858" cy="3012141"/>
          </a:xfrm>
          <a:custGeom>
            <a:avLst/>
            <a:gdLst>
              <a:gd name="connsiteX0" fmla="*/ 0 w 10025518"/>
              <a:gd name="connsiteY0" fmla="*/ 35859 h 3012141"/>
              <a:gd name="connsiteX1" fmla="*/ 8910918 w 10025518"/>
              <a:gd name="connsiteY1" fmla="*/ 0 h 3012141"/>
              <a:gd name="connsiteX2" fmla="*/ 9323295 w 10025518"/>
              <a:gd name="connsiteY2" fmla="*/ 412377 h 3012141"/>
              <a:gd name="connsiteX3" fmla="*/ 3711389 w 10025518"/>
              <a:gd name="connsiteY3" fmla="*/ 1506071 h 3012141"/>
              <a:gd name="connsiteX4" fmla="*/ 8265459 w 10025518"/>
              <a:gd name="connsiteY4" fmla="*/ 3012141 h 3012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5518" h="3012141">
                <a:moveTo>
                  <a:pt x="0" y="35859"/>
                </a:moveTo>
                <a:lnTo>
                  <a:pt x="8910918" y="0"/>
                </a:lnTo>
                <a:cubicBezTo>
                  <a:pt x="10464800" y="62753"/>
                  <a:pt x="10189883" y="161365"/>
                  <a:pt x="9323295" y="412377"/>
                </a:cubicBezTo>
                <a:cubicBezTo>
                  <a:pt x="8456707" y="663389"/>
                  <a:pt x="3887695" y="1072777"/>
                  <a:pt x="3711389" y="1506071"/>
                </a:cubicBezTo>
                <a:cubicBezTo>
                  <a:pt x="3535083" y="1939365"/>
                  <a:pt x="7389906" y="2770094"/>
                  <a:pt x="8265459" y="30121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dirty="0" err="1"/>
              <a:t>Polycistrons</a:t>
            </a:r>
            <a:r>
              <a:rPr lang="en-IE" dirty="0"/>
              <a:t> as cooperative functional units</a:t>
            </a:r>
          </a:p>
        </p:txBody>
      </p:sp>
      <p:sp>
        <p:nvSpPr>
          <p:cNvPr id="3" name="Rectangle 2"/>
          <p:cNvSpPr/>
          <p:nvPr/>
        </p:nvSpPr>
        <p:spPr>
          <a:xfrm>
            <a:off x="4896103" y="1714191"/>
            <a:ext cx="2153154" cy="369332"/>
          </a:xfrm>
          <a:prstGeom prst="rect">
            <a:avLst/>
          </a:prstGeom>
        </p:spPr>
        <p:txBody>
          <a:bodyPr wrap="none">
            <a:spAutoFit/>
          </a:bodyPr>
          <a:lstStyle/>
          <a:p>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mc:AlternateContent xmlns:mc="http://schemas.openxmlformats.org/markup-compatibility/2006" xmlns:a14="http://schemas.microsoft.com/office/drawing/2010/main">
        <mc:Choice Requires="a14">
          <p:sp>
            <p:nvSpPr>
              <p:cNvPr id="74" name="Rectangle 73"/>
              <p:cNvSpPr/>
              <p:nvPr/>
            </p:nvSpPr>
            <p:spPr>
              <a:xfrm>
                <a:off x="208359" y="729168"/>
                <a:ext cx="724877" cy="16535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f>
                        <m:fPr>
                          <m:ctrlPr>
                            <a:rPr lang="en-US" sz="5400" i="1" smtClean="0">
                              <a:ln w="0"/>
                              <a:effectLst>
                                <a:outerShdw blurRad="38100" dist="19050" dir="2700000" algn="tl" rotWithShape="0">
                                  <a:schemeClr val="dk1">
                                    <a:alpha val="40000"/>
                                  </a:schemeClr>
                                </a:outerShdw>
                              </a:effectLst>
                              <a:latin typeface="Cambria Math" panose="02040503050406030204" pitchFamily="18" charset="0"/>
                            </a:rPr>
                          </m:ctrlPr>
                        </m:fPr>
                        <m:num>
                          <m:r>
                            <a:rPr lang="en-US" sz="5400" b="0" i="1" smtClean="0">
                              <a:ln w="0"/>
                              <a:effectLst>
                                <a:outerShdw blurRad="38100" dist="19050" dir="2700000" algn="tl" rotWithShape="0">
                                  <a:schemeClr val="dk1">
                                    <a:alpha val="40000"/>
                                  </a:schemeClr>
                                </a:outerShdw>
                              </a:effectLst>
                              <a:latin typeface="Cambria Math" panose="02040503050406030204" pitchFamily="18" charset="0"/>
                            </a:rPr>
                            <m:t>2</m:t>
                          </m:r>
                        </m:num>
                        <m:den>
                          <m:r>
                            <a:rPr lang="en-US" sz="5400" b="0" i="1" smtClean="0">
                              <a:ln w="0"/>
                              <a:effectLst>
                                <a:outerShdw blurRad="38100" dist="19050" dir="2700000" algn="tl" rotWithShape="0">
                                  <a:schemeClr val="dk1">
                                    <a:alpha val="40000"/>
                                  </a:schemeClr>
                                </a:outerShdw>
                              </a:effectLst>
                              <a:latin typeface="Cambria Math" panose="02040503050406030204" pitchFamily="18" charset="0"/>
                            </a:rPr>
                            <m:t>3</m:t>
                          </m:r>
                        </m:den>
                      </m:f>
                    </m:oMath>
                  </m:oMathPara>
                </a14:m>
                <a:endParaRPr lang="en-US" sz="5400" b="0" cap="none" spc="0" dirty="0" smtClean="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p:cNvSpPr>
                <a:spLocks noRot="1" noChangeAspect="1" noMove="1" noResize="1" noEditPoints="1" noAdjustHandles="1" noChangeArrowheads="1" noChangeShapeType="1" noTextEdit="1"/>
              </p:cNvSpPr>
              <p:nvPr/>
            </p:nvSpPr>
            <p:spPr>
              <a:xfrm>
                <a:off x="208359" y="729168"/>
                <a:ext cx="724877" cy="1653530"/>
              </a:xfrm>
              <a:prstGeom prst="rect">
                <a:avLst/>
              </a:prstGeom>
              <a:blipFill>
                <a:blip r:embed="rId2"/>
                <a:stretch>
                  <a:fillRect b="-738"/>
                </a:stretch>
              </a:blipFill>
            </p:spPr>
            <p:txBody>
              <a:bodyPr/>
              <a:lstStyle/>
              <a:p>
                <a:r>
                  <a:rPr lang="en-IE">
                    <a:noFill/>
                  </a:rPr>
                  <a:t> </a:t>
                </a:r>
              </a:p>
            </p:txBody>
          </p:sp>
        </mc:Fallback>
      </mc:AlternateContent>
      <p:sp>
        <p:nvSpPr>
          <p:cNvPr id="75" name="Rectangle 74"/>
          <p:cNvSpPr/>
          <p:nvPr/>
        </p:nvSpPr>
        <p:spPr>
          <a:xfrm>
            <a:off x="243130" y="5934201"/>
            <a:ext cx="5086516" cy="646331"/>
          </a:xfrm>
          <a:prstGeom prst="rect">
            <a:avLst/>
          </a:prstGeom>
        </p:spPr>
        <p:txBody>
          <a:bodyPr wrap="square">
            <a:spAutoFit/>
          </a:bodyPr>
          <a:lstStyle/>
          <a:p>
            <a:r>
              <a:rPr lang="en-IE" b="0" i="0" dirty="0" smtClean="0">
                <a:effectLst/>
                <a:latin typeface="Times New Roman" panose="02020603050405020304" pitchFamily="18" charset="0"/>
              </a:rPr>
              <a:t>About two-thirds of mi RNAs are encoded in </a:t>
            </a:r>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p:cxnSp>
        <p:nvCxnSpPr>
          <p:cNvPr id="77" name="Straight Connector 76"/>
          <p:cNvCxnSpPr/>
          <p:nvPr/>
        </p:nvCxnSpPr>
        <p:spPr>
          <a:xfrm>
            <a:off x="1630609" y="2866800"/>
            <a:ext cx="1500878" cy="0"/>
          </a:xfrm>
          <a:prstGeom prst="line">
            <a:avLst/>
          </a:prstGeom>
          <a:ln w="190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432313" y="2866800"/>
            <a:ext cx="1500878"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234017" y="2866800"/>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35721" y="2866800"/>
            <a:ext cx="1500878" cy="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2459142">
            <a:off x="5939766" y="2375140"/>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176090" y="112190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671497" y="113338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7" name="Group 26"/>
          <p:cNvGrpSpPr/>
          <p:nvPr/>
        </p:nvGrpSpPr>
        <p:grpSpPr>
          <a:xfrm rot="19044323">
            <a:off x="2437376" y="2418353"/>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8" name="Group 37"/>
          <p:cNvGrpSpPr/>
          <p:nvPr/>
        </p:nvGrpSpPr>
        <p:grpSpPr>
          <a:xfrm rot="12409118">
            <a:off x="4258104" y="2450665"/>
            <a:ext cx="1350393" cy="726418"/>
            <a:chOff x="5046054" y="1050132"/>
            <a:chExt cx="1350393" cy="726418"/>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39" cy="679266"/>
              <a:chOff x="5133703" y="1097280"/>
              <a:chExt cx="1262743"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7"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360833" y="109889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868535" y="110919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2" name="Group 81"/>
          <p:cNvGrpSpPr/>
          <p:nvPr/>
        </p:nvGrpSpPr>
        <p:grpSpPr>
          <a:xfrm rot="19044323">
            <a:off x="7961465" y="2382480"/>
            <a:ext cx="1350393" cy="726418"/>
            <a:chOff x="5046054" y="1050132"/>
            <a:chExt cx="1350393" cy="726418"/>
          </a:xfrm>
        </p:grpSpPr>
        <p:grpSp>
          <p:nvGrpSpPr>
            <p:cNvPr id="83" name="Group 82"/>
            <p:cNvGrpSpPr/>
            <p:nvPr/>
          </p:nvGrpSpPr>
          <p:grpSpPr>
            <a:xfrm>
              <a:off x="5046054" y="1050132"/>
              <a:ext cx="1350393" cy="726418"/>
              <a:chOff x="5133703" y="1097280"/>
              <a:chExt cx="1262744" cy="679269"/>
            </a:xfrm>
            <a:solidFill>
              <a:schemeClr val="tx1"/>
            </a:solidFill>
          </p:grpSpPr>
          <p:sp>
            <p:nvSpPr>
              <p:cNvPr id="89" name="Oval 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Oval 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4" name="Group 83"/>
            <p:cNvGrpSpPr/>
            <p:nvPr/>
          </p:nvGrpSpPr>
          <p:grpSpPr>
            <a:xfrm>
              <a:off x="5091115" y="1073708"/>
              <a:ext cx="1262740" cy="679266"/>
              <a:chOff x="5133703" y="1097280"/>
              <a:chExt cx="1262744" cy="679269"/>
            </a:xfrm>
          </p:grpSpPr>
          <p:sp>
            <p:nvSpPr>
              <p:cNvPr id="87" name="Oval 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8" name="Oval 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5" name="Oval 84"/>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6" name="Oval 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cxnSp>
        <p:nvCxnSpPr>
          <p:cNvPr id="100" name="Straight Connector 99"/>
          <p:cNvCxnSpPr/>
          <p:nvPr/>
        </p:nvCxnSpPr>
        <p:spPr>
          <a:xfrm flipV="1">
            <a:off x="5329646" y="3980329"/>
            <a:ext cx="1405249" cy="401504"/>
          </a:xfrm>
          <a:prstGeom prst="line">
            <a:avLst/>
          </a:prstGeom>
          <a:ln w="1905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92804" y="5243180"/>
            <a:ext cx="1382165" cy="308084"/>
          </a:xfrm>
          <a:prstGeom prst="line">
            <a:avLst/>
          </a:prstGeom>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8055711" y="5191443"/>
            <a:ext cx="1042718" cy="502439"/>
            <a:chOff x="5046054" y="1050132"/>
            <a:chExt cx="1350393" cy="726418"/>
          </a:xfrm>
        </p:grpSpPr>
        <p:grpSp>
          <p:nvGrpSpPr>
            <p:cNvPr id="55" name="Group 54"/>
            <p:cNvGrpSpPr/>
            <p:nvPr/>
          </p:nvGrpSpPr>
          <p:grpSpPr>
            <a:xfrm>
              <a:off x="5046054" y="1050132"/>
              <a:ext cx="1350393" cy="726418"/>
              <a:chOff x="5133703" y="1097280"/>
              <a:chExt cx="1262744" cy="679269"/>
            </a:xfrm>
            <a:solidFill>
              <a:schemeClr val="tx1"/>
            </a:solidFill>
          </p:grpSpPr>
          <p:sp>
            <p:nvSpPr>
              <p:cNvPr id="61" name="Oval 6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Oval 6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6" name="Group 55"/>
            <p:cNvGrpSpPr/>
            <p:nvPr/>
          </p:nvGrpSpPr>
          <p:grpSpPr>
            <a:xfrm>
              <a:off x="5091115" y="1073708"/>
              <a:ext cx="1262740" cy="679266"/>
              <a:chOff x="5133703" y="1097280"/>
              <a:chExt cx="1262744" cy="679269"/>
            </a:xfrm>
          </p:grpSpPr>
          <p:sp>
            <p:nvSpPr>
              <p:cNvPr id="59" name="Oval 5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Oval 5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7" name="Oval 5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Oval 5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5" name="Group 64"/>
          <p:cNvGrpSpPr/>
          <p:nvPr/>
        </p:nvGrpSpPr>
        <p:grpSpPr>
          <a:xfrm>
            <a:off x="4810748" y="4151147"/>
            <a:ext cx="1090539" cy="637807"/>
            <a:chOff x="5046054" y="1050132"/>
            <a:chExt cx="1350393" cy="726418"/>
          </a:xfrm>
        </p:grpSpPr>
        <p:grpSp>
          <p:nvGrpSpPr>
            <p:cNvPr id="66" name="Group 65"/>
            <p:cNvGrpSpPr/>
            <p:nvPr/>
          </p:nvGrpSpPr>
          <p:grpSpPr>
            <a:xfrm>
              <a:off x="5046054" y="1050132"/>
              <a:ext cx="1350393" cy="726418"/>
              <a:chOff x="5133703" y="1097280"/>
              <a:chExt cx="1262744" cy="679269"/>
            </a:xfrm>
            <a:solidFill>
              <a:schemeClr val="tx1"/>
            </a:solidFill>
          </p:grpSpPr>
          <p:sp>
            <p:nvSpPr>
              <p:cNvPr id="72" name="Oval 7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Oval 7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7" name="Group 66"/>
            <p:cNvGrpSpPr/>
            <p:nvPr/>
          </p:nvGrpSpPr>
          <p:grpSpPr>
            <a:xfrm>
              <a:off x="5091115" y="1073708"/>
              <a:ext cx="1262740" cy="679266"/>
              <a:chOff x="5133703" y="1097280"/>
              <a:chExt cx="1262744" cy="679269"/>
            </a:xfrm>
          </p:grpSpPr>
          <p:sp>
            <p:nvSpPr>
              <p:cNvPr id="70" name="Oval 6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Oval 7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8" name="Oval 6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Oval 6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06" name="TextBox 105"/>
          <p:cNvSpPr txBox="1"/>
          <p:nvPr/>
        </p:nvSpPr>
        <p:spPr>
          <a:xfrm>
            <a:off x="10577625" y="2466622"/>
            <a:ext cx="609462" cy="369332"/>
          </a:xfrm>
          <a:prstGeom prst="rect">
            <a:avLst/>
          </a:prstGeom>
          <a:noFill/>
        </p:spPr>
        <p:txBody>
          <a:bodyPr wrap="none" rtlCol="0">
            <a:spAutoFit/>
          </a:bodyPr>
          <a:lstStyle/>
          <a:p>
            <a:r>
              <a:rPr lang="en-US" dirty="0" smtClean="0"/>
              <a:t>DNA</a:t>
            </a:r>
            <a:endParaRPr lang="en-IE" dirty="0"/>
          </a:p>
        </p:txBody>
      </p:sp>
      <p:sp>
        <p:nvSpPr>
          <p:cNvPr id="107" name="Rectangle 106"/>
          <p:cNvSpPr/>
          <p:nvPr/>
        </p:nvSpPr>
        <p:spPr>
          <a:xfrm>
            <a:off x="36406" y="2601245"/>
            <a:ext cx="1134858" cy="6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Promoter</a:t>
            </a:r>
            <a:endParaRPr lang="en-IE" dirty="0"/>
          </a:p>
        </p:txBody>
      </p:sp>
      <p:sp>
        <p:nvSpPr>
          <p:cNvPr id="108" name="Oval 107"/>
          <p:cNvSpPr/>
          <p:nvPr/>
        </p:nvSpPr>
        <p:spPr>
          <a:xfrm>
            <a:off x="278958" y="3083988"/>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
        <p:nvSpPr>
          <p:cNvPr id="109" name="Rectangle 108"/>
          <p:cNvSpPr/>
          <p:nvPr/>
        </p:nvSpPr>
        <p:spPr>
          <a:xfrm>
            <a:off x="7048470" y="3527212"/>
            <a:ext cx="1134858" cy="6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Promoter</a:t>
            </a:r>
            <a:endParaRPr lang="en-IE" dirty="0"/>
          </a:p>
        </p:txBody>
      </p:sp>
    </p:spTree>
    <p:extLst>
      <p:ext uri="{BB962C8B-B14F-4D97-AF65-F5344CB8AC3E}">
        <p14:creationId xmlns:p14="http://schemas.microsoft.com/office/powerpoint/2010/main" val="2326148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101"/>
          <p:cNvSpPr/>
          <p:nvPr/>
        </p:nvSpPr>
        <p:spPr>
          <a:xfrm>
            <a:off x="1631576" y="2886635"/>
            <a:ext cx="10025518" cy="3012141"/>
          </a:xfrm>
          <a:custGeom>
            <a:avLst/>
            <a:gdLst>
              <a:gd name="connsiteX0" fmla="*/ 0 w 10025518"/>
              <a:gd name="connsiteY0" fmla="*/ 35859 h 3012141"/>
              <a:gd name="connsiteX1" fmla="*/ 8910918 w 10025518"/>
              <a:gd name="connsiteY1" fmla="*/ 0 h 3012141"/>
              <a:gd name="connsiteX2" fmla="*/ 9323295 w 10025518"/>
              <a:gd name="connsiteY2" fmla="*/ 412377 h 3012141"/>
              <a:gd name="connsiteX3" fmla="*/ 3711389 w 10025518"/>
              <a:gd name="connsiteY3" fmla="*/ 1506071 h 3012141"/>
              <a:gd name="connsiteX4" fmla="*/ 8265459 w 10025518"/>
              <a:gd name="connsiteY4" fmla="*/ 3012141 h 3012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5518" h="3012141">
                <a:moveTo>
                  <a:pt x="0" y="35859"/>
                </a:moveTo>
                <a:lnTo>
                  <a:pt x="8910918" y="0"/>
                </a:lnTo>
                <a:cubicBezTo>
                  <a:pt x="10464800" y="62753"/>
                  <a:pt x="10189883" y="161365"/>
                  <a:pt x="9323295" y="412377"/>
                </a:cubicBezTo>
                <a:cubicBezTo>
                  <a:pt x="8456707" y="663389"/>
                  <a:pt x="3887695" y="1072777"/>
                  <a:pt x="3711389" y="1506071"/>
                </a:cubicBezTo>
                <a:cubicBezTo>
                  <a:pt x="3535083" y="1939365"/>
                  <a:pt x="7389906" y="2770094"/>
                  <a:pt x="8265459" y="30121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p:cNvSpPr>
            <a:spLocks noGrp="1"/>
          </p:cNvSpPr>
          <p:nvPr>
            <p:ph type="title"/>
          </p:nvPr>
        </p:nvSpPr>
        <p:spPr/>
        <p:txBody>
          <a:bodyPr/>
          <a:lstStyle/>
          <a:p>
            <a:r>
              <a:rPr lang="en-IE" dirty="0" err="1"/>
              <a:t>Polycistrons</a:t>
            </a:r>
            <a:r>
              <a:rPr lang="en-IE" dirty="0"/>
              <a:t> as cooperative functional units</a:t>
            </a:r>
          </a:p>
        </p:txBody>
      </p:sp>
      <p:sp>
        <p:nvSpPr>
          <p:cNvPr id="3" name="Rectangle 2"/>
          <p:cNvSpPr/>
          <p:nvPr/>
        </p:nvSpPr>
        <p:spPr>
          <a:xfrm>
            <a:off x="4896103" y="1714191"/>
            <a:ext cx="2153154" cy="369332"/>
          </a:xfrm>
          <a:prstGeom prst="rect">
            <a:avLst/>
          </a:prstGeom>
        </p:spPr>
        <p:txBody>
          <a:bodyPr wrap="none">
            <a:spAutoFit/>
          </a:bodyPr>
          <a:lstStyle/>
          <a:p>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p:sp>
        <p:nvSpPr>
          <p:cNvPr id="75" name="Rectangle 74"/>
          <p:cNvSpPr/>
          <p:nvPr/>
        </p:nvSpPr>
        <p:spPr>
          <a:xfrm>
            <a:off x="243130" y="5934201"/>
            <a:ext cx="5086516" cy="646331"/>
          </a:xfrm>
          <a:prstGeom prst="rect">
            <a:avLst/>
          </a:prstGeom>
        </p:spPr>
        <p:txBody>
          <a:bodyPr wrap="square">
            <a:spAutoFit/>
          </a:bodyPr>
          <a:lstStyle/>
          <a:p>
            <a:r>
              <a:rPr lang="en-IE" b="0" i="0" dirty="0" smtClean="0">
                <a:effectLst/>
                <a:latin typeface="Times New Roman" panose="02020603050405020304" pitchFamily="18" charset="0"/>
              </a:rPr>
              <a:t>About two-thirds of mi RNAs are encoded in </a:t>
            </a:r>
            <a:r>
              <a:rPr lang="en-IE" b="0" i="0" dirty="0" err="1" smtClean="0">
                <a:effectLst/>
                <a:latin typeface="Times New Roman" panose="02020603050405020304" pitchFamily="18" charset="0"/>
              </a:rPr>
              <a:t>polycistronic</a:t>
            </a:r>
            <a:r>
              <a:rPr lang="en-IE" b="0" i="0" dirty="0" smtClean="0">
                <a:effectLst/>
                <a:latin typeface="Times New Roman" panose="02020603050405020304" pitchFamily="18" charset="0"/>
              </a:rPr>
              <a:t> clusters</a:t>
            </a:r>
            <a:endParaRPr lang="en-IE" dirty="0"/>
          </a:p>
        </p:txBody>
      </p:sp>
      <p:cxnSp>
        <p:nvCxnSpPr>
          <p:cNvPr id="77" name="Straight Connector 76"/>
          <p:cNvCxnSpPr/>
          <p:nvPr/>
        </p:nvCxnSpPr>
        <p:spPr>
          <a:xfrm>
            <a:off x="1630609" y="2866800"/>
            <a:ext cx="1500878" cy="0"/>
          </a:xfrm>
          <a:prstGeom prst="line">
            <a:avLst/>
          </a:prstGeom>
          <a:ln w="190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432313" y="2866800"/>
            <a:ext cx="1500878"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234017" y="2866800"/>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35721" y="2866800"/>
            <a:ext cx="1500878" cy="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2459142">
            <a:off x="5937251" y="2374200"/>
            <a:ext cx="1350393" cy="734088"/>
            <a:chOff x="5046054" y="1050132"/>
            <a:chExt cx="1350393" cy="73408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305813" y="146037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727787" y="1419608"/>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7" name="Group 26"/>
          <p:cNvGrpSpPr/>
          <p:nvPr/>
        </p:nvGrpSpPr>
        <p:grpSpPr>
          <a:xfrm rot="19044323">
            <a:off x="2437376" y="2418353"/>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083558" y="131942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663651" y="1267533"/>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8" name="Group 37"/>
          <p:cNvGrpSpPr/>
          <p:nvPr/>
        </p:nvGrpSpPr>
        <p:grpSpPr>
          <a:xfrm rot="12409118">
            <a:off x="4258104" y="2450665"/>
            <a:ext cx="1350393" cy="726418"/>
            <a:chOff x="5046054" y="1050132"/>
            <a:chExt cx="1350393" cy="726418"/>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39" cy="679266"/>
              <a:chOff x="5133703" y="1097280"/>
              <a:chExt cx="1262743"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7"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360833" y="109889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868535" y="110919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2" name="Group 81"/>
          <p:cNvGrpSpPr/>
          <p:nvPr/>
        </p:nvGrpSpPr>
        <p:grpSpPr>
          <a:xfrm rot="19044323">
            <a:off x="7923817" y="2418353"/>
            <a:ext cx="1350393" cy="726418"/>
            <a:chOff x="5046054" y="1050132"/>
            <a:chExt cx="1350393" cy="726418"/>
          </a:xfrm>
        </p:grpSpPr>
        <p:grpSp>
          <p:nvGrpSpPr>
            <p:cNvPr id="83" name="Group 82"/>
            <p:cNvGrpSpPr/>
            <p:nvPr/>
          </p:nvGrpSpPr>
          <p:grpSpPr>
            <a:xfrm>
              <a:off x="5046054" y="1050132"/>
              <a:ext cx="1350393" cy="726418"/>
              <a:chOff x="5133703" y="1097280"/>
              <a:chExt cx="1262744" cy="679269"/>
            </a:xfrm>
            <a:solidFill>
              <a:schemeClr val="tx1"/>
            </a:solidFill>
          </p:grpSpPr>
          <p:sp>
            <p:nvSpPr>
              <p:cNvPr id="89" name="Oval 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Oval 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4" name="Group 83"/>
            <p:cNvGrpSpPr/>
            <p:nvPr/>
          </p:nvGrpSpPr>
          <p:grpSpPr>
            <a:xfrm>
              <a:off x="5091115" y="1073708"/>
              <a:ext cx="1262740" cy="679266"/>
              <a:chOff x="5133703" y="1097280"/>
              <a:chExt cx="1262744" cy="679269"/>
            </a:xfrm>
          </p:grpSpPr>
          <p:sp>
            <p:nvSpPr>
              <p:cNvPr id="87" name="Oval 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8" name="Oval 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5" name="Oval 84"/>
            <p:cNvSpPr/>
            <p:nvPr/>
          </p:nvSpPr>
          <p:spPr>
            <a:xfrm>
              <a:off x="5048959" y="116473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6" name="Oval 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cxnSp>
        <p:nvCxnSpPr>
          <p:cNvPr id="100" name="Straight Connector 99"/>
          <p:cNvCxnSpPr/>
          <p:nvPr/>
        </p:nvCxnSpPr>
        <p:spPr>
          <a:xfrm flipV="1">
            <a:off x="5329646" y="3980329"/>
            <a:ext cx="1405249" cy="401504"/>
          </a:xfrm>
          <a:prstGeom prst="line">
            <a:avLst/>
          </a:prstGeom>
          <a:ln w="1905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92804" y="5243180"/>
            <a:ext cx="1382165" cy="308084"/>
          </a:xfrm>
          <a:prstGeom prst="line">
            <a:avLst/>
          </a:prstGeom>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8055711" y="5191443"/>
            <a:ext cx="1042718" cy="502439"/>
            <a:chOff x="5046054" y="1050132"/>
            <a:chExt cx="1350393" cy="726418"/>
          </a:xfrm>
        </p:grpSpPr>
        <p:grpSp>
          <p:nvGrpSpPr>
            <p:cNvPr id="55" name="Group 54"/>
            <p:cNvGrpSpPr/>
            <p:nvPr/>
          </p:nvGrpSpPr>
          <p:grpSpPr>
            <a:xfrm>
              <a:off x="5046054" y="1050132"/>
              <a:ext cx="1350393" cy="726418"/>
              <a:chOff x="5133703" y="1097280"/>
              <a:chExt cx="1262744" cy="679269"/>
            </a:xfrm>
            <a:solidFill>
              <a:schemeClr val="tx1"/>
            </a:solidFill>
          </p:grpSpPr>
          <p:sp>
            <p:nvSpPr>
              <p:cNvPr id="61" name="Oval 6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Oval 6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6" name="Group 55"/>
            <p:cNvGrpSpPr/>
            <p:nvPr/>
          </p:nvGrpSpPr>
          <p:grpSpPr>
            <a:xfrm>
              <a:off x="5091115" y="1073708"/>
              <a:ext cx="1262740" cy="679266"/>
              <a:chOff x="5133703" y="1097280"/>
              <a:chExt cx="1262744" cy="679269"/>
            </a:xfrm>
          </p:grpSpPr>
          <p:sp>
            <p:nvSpPr>
              <p:cNvPr id="59" name="Oval 5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Oval 5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7" name="Oval 5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Oval 5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5" name="Group 64"/>
          <p:cNvGrpSpPr/>
          <p:nvPr/>
        </p:nvGrpSpPr>
        <p:grpSpPr>
          <a:xfrm>
            <a:off x="4810748" y="4151147"/>
            <a:ext cx="1090539" cy="637807"/>
            <a:chOff x="5046054" y="1050132"/>
            <a:chExt cx="1350393" cy="726418"/>
          </a:xfrm>
        </p:grpSpPr>
        <p:grpSp>
          <p:nvGrpSpPr>
            <p:cNvPr id="66" name="Group 65"/>
            <p:cNvGrpSpPr/>
            <p:nvPr/>
          </p:nvGrpSpPr>
          <p:grpSpPr>
            <a:xfrm>
              <a:off x="5046054" y="1050132"/>
              <a:ext cx="1350393" cy="726418"/>
              <a:chOff x="5133703" y="1097280"/>
              <a:chExt cx="1262744" cy="679269"/>
            </a:xfrm>
            <a:solidFill>
              <a:schemeClr val="tx1"/>
            </a:solidFill>
          </p:grpSpPr>
          <p:sp>
            <p:nvSpPr>
              <p:cNvPr id="72" name="Oval 7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Oval 7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7" name="Group 66"/>
            <p:cNvGrpSpPr/>
            <p:nvPr/>
          </p:nvGrpSpPr>
          <p:grpSpPr>
            <a:xfrm>
              <a:off x="5091115" y="1073708"/>
              <a:ext cx="1262740" cy="679266"/>
              <a:chOff x="5133703" y="1097280"/>
              <a:chExt cx="1262744" cy="679269"/>
            </a:xfrm>
          </p:grpSpPr>
          <p:sp>
            <p:nvSpPr>
              <p:cNvPr id="70" name="Oval 6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1" name="Oval 7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8" name="Oval 6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Oval 6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06" name="TextBox 105"/>
          <p:cNvSpPr txBox="1"/>
          <p:nvPr/>
        </p:nvSpPr>
        <p:spPr>
          <a:xfrm>
            <a:off x="10577625" y="2466622"/>
            <a:ext cx="591829" cy="369332"/>
          </a:xfrm>
          <a:prstGeom prst="rect">
            <a:avLst/>
          </a:prstGeom>
          <a:noFill/>
        </p:spPr>
        <p:txBody>
          <a:bodyPr wrap="none" rtlCol="0">
            <a:spAutoFit/>
          </a:bodyPr>
          <a:lstStyle/>
          <a:p>
            <a:r>
              <a:rPr lang="en-US" dirty="0" smtClean="0"/>
              <a:t>RNA</a:t>
            </a:r>
            <a:endParaRPr lang="en-IE" dirty="0"/>
          </a:p>
        </p:txBody>
      </p:sp>
      <p:sp>
        <p:nvSpPr>
          <p:cNvPr id="76" name="Oval 75"/>
          <p:cNvSpPr/>
          <p:nvPr/>
        </p:nvSpPr>
        <p:spPr>
          <a:xfrm>
            <a:off x="487032" y="3266837"/>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mc:AlternateContent xmlns:mc="http://schemas.openxmlformats.org/markup-compatibility/2006" xmlns:a14="http://schemas.microsoft.com/office/drawing/2010/main">
        <mc:Choice Requires="a14">
          <p:sp>
            <p:nvSpPr>
              <p:cNvPr id="78" name="Rectangle 77"/>
              <p:cNvSpPr/>
              <p:nvPr/>
            </p:nvSpPr>
            <p:spPr>
              <a:xfrm>
                <a:off x="208359" y="729168"/>
                <a:ext cx="724877" cy="165353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f>
                        <m:fPr>
                          <m:ctrlPr>
                            <a:rPr lang="en-US" sz="5400" i="1" smtClean="0">
                              <a:ln w="0"/>
                              <a:effectLst>
                                <a:outerShdw blurRad="38100" dist="19050" dir="2700000" algn="tl" rotWithShape="0">
                                  <a:schemeClr val="dk1">
                                    <a:alpha val="40000"/>
                                  </a:schemeClr>
                                </a:outerShdw>
                              </a:effectLst>
                              <a:latin typeface="Cambria Math" panose="02040503050406030204" pitchFamily="18" charset="0"/>
                            </a:rPr>
                          </m:ctrlPr>
                        </m:fPr>
                        <m:num>
                          <m:r>
                            <a:rPr lang="en-US" sz="5400" b="0" i="1" smtClean="0">
                              <a:ln w="0"/>
                              <a:effectLst>
                                <a:outerShdw blurRad="38100" dist="19050" dir="2700000" algn="tl" rotWithShape="0">
                                  <a:schemeClr val="dk1">
                                    <a:alpha val="40000"/>
                                  </a:schemeClr>
                                </a:outerShdw>
                              </a:effectLst>
                              <a:latin typeface="Cambria Math" panose="02040503050406030204" pitchFamily="18" charset="0"/>
                            </a:rPr>
                            <m:t>2</m:t>
                          </m:r>
                        </m:num>
                        <m:den>
                          <m:r>
                            <a:rPr lang="en-US" sz="5400" b="0" i="1" smtClean="0">
                              <a:ln w="0"/>
                              <a:effectLst>
                                <a:outerShdw blurRad="38100" dist="19050" dir="2700000" algn="tl" rotWithShape="0">
                                  <a:schemeClr val="dk1">
                                    <a:alpha val="40000"/>
                                  </a:schemeClr>
                                </a:outerShdw>
                              </a:effectLst>
                              <a:latin typeface="Cambria Math" panose="02040503050406030204" pitchFamily="18" charset="0"/>
                            </a:rPr>
                            <m:t>3</m:t>
                          </m:r>
                        </m:den>
                      </m:f>
                    </m:oMath>
                  </m:oMathPara>
                </a14:m>
                <a:endParaRPr lang="en-US" sz="5400" b="0" cap="none" spc="0" dirty="0" smtClean="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p:cNvSpPr>
                <a:spLocks noRot="1" noChangeAspect="1" noMove="1" noResize="1" noEditPoints="1" noAdjustHandles="1" noChangeArrowheads="1" noChangeShapeType="1" noTextEdit="1"/>
              </p:cNvSpPr>
              <p:nvPr/>
            </p:nvSpPr>
            <p:spPr>
              <a:xfrm>
                <a:off x="208359" y="729168"/>
                <a:ext cx="724877" cy="1653530"/>
              </a:xfrm>
              <a:prstGeom prst="rect">
                <a:avLst/>
              </a:prstGeom>
              <a:blipFill>
                <a:blip r:embed="rId2"/>
                <a:stretch>
                  <a:fillRect b="-738"/>
                </a:stretch>
              </a:blipFill>
            </p:spPr>
            <p:txBody>
              <a:bodyPr/>
              <a:lstStyle/>
              <a:p>
                <a:r>
                  <a:rPr lang="en-IE">
                    <a:noFill/>
                  </a:rPr>
                  <a:t> </a:t>
                </a:r>
              </a:p>
            </p:txBody>
          </p:sp>
        </mc:Fallback>
      </mc:AlternateContent>
      <p:sp>
        <p:nvSpPr>
          <p:cNvPr id="91" name="Rectangle 90"/>
          <p:cNvSpPr/>
          <p:nvPr/>
        </p:nvSpPr>
        <p:spPr>
          <a:xfrm>
            <a:off x="36406" y="2601245"/>
            <a:ext cx="1134858" cy="653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Promoter</a:t>
            </a:r>
            <a:endParaRPr lang="en-IE" dirty="0"/>
          </a:p>
        </p:txBody>
      </p:sp>
      <p:sp>
        <p:nvSpPr>
          <p:cNvPr id="4" name="Oval 3"/>
          <p:cNvSpPr/>
          <p:nvPr/>
        </p:nvSpPr>
        <p:spPr>
          <a:xfrm>
            <a:off x="1025098" y="3770774"/>
            <a:ext cx="3015586" cy="1552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RNA Polymerase</a:t>
            </a:r>
            <a:endParaRPr lang="en-IE" sz="3200" dirty="0"/>
          </a:p>
        </p:txBody>
      </p:sp>
      <p:sp>
        <p:nvSpPr>
          <p:cNvPr id="5" name="Flowchart: Sequential Access Storage 4"/>
          <p:cNvSpPr/>
          <p:nvPr/>
        </p:nvSpPr>
        <p:spPr>
          <a:xfrm>
            <a:off x="91448" y="3891963"/>
            <a:ext cx="1582321" cy="770876"/>
          </a:xfrm>
          <a:prstGeom prst="flowChartMagnetic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Y’all</a:t>
            </a:r>
            <a:r>
              <a:rPr lang="en-US" dirty="0" smtClean="0">
                <a:solidFill>
                  <a:schemeClr val="tx1"/>
                </a:solidFill>
              </a:rPr>
              <a:t> go 2gether</a:t>
            </a:r>
            <a:endParaRPr lang="en-IE" dirty="0">
              <a:solidFill>
                <a:schemeClr val="tx1"/>
              </a:solidFill>
            </a:endParaRPr>
          </a:p>
        </p:txBody>
      </p:sp>
    </p:spTree>
    <p:extLst>
      <p:ext uri="{BB962C8B-B14F-4D97-AF65-F5344CB8AC3E}">
        <p14:creationId xmlns:p14="http://schemas.microsoft.com/office/powerpoint/2010/main" val="19548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1"/>
                                        </p:tgtEl>
                                      </p:cBhvr>
                                    </p:animEffect>
                                    <p:set>
                                      <p:cBhvr>
                                        <p:cTn id="7" dur="1" fill="hold">
                                          <p:stCondLst>
                                            <p:cond delay="499"/>
                                          </p:stCondLst>
                                        </p:cTn>
                                        <p:tgtEl>
                                          <p:spTgt spid="9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6"/>
                                        </p:tgtEl>
                                      </p:cBhvr>
                                    </p:animEffect>
                                    <p:set>
                                      <p:cBhvr>
                                        <p:cTn id="10" dur="1" fill="hold">
                                          <p:stCondLst>
                                            <p:cond delay="499"/>
                                          </p:stCondLst>
                                        </p:cTn>
                                        <p:tgtEl>
                                          <p:spTgt spid="7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02"/>
                                        </p:tgtEl>
                                      </p:cBhvr>
                                    </p:animEffect>
                                    <p:set>
                                      <p:cBhvr>
                                        <p:cTn id="19" dur="1" fill="hold">
                                          <p:stCondLst>
                                            <p:cond delay="499"/>
                                          </p:stCondLst>
                                        </p:cTn>
                                        <p:tgtEl>
                                          <p:spTgt spid="10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06"/>
                                        </p:tgtEl>
                                      </p:cBhvr>
                                    </p:animEffect>
                                    <p:set>
                                      <p:cBhvr>
                                        <p:cTn id="22" dur="1" fill="hold">
                                          <p:stCondLst>
                                            <p:cond delay="499"/>
                                          </p:stCondLst>
                                        </p:cTn>
                                        <p:tgtEl>
                                          <p:spTgt spid="10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78"/>
                                        </p:tgtEl>
                                      </p:cBhvr>
                                    </p:animEffect>
                                    <p:set>
                                      <p:cBhvr>
                                        <p:cTn id="25" dur="1" fill="hold">
                                          <p:stCondLst>
                                            <p:cond delay="499"/>
                                          </p:stCondLst>
                                        </p:cTn>
                                        <p:tgtEl>
                                          <p:spTgt spid="7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00"/>
                                        </p:tgtEl>
                                      </p:cBhvr>
                                    </p:animEffect>
                                    <p:set>
                                      <p:cBhvr>
                                        <p:cTn id="28" dur="1" fill="hold">
                                          <p:stCondLst>
                                            <p:cond delay="499"/>
                                          </p:stCondLst>
                                        </p:cTn>
                                        <p:tgtEl>
                                          <p:spTgt spid="10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5"/>
                                        </p:tgtEl>
                                      </p:cBhvr>
                                    </p:animEffect>
                                    <p:set>
                                      <p:cBhvr>
                                        <p:cTn id="31" dur="1" fill="hold">
                                          <p:stCondLst>
                                            <p:cond delay="499"/>
                                          </p:stCondLst>
                                        </p:cTn>
                                        <p:tgtEl>
                                          <p:spTgt spid="65"/>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01"/>
                                        </p:tgtEl>
                                      </p:cBhvr>
                                    </p:animEffect>
                                    <p:set>
                                      <p:cBhvr>
                                        <p:cTn id="37" dur="1" fill="hold">
                                          <p:stCondLst>
                                            <p:cond delay="499"/>
                                          </p:stCondLst>
                                        </p:cTn>
                                        <p:tgtEl>
                                          <p:spTgt spid="10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2" grpId="0"/>
      <p:bldP spid="3" grpId="0"/>
      <p:bldP spid="106" grpId="0"/>
      <p:bldP spid="76" grpId="0" animBg="1"/>
      <p:bldP spid="78" grpId="0"/>
      <p:bldP spid="91"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pic>
        <p:nvPicPr>
          <p:cNvPr id="3" name="Content Placeholder 6"/>
          <p:cNvPicPr>
            <a:picLocks noChangeAspect="1"/>
          </p:cNvPicPr>
          <p:nvPr/>
        </p:nvPicPr>
        <p:blipFill rotWithShape="1">
          <a:blip r:embed="rId2"/>
          <a:srcRect r="33628"/>
          <a:stretch/>
        </p:blipFill>
        <p:spPr>
          <a:xfrm>
            <a:off x="1113972" y="1027906"/>
            <a:ext cx="9525000" cy="4544283"/>
          </a:xfrm>
          <a:prstGeom prst="rect">
            <a:avLst/>
          </a:prstGeom>
        </p:spPr>
      </p:pic>
    </p:spTree>
    <p:extLst>
      <p:ext uri="{BB962C8B-B14F-4D97-AF65-F5344CB8AC3E}">
        <p14:creationId xmlns:p14="http://schemas.microsoft.com/office/powerpoint/2010/main" val="38537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a:off x="5019411" y="4150735"/>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35721" y="2866800"/>
            <a:ext cx="1500878" cy="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2459142">
            <a:off x="5725160" y="3659075"/>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331156" y="128576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753130" y="12450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948438" y="3505920"/>
            <a:ext cx="2157160" cy="726418"/>
            <a:chOff x="1630609" y="2418353"/>
            <a:chExt cx="2157160" cy="726418"/>
          </a:xfrm>
        </p:grpSpPr>
        <p:cxnSp>
          <p:nvCxnSpPr>
            <p:cNvPr id="77" name="Straight Connector 76"/>
            <p:cNvCxnSpPr/>
            <p:nvPr/>
          </p:nvCxnSpPr>
          <p:spPr>
            <a:xfrm>
              <a:off x="1630609" y="2866800"/>
              <a:ext cx="1500878" cy="0"/>
            </a:xfrm>
            <a:prstGeom prst="line">
              <a:avLst/>
            </a:prstGeom>
            <a:ln w="1905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19044323">
              <a:off x="2437376" y="2418353"/>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278737" y="13002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808377" y="1301603"/>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 name="Group 7"/>
          <p:cNvGrpSpPr/>
          <p:nvPr/>
        </p:nvGrpSpPr>
        <p:grpSpPr>
          <a:xfrm>
            <a:off x="2826283" y="1983174"/>
            <a:ext cx="2176184" cy="726418"/>
            <a:chOff x="3432313" y="2450665"/>
            <a:chExt cx="2176184" cy="726418"/>
          </a:xfrm>
        </p:grpSpPr>
        <p:cxnSp>
          <p:nvCxnSpPr>
            <p:cNvPr id="79" name="Straight Connector 78"/>
            <p:cNvCxnSpPr/>
            <p:nvPr/>
          </p:nvCxnSpPr>
          <p:spPr>
            <a:xfrm>
              <a:off x="3432313" y="2866800"/>
              <a:ext cx="1500878"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12409118">
              <a:off x="4258104" y="2450665"/>
              <a:ext cx="1350393" cy="726418"/>
              <a:chOff x="5046054" y="1050132"/>
              <a:chExt cx="1350393" cy="726418"/>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39" cy="679266"/>
                <a:chOff x="5133703" y="1097280"/>
                <a:chExt cx="1262743"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7"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315127" y="12329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822828" y="1243203"/>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2" name="Group 81"/>
          <p:cNvGrpSpPr/>
          <p:nvPr/>
        </p:nvGrpSpPr>
        <p:grpSpPr>
          <a:xfrm rot="19044323">
            <a:off x="7923817" y="2418353"/>
            <a:ext cx="1350393" cy="726418"/>
            <a:chOff x="5046054" y="1050132"/>
            <a:chExt cx="1350393" cy="726418"/>
          </a:xfrm>
        </p:grpSpPr>
        <p:grpSp>
          <p:nvGrpSpPr>
            <p:cNvPr id="83" name="Group 82"/>
            <p:cNvGrpSpPr/>
            <p:nvPr/>
          </p:nvGrpSpPr>
          <p:grpSpPr>
            <a:xfrm>
              <a:off x="5046054" y="1050132"/>
              <a:ext cx="1350393" cy="726418"/>
              <a:chOff x="5133703" y="1097280"/>
              <a:chExt cx="1262744" cy="679269"/>
            </a:xfrm>
            <a:solidFill>
              <a:schemeClr val="tx1"/>
            </a:solidFill>
          </p:grpSpPr>
          <p:sp>
            <p:nvSpPr>
              <p:cNvPr id="89" name="Oval 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Oval 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4" name="Group 83"/>
            <p:cNvGrpSpPr/>
            <p:nvPr/>
          </p:nvGrpSpPr>
          <p:grpSpPr>
            <a:xfrm>
              <a:off x="5091115" y="1073708"/>
              <a:ext cx="1262740" cy="679266"/>
              <a:chOff x="5133703" y="1097280"/>
              <a:chExt cx="1262744" cy="679269"/>
            </a:xfrm>
          </p:grpSpPr>
          <p:sp>
            <p:nvSpPr>
              <p:cNvPr id="87" name="Oval 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8" name="Oval 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5" name="Oval 84"/>
            <p:cNvSpPr/>
            <p:nvPr/>
          </p:nvSpPr>
          <p:spPr>
            <a:xfrm>
              <a:off x="5314340" y="1261283"/>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6" name="Oval 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 name="Title 5"/>
          <p:cNvSpPr>
            <a:spLocks noGrp="1"/>
          </p:cNvSpPr>
          <p:nvPr>
            <p:ph type="title"/>
          </p:nvPr>
        </p:nvSpPr>
        <p:spPr/>
        <p:txBody>
          <a:bodyPr/>
          <a:lstStyle/>
          <a:p>
            <a:endParaRPr lang="en-IE"/>
          </a:p>
        </p:txBody>
      </p:sp>
    </p:spTree>
    <p:extLst>
      <p:ext uri="{BB962C8B-B14F-4D97-AF65-F5344CB8AC3E}">
        <p14:creationId xmlns:p14="http://schemas.microsoft.com/office/powerpoint/2010/main" val="2645478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a:off x="5019411" y="4150735"/>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035721" y="2866800"/>
            <a:ext cx="1500878" cy="0"/>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2459142">
            <a:off x="5842559" y="3607896"/>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387517" y="108423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699173" y="109464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948438" y="3505920"/>
            <a:ext cx="2157160" cy="726418"/>
            <a:chOff x="1630609" y="2418353"/>
            <a:chExt cx="2157160" cy="726418"/>
          </a:xfrm>
        </p:grpSpPr>
        <p:cxnSp>
          <p:nvCxnSpPr>
            <p:cNvPr id="77" name="Straight Connector 76"/>
            <p:cNvCxnSpPr/>
            <p:nvPr/>
          </p:nvCxnSpPr>
          <p:spPr>
            <a:xfrm>
              <a:off x="1630609" y="2866800"/>
              <a:ext cx="1500878" cy="0"/>
            </a:xfrm>
            <a:prstGeom prst="line">
              <a:avLst/>
            </a:prstGeom>
            <a:ln w="1905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19044323">
              <a:off x="2437376" y="2418353"/>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520608" y="126228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6050248" y="126366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 name="Group 7"/>
          <p:cNvGrpSpPr/>
          <p:nvPr/>
        </p:nvGrpSpPr>
        <p:grpSpPr>
          <a:xfrm>
            <a:off x="2826283" y="1982647"/>
            <a:ext cx="2173973" cy="736221"/>
            <a:chOff x="3432313" y="2450138"/>
            <a:chExt cx="2173973" cy="736221"/>
          </a:xfrm>
        </p:grpSpPr>
        <p:cxnSp>
          <p:nvCxnSpPr>
            <p:cNvPr id="79" name="Straight Connector 78"/>
            <p:cNvCxnSpPr/>
            <p:nvPr/>
          </p:nvCxnSpPr>
          <p:spPr>
            <a:xfrm>
              <a:off x="3432313" y="2866800"/>
              <a:ext cx="1500878" cy="0"/>
            </a:xfrm>
            <a:prstGeom prst="line">
              <a:avLst/>
            </a:prstGeom>
            <a:ln w="1905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12409118">
              <a:off x="4255893" y="2450138"/>
              <a:ext cx="1350393" cy="736221"/>
              <a:chOff x="5046054" y="1040329"/>
              <a:chExt cx="1350393" cy="736221"/>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39" cy="679266"/>
                <a:chOff x="5133703" y="1097280"/>
                <a:chExt cx="1262743"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7"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317075" y="1051643"/>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873098" y="104032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2" name="Group 81"/>
          <p:cNvGrpSpPr/>
          <p:nvPr/>
        </p:nvGrpSpPr>
        <p:grpSpPr>
          <a:xfrm rot="19044323">
            <a:off x="7923817" y="2418353"/>
            <a:ext cx="1350393" cy="726418"/>
            <a:chOff x="5046054" y="1050132"/>
            <a:chExt cx="1350393" cy="726418"/>
          </a:xfrm>
        </p:grpSpPr>
        <p:grpSp>
          <p:nvGrpSpPr>
            <p:cNvPr id="83" name="Group 82"/>
            <p:cNvGrpSpPr/>
            <p:nvPr/>
          </p:nvGrpSpPr>
          <p:grpSpPr>
            <a:xfrm>
              <a:off x="5046054" y="1050132"/>
              <a:ext cx="1350393" cy="726418"/>
              <a:chOff x="5133703" y="1097280"/>
              <a:chExt cx="1262744" cy="679269"/>
            </a:xfrm>
            <a:solidFill>
              <a:schemeClr val="tx1"/>
            </a:solidFill>
          </p:grpSpPr>
          <p:sp>
            <p:nvSpPr>
              <p:cNvPr id="89" name="Oval 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0" name="Oval 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4" name="Group 83"/>
            <p:cNvGrpSpPr/>
            <p:nvPr/>
          </p:nvGrpSpPr>
          <p:grpSpPr>
            <a:xfrm>
              <a:off x="5091115" y="1073708"/>
              <a:ext cx="1262740" cy="679266"/>
              <a:chOff x="5133703" y="1097280"/>
              <a:chExt cx="1262744" cy="679269"/>
            </a:xfrm>
          </p:grpSpPr>
          <p:sp>
            <p:nvSpPr>
              <p:cNvPr id="87" name="Oval 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8" name="Oval 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5" name="Oval 84"/>
            <p:cNvSpPr/>
            <p:nvPr/>
          </p:nvSpPr>
          <p:spPr>
            <a:xfrm>
              <a:off x="5100053" y="1183008"/>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6" name="Oval 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 name="Title 5"/>
          <p:cNvSpPr>
            <a:spLocks noGrp="1"/>
          </p:cNvSpPr>
          <p:nvPr>
            <p:ph type="title"/>
          </p:nvPr>
        </p:nvSpPr>
        <p:spPr/>
        <p:txBody>
          <a:bodyPr/>
          <a:lstStyle/>
          <a:p>
            <a:endParaRPr lang="en-IE"/>
          </a:p>
        </p:txBody>
      </p:sp>
    </p:spTree>
    <p:extLst>
      <p:ext uri="{BB962C8B-B14F-4D97-AF65-F5344CB8AC3E}">
        <p14:creationId xmlns:p14="http://schemas.microsoft.com/office/powerpoint/2010/main" val="1958518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 name="Group 2"/>
          <p:cNvGrpSpPr/>
          <p:nvPr/>
        </p:nvGrpSpPr>
        <p:grpSpPr>
          <a:xfrm>
            <a:off x="3524625" y="1516857"/>
            <a:ext cx="1350393" cy="726418"/>
            <a:chOff x="5046054" y="1050132"/>
            <a:chExt cx="1350393" cy="726418"/>
          </a:xfrm>
        </p:grpSpPr>
        <p:grpSp>
          <p:nvGrpSpPr>
            <p:cNvPr id="4" name="Group 3"/>
            <p:cNvGrpSpPr/>
            <p:nvPr/>
          </p:nvGrpSpPr>
          <p:grpSpPr>
            <a:xfrm>
              <a:off x="5046054" y="1050132"/>
              <a:ext cx="1350393" cy="726418"/>
              <a:chOff x="5133703" y="1097280"/>
              <a:chExt cx="1262744" cy="679269"/>
            </a:xfrm>
            <a:solidFill>
              <a:schemeClr val="tx1"/>
            </a:solidFill>
          </p:grpSpPr>
          <p:sp>
            <p:nvSpPr>
              <p:cNvPr id="10" name="Oval 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 name="Group 4"/>
            <p:cNvGrpSpPr/>
            <p:nvPr/>
          </p:nvGrpSpPr>
          <p:grpSpPr>
            <a:xfrm>
              <a:off x="5091115" y="1073708"/>
              <a:ext cx="1262740" cy="679266"/>
              <a:chOff x="5133703" y="1097280"/>
              <a:chExt cx="1262744" cy="679269"/>
            </a:xfrm>
          </p:grpSpPr>
          <p:sp>
            <p:nvSpPr>
              <p:cNvPr id="8" name="Oval 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 name="Oval 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2" name="Freeform 11"/>
          <p:cNvSpPr/>
          <p:nvPr/>
        </p:nvSpPr>
        <p:spPr>
          <a:xfrm rot="4554080">
            <a:off x="2616297" y="2921056"/>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3" name="Group 12"/>
          <p:cNvGrpSpPr/>
          <p:nvPr/>
        </p:nvGrpSpPr>
        <p:grpSpPr>
          <a:xfrm rot="4554080">
            <a:off x="3816038" y="3922064"/>
            <a:ext cx="1350393" cy="726418"/>
            <a:chOff x="5046054" y="1050132"/>
            <a:chExt cx="1350393" cy="726418"/>
          </a:xfrm>
        </p:grpSpPr>
        <p:grpSp>
          <p:nvGrpSpPr>
            <p:cNvPr id="14" name="Group 13"/>
            <p:cNvGrpSpPr/>
            <p:nvPr/>
          </p:nvGrpSpPr>
          <p:grpSpPr>
            <a:xfrm>
              <a:off x="5046054" y="1050132"/>
              <a:ext cx="1350393" cy="726418"/>
              <a:chOff x="5133703" y="1097280"/>
              <a:chExt cx="1262744" cy="679269"/>
            </a:xfrm>
            <a:solidFill>
              <a:schemeClr val="tx1"/>
            </a:solidFill>
          </p:grpSpPr>
          <p:sp>
            <p:nvSpPr>
              <p:cNvPr id="20" name="Oval 1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5" name="Group 14"/>
            <p:cNvGrpSpPr/>
            <p:nvPr/>
          </p:nvGrpSpPr>
          <p:grpSpPr>
            <a:xfrm>
              <a:off x="5091115" y="1073708"/>
              <a:ext cx="1262740" cy="679266"/>
              <a:chOff x="5133703" y="1097280"/>
              <a:chExt cx="1262744" cy="679269"/>
            </a:xfrm>
          </p:grpSpPr>
          <p:sp>
            <p:nvSpPr>
              <p:cNvPr id="18" name="Oval 1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 name="Oval 1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2" name="Freeform 21"/>
          <p:cNvSpPr/>
          <p:nvPr/>
        </p:nvSpPr>
        <p:spPr>
          <a:xfrm flipH="1">
            <a:off x="1530903" y="3023952"/>
            <a:ext cx="257267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3" name="Group 22"/>
          <p:cNvGrpSpPr/>
          <p:nvPr/>
        </p:nvGrpSpPr>
        <p:grpSpPr>
          <a:xfrm flipH="1">
            <a:off x="1018871" y="2897845"/>
            <a:ext cx="1370898" cy="726418"/>
            <a:chOff x="5046054" y="1050132"/>
            <a:chExt cx="1350393" cy="726418"/>
          </a:xfrm>
        </p:grpSpPr>
        <p:grpSp>
          <p:nvGrpSpPr>
            <p:cNvPr id="24" name="Group 23"/>
            <p:cNvGrpSpPr/>
            <p:nvPr/>
          </p:nvGrpSpPr>
          <p:grpSpPr>
            <a:xfrm>
              <a:off x="5046054" y="1050132"/>
              <a:ext cx="1350393" cy="726418"/>
              <a:chOff x="5133703" y="1097280"/>
              <a:chExt cx="1262744" cy="679269"/>
            </a:xfrm>
            <a:solidFill>
              <a:schemeClr val="tx1"/>
            </a:solidFill>
          </p:grpSpPr>
          <p:sp>
            <p:nvSpPr>
              <p:cNvPr id="30" name="Oval 2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5" name="Group 24"/>
            <p:cNvGrpSpPr/>
            <p:nvPr/>
          </p:nvGrpSpPr>
          <p:grpSpPr>
            <a:xfrm>
              <a:off x="5091115" y="1073708"/>
              <a:ext cx="1262740" cy="679266"/>
              <a:chOff x="5133703" y="1097280"/>
              <a:chExt cx="1262744" cy="679269"/>
            </a:xfrm>
          </p:grpSpPr>
          <p:sp>
            <p:nvSpPr>
              <p:cNvPr id="28" name="Oval 2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Oval 2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6" name="Oval 2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Oval 2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2" name="Freeform 31"/>
          <p:cNvSpPr/>
          <p:nvPr/>
        </p:nvSpPr>
        <p:spPr>
          <a:xfrm rot="16466763">
            <a:off x="1240890" y="267975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3" name="Group 32"/>
          <p:cNvGrpSpPr/>
          <p:nvPr/>
        </p:nvGrpSpPr>
        <p:grpSpPr>
          <a:xfrm>
            <a:off x="1832790" y="1208443"/>
            <a:ext cx="1350393" cy="726418"/>
            <a:chOff x="5046054" y="1050132"/>
            <a:chExt cx="1350393" cy="726418"/>
          </a:xfrm>
        </p:grpSpPr>
        <p:grpSp>
          <p:nvGrpSpPr>
            <p:cNvPr id="34" name="Group 33"/>
            <p:cNvGrpSpPr/>
            <p:nvPr/>
          </p:nvGrpSpPr>
          <p:grpSpPr>
            <a:xfrm>
              <a:off x="5046054" y="1050132"/>
              <a:ext cx="1350393" cy="726418"/>
              <a:chOff x="5133703" y="1097280"/>
              <a:chExt cx="1262744" cy="679269"/>
            </a:xfrm>
            <a:solidFill>
              <a:schemeClr val="tx1"/>
            </a:solidFill>
          </p:grpSpPr>
          <p:sp>
            <p:nvSpPr>
              <p:cNvPr id="40" name="Oval 3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5" name="Group 34"/>
            <p:cNvGrpSpPr/>
            <p:nvPr/>
          </p:nvGrpSpPr>
          <p:grpSpPr>
            <a:xfrm>
              <a:off x="5091115" y="1073708"/>
              <a:ext cx="1262740" cy="679266"/>
              <a:chOff x="5133703" y="1097280"/>
              <a:chExt cx="1262744" cy="679269"/>
            </a:xfrm>
          </p:grpSpPr>
          <p:sp>
            <p:nvSpPr>
              <p:cNvPr id="38" name="Oval 3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6" name="Oval 3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Oval 3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2" name="Rectangle 41"/>
          <p:cNvSpPr/>
          <p:nvPr/>
        </p:nvSpPr>
        <p:spPr>
          <a:xfrm>
            <a:off x="5135784" y="931007"/>
            <a:ext cx="6096000" cy="923330"/>
          </a:xfrm>
          <a:prstGeom prst="rect">
            <a:avLst/>
          </a:prstGeom>
        </p:spPr>
        <p:txBody>
          <a:bodyPr>
            <a:spAutoFit/>
          </a:bodyPr>
          <a:lstStyle/>
          <a:p>
            <a:r>
              <a:rPr lang="en-IE" b="0" i="0" dirty="0" smtClean="0">
                <a:effectLst/>
                <a:latin typeface="Times New Roman" panose="02020603050405020304" pitchFamily="18" charset="0"/>
              </a:rPr>
              <a:t>mi RNAs in </a:t>
            </a:r>
            <a:r>
              <a:rPr lang="en-IE" b="1" i="0" dirty="0" err="1" smtClean="0">
                <a:effectLst/>
                <a:latin typeface="Times New Roman" panose="02020603050405020304" pitchFamily="18" charset="0"/>
              </a:rPr>
              <a:t>polycistrons</a:t>
            </a:r>
            <a:r>
              <a:rPr lang="en-IE" b="0" i="0" dirty="0" smtClean="0">
                <a:effectLst/>
                <a:latin typeface="Times New Roman" panose="02020603050405020304" pitchFamily="18" charset="0"/>
              </a:rPr>
              <a:t> should </a:t>
            </a:r>
            <a:r>
              <a:rPr lang="en-IE" b="0" i="0" dirty="0" smtClean="0">
                <a:effectLst/>
                <a:latin typeface="Times New Roman" panose="02020603050405020304" pitchFamily="18" charset="0"/>
              </a:rPr>
              <a:t>therefore </a:t>
            </a:r>
            <a:r>
              <a:rPr lang="en-IE" b="0" i="0" dirty="0" smtClean="0">
                <a:effectLst/>
                <a:latin typeface="Times New Roman" panose="02020603050405020304" pitchFamily="18" charset="0"/>
              </a:rPr>
              <a:t>be regarded as cooperative functional units, and their actions should be considered collectively</a:t>
            </a:r>
            <a:endParaRPr lang="en-IE" dirty="0"/>
          </a:p>
        </p:txBody>
      </p:sp>
    </p:spTree>
    <p:extLst>
      <p:ext uri="{BB962C8B-B14F-4D97-AF65-F5344CB8AC3E}">
        <p14:creationId xmlns:p14="http://schemas.microsoft.com/office/powerpoint/2010/main" val="155910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5135784" y="931007"/>
            <a:ext cx="6096000" cy="646331"/>
          </a:xfrm>
          <a:prstGeom prst="rect">
            <a:avLst/>
          </a:prstGeom>
        </p:spPr>
        <p:txBody>
          <a:bodyPr>
            <a:spAutoFit/>
          </a:bodyPr>
          <a:lstStyle/>
          <a:p>
            <a:r>
              <a:rPr lang="en-IE" dirty="0"/>
              <a:t>Such co- regulated mi RNAs expressed from the same </a:t>
            </a:r>
            <a:r>
              <a:rPr lang="en-IE" dirty="0" smtClean="0"/>
              <a:t>cluster </a:t>
            </a:r>
            <a:r>
              <a:rPr lang="en-IE" dirty="0"/>
              <a:t>have a tendency to target the same gene</a:t>
            </a:r>
          </a:p>
        </p:txBody>
      </p:sp>
      <p:sp>
        <p:nvSpPr>
          <p:cNvPr id="43" name="Freeform 42"/>
          <p:cNvSpPr/>
          <p:nvPr/>
        </p:nvSpPr>
        <p:spPr>
          <a:xfrm rot="9936062">
            <a:off x="689164" y="3110138"/>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3" name="Group 62"/>
          <p:cNvGrpSpPr/>
          <p:nvPr/>
        </p:nvGrpSpPr>
        <p:grpSpPr>
          <a:xfrm rot="1488240">
            <a:off x="3324484" y="2060071"/>
            <a:ext cx="3220552" cy="1062073"/>
            <a:chOff x="1654466" y="1516857"/>
            <a:chExt cx="3220552" cy="1062073"/>
          </a:xfrm>
        </p:grpSpPr>
        <p:sp>
          <p:nvSpPr>
            <p:cNvPr id="2" name="Freeform 1"/>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 name="Group 2"/>
            <p:cNvGrpSpPr/>
            <p:nvPr/>
          </p:nvGrpSpPr>
          <p:grpSpPr>
            <a:xfrm>
              <a:off x="3524625" y="1516857"/>
              <a:ext cx="1350393" cy="726418"/>
              <a:chOff x="5046054" y="1050132"/>
              <a:chExt cx="1350393" cy="726418"/>
            </a:xfrm>
          </p:grpSpPr>
          <p:grpSp>
            <p:nvGrpSpPr>
              <p:cNvPr id="4" name="Group 3"/>
              <p:cNvGrpSpPr/>
              <p:nvPr/>
            </p:nvGrpSpPr>
            <p:grpSpPr>
              <a:xfrm>
                <a:off x="5046054" y="1050132"/>
                <a:ext cx="1350393" cy="726418"/>
                <a:chOff x="5133703" y="1097280"/>
                <a:chExt cx="1262744" cy="679269"/>
              </a:xfrm>
              <a:solidFill>
                <a:schemeClr val="tx1"/>
              </a:solidFill>
            </p:grpSpPr>
            <p:sp>
              <p:nvSpPr>
                <p:cNvPr id="10" name="Oval 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 name="Group 4"/>
              <p:cNvGrpSpPr/>
              <p:nvPr/>
            </p:nvGrpSpPr>
            <p:grpSpPr>
              <a:xfrm>
                <a:off x="5091115" y="1073708"/>
                <a:ext cx="1262740" cy="679266"/>
                <a:chOff x="5133703" y="1097280"/>
                <a:chExt cx="1262744" cy="679269"/>
              </a:xfrm>
            </p:grpSpPr>
            <p:sp>
              <p:nvSpPr>
                <p:cNvPr id="8" name="Oval 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 name="Oval 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6031155" y="133171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6" name="Group 45"/>
            <p:cNvGrpSpPr/>
            <p:nvPr/>
          </p:nvGrpSpPr>
          <p:grpSpPr>
            <a:xfrm>
              <a:off x="3756961" y="1521856"/>
              <a:ext cx="992461" cy="129662"/>
              <a:chOff x="3756961" y="1521856"/>
              <a:chExt cx="992461" cy="129662"/>
            </a:xfrm>
          </p:grpSpPr>
          <p:sp>
            <p:nvSpPr>
              <p:cNvPr id="44" name="Rectangle 43"/>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60" name="Group 59"/>
          <p:cNvGrpSpPr/>
          <p:nvPr/>
        </p:nvGrpSpPr>
        <p:grpSpPr>
          <a:xfrm rot="1488240">
            <a:off x="4260030" y="1438662"/>
            <a:ext cx="1212713" cy="3064847"/>
            <a:chOff x="3641731" y="1895622"/>
            <a:chExt cx="1212713" cy="3064847"/>
          </a:xfrm>
        </p:grpSpPr>
        <p:sp>
          <p:nvSpPr>
            <p:cNvPr id="12" name="Freeform 11"/>
            <p:cNvSpPr/>
            <p:nvPr/>
          </p:nvSpPr>
          <p:spPr>
            <a:xfrm rot="4554080">
              <a:off x="2616297" y="2921056"/>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3" name="Group 12"/>
            <p:cNvGrpSpPr/>
            <p:nvPr/>
          </p:nvGrpSpPr>
          <p:grpSpPr>
            <a:xfrm rot="4554080">
              <a:off x="3816038" y="3922064"/>
              <a:ext cx="1350393" cy="726418"/>
              <a:chOff x="5046054" y="1050132"/>
              <a:chExt cx="1350393" cy="726418"/>
            </a:xfrm>
          </p:grpSpPr>
          <p:grpSp>
            <p:nvGrpSpPr>
              <p:cNvPr id="14" name="Group 13"/>
              <p:cNvGrpSpPr/>
              <p:nvPr/>
            </p:nvGrpSpPr>
            <p:grpSpPr>
              <a:xfrm>
                <a:off x="5046054" y="1050132"/>
                <a:ext cx="1350393" cy="726418"/>
                <a:chOff x="5133703" y="1097280"/>
                <a:chExt cx="1262744" cy="679269"/>
              </a:xfrm>
              <a:solidFill>
                <a:schemeClr val="tx1"/>
              </a:solidFill>
            </p:grpSpPr>
            <p:sp>
              <p:nvSpPr>
                <p:cNvPr id="20" name="Oval 1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5" name="Group 14"/>
              <p:cNvGrpSpPr/>
              <p:nvPr/>
            </p:nvGrpSpPr>
            <p:grpSpPr>
              <a:xfrm>
                <a:off x="5091115" y="1073708"/>
                <a:ext cx="1262740" cy="679266"/>
                <a:chOff x="5133703" y="1097280"/>
                <a:chExt cx="1262744" cy="679269"/>
              </a:xfrm>
            </p:grpSpPr>
            <p:sp>
              <p:nvSpPr>
                <p:cNvPr id="18" name="Oval 1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 name="Oval 15"/>
              <p:cNvSpPr/>
              <p:nvPr/>
            </p:nvSpPr>
            <p:spPr>
              <a:xfrm>
                <a:off x="5400835" y="109960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5703751" y="111139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7" name="Group 46"/>
            <p:cNvGrpSpPr/>
            <p:nvPr/>
          </p:nvGrpSpPr>
          <p:grpSpPr>
            <a:xfrm rot="14563994">
              <a:off x="3678177" y="4250520"/>
              <a:ext cx="992461" cy="129662"/>
              <a:chOff x="3756961" y="1521856"/>
              <a:chExt cx="992461" cy="129662"/>
            </a:xfrm>
          </p:grpSpPr>
          <p:sp>
            <p:nvSpPr>
              <p:cNvPr id="48" name="Rectangle 47"/>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Rectangle 48"/>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62" name="Group 61"/>
          <p:cNvGrpSpPr/>
          <p:nvPr/>
        </p:nvGrpSpPr>
        <p:grpSpPr>
          <a:xfrm rot="2008840">
            <a:off x="206124" y="3777691"/>
            <a:ext cx="2516112" cy="1347246"/>
            <a:chOff x="-636313" y="1766058"/>
            <a:chExt cx="2982755" cy="1513050"/>
          </a:xfrm>
        </p:grpSpPr>
        <p:sp>
          <p:nvSpPr>
            <p:cNvPr id="32" name="Freeform 31"/>
            <p:cNvSpPr/>
            <p:nvPr/>
          </p:nvSpPr>
          <p:spPr>
            <a:xfrm rot="20219402">
              <a:off x="-636313" y="2795782"/>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3" name="Group 32"/>
            <p:cNvGrpSpPr/>
            <p:nvPr/>
          </p:nvGrpSpPr>
          <p:grpSpPr>
            <a:xfrm>
              <a:off x="996047" y="1778847"/>
              <a:ext cx="1350395" cy="726418"/>
              <a:chOff x="4209311" y="1620536"/>
              <a:chExt cx="1350395" cy="726418"/>
            </a:xfrm>
          </p:grpSpPr>
          <p:grpSp>
            <p:nvGrpSpPr>
              <p:cNvPr id="34" name="Group 33"/>
              <p:cNvGrpSpPr/>
              <p:nvPr/>
            </p:nvGrpSpPr>
            <p:grpSpPr>
              <a:xfrm>
                <a:off x="4209311" y="1620536"/>
                <a:ext cx="1350395" cy="726418"/>
                <a:chOff x="4351271" y="1630661"/>
                <a:chExt cx="1262746" cy="679269"/>
              </a:xfrm>
              <a:solidFill>
                <a:schemeClr val="tx1"/>
              </a:solidFill>
            </p:grpSpPr>
            <p:sp>
              <p:nvSpPr>
                <p:cNvPr id="40" name="Oval 39"/>
                <p:cNvSpPr/>
                <p:nvPr/>
              </p:nvSpPr>
              <p:spPr>
                <a:xfrm>
                  <a:off x="4351271" y="1630661"/>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4934748" y="1630661"/>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5" name="Group 34"/>
              <p:cNvGrpSpPr/>
              <p:nvPr/>
            </p:nvGrpSpPr>
            <p:grpSpPr>
              <a:xfrm>
                <a:off x="4254373" y="1644111"/>
                <a:ext cx="1262740" cy="679267"/>
                <a:chOff x="4296958" y="1667685"/>
                <a:chExt cx="1262744" cy="679270"/>
              </a:xfrm>
            </p:grpSpPr>
            <p:sp>
              <p:nvSpPr>
                <p:cNvPr id="38" name="Oval 37"/>
                <p:cNvSpPr/>
                <p:nvPr/>
              </p:nvSpPr>
              <p:spPr>
                <a:xfrm>
                  <a:off x="4296958" y="1667686"/>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4880433" y="1667685"/>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6" name="Oval 35"/>
              <p:cNvSpPr/>
              <p:nvPr/>
            </p:nvSpPr>
            <p:spPr>
              <a:xfrm>
                <a:off x="4578074" y="186494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Oval 36"/>
              <p:cNvSpPr/>
              <p:nvPr/>
            </p:nvSpPr>
            <p:spPr>
              <a:xfrm>
                <a:off x="5005324" y="189313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0" name="Group 49"/>
            <p:cNvGrpSpPr/>
            <p:nvPr/>
          </p:nvGrpSpPr>
          <p:grpSpPr>
            <a:xfrm>
              <a:off x="1175015" y="1766058"/>
              <a:ext cx="992462" cy="129663"/>
              <a:chOff x="2920220" y="2092260"/>
              <a:chExt cx="992462" cy="129663"/>
            </a:xfrm>
          </p:grpSpPr>
          <p:sp>
            <p:nvSpPr>
              <p:cNvPr id="51" name="Rectangle 50"/>
              <p:cNvSpPr/>
              <p:nvPr/>
            </p:nvSpPr>
            <p:spPr>
              <a:xfrm rot="1954146">
                <a:off x="2920220" y="2092261"/>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Rectangle 51"/>
              <p:cNvSpPr/>
              <p:nvPr/>
            </p:nvSpPr>
            <p:spPr>
              <a:xfrm rot="8806952">
                <a:off x="3303082" y="2092260"/>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56" name="Freeform 55"/>
          <p:cNvSpPr/>
          <p:nvPr/>
        </p:nvSpPr>
        <p:spPr>
          <a:xfrm rot="9683151">
            <a:off x="4517627" y="4968336"/>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2">
                <a:lumMod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Freeform 56"/>
          <p:cNvSpPr/>
          <p:nvPr/>
        </p:nvSpPr>
        <p:spPr>
          <a:xfrm rot="9826592">
            <a:off x="2176287" y="3781277"/>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rgbClr val="92D05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1" name="Group 60"/>
          <p:cNvGrpSpPr/>
          <p:nvPr/>
        </p:nvGrpSpPr>
        <p:grpSpPr>
          <a:xfrm rot="1488240">
            <a:off x="2902081" y="4625776"/>
            <a:ext cx="3084706" cy="844569"/>
            <a:chOff x="1018871" y="2897845"/>
            <a:chExt cx="3084706" cy="844569"/>
          </a:xfrm>
        </p:grpSpPr>
        <p:sp>
          <p:nvSpPr>
            <p:cNvPr id="22" name="Freeform 21"/>
            <p:cNvSpPr/>
            <p:nvPr/>
          </p:nvSpPr>
          <p:spPr>
            <a:xfrm flipH="1">
              <a:off x="1530903" y="3023952"/>
              <a:ext cx="257267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3" name="Group 22"/>
            <p:cNvGrpSpPr/>
            <p:nvPr/>
          </p:nvGrpSpPr>
          <p:grpSpPr>
            <a:xfrm flipH="1">
              <a:off x="1018871" y="2897845"/>
              <a:ext cx="1370898" cy="726418"/>
              <a:chOff x="5046054" y="1050132"/>
              <a:chExt cx="1350393" cy="726418"/>
            </a:xfrm>
          </p:grpSpPr>
          <p:grpSp>
            <p:nvGrpSpPr>
              <p:cNvPr id="24" name="Group 23"/>
              <p:cNvGrpSpPr/>
              <p:nvPr/>
            </p:nvGrpSpPr>
            <p:grpSpPr>
              <a:xfrm>
                <a:off x="5046054" y="1050132"/>
                <a:ext cx="1350393" cy="726418"/>
                <a:chOff x="5133703" y="1097280"/>
                <a:chExt cx="1262744" cy="679269"/>
              </a:xfrm>
              <a:solidFill>
                <a:schemeClr val="tx1"/>
              </a:solidFill>
            </p:grpSpPr>
            <p:sp>
              <p:nvSpPr>
                <p:cNvPr id="30" name="Oval 2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5" name="Group 24"/>
              <p:cNvGrpSpPr/>
              <p:nvPr/>
            </p:nvGrpSpPr>
            <p:grpSpPr>
              <a:xfrm>
                <a:off x="5091115" y="1073708"/>
                <a:ext cx="1262740" cy="679266"/>
                <a:chOff x="5133703" y="1097280"/>
                <a:chExt cx="1262744" cy="679269"/>
              </a:xfrm>
            </p:grpSpPr>
            <p:sp>
              <p:nvSpPr>
                <p:cNvPr id="28" name="Oval 2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Oval 2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6" name="Oval 25"/>
              <p:cNvSpPr/>
              <p:nvPr/>
            </p:nvSpPr>
            <p:spPr>
              <a:xfrm>
                <a:off x="5295878" y="139682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Oval 26"/>
              <p:cNvSpPr/>
              <p:nvPr/>
            </p:nvSpPr>
            <p:spPr>
              <a:xfrm>
                <a:off x="5940168" y="138104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3" name="Group 52"/>
            <p:cNvGrpSpPr/>
            <p:nvPr/>
          </p:nvGrpSpPr>
          <p:grpSpPr>
            <a:xfrm>
              <a:off x="1221221" y="2914720"/>
              <a:ext cx="992461" cy="129662"/>
              <a:chOff x="3756961" y="1521856"/>
              <a:chExt cx="992461" cy="129662"/>
            </a:xfrm>
          </p:grpSpPr>
          <p:sp>
            <p:nvSpPr>
              <p:cNvPr id="54" name="Rectangle 53"/>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58" name="Freeform 57"/>
          <p:cNvSpPr/>
          <p:nvPr/>
        </p:nvSpPr>
        <p:spPr>
          <a:xfrm rot="9757499">
            <a:off x="3403467" y="4375405"/>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4">
                <a:lumMod val="7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4" name="Group 63"/>
          <p:cNvGrpSpPr/>
          <p:nvPr/>
        </p:nvGrpSpPr>
        <p:grpSpPr>
          <a:xfrm rot="20616938">
            <a:off x="5111832" y="6139604"/>
            <a:ext cx="3220552" cy="1062073"/>
            <a:chOff x="1654466" y="1516857"/>
            <a:chExt cx="3220552" cy="1062073"/>
          </a:xfrm>
        </p:grpSpPr>
        <p:sp>
          <p:nvSpPr>
            <p:cNvPr id="65" name="Freeform 64"/>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6" name="Group 65"/>
            <p:cNvGrpSpPr/>
            <p:nvPr/>
          </p:nvGrpSpPr>
          <p:grpSpPr>
            <a:xfrm>
              <a:off x="3524625" y="1516857"/>
              <a:ext cx="1350393" cy="726418"/>
              <a:chOff x="5046054" y="1050132"/>
              <a:chExt cx="1350393" cy="726418"/>
            </a:xfrm>
          </p:grpSpPr>
          <p:grpSp>
            <p:nvGrpSpPr>
              <p:cNvPr id="70" name="Group 69"/>
              <p:cNvGrpSpPr/>
              <p:nvPr/>
            </p:nvGrpSpPr>
            <p:grpSpPr>
              <a:xfrm>
                <a:off x="5046054" y="1050132"/>
                <a:ext cx="1350393" cy="726418"/>
                <a:chOff x="5133703" y="1097280"/>
                <a:chExt cx="1262744" cy="679269"/>
              </a:xfrm>
              <a:solidFill>
                <a:schemeClr val="tx1"/>
              </a:solidFill>
            </p:grpSpPr>
            <p:sp>
              <p:nvSpPr>
                <p:cNvPr id="76" name="Oval 75"/>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Oval 76"/>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1" name="Group 70"/>
              <p:cNvGrpSpPr/>
              <p:nvPr/>
            </p:nvGrpSpPr>
            <p:grpSpPr>
              <a:xfrm>
                <a:off x="5091115" y="1073708"/>
                <a:ext cx="1262740" cy="679266"/>
                <a:chOff x="5133703" y="1097280"/>
                <a:chExt cx="1262744" cy="679269"/>
              </a:xfrm>
            </p:grpSpPr>
            <p:sp>
              <p:nvSpPr>
                <p:cNvPr id="74" name="Oval 73"/>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Oval 74"/>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2" name="Oval 71"/>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Oval 72"/>
              <p:cNvSpPr/>
              <p:nvPr/>
            </p:nvSpPr>
            <p:spPr>
              <a:xfrm>
                <a:off x="6031155" y="133171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7" name="Group 66"/>
            <p:cNvGrpSpPr/>
            <p:nvPr/>
          </p:nvGrpSpPr>
          <p:grpSpPr>
            <a:xfrm>
              <a:off x="3756961" y="1521856"/>
              <a:ext cx="992461" cy="129662"/>
              <a:chOff x="3756961" y="1521856"/>
              <a:chExt cx="992461" cy="129662"/>
            </a:xfrm>
          </p:grpSpPr>
          <p:sp>
            <p:nvSpPr>
              <p:cNvPr id="68" name="Rectangle 67"/>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Rectangle 68"/>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78" name="Group 77"/>
          <p:cNvGrpSpPr/>
          <p:nvPr/>
        </p:nvGrpSpPr>
        <p:grpSpPr>
          <a:xfrm rot="20893572">
            <a:off x="9091277" y="4437904"/>
            <a:ext cx="3084706" cy="844569"/>
            <a:chOff x="1018871" y="2897845"/>
            <a:chExt cx="3084706" cy="844569"/>
          </a:xfrm>
        </p:grpSpPr>
        <p:sp>
          <p:nvSpPr>
            <p:cNvPr id="79" name="Freeform 78"/>
            <p:cNvSpPr/>
            <p:nvPr/>
          </p:nvSpPr>
          <p:spPr>
            <a:xfrm flipH="1">
              <a:off x="1530903" y="3023952"/>
              <a:ext cx="257267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80" name="Group 79"/>
            <p:cNvGrpSpPr/>
            <p:nvPr/>
          </p:nvGrpSpPr>
          <p:grpSpPr>
            <a:xfrm flipH="1">
              <a:off x="1018871" y="2897845"/>
              <a:ext cx="1370898" cy="726418"/>
              <a:chOff x="5046054" y="1050132"/>
              <a:chExt cx="1350393" cy="726418"/>
            </a:xfrm>
          </p:grpSpPr>
          <p:grpSp>
            <p:nvGrpSpPr>
              <p:cNvPr id="84" name="Group 83"/>
              <p:cNvGrpSpPr/>
              <p:nvPr/>
            </p:nvGrpSpPr>
            <p:grpSpPr>
              <a:xfrm>
                <a:off x="5046054" y="1050132"/>
                <a:ext cx="1350393" cy="726418"/>
                <a:chOff x="5133703" y="1097280"/>
                <a:chExt cx="1262744" cy="679269"/>
              </a:xfrm>
              <a:solidFill>
                <a:schemeClr val="tx1"/>
              </a:solidFill>
            </p:grpSpPr>
            <p:sp>
              <p:nvSpPr>
                <p:cNvPr id="90" name="Oval 8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1" name="Oval 9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5" name="Group 84"/>
              <p:cNvGrpSpPr/>
              <p:nvPr/>
            </p:nvGrpSpPr>
            <p:grpSpPr>
              <a:xfrm>
                <a:off x="5091115" y="1073708"/>
                <a:ext cx="1262740" cy="679266"/>
                <a:chOff x="5133703" y="1097280"/>
                <a:chExt cx="1262744" cy="679269"/>
              </a:xfrm>
            </p:grpSpPr>
            <p:sp>
              <p:nvSpPr>
                <p:cNvPr id="88" name="Oval 8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9" name="Oval 8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6" name="Oval 85"/>
              <p:cNvSpPr/>
              <p:nvPr/>
            </p:nvSpPr>
            <p:spPr>
              <a:xfrm>
                <a:off x="5295878" y="139682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7" name="Oval 86"/>
              <p:cNvSpPr/>
              <p:nvPr/>
            </p:nvSpPr>
            <p:spPr>
              <a:xfrm>
                <a:off x="5940168" y="138104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1" name="Group 80"/>
            <p:cNvGrpSpPr/>
            <p:nvPr/>
          </p:nvGrpSpPr>
          <p:grpSpPr>
            <a:xfrm>
              <a:off x="1221221" y="2914720"/>
              <a:ext cx="992461" cy="129662"/>
              <a:chOff x="3756961" y="1521856"/>
              <a:chExt cx="992461" cy="129662"/>
            </a:xfrm>
          </p:grpSpPr>
          <p:sp>
            <p:nvSpPr>
              <p:cNvPr id="82" name="Rectangle 81"/>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3" name="Rectangle 82"/>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5987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Dominant regulatory roles of network hubs</a:t>
            </a:r>
          </a:p>
        </p:txBody>
      </p:sp>
    </p:spTree>
    <p:extLst>
      <p:ext uri="{BB962C8B-B14F-4D97-AF65-F5344CB8AC3E}">
        <p14:creationId xmlns:p14="http://schemas.microsoft.com/office/powerpoint/2010/main" val="1125735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3" name="Group 12"/>
          <p:cNvGrpSpPr/>
          <p:nvPr/>
        </p:nvGrpSpPr>
        <p:grpSpPr>
          <a:xfrm>
            <a:off x="3524625" y="1516857"/>
            <a:ext cx="1350393" cy="726418"/>
            <a:chOff x="5046054" y="1050132"/>
            <a:chExt cx="1350393" cy="726418"/>
          </a:xfrm>
        </p:grpSpPr>
        <p:grpSp>
          <p:nvGrpSpPr>
            <p:cNvPr id="7" name="Group 6"/>
            <p:cNvGrpSpPr/>
            <p:nvPr/>
          </p:nvGrpSpPr>
          <p:grpSpPr>
            <a:xfrm>
              <a:off x="5046054" y="1050132"/>
              <a:ext cx="1350393" cy="726418"/>
              <a:chOff x="5133703" y="1097280"/>
              <a:chExt cx="1262744" cy="679269"/>
            </a:xfrm>
            <a:solidFill>
              <a:schemeClr val="tx1"/>
            </a:solidFill>
          </p:grpSpPr>
          <p:sp>
            <p:nvSpPr>
              <p:cNvPr id="5" name="Oval 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 name="Group 7"/>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1" name="Oval 10"/>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4" name="Rectangle 13"/>
          <p:cNvSpPr/>
          <p:nvPr/>
        </p:nvSpPr>
        <p:spPr>
          <a:xfrm>
            <a:off x="1779524" y="937138"/>
            <a:ext cx="1861408" cy="923330"/>
          </a:xfrm>
          <a:prstGeom prst="rect">
            <a:avLst/>
          </a:prstGeom>
          <a:noFill/>
        </p:spPr>
        <p:txBody>
          <a:bodyPr wrap="none" lIns="91440" tIns="45720" rIns="91440" bIns="45720">
            <a:spAutoFit/>
          </a:bodyPr>
          <a:lstStyle/>
          <a:p>
            <a:pPr algn="ctr"/>
            <a:r>
              <a:rPr lang="en-US" sz="5400" dirty="0" err="1" smtClean="0">
                <a:ln w="0"/>
                <a:effectLst>
                  <a:outerShdw blurRad="38100" dist="19050" dir="2700000" algn="tl" rotWithShape="0">
                    <a:schemeClr val="dk1">
                      <a:alpha val="40000"/>
                    </a:schemeClr>
                  </a:outerShdw>
                </a:effectLst>
              </a:rPr>
              <a:t>miR</a:t>
            </a:r>
            <a:r>
              <a:rPr lang="en-US" sz="5400" dirty="0" smtClean="0">
                <a:ln w="0"/>
                <a:effectLst>
                  <a:outerShdw blurRad="38100" dist="19050" dir="2700000" algn="tl" rotWithShape="0">
                    <a:schemeClr val="dk1">
                      <a:alpha val="40000"/>
                    </a:schemeClr>
                  </a:outerShdw>
                </a:effectLst>
              </a:rPr>
              <a:t>-B</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5" name="Freeform 14"/>
          <p:cNvSpPr/>
          <p:nvPr/>
        </p:nvSpPr>
        <p:spPr>
          <a:xfrm>
            <a:off x="1870366" y="4191104"/>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6" name="Group 15"/>
          <p:cNvGrpSpPr/>
          <p:nvPr/>
        </p:nvGrpSpPr>
        <p:grpSpPr>
          <a:xfrm>
            <a:off x="3740525" y="3612357"/>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5" name="Rectangle 24"/>
          <p:cNvSpPr/>
          <p:nvPr/>
        </p:nvSpPr>
        <p:spPr>
          <a:xfrm>
            <a:off x="1693641" y="2978401"/>
            <a:ext cx="2212465"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miR-R1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6" name="Freeform 25"/>
          <p:cNvSpPr/>
          <p:nvPr/>
        </p:nvSpPr>
        <p:spPr>
          <a:xfrm>
            <a:off x="6351482" y="1576980"/>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7" name="Group 26"/>
          <p:cNvGrpSpPr/>
          <p:nvPr/>
        </p:nvGrpSpPr>
        <p:grpSpPr>
          <a:xfrm>
            <a:off x="8221641" y="1233369"/>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6" name="Rectangle 35"/>
          <p:cNvSpPr/>
          <p:nvPr/>
        </p:nvSpPr>
        <p:spPr>
          <a:xfrm>
            <a:off x="6495776" y="653650"/>
            <a:ext cx="1822936" cy="923330"/>
          </a:xfrm>
          <a:prstGeom prst="rect">
            <a:avLst/>
          </a:prstGeom>
          <a:noFill/>
        </p:spPr>
        <p:txBody>
          <a:bodyPr wrap="none" lIns="91440" tIns="45720" rIns="91440" bIns="45720">
            <a:spAutoFit/>
          </a:bodyPr>
          <a:lstStyle/>
          <a:p>
            <a:pPr algn="ctr"/>
            <a:r>
              <a:rPr lang="en-US" sz="5400" dirty="0" err="1" smtClean="0">
                <a:ln w="0"/>
                <a:effectLst>
                  <a:outerShdw blurRad="38100" dist="19050" dir="2700000" algn="tl" rotWithShape="0">
                    <a:schemeClr val="dk1">
                      <a:alpha val="40000"/>
                    </a:schemeClr>
                  </a:outerShdw>
                </a:effectLst>
              </a:rPr>
              <a:t>miR</a:t>
            </a:r>
            <a:r>
              <a:rPr lang="en-US" sz="5400" dirty="0" smtClean="0">
                <a:ln w="0"/>
                <a:effectLst>
                  <a:outerShdw blurRad="38100" dist="19050" dir="2700000" algn="tl" rotWithShape="0">
                    <a:schemeClr val="dk1">
                      <a:alpha val="40000"/>
                    </a:schemeClr>
                  </a:outerShdw>
                </a:effectLst>
              </a:rPr>
              <a:t>-Y</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7" name="Freeform 36"/>
          <p:cNvSpPr/>
          <p:nvPr/>
        </p:nvSpPr>
        <p:spPr>
          <a:xfrm>
            <a:off x="6567382" y="3907616"/>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8" name="Group 37"/>
          <p:cNvGrpSpPr/>
          <p:nvPr/>
        </p:nvGrpSpPr>
        <p:grpSpPr>
          <a:xfrm>
            <a:off x="8437541" y="3328869"/>
            <a:ext cx="1350393" cy="726418"/>
            <a:chOff x="5046054" y="1050132"/>
            <a:chExt cx="1350393" cy="726418"/>
          </a:xfrm>
        </p:grpSpPr>
        <p:grpSp>
          <p:nvGrpSpPr>
            <p:cNvPr id="39" name="Group 38"/>
            <p:cNvGrpSpPr/>
            <p:nvPr/>
          </p:nvGrpSpPr>
          <p:grpSpPr>
            <a:xfrm>
              <a:off x="5046054" y="1050132"/>
              <a:ext cx="1350393" cy="726418"/>
              <a:chOff x="5133703" y="1097280"/>
              <a:chExt cx="1262744" cy="679269"/>
            </a:xfrm>
            <a:solidFill>
              <a:schemeClr val="tx1"/>
            </a:solidFill>
          </p:grpSpPr>
          <p:sp>
            <p:nvSpPr>
              <p:cNvPr id="45" name="Oval 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Oval 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0" name="Group 39"/>
            <p:cNvGrpSpPr/>
            <p:nvPr/>
          </p:nvGrpSpPr>
          <p:grpSpPr>
            <a:xfrm>
              <a:off x="5091115" y="1073708"/>
              <a:ext cx="1262740" cy="679266"/>
              <a:chOff x="5133703" y="1097280"/>
              <a:chExt cx="1262744" cy="679269"/>
            </a:xfrm>
          </p:grpSpPr>
          <p:sp>
            <p:nvSpPr>
              <p:cNvPr id="43" name="Oval 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1" name="Oval 40"/>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Oval 41"/>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7" name="Rectangle 46"/>
          <p:cNvSpPr/>
          <p:nvPr/>
        </p:nvSpPr>
        <p:spPr>
          <a:xfrm>
            <a:off x="6535729" y="2694913"/>
            <a:ext cx="1922321" cy="923330"/>
          </a:xfrm>
          <a:prstGeom prst="rect">
            <a:avLst/>
          </a:prstGeom>
          <a:noFill/>
        </p:spPr>
        <p:txBody>
          <a:bodyPr wrap="none" lIns="91440" tIns="45720" rIns="91440" bIns="45720">
            <a:spAutoFit/>
          </a:bodyPr>
          <a:lstStyle/>
          <a:p>
            <a:pPr algn="ctr"/>
            <a:r>
              <a:rPr lang="en-US" sz="5400" dirty="0" err="1" smtClean="0">
                <a:ln w="0"/>
                <a:effectLst>
                  <a:outerShdw blurRad="38100" dist="19050" dir="2700000" algn="tl" rotWithShape="0">
                    <a:schemeClr val="dk1">
                      <a:alpha val="40000"/>
                    </a:schemeClr>
                  </a:outerShdw>
                </a:effectLst>
              </a:rPr>
              <a:t>miR</a:t>
            </a:r>
            <a:r>
              <a:rPr lang="en-US" sz="5400" dirty="0" smtClean="0">
                <a:ln w="0"/>
                <a:effectLst>
                  <a:outerShdw blurRad="38100" dist="19050" dir="2700000" algn="tl" rotWithShape="0">
                    <a:schemeClr val="dk1">
                      <a:alpha val="40000"/>
                    </a:schemeClr>
                  </a:outerShdw>
                </a:effectLst>
              </a:rPr>
              <a:t>-G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70164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754739" y="2246122"/>
            <a:ext cx="1955683" cy="577901"/>
            <a:chOff x="838200" y="2565553"/>
            <a:chExt cx="1955683" cy="577901"/>
          </a:xfrm>
        </p:grpSpPr>
        <p:sp>
          <p:nvSpPr>
            <p:cNvPr id="3" name="Freeform 2"/>
            <p:cNvSpPr/>
            <p:nvPr/>
          </p:nvSpPr>
          <p:spPr>
            <a:xfrm>
              <a:off x="838200" y="2716810"/>
              <a:ext cx="1549570" cy="426644"/>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 name="Group 3"/>
            <p:cNvGrpSpPr/>
            <p:nvPr/>
          </p:nvGrpSpPr>
          <p:grpSpPr>
            <a:xfrm>
              <a:off x="2095084" y="2565553"/>
              <a:ext cx="698799" cy="401818"/>
              <a:chOff x="5046054" y="1050132"/>
              <a:chExt cx="1350393" cy="726418"/>
            </a:xfrm>
          </p:grpSpPr>
          <p:grpSp>
            <p:nvGrpSpPr>
              <p:cNvPr id="5" name="Group 4"/>
              <p:cNvGrpSpPr/>
              <p:nvPr/>
            </p:nvGrpSpPr>
            <p:grpSpPr>
              <a:xfrm>
                <a:off x="5046054" y="1050132"/>
                <a:ext cx="1350393" cy="726418"/>
                <a:chOff x="5133703" y="1097280"/>
                <a:chExt cx="1262744" cy="679269"/>
              </a:xfrm>
              <a:solidFill>
                <a:schemeClr val="tx1"/>
              </a:solidFill>
            </p:grpSpPr>
            <p:sp>
              <p:nvSpPr>
                <p:cNvPr id="11" name="Oval 1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Oval 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9" name="Group 48"/>
          <p:cNvGrpSpPr/>
          <p:nvPr/>
        </p:nvGrpSpPr>
        <p:grpSpPr>
          <a:xfrm>
            <a:off x="674136" y="5340594"/>
            <a:ext cx="1848333" cy="574437"/>
            <a:chOff x="1054100" y="4760022"/>
            <a:chExt cx="1848333" cy="574437"/>
          </a:xfrm>
        </p:grpSpPr>
        <p:sp>
          <p:nvSpPr>
            <p:cNvPr id="14" name="Freeform 13"/>
            <p:cNvSpPr/>
            <p:nvPr/>
          </p:nvSpPr>
          <p:spPr>
            <a:xfrm>
              <a:off x="1054100" y="5047446"/>
              <a:ext cx="1549570" cy="287013"/>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5" name="Group 14"/>
            <p:cNvGrpSpPr/>
            <p:nvPr/>
          </p:nvGrpSpPr>
          <p:grpSpPr>
            <a:xfrm>
              <a:off x="2188548" y="4760022"/>
              <a:ext cx="713885" cy="423179"/>
              <a:chOff x="5046054" y="1050132"/>
              <a:chExt cx="1350393" cy="726418"/>
            </a:xfrm>
          </p:grpSpPr>
          <p:grpSp>
            <p:nvGrpSpPr>
              <p:cNvPr id="16" name="Group 15"/>
              <p:cNvGrpSpPr/>
              <p:nvPr/>
            </p:nvGrpSpPr>
            <p:grpSpPr>
              <a:xfrm>
                <a:off x="5046054" y="1050132"/>
                <a:ext cx="1350393" cy="726418"/>
                <a:chOff x="5133703" y="1097280"/>
                <a:chExt cx="1262744" cy="679269"/>
              </a:xfrm>
              <a:solidFill>
                <a:schemeClr val="tx1"/>
              </a:solidFill>
            </p:grpSpPr>
            <p:sp>
              <p:nvSpPr>
                <p:cNvPr id="22" name="Oval 2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 name="Group 16"/>
              <p:cNvGrpSpPr/>
              <p:nvPr/>
            </p:nvGrpSpPr>
            <p:grpSpPr>
              <a:xfrm>
                <a:off x="5091115" y="1073708"/>
                <a:ext cx="1262740" cy="679266"/>
                <a:chOff x="5133703" y="1097280"/>
                <a:chExt cx="1262744" cy="679269"/>
              </a:xfrm>
            </p:grpSpPr>
            <p:sp>
              <p:nvSpPr>
                <p:cNvPr id="20" name="Oval 1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8" name="Oval 1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8" name="Group 47"/>
          <p:cNvGrpSpPr/>
          <p:nvPr/>
        </p:nvGrpSpPr>
        <p:grpSpPr>
          <a:xfrm>
            <a:off x="4446645" y="2047775"/>
            <a:ext cx="1907723" cy="558091"/>
            <a:chOff x="5535216" y="2301875"/>
            <a:chExt cx="1907723" cy="558091"/>
          </a:xfrm>
        </p:grpSpPr>
        <p:sp>
          <p:nvSpPr>
            <p:cNvPr id="25" name="Freeform 24"/>
            <p:cNvSpPr/>
            <p:nvPr/>
          </p:nvSpPr>
          <p:spPr>
            <a:xfrm>
              <a:off x="5535216" y="2433322"/>
              <a:ext cx="1549570" cy="426644"/>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6" name="Group 25"/>
            <p:cNvGrpSpPr/>
            <p:nvPr/>
          </p:nvGrpSpPr>
          <p:grpSpPr>
            <a:xfrm>
              <a:off x="6789792" y="2301875"/>
              <a:ext cx="653147" cy="329393"/>
              <a:chOff x="5046054" y="1050132"/>
              <a:chExt cx="1350393" cy="726418"/>
            </a:xfrm>
          </p:grpSpPr>
          <p:grpSp>
            <p:nvGrpSpPr>
              <p:cNvPr id="27" name="Group 26"/>
              <p:cNvGrpSpPr/>
              <p:nvPr/>
            </p:nvGrpSpPr>
            <p:grpSpPr>
              <a:xfrm>
                <a:off x="5046054" y="1050132"/>
                <a:ext cx="1350393" cy="726418"/>
                <a:chOff x="5133703" y="1097280"/>
                <a:chExt cx="1262744" cy="679269"/>
              </a:xfrm>
              <a:solidFill>
                <a:schemeClr val="tx1"/>
              </a:solidFill>
            </p:grpSpPr>
            <p:sp>
              <p:nvSpPr>
                <p:cNvPr id="33" name="Oval 3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8" name="Group 27"/>
              <p:cNvGrpSpPr/>
              <p:nvPr/>
            </p:nvGrpSpPr>
            <p:grpSpPr>
              <a:xfrm>
                <a:off x="5091115" y="1073708"/>
                <a:ext cx="1262740" cy="679266"/>
                <a:chOff x="5133703" y="1097280"/>
                <a:chExt cx="1262744" cy="679269"/>
              </a:xfrm>
            </p:grpSpPr>
            <p:sp>
              <p:nvSpPr>
                <p:cNvPr id="31" name="Oval 3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9" name="Oval 2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Oval 2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7" name="Group 46"/>
          <p:cNvGrpSpPr/>
          <p:nvPr/>
        </p:nvGrpSpPr>
        <p:grpSpPr>
          <a:xfrm>
            <a:off x="4955090" y="5399320"/>
            <a:ext cx="1864394" cy="515711"/>
            <a:chOff x="5751116" y="4535260"/>
            <a:chExt cx="1864394" cy="515711"/>
          </a:xfrm>
        </p:grpSpPr>
        <p:sp>
          <p:nvSpPr>
            <p:cNvPr id="36" name="Freeform 35"/>
            <p:cNvSpPr/>
            <p:nvPr/>
          </p:nvSpPr>
          <p:spPr>
            <a:xfrm>
              <a:off x="5751116" y="4763958"/>
              <a:ext cx="1549570" cy="287013"/>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7" name="Group 36"/>
            <p:cNvGrpSpPr/>
            <p:nvPr/>
          </p:nvGrpSpPr>
          <p:grpSpPr>
            <a:xfrm>
              <a:off x="6968933" y="4535260"/>
              <a:ext cx="646577" cy="384265"/>
              <a:chOff x="5046054" y="1050132"/>
              <a:chExt cx="1350393" cy="726418"/>
            </a:xfrm>
          </p:grpSpPr>
          <p:grpSp>
            <p:nvGrpSpPr>
              <p:cNvPr id="38" name="Group 37"/>
              <p:cNvGrpSpPr/>
              <p:nvPr/>
            </p:nvGrpSpPr>
            <p:grpSpPr>
              <a:xfrm>
                <a:off x="5046054" y="1050132"/>
                <a:ext cx="1350393" cy="726418"/>
                <a:chOff x="5133703" y="1097280"/>
                <a:chExt cx="1262744" cy="679269"/>
              </a:xfrm>
              <a:solidFill>
                <a:schemeClr val="tx1"/>
              </a:solidFill>
            </p:grpSpPr>
            <p:sp>
              <p:nvSpPr>
                <p:cNvPr id="44" name="Oval 4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Oval 4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9" name="Group 38"/>
              <p:cNvGrpSpPr/>
              <p:nvPr/>
            </p:nvGrpSpPr>
            <p:grpSpPr>
              <a:xfrm>
                <a:off x="5091115" y="1073708"/>
                <a:ext cx="1262740" cy="679266"/>
                <a:chOff x="5133703" y="1097280"/>
                <a:chExt cx="1262744" cy="679269"/>
              </a:xfrm>
            </p:grpSpPr>
            <p:sp>
              <p:nvSpPr>
                <p:cNvPr id="42" name="Oval 4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Oval 4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0" name="Oval 3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51" name="Freeform 50"/>
          <p:cNvSpPr/>
          <p:nvPr/>
        </p:nvSpPr>
        <p:spPr>
          <a:xfrm rot="9936062">
            <a:off x="1806905" y="4029020"/>
            <a:ext cx="1919102"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reeform 51"/>
          <p:cNvSpPr/>
          <p:nvPr/>
        </p:nvSpPr>
        <p:spPr>
          <a:xfrm rot="9936062">
            <a:off x="4549825" y="3690837"/>
            <a:ext cx="1542076" cy="9605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FF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Freeform 52"/>
          <p:cNvSpPr/>
          <p:nvPr/>
        </p:nvSpPr>
        <p:spPr>
          <a:xfrm rot="9936062" flipV="1">
            <a:off x="2494831" y="6439220"/>
            <a:ext cx="2121550"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00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Freeform 53"/>
          <p:cNvSpPr/>
          <p:nvPr/>
        </p:nvSpPr>
        <p:spPr>
          <a:xfrm rot="9936062">
            <a:off x="2899020" y="4801055"/>
            <a:ext cx="2151819" cy="49827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C0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Freeform 54"/>
          <p:cNvSpPr/>
          <p:nvPr/>
        </p:nvSpPr>
        <p:spPr>
          <a:xfrm rot="9936062">
            <a:off x="8217271" y="3060774"/>
            <a:ext cx="1970824" cy="69786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chemeClr val="tx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Freeform 55"/>
          <p:cNvSpPr/>
          <p:nvPr/>
        </p:nvSpPr>
        <p:spPr>
          <a:xfrm rot="9936062" flipV="1">
            <a:off x="5968832" y="4703366"/>
            <a:ext cx="1660326" cy="72967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92D05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Freeform 56"/>
          <p:cNvSpPr/>
          <p:nvPr/>
        </p:nvSpPr>
        <p:spPr>
          <a:xfrm rot="9757499" flipH="1">
            <a:off x="7769993" y="2116230"/>
            <a:ext cx="1189092" cy="433220"/>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chemeClr val="accent4">
                <a:lumMod val="7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9" name="Straight Connector 58"/>
          <p:cNvCxnSpPr>
            <a:stCxn id="3" idx="2"/>
          </p:cNvCxnSpPr>
          <p:nvPr/>
        </p:nvCxnSpPr>
        <p:spPr>
          <a:xfrm>
            <a:off x="1737198" y="2816266"/>
            <a:ext cx="785269" cy="1176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000594" y="2816266"/>
            <a:ext cx="4193889" cy="2031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5" idx="2"/>
          </p:cNvCxnSpPr>
          <p:nvPr/>
        </p:nvCxnSpPr>
        <p:spPr>
          <a:xfrm>
            <a:off x="5429104" y="2598109"/>
            <a:ext cx="57296" cy="9025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3468914" y="2717113"/>
            <a:ext cx="1857829" cy="262348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5" idx="2"/>
          </p:cNvCxnSpPr>
          <p:nvPr/>
        </p:nvCxnSpPr>
        <p:spPr>
          <a:xfrm flipV="1">
            <a:off x="5429104" y="2536600"/>
            <a:ext cx="2524725" cy="6150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4" idx="2"/>
          </p:cNvCxnSpPr>
          <p:nvPr/>
        </p:nvCxnSpPr>
        <p:spPr>
          <a:xfrm flipV="1">
            <a:off x="1656595" y="5505796"/>
            <a:ext cx="1812319" cy="401478"/>
          </a:xfrm>
          <a:prstGeom prst="line">
            <a:avLst/>
          </a:prstGeom>
        </p:spPr>
        <p:style>
          <a:lnRef idx="1">
            <a:schemeClr val="accent2"/>
          </a:lnRef>
          <a:fillRef idx="0">
            <a:schemeClr val="accent2"/>
          </a:fillRef>
          <a:effectRef idx="0">
            <a:schemeClr val="accent2"/>
          </a:effectRef>
          <a:fontRef idx="minor">
            <a:schemeClr val="tx1"/>
          </a:fontRef>
        </p:style>
      </p:cxnSp>
      <p:cxnSp>
        <p:nvCxnSpPr>
          <p:cNvPr id="71" name="Straight Connector 70"/>
          <p:cNvCxnSpPr>
            <a:stCxn id="14" idx="2"/>
          </p:cNvCxnSpPr>
          <p:nvPr/>
        </p:nvCxnSpPr>
        <p:spPr>
          <a:xfrm>
            <a:off x="1656595" y="5907274"/>
            <a:ext cx="1392299" cy="558898"/>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p:cNvCxnSpPr/>
          <p:nvPr/>
        </p:nvCxnSpPr>
        <p:spPr>
          <a:xfrm flipV="1">
            <a:off x="5723016" y="5050971"/>
            <a:ext cx="631352" cy="732614"/>
          </a:xfrm>
          <a:prstGeom prst="line">
            <a:avLst/>
          </a:prstGeom>
        </p:spPr>
        <p:style>
          <a:lnRef idx="1">
            <a:schemeClr val="accent6"/>
          </a:lnRef>
          <a:fillRef idx="0">
            <a:schemeClr val="accent6"/>
          </a:fillRef>
          <a:effectRef idx="0">
            <a:schemeClr val="accent6"/>
          </a:effectRef>
          <a:fontRef idx="minor">
            <a:schemeClr val="tx1"/>
          </a:fontRef>
        </p:style>
      </p:cxnSp>
      <p:sp>
        <p:nvSpPr>
          <p:cNvPr id="74" name="Freeform 73"/>
          <p:cNvSpPr/>
          <p:nvPr/>
        </p:nvSpPr>
        <p:spPr>
          <a:xfrm>
            <a:off x="6110514" y="3875314"/>
            <a:ext cx="3244307" cy="1998396"/>
          </a:xfrm>
          <a:custGeom>
            <a:avLst/>
            <a:gdLst>
              <a:gd name="connsiteX0" fmla="*/ 0 w 3244307"/>
              <a:gd name="connsiteY0" fmla="*/ 1988457 h 1998396"/>
              <a:gd name="connsiteX1" fmla="*/ 2902857 w 3244307"/>
              <a:gd name="connsiteY1" fmla="*/ 1698172 h 1998396"/>
              <a:gd name="connsiteX2" fmla="*/ 3207657 w 3244307"/>
              <a:gd name="connsiteY2" fmla="*/ 0 h 1998396"/>
            </a:gdLst>
            <a:ahLst/>
            <a:cxnLst>
              <a:cxn ang="0">
                <a:pos x="connsiteX0" y="connsiteY0"/>
              </a:cxn>
              <a:cxn ang="0">
                <a:pos x="connsiteX1" y="connsiteY1"/>
              </a:cxn>
              <a:cxn ang="0">
                <a:pos x="connsiteX2" y="connsiteY2"/>
              </a:cxn>
            </a:cxnLst>
            <a:rect l="l" t="t" r="r" b="b"/>
            <a:pathLst>
              <a:path w="3244307" h="1998396">
                <a:moveTo>
                  <a:pt x="0" y="1988457"/>
                </a:moveTo>
                <a:cubicBezTo>
                  <a:pt x="1184124" y="2009019"/>
                  <a:pt x="2368248" y="2029581"/>
                  <a:pt x="2902857" y="1698172"/>
                </a:cubicBezTo>
                <a:cubicBezTo>
                  <a:pt x="3437466" y="1366763"/>
                  <a:pt x="3176209" y="205619"/>
                  <a:pt x="3207657" y="0"/>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E"/>
          </a:p>
        </p:txBody>
      </p:sp>
      <p:sp>
        <p:nvSpPr>
          <p:cNvPr id="24" name="Freeform 23"/>
          <p:cNvSpPr/>
          <p:nvPr/>
        </p:nvSpPr>
        <p:spPr>
          <a:xfrm>
            <a:off x="140478" y="481009"/>
            <a:ext cx="8467145" cy="5165048"/>
          </a:xfrm>
          <a:custGeom>
            <a:avLst/>
            <a:gdLst>
              <a:gd name="connsiteX0" fmla="*/ 1064208 w 8467145"/>
              <a:gd name="connsiteY0" fmla="*/ 5165048 h 5165048"/>
              <a:gd name="connsiteX1" fmla="*/ 527179 w 8467145"/>
              <a:gd name="connsiteY1" fmla="*/ 505962 h 5165048"/>
              <a:gd name="connsiteX2" fmla="*/ 7610151 w 8467145"/>
              <a:gd name="connsiteY2" fmla="*/ 288248 h 5165048"/>
              <a:gd name="connsiteX3" fmla="*/ 8451979 w 8467145"/>
              <a:gd name="connsiteY3" fmla="*/ 1957391 h 5165048"/>
            </a:gdLst>
            <a:ahLst/>
            <a:cxnLst>
              <a:cxn ang="0">
                <a:pos x="connsiteX0" y="connsiteY0"/>
              </a:cxn>
              <a:cxn ang="0">
                <a:pos x="connsiteX1" y="connsiteY1"/>
              </a:cxn>
              <a:cxn ang="0">
                <a:pos x="connsiteX2" y="connsiteY2"/>
              </a:cxn>
              <a:cxn ang="0">
                <a:pos x="connsiteX3" y="connsiteY3"/>
              </a:cxn>
            </a:cxnLst>
            <a:rect l="l" t="t" r="r" b="b"/>
            <a:pathLst>
              <a:path w="8467145" h="5165048">
                <a:moveTo>
                  <a:pt x="1064208" y="5165048"/>
                </a:moveTo>
                <a:cubicBezTo>
                  <a:pt x="250198" y="3241905"/>
                  <a:pt x="-563811" y="1318762"/>
                  <a:pt x="527179" y="505962"/>
                </a:cubicBezTo>
                <a:cubicBezTo>
                  <a:pt x="1618169" y="-306838"/>
                  <a:pt x="6289351" y="46343"/>
                  <a:pt x="7610151" y="288248"/>
                </a:cubicBezTo>
                <a:cubicBezTo>
                  <a:pt x="8930951" y="530153"/>
                  <a:pt x="8285065" y="1679201"/>
                  <a:pt x="8451979" y="1957391"/>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E"/>
          </a:p>
        </p:txBody>
      </p:sp>
      <p:sp>
        <p:nvSpPr>
          <p:cNvPr id="46" name="Freeform 45"/>
          <p:cNvSpPr/>
          <p:nvPr/>
        </p:nvSpPr>
        <p:spPr>
          <a:xfrm>
            <a:off x="1408341" y="882737"/>
            <a:ext cx="6954562" cy="1816920"/>
          </a:xfrm>
          <a:custGeom>
            <a:avLst/>
            <a:gdLst>
              <a:gd name="connsiteX0" fmla="*/ 594630 w 6954562"/>
              <a:gd name="connsiteY0" fmla="*/ 1816920 h 1816920"/>
              <a:gd name="connsiteX1" fmla="*/ 493030 w 6954562"/>
              <a:gd name="connsiteY1" fmla="*/ 350977 h 1816920"/>
              <a:gd name="connsiteX2" fmla="*/ 5950402 w 6954562"/>
              <a:gd name="connsiteY2" fmla="*/ 89720 h 1816920"/>
              <a:gd name="connsiteX3" fmla="*/ 6937373 w 6954562"/>
              <a:gd name="connsiteY3" fmla="*/ 1599206 h 1816920"/>
            </a:gdLst>
            <a:ahLst/>
            <a:cxnLst>
              <a:cxn ang="0">
                <a:pos x="connsiteX0" y="connsiteY0"/>
              </a:cxn>
              <a:cxn ang="0">
                <a:pos x="connsiteX1" y="connsiteY1"/>
              </a:cxn>
              <a:cxn ang="0">
                <a:pos x="connsiteX2" y="connsiteY2"/>
              </a:cxn>
              <a:cxn ang="0">
                <a:pos x="connsiteX3" y="connsiteY3"/>
              </a:cxn>
            </a:cxnLst>
            <a:rect l="l" t="t" r="r" b="b"/>
            <a:pathLst>
              <a:path w="6954562" h="1816920">
                <a:moveTo>
                  <a:pt x="594630" y="1816920"/>
                </a:moveTo>
                <a:cubicBezTo>
                  <a:pt x="97515" y="1227882"/>
                  <a:pt x="-399599" y="638844"/>
                  <a:pt x="493030" y="350977"/>
                </a:cubicBezTo>
                <a:cubicBezTo>
                  <a:pt x="1385659" y="63110"/>
                  <a:pt x="4876345" y="-118318"/>
                  <a:pt x="5950402" y="89720"/>
                </a:cubicBezTo>
                <a:cubicBezTo>
                  <a:pt x="7024459" y="297758"/>
                  <a:pt x="6980916" y="948482"/>
                  <a:pt x="6937373" y="159920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172831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754739" y="2246122"/>
            <a:ext cx="1955683" cy="577901"/>
            <a:chOff x="838200" y="2565553"/>
            <a:chExt cx="1955683" cy="577901"/>
          </a:xfrm>
        </p:grpSpPr>
        <p:sp>
          <p:nvSpPr>
            <p:cNvPr id="3" name="Freeform 2"/>
            <p:cNvSpPr/>
            <p:nvPr/>
          </p:nvSpPr>
          <p:spPr>
            <a:xfrm>
              <a:off x="838200" y="2716810"/>
              <a:ext cx="1549570" cy="426644"/>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 name="Group 3"/>
            <p:cNvGrpSpPr/>
            <p:nvPr/>
          </p:nvGrpSpPr>
          <p:grpSpPr>
            <a:xfrm>
              <a:off x="2095084" y="2565553"/>
              <a:ext cx="698799" cy="401818"/>
              <a:chOff x="5046054" y="1050132"/>
              <a:chExt cx="1350393" cy="726418"/>
            </a:xfrm>
          </p:grpSpPr>
          <p:grpSp>
            <p:nvGrpSpPr>
              <p:cNvPr id="5" name="Group 4"/>
              <p:cNvGrpSpPr/>
              <p:nvPr/>
            </p:nvGrpSpPr>
            <p:grpSpPr>
              <a:xfrm>
                <a:off x="5046054" y="1050132"/>
                <a:ext cx="1350393" cy="726418"/>
                <a:chOff x="5133703" y="1097280"/>
                <a:chExt cx="1262744" cy="679269"/>
              </a:xfrm>
              <a:solidFill>
                <a:schemeClr val="tx1"/>
              </a:solidFill>
            </p:grpSpPr>
            <p:sp>
              <p:nvSpPr>
                <p:cNvPr id="11" name="Oval 1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Oval 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9" name="Group 48"/>
          <p:cNvGrpSpPr/>
          <p:nvPr/>
        </p:nvGrpSpPr>
        <p:grpSpPr>
          <a:xfrm>
            <a:off x="674136" y="5340594"/>
            <a:ext cx="1848333" cy="574437"/>
            <a:chOff x="1054100" y="4760022"/>
            <a:chExt cx="1848333" cy="574437"/>
          </a:xfrm>
        </p:grpSpPr>
        <p:sp>
          <p:nvSpPr>
            <p:cNvPr id="14" name="Freeform 13"/>
            <p:cNvSpPr/>
            <p:nvPr/>
          </p:nvSpPr>
          <p:spPr>
            <a:xfrm>
              <a:off x="1054100" y="5047446"/>
              <a:ext cx="1549570" cy="287013"/>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5" name="Group 14"/>
            <p:cNvGrpSpPr/>
            <p:nvPr/>
          </p:nvGrpSpPr>
          <p:grpSpPr>
            <a:xfrm>
              <a:off x="2188548" y="4760022"/>
              <a:ext cx="713885" cy="423179"/>
              <a:chOff x="5046054" y="1050132"/>
              <a:chExt cx="1350393" cy="726418"/>
            </a:xfrm>
          </p:grpSpPr>
          <p:grpSp>
            <p:nvGrpSpPr>
              <p:cNvPr id="16" name="Group 15"/>
              <p:cNvGrpSpPr/>
              <p:nvPr/>
            </p:nvGrpSpPr>
            <p:grpSpPr>
              <a:xfrm>
                <a:off x="5046054" y="1050132"/>
                <a:ext cx="1350393" cy="726418"/>
                <a:chOff x="5133703" y="1097280"/>
                <a:chExt cx="1262744" cy="679269"/>
              </a:xfrm>
              <a:solidFill>
                <a:schemeClr val="tx1"/>
              </a:solidFill>
            </p:grpSpPr>
            <p:sp>
              <p:nvSpPr>
                <p:cNvPr id="22" name="Oval 2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 name="Group 16"/>
              <p:cNvGrpSpPr/>
              <p:nvPr/>
            </p:nvGrpSpPr>
            <p:grpSpPr>
              <a:xfrm>
                <a:off x="5091115" y="1073708"/>
                <a:ext cx="1262740" cy="679266"/>
                <a:chOff x="5133703" y="1097280"/>
                <a:chExt cx="1262744" cy="679269"/>
              </a:xfrm>
            </p:grpSpPr>
            <p:sp>
              <p:nvSpPr>
                <p:cNvPr id="20" name="Oval 1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8" name="Oval 1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8" name="Group 47"/>
          <p:cNvGrpSpPr/>
          <p:nvPr/>
        </p:nvGrpSpPr>
        <p:grpSpPr>
          <a:xfrm>
            <a:off x="4446645" y="2047775"/>
            <a:ext cx="1907723" cy="558091"/>
            <a:chOff x="5535216" y="2301875"/>
            <a:chExt cx="1907723" cy="558091"/>
          </a:xfrm>
        </p:grpSpPr>
        <p:sp>
          <p:nvSpPr>
            <p:cNvPr id="25" name="Freeform 24"/>
            <p:cNvSpPr/>
            <p:nvPr/>
          </p:nvSpPr>
          <p:spPr>
            <a:xfrm>
              <a:off x="5535216" y="2433322"/>
              <a:ext cx="1549570" cy="426644"/>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6" name="Group 25"/>
            <p:cNvGrpSpPr/>
            <p:nvPr/>
          </p:nvGrpSpPr>
          <p:grpSpPr>
            <a:xfrm>
              <a:off x="6789792" y="2301875"/>
              <a:ext cx="653147" cy="329393"/>
              <a:chOff x="5046054" y="1050132"/>
              <a:chExt cx="1350393" cy="726418"/>
            </a:xfrm>
          </p:grpSpPr>
          <p:grpSp>
            <p:nvGrpSpPr>
              <p:cNvPr id="27" name="Group 26"/>
              <p:cNvGrpSpPr/>
              <p:nvPr/>
            </p:nvGrpSpPr>
            <p:grpSpPr>
              <a:xfrm>
                <a:off x="5046054" y="1050132"/>
                <a:ext cx="1350393" cy="726418"/>
                <a:chOff x="5133703" y="1097280"/>
                <a:chExt cx="1262744" cy="679269"/>
              </a:xfrm>
              <a:solidFill>
                <a:schemeClr val="tx1"/>
              </a:solidFill>
            </p:grpSpPr>
            <p:sp>
              <p:nvSpPr>
                <p:cNvPr id="33" name="Oval 3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8" name="Group 27"/>
              <p:cNvGrpSpPr/>
              <p:nvPr/>
            </p:nvGrpSpPr>
            <p:grpSpPr>
              <a:xfrm>
                <a:off x="5091115" y="1073708"/>
                <a:ext cx="1262740" cy="679266"/>
                <a:chOff x="5133703" y="1097280"/>
                <a:chExt cx="1262744" cy="679269"/>
              </a:xfrm>
            </p:grpSpPr>
            <p:sp>
              <p:nvSpPr>
                <p:cNvPr id="31" name="Oval 3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9" name="Oval 2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Oval 2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7" name="Group 46"/>
          <p:cNvGrpSpPr/>
          <p:nvPr/>
        </p:nvGrpSpPr>
        <p:grpSpPr>
          <a:xfrm>
            <a:off x="4955090" y="5399320"/>
            <a:ext cx="1864394" cy="515711"/>
            <a:chOff x="5751116" y="4535260"/>
            <a:chExt cx="1864394" cy="515711"/>
          </a:xfrm>
        </p:grpSpPr>
        <p:sp>
          <p:nvSpPr>
            <p:cNvPr id="36" name="Freeform 35"/>
            <p:cNvSpPr/>
            <p:nvPr/>
          </p:nvSpPr>
          <p:spPr>
            <a:xfrm>
              <a:off x="5751116" y="4763958"/>
              <a:ext cx="1549570" cy="287013"/>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7" name="Group 36"/>
            <p:cNvGrpSpPr/>
            <p:nvPr/>
          </p:nvGrpSpPr>
          <p:grpSpPr>
            <a:xfrm>
              <a:off x="6968933" y="4535260"/>
              <a:ext cx="646577" cy="384265"/>
              <a:chOff x="5046054" y="1050132"/>
              <a:chExt cx="1350393" cy="726418"/>
            </a:xfrm>
          </p:grpSpPr>
          <p:grpSp>
            <p:nvGrpSpPr>
              <p:cNvPr id="38" name="Group 37"/>
              <p:cNvGrpSpPr/>
              <p:nvPr/>
            </p:nvGrpSpPr>
            <p:grpSpPr>
              <a:xfrm>
                <a:off x="5046054" y="1050132"/>
                <a:ext cx="1350393" cy="726418"/>
                <a:chOff x="5133703" y="1097280"/>
                <a:chExt cx="1262744" cy="679269"/>
              </a:xfrm>
              <a:solidFill>
                <a:schemeClr val="tx1"/>
              </a:solidFill>
            </p:grpSpPr>
            <p:sp>
              <p:nvSpPr>
                <p:cNvPr id="44" name="Oval 4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Oval 4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9" name="Group 38"/>
              <p:cNvGrpSpPr/>
              <p:nvPr/>
            </p:nvGrpSpPr>
            <p:grpSpPr>
              <a:xfrm>
                <a:off x="5091115" y="1073708"/>
                <a:ext cx="1262740" cy="679266"/>
                <a:chOff x="5133703" y="1097280"/>
                <a:chExt cx="1262744" cy="679269"/>
              </a:xfrm>
            </p:grpSpPr>
            <p:sp>
              <p:nvSpPr>
                <p:cNvPr id="42" name="Oval 4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Oval 4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0" name="Oval 3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51" name="Freeform 50"/>
          <p:cNvSpPr/>
          <p:nvPr/>
        </p:nvSpPr>
        <p:spPr>
          <a:xfrm rot="9936062">
            <a:off x="1806905" y="4029020"/>
            <a:ext cx="1919102"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2" name="Freeform 51"/>
          <p:cNvSpPr/>
          <p:nvPr/>
        </p:nvSpPr>
        <p:spPr>
          <a:xfrm rot="9936062">
            <a:off x="4549825" y="3690837"/>
            <a:ext cx="1542076" cy="9605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FF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Freeform 52"/>
          <p:cNvSpPr/>
          <p:nvPr/>
        </p:nvSpPr>
        <p:spPr>
          <a:xfrm rot="9936062" flipV="1">
            <a:off x="2494831" y="6439220"/>
            <a:ext cx="2121550"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00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4" name="Freeform 53"/>
          <p:cNvSpPr/>
          <p:nvPr/>
        </p:nvSpPr>
        <p:spPr>
          <a:xfrm rot="9936062">
            <a:off x="2899020" y="4801055"/>
            <a:ext cx="2151819" cy="49827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FFC0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Freeform 54"/>
          <p:cNvSpPr/>
          <p:nvPr/>
        </p:nvSpPr>
        <p:spPr>
          <a:xfrm rot="9936062">
            <a:off x="8217271" y="3060774"/>
            <a:ext cx="1970824" cy="697861"/>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chemeClr val="tx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Freeform 55"/>
          <p:cNvSpPr/>
          <p:nvPr/>
        </p:nvSpPr>
        <p:spPr>
          <a:xfrm rot="9936062" flipV="1">
            <a:off x="5968832" y="4703366"/>
            <a:ext cx="1660326" cy="72967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rgbClr val="92D05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Freeform 56"/>
          <p:cNvSpPr/>
          <p:nvPr/>
        </p:nvSpPr>
        <p:spPr>
          <a:xfrm rot="9757499" flipH="1">
            <a:off x="7769993" y="2116230"/>
            <a:ext cx="1189092" cy="433220"/>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57150" cmpd="sng">
            <a:solidFill>
              <a:schemeClr val="accent4">
                <a:lumMod val="7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9" name="Straight Connector 58"/>
          <p:cNvCxnSpPr>
            <a:stCxn id="3" idx="2"/>
          </p:cNvCxnSpPr>
          <p:nvPr/>
        </p:nvCxnSpPr>
        <p:spPr>
          <a:xfrm>
            <a:off x="1737198" y="2816266"/>
            <a:ext cx="785269" cy="1176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000594" y="2816266"/>
            <a:ext cx="4193889" cy="2031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25" idx="2"/>
          </p:cNvCxnSpPr>
          <p:nvPr/>
        </p:nvCxnSpPr>
        <p:spPr>
          <a:xfrm>
            <a:off x="5429104" y="2598109"/>
            <a:ext cx="57296" cy="9025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3468914" y="2717113"/>
            <a:ext cx="1857829" cy="262348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5" idx="2"/>
          </p:cNvCxnSpPr>
          <p:nvPr/>
        </p:nvCxnSpPr>
        <p:spPr>
          <a:xfrm flipV="1">
            <a:off x="5429104" y="2536600"/>
            <a:ext cx="2524725" cy="6150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4" idx="2"/>
          </p:cNvCxnSpPr>
          <p:nvPr/>
        </p:nvCxnSpPr>
        <p:spPr>
          <a:xfrm flipV="1">
            <a:off x="1656595" y="5505796"/>
            <a:ext cx="1812319" cy="401478"/>
          </a:xfrm>
          <a:prstGeom prst="line">
            <a:avLst/>
          </a:prstGeom>
        </p:spPr>
        <p:style>
          <a:lnRef idx="1">
            <a:schemeClr val="accent2"/>
          </a:lnRef>
          <a:fillRef idx="0">
            <a:schemeClr val="accent2"/>
          </a:fillRef>
          <a:effectRef idx="0">
            <a:schemeClr val="accent2"/>
          </a:effectRef>
          <a:fontRef idx="minor">
            <a:schemeClr val="tx1"/>
          </a:fontRef>
        </p:style>
      </p:cxnSp>
      <p:cxnSp>
        <p:nvCxnSpPr>
          <p:cNvPr id="71" name="Straight Connector 70"/>
          <p:cNvCxnSpPr>
            <a:stCxn id="14" idx="2"/>
          </p:cNvCxnSpPr>
          <p:nvPr/>
        </p:nvCxnSpPr>
        <p:spPr>
          <a:xfrm>
            <a:off x="1656595" y="5907274"/>
            <a:ext cx="1392299" cy="558898"/>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p:cNvCxnSpPr/>
          <p:nvPr/>
        </p:nvCxnSpPr>
        <p:spPr>
          <a:xfrm flipV="1">
            <a:off x="5723016" y="5050971"/>
            <a:ext cx="631352" cy="732614"/>
          </a:xfrm>
          <a:prstGeom prst="line">
            <a:avLst/>
          </a:prstGeom>
        </p:spPr>
        <p:style>
          <a:lnRef idx="1">
            <a:schemeClr val="accent6"/>
          </a:lnRef>
          <a:fillRef idx="0">
            <a:schemeClr val="accent6"/>
          </a:fillRef>
          <a:effectRef idx="0">
            <a:schemeClr val="accent6"/>
          </a:effectRef>
          <a:fontRef idx="minor">
            <a:schemeClr val="tx1"/>
          </a:fontRef>
        </p:style>
      </p:cxnSp>
      <p:sp>
        <p:nvSpPr>
          <p:cNvPr id="74" name="Freeform 73"/>
          <p:cNvSpPr/>
          <p:nvPr/>
        </p:nvSpPr>
        <p:spPr>
          <a:xfrm>
            <a:off x="6110514" y="3875314"/>
            <a:ext cx="3244307" cy="1998396"/>
          </a:xfrm>
          <a:custGeom>
            <a:avLst/>
            <a:gdLst>
              <a:gd name="connsiteX0" fmla="*/ 0 w 3244307"/>
              <a:gd name="connsiteY0" fmla="*/ 1988457 h 1998396"/>
              <a:gd name="connsiteX1" fmla="*/ 2902857 w 3244307"/>
              <a:gd name="connsiteY1" fmla="*/ 1698172 h 1998396"/>
              <a:gd name="connsiteX2" fmla="*/ 3207657 w 3244307"/>
              <a:gd name="connsiteY2" fmla="*/ 0 h 1998396"/>
            </a:gdLst>
            <a:ahLst/>
            <a:cxnLst>
              <a:cxn ang="0">
                <a:pos x="connsiteX0" y="connsiteY0"/>
              </a:cxn>
              <a:cxn ang="0">
                <a:pos x="connsiteX1" y="connsiteY1"/>
              </a:cxn>
              <a:cxn ang="0">
                <a:pos x="connsiteX2" y="connsiteY2"/>
              </a:cxn>
            </a:cxnLst>
            <a:rect l="l" t="t" r="r" b="b"/>
            <a:pathLst>
              <a:path w="3244307" h="1998396">
                <a:moveTo>
                  <a:pt x="0" y="1988457"/>
                </a:moveTo>
                <a:cubicBezTo>
                  <a:pt x="1184124" y="2009019"/>
                  <a:pt x="2368248" y="2029581"/>
                  <a:pt x="2902857" y="1698172"/>
                </a:cubicBezTo>
                <a:cubicBezTo>
                  <a:pt x="3437466" y="1366763"/>
                  <a:pt x="3176209" y="205619"/>
                  <a:pt x="3207657" y="0"/>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E"/>
          </a:p>
        </p:txBody>
      </p:sp>
      <p:sp>
        <p:nvSpPr>
          <p:cNvPr id="24" name="Freeform 23"/>
          <p:cNvSpPr/>
          <p:nvPr/>
        </p:nvSpPr>
        <p:spPr>
          <a:xfrm>
            <a:off x="140478" y="481009"/>
            <a:ext cx="8467145" cy="5165048"/>
          </a:xfrm>
          <a:custGeom>
            <a:avLst/>
            <a:gdLst>
              <a:gd name="connsiteX0" fmla="*/ 1064208 w 8467145"/>
              <a:gd name="connsiteY0" fmla="*/ 5165048 h 5165048"/>
              <a:gd name="connsiteX1" fmla="*/ 527179 w 8467145"/>
              <a:gd name="connsiteY1" fmla="*/ 505962 h 5165048"/>
              <a:gd name="connsiteX2" fmla="*/ 7610151 w 8467145"/>
              <a:gd name="connsiteY2" fmla="*/ 288248 h 5165048"/>
              <a:gd name="connsiteX3" fmla="*/ 8451979 w 8467145"/>
              <a:gd name="connsiteY3" fmla="*/ 1957391 h 5165048"/>
            </a:gdLst>
            <a:ahLst/>
            <a:cxnLst>
              <a:cxn ang="0">
                <a:pos x="connsiteX0" y="connsiteY0"/>
              </a:cxn>
              <a:cxn ang="0">
                <a:pos x="connsiteX1" y="connsiteY1"/>
              </a:cxn>
              <a:cxn ang="0">
                <a:pos x="connsiteX2" y="connsiteY2"/>
              </a:cxn>
              <a:cxn ang="0">
                <a:pos x="connsiteX3" y="connsiteY3"/>
              </a:cxn>
            </a:cxnLst>
            <a:rect l="l" t="t" r="r" b="b"/>
            <a:pathLst>
              <a:path w="8467145" h="5165048">
                <a:moveTo>
                  <a:pt x="1064208" y="5165048"/>
                </a:moveTo>
                <a:cubicBezTo>
                  <a:pt x="250198" y="3241905"/>
                  <a:pt x="-563811" y="1318762"/>
                  <a:pt x="527179" y="505962"/>
                </a:cubicBezTo>
                <a:cubicBezTo>
                  <a:pt x="1618169" y="-306838"/>
                  <a:pt x="6289351" y="46343"/>
                  <a:pt x="7610151" y="288248"/>
                </a:cubicBezTo>
                <a:cubicBezTo>
                  <a:pt x="8930951" y="530153"/>
                  <a:pt x="8285065" y="1679201"/>
                  <a:pt x="8451979" y="1957391"/>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E"/>
          </a:p>
        </p:txBody>
      </p:sp>
      <p:sp>
        <p:nvSpPr>
          <p:cNvPr id="46" name="Freeform 45"/>
          <p:cNvSpPr/>
          <p:nvPr/>
        </p:nvSpPr>
        <p:spPr>
          <a:xfrm>
            <a:off x="1408341" y="882737"/>
            <a:ext cx="6954562" cy="1816920"/>
          </a:xfrm>
          <a:custGeom>
            <a:avLst/>
            <a:gdLst>
              <a:gd name="connsiteX0" fmla="*/ 594630 w 6954562"/>
              <a:gd name="connsiteY0" fmla="*/ 1816920 h 1816920"/>
              <a:gd name="connsiteX1" fmla="*/ 493030 w 6954562"/>
              <a:gd name="connsiteY1" fmla="*/ 350977 h 1816920"/>
              <a:gd name="connsiteX2" fmla="*/ 5950402 w 6954562"/>
              <a:gd name="connsiteY2" fmla="*/ 89720 h 1816920"/>
              <a:gd name="connsiteX3" fmla="*/ 6937373 w 6954562"/>
              <a:gd name="connsiteY3" fmla="*/ 1599206 h 1816920"/>
            </a:gdLst>
            <a:ahLst/>
            <a:cxnLst>
              <a:cxn ang="0">
                <a:pos x="connsiteX0" y="connsiteY0"/>
              </a:cxn>
              <a:cxn ang="0">
                <a:pos x="connsiteX1" y="connsiteY1"/>
              </a:cxn>
              <a:cxn ang="0">
                <a:pos x="connsiteX2" y="connsiteY2"/>
              </a:cxn>
              <a:cxn ang="0">
                <a:pos x="connsiteX3" y="connsiteY3"/>
              </a:cxn>
            </a:cxnLst>
            <a:rect l="l" t="t" r="r" b="b"/>
            <a:pathLst>
              <a:path w="6954562" h="1816920">
                <a:moveTo>
                  <a:pt x="594630" y="1816920"/>
                </a:moveTo>
                <a:cubicBezTo>
                  <a:pt x="97515" y="1227882"/>
                  <a:pt x="-399599" y="638844"/>
                  <a:pt x="493030" y="350977"/>
                </a:cubicBezTo>
                <a:cubicBezTo>
                  <a:pt x="1385659" y="63110"/>
                  <a:pt x="4876345" y="-118318"/>
                  <a:pt x="5950402" y="89720"/>
                </a:cubicBezTo>
                <a:cubicBezTo>
                  <a:pt x="7024459" y="297758"/>
                  <a:pt x="6980916" y="948482"/>
                  <a:pt x="6937373" y="159920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Rectangle 57"/>
          <p:cNvSpPr/>
          <p:nvPr/>
        </p:nvSpPr>
        <p:spPr>
          <a:xfrm>
            <a:off x="2909965" y="3266737"/>
            <a:ext cx="6096000" cy="1200329"/>
          </a:xfrm>
          <a:prstGeom prst="rect">
            <a:avLst/>
          </a:prstGeom>
        </p:spPr>
        <p:txBody>
          <a:bodyPr>
            <a:spAutoFit/>
          </a:bodyPr>
          <a:lstStyle/>
          <a:p>
            <a:r>
              <a:rPr lang="en-IE" b="0" i="0" dirty="0" smtClean="0">
                <a:effectLst/>
                <a:latin typeface="Times New Roman" panose="02020603050405020304" pitchFamily="18" charset="0"/>
              </a:rPr>
              <a:t>. It is useful to identify nodes with atypically high numbers of connections (‘hubs’) because these represent sites of signalling convergence with potentially large explanatory power for network behaviour or utility for clinical prognosis and therapy</a:t>
            </a:r>
            <a:endParaRPr lang="en-IE" dirty="0"/>
          </a:p>
        </p:txBody>
      </p:sp>
    </p:spTree>
    <p:extLst>
      <p:ext uri="{BB962C8B-B14F-4D97-AF65-F5344CB8AC3E}">
        <p14:creationId xmlns:p14="http://schemas.microsoft.com/office/powerpoint/2010/main" val="47952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5"/>
                                        </p:tgtEl>
                                      </p:cBhvr>
                                    </p:animEffect>
                                    <p:set>
                                      <p:cBhvr>
                                        <p:cTn id="7" dur="1" fill="hold">
                                          <p:stCondLst>
                                            <p:cond delay="1999"/>
                                          </p:stCondLst>
                                        </p:cTn>
                                        <p:tgtEl>
                                          <p:spTgt spid="5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56"/>
                                        </p:tgtEl>
                                      </p:cBhvr>
                                    </p:animEffect>
                                    <p:set>
                                      <p:cBhvr>
                                        <p:cTn id="10" dur="1" fill="hold">
                                          <p:stCondLst>
                                            <p:cond delay="1999"/>
                                          </p:stCondLst>
                                        </p:cTn>
                                        <p:tgtEl>
                                          <p:spTgt spid="5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73"/>
                                        </p:tgtEl>
                                      </p:cBhvr>
                                    </p:animEffect>
                                    <p:set>
                                      <p:cBhvr>
                                        <p:cTn id="13" dur="1" fill="hold">
                                          <p:stCondLst>
                                            <p:cond delay="1999"/>
                                          </p:stCondLst>
                                        </p:cTn>
                                        <p:tgtEl>
                                          <p:spTgt spid="7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47"/>
                                        </p:tgtEl>
                                      </p:cBhvr>
                                    </p:animEffect>
                                    <p:set>
                                      <p:cBhvr>
                                        <p:cTn id="16" dur="1" fill="hold">
                                          <p:stCondLst>
                                            <p:cond delay="1999"/>
                                          </p:stCondLst>
                                        </p:cTn>
                                        <p:tgtEl>
                                          <p:spTgt spid="47"/>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54"/>
                                        </p:tgtEl>
                                      </p:cBhvr>
                                    </p:animEffect>
                                    <p:set>
                                      <p:cBhvr>
                                        <p:cTn id="19" dur="1" fill="hold">
                                          <p:stCondLst>
                                            <p:cond delay="1999"/>
                                          </p:stCondLst>
                                        </p:cTn>
                                        <p:tgtEl>
                                          <p:spTgt spid="5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2000"/>
                                        <p:tgtEl>
                                          <p:spTgt spid="65"/>
                                        </p:tgtEl>
                                      </p:cBhvr>
                                    </p:animEffect>
                                    <p:set>
                                      <p:cBhvr>
                                        <p:cTn id="22" dur="1" fill="hold">
                                          <p:stCondLst>
                                            <p:cond delay="1999"/>
                                          </p:stCondLst>
                                        </p:cTn>
                                        <p:tgtEl>
                                          <p:spTgt spid="6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2000"/>
                                        <p:tgtEl>
                                          <p:spTgt spid="63"/>
                                        </p:tgtEl>
                                      </p:cBhvr>
                                    </p:animEffect>
                                    <p:set>
                                      <p:cBhvr>
                                        <p:cTn id="25" dur="1" fill="hold">
                                          <p:stCondLst>
                                            <p:cond delay="1999"/>
                                          </p:stCondLst>
                                        </p:cTn>
                                        <p:tgtEl>
                                          <p:spTgt spid="6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2000"/>
                                        <p:tgtEl>
                                          <p:spTgt spid="52"/>
                                        </p:tgtEl>
                                      </p:cBhvr>
                                    </p:animEffect>
                                    <p:set>
                                      <p:cBhvr>
                                        <p:cTn id="28" dur="1" fill="hold">
                                          <p:stCondLst>
                                            <p:cond delay="1999"/>
                                          </p:stCondLst>
                                        </p:cTn>
                                        <p:tgtEl>
                                          <p:spTgt spid="5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2000"/>
                                        <p:tgtEl>
                                          <p:spTgt spid="59"/>
                                        </p:tgtEl>
                                      </p:cBhvr>
                                    </p:animEffect>
                                    <p:set>
                                      <p:cBhvr>
                                        <p:cTn id="31" dur="1" fill="hold">
                                          <p:stCondLst>
                                            <p:cond delay="1999"/>
                                          </p:stCondLst>
                                        </p:cTn>
                                        <p:tgtEl>
                                          <p:spTgt spid="59"/>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2000"/>
                                        <p:tgtEl>
                                          <p:spTgt spid="51"/>
                                        </p:tgtEl>
                                      </p:cBhvr>
                                    </p:animEffect>
                                    <p:set>
                                      <p:cBhvr>
                                        <p:cTn id="34" dur="1" fill="hold">
                                          <p:stCondLst>
                                            <p:cond delay="1999"/>
                                          </p:stCondLst>
                                        </p:cTn>
                                        <p:tgtEl>
                                          <p:spTgt spid="5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2000"/>
                                        <p:tgtEl>
                                          <p:spTgt spid="69"/>
                                        </p:tgtEl>
                                      </p:cBhvr>
                                    </p:animEffect>
                                    <p:set>
                                      <p:cBhvr>
                                        <p:cTn id="37" dur="1" fill="hold">
                                          <p:stCondLst>
                                            <p:cond delay="1999"/>
                                          </p:stCondLst>
                                        </p:cTn>
                                        <p:tgtEl>
                                          <p:spTgt spid="6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2000"/>
                                        <p:tgtEl>
                                          <p:spTgt spid="71"/>
                                        </p:tgtEl>
                                      </p:cBhvr>
                                    </p:animEffect>
                                    <p:set>
                                      <p:cBhvr>
                                        <p:cTn id="40" dur="1" fill="hold">
                                          <p:stCondLst>
                                            <p:cond delay="1999"/>
                                          </p:stCondLst>
                                        </p:cTn>
                                        <p:tgtEl>
                                          <p:spTgt spid="71"/>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2000"/>
                                        <p:tgtEl>
                                          <p:spTgt spid="53"/>
                                        </p:tgtEl>
                                      </p:cBhvr>
                                    </p:animEffect>
                                    <p:set>
                                      <p:cBhvr>
                                        <p:cTn id="43" dur="1" fill="hold">
                                          <p:stCondLst>
                                            <p:cond delay="1999"/>
                                          </p:stCondLst>
                                        </p:cTn>
                                        <p:tgtEl>
                                          <p:spTgt spid="53"/>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2000"/>
                                        <p:tgtEl>
                                          <p:spTgt spid="74"/>
                                        </p:tgtEl>
                                      </p:cBhvr>
                                    </p:animEffect>
                                    <p:set>
                                      <p:cBhvr>
                                        <p:cTn id="46" dur="1" fill="hold">
                                          <p:stCondLst>
                                            <p:cond delay="1999"/>
                                          </p:stCondLst>
                                        </p:cTn>
                                        <p:tgtEl>
                                          <p:spTgt spid="74"/>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61"/>
                                        </p:tgtEl>
                                      </p:cBhvr>
                                    </p:animEffect>
                                    <p:set>
                                      <p:cBhvr>
                                        <p:cTn id="49" dur="1" fill="hold">
                                          <p:stCondLst>
                                            <p:cond delay="19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56" grpId="0" animBg="1"/>
      <p:bldP spid="7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4859" y="681335"/>
            <a:ext cx="6096000" cy="923330"/>
          </a:xfrm>
          <a:prstGeom prst="rect">
            <a:avLst/>
          </a:prstGeom>
        </p:spPr>
        <p:txBody>
          <a:bodyPr>
            <a:spAutoFit/>
          </a:bodyPr>
          <a:lstStyle/>
          <a:p>
            <a:r>
              <a:rPr lang="en-IE" dirty="0">
                <a:latin typeface="Times New Roman" panose="02020603050405020304" pitchFamily="18" charset="0"/>
              </a:rPr>
              <a:t>Hub mRNAs tend to possess longer than average 3</a:t>
            </a:r>
            <a:r>
              <a:rPr lang="en-IE" dirty="0">
                <a:latin typeface="Arial" panose="020B0604020202020204" pitchFamily="34" charset="0"/>
              </a:rPr>
              <a:t>′</a:t>
            </a:r>
            <a:r>
              <a:rPr lang="en-IE" dirty="0">
                <a:latin typeface="Times New Roman" panose="02020603050405020304" pitchFamily="18" charset="0"/>
              </a:rPr>
              <a:t> untranslated regions (3</a:t>
            </a:r>
            <a:r>
              <a:rPr lang="en-IE" dirty="0">
                <a:latin typeface="Arial" panose="020B0604020202020204" pitchFamily="34" charset="0"/>
              </a:rPr>
              <a:t>′</a:t>
            </a:r>
            <a:r>
              <a:rPr lang="en-IE" dirty="0">
                <a:latin typeface="Times New Roman" panose="02020603050405020304" pitchFamily="18" charset="0"/>
              </a:rPr>
              <a:t> UTRs) </a:t>
            </a:r>
            <a:r>
              <a:rPr lang="en-IE" b="1" dirty="0">
                <a:latin typeface="Times New Roman" panose="02020603050405020304" pitchFamily="18" charset="0"/>
              </a:rPr>
              <a:t>with a higher than average density of target sites</a:t>
            </a:r>
            <a:endParaRPr lang="en-IE" b="1" dirty="0"/>
          </a:p>
        </p:txBody>
      </p:sp>
      <p:sp>
        <p:nvSpPr>
          <p:cNvPr id="3" name="Freeform 2"/>
          <p:cNvSpPr/>
          <p:nvPr/>
        </p:nvSpPr>
        <p:spPr>
          <a:xfrm rot="10800000" flipV="1">
            <a:off x="365759" y="3816056"/>
            <a:ext cx="8579143"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Heptagon 3"/>
          <p:cNvSpPr/>
          <p:nvPr/>
        </p:nvSpPr>
        <p:spPr>
          <a:xfrm>
            <a:off x="6349390" y="3474931"/>
            <a:ext cx="655479" cy="618566"/>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143696" y="3012473"/>
            <a:ext cx="1223683" cy="902056"/>
            <a:chOff x="1264022" y="3002237"/>
            <a:chExt cx="1223683" cy="902056"/>
          </a:xfrm>
        </p:grpSpPr>
        <p:pic>
          <p:nvPicPr>
            <p:cNvPr id="1026" name="Picture 2" descr="Hat Baseball Cap Blue Clip Art at Clker.com - vector clip art online,  royalty free &amp; public dom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264022" y="3002237"/>
              <a:ext cx="1223683" cy="902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96166" y="3120681"/>
              <a:ext cx="359394" cy="369332"/>
            </a:xfrm>
            <a:prstGeom prst="rect">
              <a:avLst/>
            </a:prstGeom>
            <a:noFill/>
          </p:spPr>
          <p:txBody>
            <a:bodyPr wrap="none" rtlCol="0">
              <a:spAutoFit/>
            </a:bodyPr>
            <a:lstStyle/>
            <a:p>
              <a:r>
                <a:rPr lang="en-US" b="1" dirty="0" smtClean="0">
                  <a:solidFill>
                    <a:schemeClr val="bg1"/>
                  </a:solidFill>
                </a:rPr>
                <a:t>5’</a:t>
              </a:r>
              <a:endParaRPr lang="en-IE" b="1" dirty="0">
                <a:solidFill>
                  <a:schemeClr val="bg1"/>
                </a:solidFill>
              </a:endParaRPr>
            </a:p>
          </p:txBody>
        </p:sp>
      </p:grpSp>
      <p:sp>
        <p:nvSpPr>
          <p:cNvPr id="7" name="Rectangle 6"/>
          <p:cNvSpPr/>
          <p:nvPr/>
        </p:nvSpPr>
        <p:spPr>
          <a:xfrm>
            <a:off x="8801246" y="3302390"/>
            <a:ext cx="3127779"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AAAAAAAAA</a:t>
            </a:r>
          </a:p>
        </p:txBody>
      </p:sp>
      <p:sp>
        <p:nvSpPr>
          <p:cNvPr id="8" name="Oval 7"/>
          <p:cNvSpPr/>
          <p:nvPr/>
        </p:nvSpPr>
        <p:spPr>
          <a:xfrm>
            <a:off x="3307412" y="3426371"/>
            <a:ext cx="672353" cy="67235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558341" y="3483521"/>
            <a:ext cx="1940033" cy="781050"/>
          </a:xfrm>
          <a:prstGeom prst="rect">
            <a:avLst/>
          </a:prstGeom>
          <a:noFill/>
          <a:ln w="63500" cmpd="thickThi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5’UTR</a:t>
            </a:r>
            <a:endParaRPr lang="en-IE" dirty="0">
              <a:solidFill>
                <a:schemeClr val="tx1"/>
              </a:solidFill>
            </a:endParaRPr>
          </a:p>
        </p:txBody>
      </p:sp>
      <p:sp>
        <p:nvSpPr>
          <p:cNvPr id="12" name="Rectangle 11"/>
          <p:cNvSpPr/>
          <p:nvPr/>
        </p:nvSpPr>
        <p:spPr>
          <a:xfrm>
            <a:off x="6966769" y="3448391"/>
            <a:ext cx="1940033" cy="781050"/>
          </a:xfrm>
          <a:prstGeom prst="rect">
            <a:avLst/>
          </a:prstGeom>
          <a:noFill/>
          <a:ln w="63500" cmpd="thickThi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a:solidFill>
                  <a:schemeClr val="tx1"/>
                </a:solidFill>
              </a:rPr>
              <a:t>3</a:t>
            </a:r>
            <a:r>
              <a:rPr lang="en-US" dirty="0" smtClean="0">
                <a:solidFill>
                  <a:schemeClr val="tx1"/>
                </a:solidFill>
              </a:rPr>
              <a:t>’UTR</a:t>
            </a:r>
            <a:endParaRPr lang="en-IE" dirty="0">
              <a:solidFill>
                <a:schemeClr val="tx1"/>
              </a:solidFill>
            </a:endParaRPr>
          </a:p>
        </p:txBody>
      </p:sp>
      <p:grpSp>
        <p:nvGrpSpPr>
          <p:cNvPr id="13" name="Group 12"/>
          <p:cNvGrpSpPr/>
          <p:nvPr/>
        </p:nvGrpSpPr>
        <p:grpSpPr>
          <a:xfrm>
            <a:off x="2866500" y="5810912"/>
            <a:ext cx="668438" cy="668438"/>
            <a:chOff x="3065364" y="5522814"/>
            <a:chExt cx="668438" cy="668438"/>
          </a:xfrm>
        </p:grpSpPr>
        <p:sp>
          <p:nvSpPr>
            <p:cNvPr id="10" name="Oval 9"/>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 name="Group 16"/>
          <p:cNvGrpSpPr/>
          <p:nvPr/>
        </p:nvGrpSpPr>
        <p:grpSpPr>
          <a:xfrm>
            <a:off x="4143959" y="4811672"/>
            <a:ext cx="668438" cy="668438"/>
            <a:chOff x="3065364" y="5522814"/>
            <a:chExt cx="668438" cy="668438"/>
          </a:xfrm>
        </p:grpSpPr>
        <p:sp>
          <p:nvSpPr>
            <p:cNvPr id="18" name="Oval 17"/>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1" name="Group 20"/>
          <p:cNvGrpSpPr/>
          <p:nvPr/>
        </p:nvGrpSpPr>
        <p:grpSpPr>
          <a:xfrm>
            <a:off x="7268347" y="6046339"/>
            <a:ext cx="668438" cy="668438"/>
            <a:chOff x="3065364" y="5522814"/>
            <a:chExt cx="668438" cy="668438"/>
          </a:xfrm>
        </p:grpSpPr>
        <p:sp>
          <p:nvSpPr>
            <p:cNvPr id="22" name="Oval 21"/>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5" name="Group 24"/>
          <p:cNvGrpSpPr/>
          <p:nvPr/>
        </p:nvGrpSpPr>
        <p:grpSpPr>
          <a:xfrm>
            <a:off x="8467027" y="4551937"/>
            <a:ext cx="668438" cy="668438"/>
            <a:chOff x="3065364" y="5522814"/>
            <a:chExt cx="668438" cy="668438"/>
          </a:xfrm>
        </p:grpSpPr>
        <p:sp>
          <p:nvSpPr>
            <p:cNvPr id="26" name="Oval 25"/>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7" name="Oval 26"/>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Oval 27"/>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1033160" y="5742655"/>
            <a:ext cx="668438" cy="668438"/>
            <a:chOff x="3065364" y="5522814"/>
            <a:chExt cx="668438" cy="668438"/>
          </a:xfrm>
        </p:grpSpPr>
        <p:sp>
          <p:nvSpPr>
            <p:cNvPr id="30" name="Oval 29"/>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3" name="Group 32"/>
          <p:cNvGrpSpPr/>
          <p:nvPr/>
        </p:nvGrpSpPr>
        <p:grpSpPr>
          <a:xfrm>
            <a:off x="2022228" y="4536572"/>
            <a:ext cx="668438" cy="668438"/>
            <a:chOff x="3065364" y="5522814"/>
            <a:chExt cx="668438" cy="668438"/>
          </a:xfrm>
        </p:grpSpPr>
        <p:sp>
          <p:nvSpPr>
            <p:cNvPr id="34" name="Oval 33"/>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Oval 35"/>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7" name="Group 36"/>
          <p:cNvGrpSpPr/>
          <p:nvPr/>
        </p:nvGrpSpPr>
        <p:grpSpPr>
          <a:xfrm>
            <a:off x="5435007" y="5810912"/>
            <a:ext cx="668438" cy="668438"/>
            <a:chOff x="3065364" y="5522814"/>
            <a:chExt cx="668438" cy="668438"/>
          </a:xfrm>
        </p:grpSpPr>
        <p:sp>
          <p:nvSpPr>
            <p:cNvPr id="38" name="Oval 37"/>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Oval 39"/>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1" name="Group 40"/>
          <p:cNvGrpSpPr/>
          <p:nvPr/>
        </p:nvGrpSpPr>
        <p:grpSpPr>
          <a:xfrm>
            <a:off x="6027735" y="4453145"/>
            <a:ext cx="668438" cy="668438"/>
            <a:chOff x="3065364" y="5522814"/>
            <a:chExt cx="668438" cy="668438"/>
          </a:xfrm>
        </p:grpSpPr>
        <p:sp>
          <p:nvSpPr>
            <p:cNvPr id="42" name="Oval 41"/>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Oval 42"/>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Oval 43"/>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Tree>
    <p:extLst>
      <p:ext uri="{BB962C8B-B14F-4D97-AF65-F5344CB8AC3E}">
        <p14:creationId xmlns:p14="http://schemas.microsoft.com/office/powerpoint/2010/main" val="412217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875E-6 -1.11111E-6 L 0.08138 0.00787 " pathEditMode="relative" rAng="0" ptsTypes="AA">
                                      <p:cBhvr>
                                        <p:cTn id="6" dur="2000" fill="hold"/>
                                        <p:tgtEl>
                                          <p:spTgt spid="8"/>
                                        </p:tgtEl>
                                        <p:attrNameLst>
                                          <p:attrName>ppt_x</p:attrName>
                                          <p:attrName>ppt_y</p:attrName>
                                        </p:attrNameLst>
                                      </p:cBhvr>
                                      <p:rCtr x="4062" y="394"/>
                                    </p:animMotion>
                                  </p:childTnLst>
                                </p:cTn>
                              </p:par>
                              <p:par>
                                <p:cTn id="7" presetID="42" presetClass="path" presetSubtype="0" accel="50000" decel="50000" fill="hold" grpId="0" nodeType="withEffect">
                                  <p:stCondLst>
                                    <p:cond delay="0"/>
                                  </p:stCondLst>
                                  <p:childTnLst>
                                    <p:animMotion origin="layout" path="M 3.75E-6 -1.85185E-6 L -0.06211 0.00463 " pathEditMode="relative" rAng="0" ptsTypes="AA">
                                      <p:cBhvr>
                                        <p:cTn id="8" dur="2000" fill="hold"/>
                                        <p:tgtEl>
                                          <p:spTgt spid="4"/>
                                        </p:tgtEl>
                                        <p:attrNameLst>
                                          <p:attrName>ppt_x</p:attrName>
                                          <p:attrName>ppt_y</p:attrName>
                                        </p:attrNameLst>
                                      </p:cBhvr>
                                      <p:rCtr x="-3112" y="231"/>
                                    </p:animMotion>
                                  </p:childTnLst>
                                </p:cTn>
                              </p:par>
                              <p:par>
                                <p:cTn id="9" presetID="6" presetClass="emph" presetSubtype="0" fill="hold" grpId="0" nodeType="withEffect">
                                  <p:stCondLst>
                                    <p:cond delay="0"/>
                                  </p:stCondLst>
                                  <p:childTnLst>
                                    <p:animScale>
                                      <p:cBhvr>
                                        <p:cTn id="10" dur="1500" fill="hold"/>
                                        <p:tgtEl>
                                          <p:spTgt spid="12"/>
                                        </p:tgtEl>
                                      </p:cBhvr>
                                      <p:by x="150000" y="100000"/>
                                    </p:animScale>
                                  </p:childTnLst>
                                </p:cTn>
                              </p:par>
                              <p:par>
                                <p:cTn id="11" presetID="6" presetClass="emph" presetSubtype="0" fill="hold" grpId="0" nodeType="withEffect">
                                  <p:stCondLst>
                                    <p:cond delay="0"/>
                                  </p:stCondLst>
                                  <p:childTnLst>
                                    <p:animScale>
                                      <p:cBhvr>
                                        <p:cTn id="12" dur="1500" fill="hold"/>
                                        <p:tgtEl>
                                          <p:spTgt spid="9"/>
                                        </p:tgtEl>
                                      </p:cBhvr>
                                      <p:by x="150000" y="100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499586"/>
            <a:ext cx="6096000" cy="1477328"/>
          </a:xfrm>
          <a:prstGeom prst="rect">
            <a:avLst/>
          </a:prstGeom>
        </p:spPr>
        <p:txBody>
          <a:bodyPr>
            <a:spAutoFit/>
          </a:bodyPr>
          <a:lstStyle/>
          <a:p>
            <a:r>
              <a:rPr lang="en-IE" dirty="0">
                <a:latin typeface="Times New Roman" panose="02020603050405020304" pitchFamily="18" charset="0"/>
              </a:rPr>
              <a:t>Conversely, ‘housekeeping’ and highly expressed tissue-specific genes typically have low densities of target sites for co-expressed miRNAs and are therefore less subject to direct miRNA-mediated suppression</a:t>
            </a:r>
            <a:r>
              <a:rPr lang="en-IE" dirty="0"/>
              <a:t/>
            </a:r>
            <a:br>
              <a:rPr lang="en-IE" dirty="0"/>
            </a:br>
            <a:endParaRPr lang="en-IE" dirty="0"/>
          </a:p>
        </p:txBody>
      </p:sp>
      <p:sp>
        <p:nvSpPr>
          <p:cNvPr id="3" name="Freeform 2"/>
          <p:cNvSpPr/>
          <p:nvPr/>
        </p:nvSpPr>
        <p:spPr>
          <a:xfrm rot="10800000">
            <a:off x="1257298" y="2845288"/>
            <a:ext cx="4572001" cy="165051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solidFill>
              <a:schemeClr val="accent2">
                <a:lumMod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050" name="Picture 2" descr="Duster Feather Clean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59270">
            <a:off x="160527" y="3036651"/>
            <a:ext cx="1770360" cy="15435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scle clipart. Free download transparent .PNG | Creazil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08561">
            <a:off x="5519972" y="2347150"/>
            <a:ext cx="6024411" cy="1701896"/>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rot="10800000">
            <a:off x="5149203" y="2502894"/>
            <a:ext cx="6229349" cy="1409756"/>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90500" cmpd="sng">
            <a:solidFill>
              <a:srgbClr val="C0000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7" name="Group 6"/>
          <p:cNvGrpSpPr/>
          <p:nvPr/>
        </p:nvGrpSpPr>
        <p:grpSpPr>
          <a:xfrm>
            <a:off x="3209079" y="5942880"/>
            <a:ext cx="668438" cy="668438"/>
            <a:chOff x="3065364" y="5522814"/>
            <a:chExt cx="668438" cy="668438"/>
          </a:xfrm>
        </p:grpSpPr>
        <p:sp>
          <p:nvSpPr>
            <p:cNvPr id="8" name="Oval 7"/>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1" name="Group 10"/>
          <p:cNvGrpSpPr/>
          <p:nvPr/>
        </p:nvGrpSpPr>
        <p:grpSpPr>
          <a:xfrm>
            <a:off x="999612" y="4853795"/>
            <a:ext cx="668438" cy="668438"/>
            <a:chOff x="3065364" y="5522814"/>
            <a:chExt cx="668438" cy="668438"/>
          </a:xfrm>
        </p:grpSpPr>
        <p:sp>
          <p:nvSpPr>
            <p:cNvPr id="12" name="Oval 11"/>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5" name="Group 14"/>
          <p:cNvGrpSpPr/>
          <p:nvPr/>
        </p:nvGrpSpPr>
        <p:grpSpPr>
          <a:xfrm>
            <a:off x="6120500" y="5826309"/>
            <a:ext cx="668438" cy="668438"/>
            <a:chOff x="3065364" y="5522814"/>
            <a:chExt cx="668438" cy="668438"/>
          </a:xfrm>
        </p:grpSpPr>
        <p:sp>
          <p:nvSpPr>
            <p:cNvPr id="16" name="Oval 15"/>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Oval 17"/>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9" name="Group 18"/>
          <p:cNvGrpSpPr/>
          <p:nvPr/>
        </p:nvGrpSpPr>
        <p:grpSpPr>
          <a:xfrm>
            <a:off x="7863739" y="4536572"/>
            <a:ext cx="668438" cy="668438"/>
            <a:chOff x="3065364" y="5522814"/>
            <a:chExt cx="668438" cy="668438"/>
          </a:xfrm>
        </p:grpSpPr>
        <p:sp>
          <p:nvSpPr>
            <p:cNvPr id="20" name="Oval 19"/>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 name="Group 3"/>
          <p:cNvGrpSpPr/>
          <p:nvPr/>
        </p:nvGrpSpPr>
        <p:grpSpPr>
          <a:xfrm>
            <a:off x="12192000" y="5121583"/>
            <a:ext cx="2334774" cy="696148"/>
            <a:chOff x="6460745" y="5302825"/>
            <a:chExt cx="3642464" cy="726418"/>
          </a:xfrm>
        </p:grpSpPr>
        <p:sp>
          <p:nvSpPr>
            <p:cNvPr id="23" name="Freeform 22"/>
            <p:cNvSpPr/>
            <p:nvPr/>
          </p:nvSpPr>
          <p:spPr>
            <a:xfrm flipH="1">
              <a:off x="7489120" y="5546533"/>
              <a:ext cx="2614089" cy="264379"/>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731326 h 731326"/>
                <a:gd name="connsiteX1" fmla="*/ 862148 w 2534194"/>
                <a:gd name="connsiteY1" fmla="*/ 12869 h 731326"/>
                <a:gd name="connsiteX2" fmla="*/ 1621987 w 2534194"/>
                <a:gd name="connsiteY2" fmla="*/ 268320 h 731326"/>
                <a:gd name="connsiteX3" fmla="*/ 2534194 w 2534194"/>
                <a:gd name="connsiteY3" fmla="*/ 248000 h 731326"/>
                <a:gd name="connsiteX0" fmla="*/ 0 w 2747787"/>
                <a:gd name="connsiteY0" fmla="*/ 170870 h 435249"/>
                <a:gd name="connsiteX1" fmla="*/ 1075741 w 2747787"/>
                <a:gd name="connsiteY1" fmla="*/ 163613 h 435249"/>
                <a:gd name="connsiteX2" fmla="*/ 1835580 w 2747787"/>
                <a:gd name="connsiteY2" fmla="*/ 419064 h 435249"/>
                <a:gd name="connsiteX3" fmla="*/ 2747787 w 2747787"/>
                <a:gd name="connsiteY3" fmla="*/ 398744 h 435249"/>
                <a:gd name="connsiteX0" fmla="*/ 0 w 2747787"/>
                <a:gd name="connsiteY0" fmla="*/ 13062 h 277441"/>
                <a:gd name="connsiteX1" fmla="*/ 1075741 w 2747787"/>
                <a:gd name="connsiteY1" fmla="*/ 5805 h 277441"/>
                <a:gd name="connsiteX2" fmla="*/ 1835580 w 2747787"/>
                <a:gd name="connsiteY2" fmla="*/ 261256 h 277441"/>
                <a:gd name="connsiteX3" fmla="*/ 2747787 w 2747787"/>
                <a:gd name="connsiteY3" fmla="*/ 240936 h 277441"/>
                <a:gd name="connsiteX0" fmla="*/ 0 w 2747787"/>
                <a:gd name="connsiteY0" fmla="*/ 0 h 264379"/>
                <a:gd name="connsiteX1" fmla="*/ 1029971 w 2747787"/>
                <a:gd name="connsiteY1" fmla="*/ 94343 h 264379"/>
                <a:gd name="connsiteX2" fmla="*/ 1835580 w 2747787"/>
                <a:gd name="connsiteY2" fmla="*/ 248194 h 264379"/>
                <a:gd name="connsiteX3" fmla="*/ 2747787 w 2747787"/>
                <a:gd name="connsiteY3" fmla="*/ 227874 h 264379"/>
              </a:gdLst>
              <a:ahLst/>
              <a:cxnLst>
                <a:cxn ang="0">
                  <a:pos x="connsiteX0" y="connsiteY0"/>
                </a:cxn>
                <a:cxn ang="0">
                  <a:pos x="connsiteX1" y="connsiteY1"/>
                </a:cxn>
                <a:cxn ang="0">
                  <a:pos x="connsiteX2" y="connsiteY2"/>
                </a:cxn>
                <a:cxn ang="0">
                  <a:pos x="connsiteX3" y="connsiteY3"/>
                </a:cxn>
              </a:cxnLst>
              <a:rect l="l" t="t" r="r" b="b"/>
              <a:pathLst>
                <a:path w="2747787" h="264379">
                  <a:moveTo>
                    <a:pt x="0" y="0"/>
                  </a:moveTo>
                  <a:cubicBezTo>
                    <a:pt x="342950" y="149860"/>
                    <a:pt x="724041" y="52977"/>
                    <a:pt x="1029971" y="94343"/>
                  </a:cubicBezTo>
                  <a:cubicBezTo>
                    <a:pt x="1335901" y="135709"/>
                    <a:pt x="1556906" y="209005"/>
                    <a:pt x="1835580" y="248194"/>
                  </a:cubicBezTo>
                  <a:cubicBezTo>
                    <a:pt x="2114254" y="287383"/>
                    <a:pt x="2488707" y="245291"/>
                    <a:pt x="2747787" y="227874"/>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4" name="Group 23"/>
            <p:cNvGrpSpPr/>
            <p:nvPr/>
          </p:nvGrpSpPr>
          <p:grpSpPr>
            <a:xfrm flipH="1">
              <a:off x="6460745" y="5302825"/>
              <a:ext cx="1284687" cy="726418"/>
              <a:chOff x="5046054" y="1050132"/>
              <a:chExt cx="1350393" cy="726418"/>
            </a:xfrm>
          </p:grpSpPr>
          <p:grpSp>
            <p:nvGrpSpPr>
              <p:cNvPr id="25" name="Group 24"/>
              <p:cNvGrpSpPr/>
              <p:nvPr/>
            </p:nvGrpSpPr>
            <p:grpSpPr>
              <a:xfrm>
                <a:off x="5046054" y="1050132"/>
                <a:ext cx="1350393" cy="726418"/>
                <a:chOff x="5133703" y="1097280"/>
                <a:chExt cx="1262744" cy="679269"/>
              </a:xfrm>
              <a:solidFill>
                <a:schemeClr val="tx1"/>
              </a:solidFill>
            </p:grpSpPr>
            <p:sp>
              <p:nvSpPr>
                <p:cNvPr id="31" name="Oval 3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6" name="Group 25"/>
              <p:cNvGrpSpPr/>
              <p:nvPr/>
            </p:nvGrpSpPr>
            <p:grpSpPr>
              <a:xfrm>
                <a:off x="5091115" y="1073708"/>
                <a:ext cx="1262740" cy="679266"/>
                <a:chOff x="5133703" y="1097280"/>
                <a:chExt cx="1262744" cy="679269"/>
              </a:xfrm>
            </p:grpSpPr>
            <p:sp>
              <p:nvSpPr>
                <p:cNvPr id="29" name="Oval 2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Oval 2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7" name="Oval 26"/>
              <p:cNvSpPr/>
              <p:nvPr/>
            </p:nvSpPr>
            <p:spPr>
              <a:xfrm>
                <a:off x="5469556" y="1266071"/>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Oval 27"/>
              <p:cNvSpPr/>
              <p:nvPr/>
            </p:nvSpPr>
            <p:spPr>
              <a:xfrm>
                <a:off x="5967389" y="129384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246284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1.04167E-6 2.22222E-6 L -1.04167E-6 2.22222E-6 L -0.10651 0.0044 C -0.11015 0.00509 -0.1095 0.01621 -0.11132 0.02153 C -0.1138 0.02847 -0.12161 0.04676 -0.12591 0.05162 C -0.12799 0.05417 -0.13072 0.05463 -0.13307 0.05602 C -0.13398 0.0632 -0.13346 0.07107 -0.13554 0.07755 C -0.13697 0.08195 -0.1401 0.08426 -0.14283 0.08611 C -0.14661 0.08866 -0.15091 0.08889 -0.15494 0.09051 C -0.1582 0.09167 -0.16132 0.09306 -0.16458 0.09468 C -0.20794 0.11574 -0.15325 0.09167 -0.20091 0.10764 C -0.24752 0.12315 -0.18997 0.11088 -0.2444 0.1206 C -0.25169 0.12338 -0.25885 0.12708 -0.26614 0.12917 C -0.27421 0.13125 -0.28229 0.13195 -0.29036 0.13333 C -0.2957 0.13449 -0.32539 0.14028 -0.33151 0.14213 C -0.33476 0.14306 -0.33802 0.14491 -0.34114 0.1463 C -0.39362 0.14491 -0.44622 0.15116 -0.49843 0.14213 C -0.5052 0.14074 -0.50651 0.12014 -0.51302 0.11621 L -0.52018 0.11181 C -0.52591 0.09676 -0.53099 0.08542 -0.53476 0.06898 C -0.53997 0.0456 -0.53724 0.04306 -0.54687 0.02593 C -0.55638 0.00903 -0.55403 0.01597 -0.5638 0.00857 C -0.56705 0.00625 -0.57005 0.00232 -0.57343 2.22222E-6 C -0.58893 -0.01042 -0.59192 -0.01134 -0.60494 -0.01713 L -0.6194 -0.03426 C -0.62187 -0.03727 -0.62395 -0.0412 -0.62669 -0.04305 C -0.63711 -0.04907 -0.64192 -0.05069 -0.65091 -0.06018 C -0.66184 -0.07199 -0.66237 -0.07754 -0.67265 -0.08171 C -0.67747 -0.08356 -0.68242 -0.08403 -0.68711 -0.08588 C -0.69362 -0.08842 -0.70651 -0.09444 -0.70651 -0.09444 C -0.73307 -0.09305 -0.75976 -0.09282 -0.78632 -0.09028 C -0.78893 -0.09004 -0.79114 -0.08704 -0.79362 -0.08588 C -0.81184 -0.0787 -0.80716 -0.08518 -0.82747 -0.07315 C -0.84453 -0.06296 -0.82343 -0.07616 -0.8444 -0.06018 C -0.85221 -0.05417 -0.85468 -0.05555 -0.8638 -0.05162 C -0.89349 -0.03842 -0.83854 -0.05879 -0.88307 -0.04305 C -0.90455 -0.01435 -0.88138 -0.0419 -0.90247 -0.02569 C -0.9052 -0.02361 -0.90716 -0.01944 -0.90976 -0.01713 C -0.91197 -0.01504 -0.91458 -0.01458 -0.91692 -0.01273 C -0.92031 -0.01042 -0.92317 -0.00602 -0.92669 -0.00417 C -0.93216 -0.00162 -0.93802 -0.00139 -0.94362 2.22222E-6 C -0.96862 0.01482 -0.95312 0.00741 -1.00885 2.22222E-6 C -1.01132 -0.00023 -1.01354 -0.00301 -1.01601 -0.00417 C -1.02252 -0.00741 -1.02877 -0.01111 -1.03541 -0.01273 L -1.05234 -0.01713 C -1.05481 -0.01852 -1.05716 -0.02037 -1.05963 -0.02153 C -1.06823 -0.02523 -1.0776 -0.02708 -1.08619 -0.03009 C -1.11289 -0.03889 -1.10208 -0.03866 -1.11289 -0.03866 " pathEditMode="relative" ptsTypes="AAAAAAAAAAAAAAAAAAAAAAAAAAAAAAAAAAAAAAAAAAAAAAAA">
                                      <p:cBhvr>
                                        <p:cTn id="24" dur="7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lioma - Symptoms and causes - Mayo Clin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7581" y="4516059"/>
            <a:ext cx="1900122" cy="230299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09071" y="5677759"/>
            <a:ext cx="6096000" cy="1200329"/>
          </a:xfrm>
          <a:prstGeom prst="rect">
            <a:avLst/>
          </a:prstGeom>
        </p:spPr>
        <p:txBody>
          <a:bodyPr>
            <a:spAutoFit/>
          </a:bodyPr>
          <a:lstStyle/>
          <a:p>
            <a:r>
              <a:rPr lang="en-IE" dirty="0">
                <a:latin typeface="Times New Roman" panose="02020603050405020304" pitchFamily="18" charset="0"/>
              </a:rPr>
              <a:t>Similarly, 21 hub miRNAs were predicted to target 70% of the genes that are differentially expressed between grade II and grade III–IV gliomas</a:t>
            </a:r>
            <a:r>
              <a:rPr lang="en-IE" dirty="0"/>
              <a:t/>
            </a:r>
            <a:br>
              <a:rPr lang="en-IE" dirty="0"/>
            </a:br>
            <a:endParaRPr lang="en-IE" dirty="0"/>
          </a:p>
        </p:txBody>
      </p:sp>
      <p:sp>
        <p:nvSpPr>
          <p:cNvPr id="3" name="Rectangle 2"/>
          <p:cNvSpPr/>
          <p:nvPr/>
        </p:nvSpPr>
        <p:spPr>
          <a:xfrm>
            <a:off x="722024" y="415070"/>
            <a:ext cx="6096000" cy="1477328"/>
          </a:xfrm>
          <a:prstGeom prst="rect">
            <a:avLst/>
          </a:prstGeom>
        </p:spPr>
        <p:txBody>
          <a:bodyPr>
            <a:spAutoFit/>
          </a:bodyPr>
          <a:lstStyle/>
          <a:p>
            <a:r>
              <a:rPr lang="en-IE" dirty="0">
                <a:latin typeface="Times New Roman" panose="02020603050405020304" pitchFamily="18" charset="0"/>
              </a:rPr>
              <a:t>a </a:t>
            </a:r>
            <a:r>
              <a:rPr lang="en-IE" dirty="0" smtClean="0">
                <a:latin typeface="Times New Roman" panose="02020603050405020304" pitchFamily="18" charset="0"/>
              </a:rPr>
              <a:t>relatively </a:t>
            </a:r>
            <a:r>
              <a:rPr lang="en-IE" dirty="0">
                <a:latin typeface="Times New Roman" panose="02020603050405020304" pitchFamily="18" charset="0"/>
              </a:rPr>
              <a:t>small number of miRNA nodes could account for the majority of network connections, an observation that was not explicable simply by differences in the sizes of the predicted target gene sets between miRNAs</a:t>
            </a:r>
            <a:r>
              <a:rPr lang="en-IE" dirty="0"/>
              <a:t/>
            </a:r>
            <a:br>
              <a:rPr lang="en-IE" dirty="0"/>
            </a:br>
            <a:endParaRPr lang="en-IE" dirty="0"/>
          </a:p>
        </p:txBody>
      </p:sp>
      <p:grpSp>
        <p:nvGrpSpPr>
          <p:cNvPr id="45" name="Group 44"/>
          <p:cNvGrpSpPr/>
          <p:nvPr/>
        </p:nvGrpSpPr>
        <p:grpSpPr>
          <a:xfrm rot="17399699">
            <a:off x="3275646" y="1799080"/>
            <a:ext cx="2203300" cy="2144698"/>
            <a:chOff x="1018871" y="1208443"/>
            <a:chExt cx="3856147" cy="3752026"/>
          </a:xfrm>
        </p:grpSpPr>
        <p:sp>
          <p:nvSpPr>
            <p:cNvPr id="46" name="Freeform 45"/>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889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7" name="Group 46"/>
            <p:cNvGrpSpPr/>
            <p:nvPr/>
          </p:nvGrpSpPr>
          <p:grpSpPr>
            <a:xfrm>
              <a:off x="3524625" y="1516857"/>
              <a:ext cx="1350393" cy="726418"/>
              <a:chOff x="5046054" y="1050132"/>
              <a:chExt cx="1350393" cy="726418"/>
            </a:xfrm>
          </p:grpSpPr>
          <p:grpSp>
            <p:nvGrpSpPr>
              <p:cNvPr id="78" name="Group 77"/>
              <p:cNvGrpSpPr/>
              <p:nvPr/>
            </p:nvGrpSpPr>
            <p:grpSpPr>
              <a:xfrm>
                <a:off x="5046054" y="1050132"/>
                <a:ext cx="1350393" cy="726418"/>
                <a:chOff x="5133703" y="1097280"/>
                <a:chExt cx="1262744" cy="679269"/>
              </a:xfrm>
              <a:solidFill>
                <a:schemeClr val="tx1"/>
              </a:solidFill>
            </p:grpSpPr>
            <p:sp>
              <p:nvSpPr>
                <p:cNvPr id="84" name="Oval 8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5" name="Oval 8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9" name="Group 78"/>
              <p:cNvGrpSpPr/>
              <p:nvPr/>
            </p:nvGrpSpPr>
            <p:grpSpPr>
              <a:xfrm>
                <a:off x="5091115" y="1073708"/>
                <a:ext cx="1262740" cy="679266"/>
                <a:chOff x="5133703" y="1097280"/>
                <a:chExt cx="1262744" cy="679269"/>
              </a:xfrm>
            </p:grpSpPr>
            <p:sp>
              <p:nvSpPr>
                <p:cNvPr id="82" name="Oval 8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3" name="Oval 8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0" name="Oval 7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Oval 8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8" name="Freeform 47"/>
            <p:cNvSpPr/>
            <p:nvPr/>
          </p:nvSpPr>
          <p:spPr>
            <a:xfrm rot="4554080">
              <a:off x="2616297" y="2921056"/>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9" name="Group 48"/>
            <p:cNvGrpSpPr/>
            <p:nvPr/>
          </p:nvGrpSpPr>
          <p:grpSpPr>
            <a:xfrm rot="4554080">
              <a:off x="3816038" y="3922064"/>
              <a:ext cx="1350393" cy="726418"/>
              <a:chOff x="5046054" y="1050132"/>
              <a:chExt cx="1350393" cy="726418"/>
            </a:xfrm>
          </p:grpSpPr>
          <p:grpSp>
            <p:nvGrpSpPr>
              <p:cNvPr id="70" name="Group 69"/>
              <p:cNvGrpSpPr/>
              <p:nvPr/>
            </p:nvGrpSpPr>
            <p:grpSpPr>
              <a:xfrm>
                <a:off x="5046054" y="1050132"/>
                <a:ext cx="1350393" cy="726418"/>
                <a:chOff x="5133703" y="1097280"/>
                <a:chExt cx="1262744" cy="679269"/>
              </a:xfrm>
              <a:solidFill>
                <a:schemeClr val="tx1"/>
              </a:solidFill>
            </p:grpSpPr>
            <p:sp>
              <p:nvSpPr>
                <p:cNvPr id="76" name="Oval 75"/>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Oval 76"/>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1" name="Group 70"/>
              <p:cNvGrpSpPr/>
              <p:nvPr/>
            </p:nvGrpSpPr>
            <p:grpSpPr>
              <a:xfrm>
                <a:off x="5091115" y="1073708"/>
                <a:ext cx="1262740" cy="679266"/>
                <a:chOff x="5133703" y="1097280"/>
                <a:chExt cx="1262744" cy="679269"/>
              </a:xfrm>
            </p:grpSpPr>
            <p:sp>
              <p:nvSpPr>
                <p:cNvPr id="74" name="Oval 73"/>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Oval 74"/>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2" name="Oval 71"/>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3" name="Oval 72"/>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0" name="Freeform 49"/>
            <p:cNvSpPr/>
            <p:nvPr/>
          </p:nvSpPr>
          <p:spPr>
            <a:xfrm flipH="1">
              <a:off x="1530902" y="3023952"/>
              <a:ext cx="2572675" cy="718463"/>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889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1" name="Group 50"/>
            <p:cNvGrpSpPr/>
            <p:nvPr/>
          </p:nvGrpSpPr>
          <p:grpSpPr>
            <a:xfrm flipH="1">
              <a:off x="1018871" y="2897845"/>
              <a:ext cx="1370898" cy="726418"/>
              <a:chOff x="5046054" y="1050132"/>
              <a:chExt cx="1350393" cy="726418"/>
            </a:xfrm>
          </p:grpSpPr>
          <p:grpSp>
            <p:nvGrpSpPr>
              <p:cNvPr id="62" name="Group 61"/>
              <p:cNvGrpSpPr/>
              <p:nvPr/>
            </p:nvGrpSpPr>
            <p:grpSpPr>
              <a:xfrm>
                <a:off x="5046054" y="1050132"/>
                <a:ext cx="1350393" cy="726418"/>
                <a:chOff x="5133703" y="1097280"/>
                <a:chExt cx="1262744" cy="679269"/>
              </a:xfrm>
              <a:solidFill>
                <a:schemeClr val="tx1"/>
              </a:solidFill>
            </p:grpSpPr>
            <p:sp>
              <p:nvSpPr>
                <p:cNvPr id="68" name="Oval 67"/>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9" name="Oval 68"/>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3" name="Group 62"/>
              <p:cNvGrpSpPr/>
              <p:nvPr/>
            </p:nvGrpSpPr>
            <p:grpSpPr>
              <a:xfrm>
                <a:off x="5091115" y="1073708"/>
                <a:ext cx="1262740" cy="679266"/>
                <a:chOff x="5133703" y="1097280"/>
                <a:chExt cx="1262744" cy="679269"/>
              </a:xfrm>
            </p:grpSpPr>
            <p:sp>
              <p:nvSpPr>
                <p:cNvPr id="66" name="Oval 65"/>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7" name="Oval 66"/>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4" name="Oval 63"/>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Oval 64"/>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2" name="Freeform 51"/>
            <p:cNvSpPr/>
            <p:nvPr/>
          </p:nvSpPr>
          <p:spPr>
            <a:xfrm rot="16466763">
              <a:off x="1240890" y="267975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3" name="Group 52"/>
            <p:cNvGrpSpPr/>
            <p:nvPr/>
          </p:nvGrpSpPr>
          <p:grpSpPr>
            <a:xfrm>
              <a:off x="1832790" y="1208443"/>
              <a:ext cx="1350393" cy="726418"/>
              <a:chOff x="5046054" y="1050132"/>
              <a:chExt cx="1350393" cy="726418"/>
            </a:xfrm>
          </p:grpSpPr>
          <p:grpSp>
            <p:nvGrpSpPr>
              <p:cNvPr id="54" name="Group 53"/>
              <p:cNvGrpSpPr/>
              <p:nvPr/>
            </p:nvGrpSpPr>
            <p:grpSpPr>
              <a:xfrm>
                <a:off x="5046054" y="1050132"/>
                <a:ext cx="1350393" cy="726418"/>
                <a:chOff x="5133703" y="1097280"/>
                <a:chExt cx="1262744" cy="679269"/>
              </a:xfrm>
              <a:solidFill>
                <a:schemeClr val="tx1"/>
              </a:solidFill>
            </p:grpSpPr>
            <p:sp>
              <p:nvSpPr>
                <p:cNvPr id="60" name="Oval 5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Oval 6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5" name="Group 54"/>
              <p:cNvGrpSpPr/>
              <p:nvPr/>
            </p:nvGrpSpPr>
            <p:grpSpPr>
              <a:xfrm>
                <a:off x="5091115" y="1073708"/>
                <a:ext cx="1262740" cy="679266"/>
                <a:chOff x="5133703" y="1097280"/>
                <a:chExt cx="1262744" cy="679269"/>
              </a:xfrm>
            </p:grpSpPr>
            <p:sp>
              <p:nvSpPr>
                <p:cNvPr id="58" name="Oval 5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Oval 5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6" name="Oval 5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Oval 5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6" name="Group 85"/>
          <p:cNvGrpSpPr/>
          <p:nvPr/>
        </p:nvGrpSpPr>
        <p:grpSpPr>
          <a:xfrm rot="3613526">
            <a:off x="1963021" y="4324292"/>
            <a:ext cx="1937176" cy="2409194"/>
            <a:chOff x="1572640" y="1444547"/>
            <a:chExt cx="3302378" cy="4214750"/>
          </a:xfrm>
        </p:grpSpPr>
        <p:sp>
          <p:nvSpPr>
            <p:cNvPr id="93" name="Freeform 92"/>
            <p:cNvSpPr/>
            <p:nvPr/>
          </p:nvSpPr>
          <p:spPr>
            <a:xfrm rot="14108851">
              <a:off x="1273748" y="2848965"/>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rgbClr val="8FC3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7" name="Freeform 86"/>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88900">
              <a:solidFill>
                <a:srgbClr val="B0B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88" name="Group 87"/>
            <p:cNvGrpSpPr/>
            <p:nvPr/>
          </p:nvGrpSpPr>
          <p:grpSpPr>
            <a:xfrm>
              <a:off x="3524625" y="1516857"/>
              <a:ext cx="1350393" cy="726418"/>
              <a:chOff x="5046054" y="1050132"/>
              <a:chExt cx="1350393" cy="726418"/>
            </a:xfrm>
          </p:grpSpPr>
          <p:grpSp>
            <p:nvGrpSpPr>
              <p:cNvPr id="119" name="Group 118"/>
              <p:cNvGrpSpPr/>
              <p:nvPr/>
            </p:nvGrpSpPr>
            <p:grpSpPr>
              <a:xfrm>
                <a:off x="5046054" y="1050132"/>
                <a:ext cx="1350393" cy="726418"/>
                <a:chOff x="5133703" y="1097280"/>
                <a:chExt cx="1262744" cy="679269"/>
              </a:xfrm>
              <a:solidFill>
                <a:schemeClr val="tx1"/>
              </a:solidFill>
            </p:grpSpPr>
            <p:sp>
              <p:nvSpPr>
                <p:cNvPr id="125" name="Oval 12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6" name="Oval 12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20" name="Group 119"/>
              <p:cNvGrpSpPr/>
              <p:nvPr/>
            </p:nvGrpSpPr>
            <p:grpSpPr>
              <a:xfrm>
                <a:off x="5091115" y="1073708"/>
                <a:ext cx="1262740" cy="679266"/>
                <a:chOff x="5133703" y="1097280"/>
                <a:chExt cx="1262744" cy="679269"/>
              </a:xfrm>
            </p:grpSpPr>
            <p:sp>
              <p:nvSpPr>
                <p:cNvPr id="123" name="Oval 12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4" name="Oval 12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21" name="Oval 120"/>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2" name="Oval 121"/>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9" name="Freeform 88"/>
            <p:cNvSpPr/>
            <p:nvPr/>
          </p:nvSpPr>
          <p:spPr>
            <a:xfrm rot="6618992">
              <a:off x="2268231" y="3053060"/>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rgbClr val="FF75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90" name="Group 89"/>
            <p:cNvGrpSpPr/>
            <p:nvPr/>
          </p:nvGrpSpPr>
          <p:grpSpPr>
            <a:xfrm rot="4554080">
              <a:off x="337574" y="2679613"/>
              <a:ext cx="4214750" cy="1744617"/>
              <a:chOff x="2404155" y="2347038"/>
              <a:chExt cx="4214750" cy="1744617"/>
            </a:xfrm>
          </p:grpSpPr>
          <p:grpSp>
            <p:nvGrpSpPr>
              <p:cNvPr id="111" name="Group 110"/>
              <p:cNvGrpSpPr/>
              <p:nvPr/>
            </p:nvGrpSpPr>
            <p:grpSpPr>
              <a:xfrm>
                <a:off x="2404155" y="2347038"/>
                <a:ext cx="4214750" cy="1744617"/>
                <a:chOff x="2663281" y="2310010"/>
                <a:chExt cx="3941186" cy="1631381"/>
              </a:xfrm>
              <a:solidFill>
                <a:schemeClr val="tx1"/>
              </a:solidFill>
            </p:grpSpPr>
            <p:sp>
              <p:nvSpPr>
                <p:cNvPr id="117" name="Oval 116"/>
                <p:cNvSpPr/>
                <p:nvPr/>
              </p:nvSpPr>
              <p:spPr>
                <a:xfrm>
                  <a:off x="5341726" y="231001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8" name="Oval 117"/>
                <p:cNvSpPr/>
                <p:nvPr/>
              </p:nvSpPr>
              <p:spPr>
                <a:xfrm>
                  <a:off x="5925200" y="2310010"/>
                  <a:ext cx="679267"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7" name="Oval 126"/>
                <p:cNvSpPr/>
                <p:nvPr/>
              </p:nvSpPr>
              <p:spPr>
                <a:xfrm>
                  <a:off x="2663281" y="3262122"/>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8" name="Oval 127"/>
                <p:cNvSpPr/>
                <p:nvPr/>
              </p:nvSpPr>
              <p:spPr>
                <a:xfrm>
                  <a:off x="3246756" y="3262122"/>
                  <a:ext cx="679267"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12" name="Group 111"/>
              <p:cNvGrpSpPr/>
              <p:nvPr/>
            </p:nvGrpSpPr>
            <p:grpSpPr>
              <a:xfrm>
                <a:off x="2449215" y="2370616"/>
                <a:ext cx="4127101" cy="1697464"/>
                <a:chOff x="2491794" y="2394193"/>
                <a:chExt cx="4127114" cy="1697471"/>
              </a:xfrm>
            </p:grpSpPr>
            <p:sp>
              <p:nvSpPr>
                <p:cNvPr id="115" name="Oval 114"/>
                <p:cNvSpPr/>
                <p:nvPr/>
              </p:nvSpPr>
              <p:spPr>
                <a:xfrm>
                  <a:off x="5356165" y="2394193"/>
                  <a:ext cx="679270"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6" name="Oval 115"/>
                <p:cNvSpPr/>
                <p:nvPr/>
              </p:nvSpPr>
              <p:spPr>
                <a:xfrm>
                  <a:off x="5939639" y="2394194"/>
                  <a:ext cx="679269" cy="679270"/>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9" name="Oval 128"/>
                <p:cNvSpPr/>
                <p:nvPr/>
              </p:nvSpPr>
              <p:spPr>
                <a:xfrm>
                  <a:off x="2491794" y="3412396"/>
                  <a:ext cx="679271" cy="679268"/>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0" name="Oval 129"/>
                <p:cNvSpPr/>
                <p:nvPr/>
              </p:nvSpPr>
              <p:spPr>
                <a:xfrm>
                  <a:off x="3075269" y="3412395"/>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13" name="Oval 112"/>
              <p:cNvSpPr/>
              <p:nvPr/>
            </p:nvSpPr>
            <p:spPr>
              <a:xfrm>
                <a:off x="5631726" y="2548325"/>
                <a:ext cx="323850" cy="3238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4" name="Oval 113"/>
              <p:cNvSpPr/>
              <p:nvPr/>
            </p:nvSpPr>
            <p:spPr>
              <a:xfrm>
                <a:off x="5934641" y="2560112"/>
                <a:ext cx="323850" cy="3238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1" name="Oval 130"/>
              <p:cNvSpPr/>
              <p:nvPr/>
            </p:nvSpPr>
            <p:spPr>
              <a:xfrm>
                <a:off x="2767367" y="3566523"/>
                <a:ext cx="323850" cy="3238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2" name="Oval 131"/>
              <p:cNvSpPr/>
              <p:nvPr/>
            </p:nvSpPr>
            <p:spPr>
              <a:xfrm>
                <a:off x="3070282" y="3578310"/>
                <a:ext cx="323850" cy="3238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4" name="Group 43"/>
          <p:cNvGrpSpPr/>
          <p:nvPr/>
        </p:nvGrpSpPr>
        <p:grpSpPr>
          <a:xfrm>
            <a:off x="371381" y="2268144"/>
            <a:ext cx="2203300" cy="2144698"/>
            <a:chOff x="1018871" y="1208443"/>
            <a:chExt cx="3856147" cy="3752026"/>
          </a:xfrm>
        </p:grpSpPr>
        <p:sp>
          <p:nvSpPr>
            <p:cNvPr id="4" name="Freeform 3"/>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 name="Group 4"/>
            <p:cNvGrpSpPr/>
            <p:nvPr/>
          </p:nvGrpSpPr>
          <p:grpSpPr>
            <a:xfrm>
              <a:off x="3524625" y="1516857"/>
              <a:ext cx="1350393" cy="726418"/>
              <a:chOff x="5046054" y="1050132"/>
              <a:chExt cx="1350393" cy="726418"/>
            </a:xfrm>
          </p:grpSpPr>
          <p:grpSp>
            <p:nvGrpSpPr>
              <p:cNvPr id="6" name="Group 5"/>
              <p:cNvGrpSpPr/>
              <p:nvPr/>
            </p:nvGrpSpPr>
            <p:grpSpPr>
              <a:xfrm>
                <a:off x="5046054" y="1050132"/>
                <a:ext cx="1350393" cy="726418"/>
                <a:chOff x="5133703" y="1097280"/>
                <a:chExt cx="1262744" cy="679269"/>
              </a:xfrm>
              <a:solidFill>
                <a:schemeClr val="tx1"/>
              </a:solidFill>
            </p:grpSpPr>
            <p:sp>
              <p:nvSpPr>
                <p:cNvPr id="12" name="Oval 1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5091115" y="1073708"/>
                <a:ext cx="1262740" cy="679266"/>
                <a:chOff x="5133703" y="1097280"/>
                <a:chExt cx="1262744" cy="679269"/>
              </a:xfrm>
            </p:grpSpPr>
            <p:sp>
              <p:nvSpPr>
                <p:cNvPr id="10" name="Oval 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 name="Oval 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4" name="Freeform 13"/>
            <p:cNvSpPr/>
            <p:nvPr/>
          </p:nvSpPr>
          <p:spPr>
            <a:xfrm rot="4554080">
              <a:off x="2616297" y="2921056"/>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5" name="Group 14"/>
            <p:cNvGrpSpPr/>
            <p:nvPr/>
          </p:nvGrpSpPr>
          <p:grpSpPr>
            <a:xfrm rot="4554080">
              <a:off x="3816038" y="3922064"/>
              <a:ext cx="1350393" cy="726418"/>
              <a:chOff x="5046054" y="1050132"/>
              <a:chExt cx="1350393" cy="726418"/>
            </a:xfrm>
          </p:grpSpPr>
          <p:grpSp>
            <p:nvGrpSpPr>
              <p:cNvPr id="16" name="Group 15"/>
              <p:cNvGrpSpPr/>
              <p:nvPr/>
            </p:nvGrpSpPr>
            <p:grpSpPr>
              <a:xfrm>
                <a:off x="5046054" y="1050132"/>
                <a:ext cx="1350393" cy="726418"/>
                <a:chOff x="5133703" y="1097280"/>
                <a:chExt cx="1262744" cy="679269"/>
              </a:xfrm>
              <a:solidFill>
                <a:schemeClr val="tx1"/>
              </a:solidFill>
            </p:grpSpPr>
            <p:sp>
              <p:nvSpPr>
                <p:cNvPr id="22" name="Oval 2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 name="Group 16"/>
              <p:cNvGrpSpPr/>
              <p:nvPr/>
            </p:nvGrpSpPr>
            <p:grpSpPr>
              <a:xfrm>
                <a:off x="5091115" y="1073708"/>
                <a:ext cx="1262740" cy="679266"/>
                <a:chOff x="5133703" y="1097280"/>
                <a:chExt cx="1262744" cy="679269"/>
              </a:xfrm>
            </p:grpSpPr>
            <p:sp>
              <p:nvSpPr>
                <p:cNvPr id="20" name="Oval 1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8" name="Oval 1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4" name="Freeform 23"/>
            <p:cNvSpPr/>
            <p:nvPr/>
          </p:nvSpPr>
          <p:spPr>
            <a:xfrm flipH="1">
              <a:off x="1530903" y="3023952"/>
              <a:ext cx="257267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889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5" name="Group 24"/>
            <p:cNvGrpSpPr/>
            <p:nvPr/>
          </p:nvGrpSpPr>
          <p:grpSpPr>
            <a:xfrm flipH="1">
              <a:off x="1018871" y="2897845"/>
              <a:ext cx="1370898" cy="726418"/>
              <a:chOff x="5046054" y="1050132"/>
              <a:chExt cx="1350393" cy="726418"/>
            </a:xfrm>
          </p:grpSpPr>
          <p:grpSp>
            <p:nvGrpSpPr>
              <p:cNvPr id="26" name="Group 25"/>
              <p:cNvGrpSpPr/>
              <p:nvPr/>
            </p:nvGrpSpPr>
            <p:grpSpPr>
              <a:xfrm>
                <a:off x="5046054" y="1050132"/>
                <a:ext cx="1350393" cy="726418"/>
                <a:chOff x="5133703" y="1097280"/>
                <a:chExt cx="1262744" cy="679269"/>
              </a:xfrm>
              <a:solidFill>
                <a:schemeClr val="tx1"/>
              </a:solidFill>
            </p:grpSpPr>
            <p:sp>
              <p:nvSpPr>
                <p:cNvPr id="32" name="Oval 3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7" name="Group 26"/>
              <p:cNvGrpSpPr/>
              <p:nvPr/>
            </p:nvGrpSpPr>
            <p:grpSpPr>
              <a:xfrm>
                <a:off x="5091115" y="1073708"/>
                <a:ext cx="1262740" cy="679266"/>
                <a:chOff x="5133703" y="1097280"/>
                <a:chExt cx="1262744" cy="679269"/>
              </a:xfrm>
            </p:grpSpPr>
            <p:sp>
              <p:nvSpPr>
                <p:cNvPr id="30" name="Oval 2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8" name="Oval 2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Oval 2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4" name="Freeform 33"/>
            <p:cNvSpPr/>
            <p:nvPr/>
          </p:nvSpPr>
          <p:spPr>
            <a:xfrm rot="16466763">
              <a:off x="1240890" y="267975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35" name="Group 34"/>
            <p:cNvGrpSpPr/>
            <p:nvPr/>
          </p:nvGrpSpPr>
          <p:grpSpPr>
            <a:xfrm>
              <a:off x="1832790" y="1208443"/>
              <a:ext cx="1350393" cy="726418"/>
              <a:chOff x="5046054" y="1050132"/>
              <a:chExt cx="1350393" cy="726418"/>
            </a:xfrm>
          </p:grpSpPr>
          <p:grpSp>
            <p:nvGrpSpPr>
              <p:cNvPr id="36" name="Group 35"/>
              <p:cNvGrpSpPr/>
              <p:nvPr/>
            </p:nvGrpSpPr>
            <p:grpSpPr>
              <a:xfrm>
                <a:off x="5046054" y="1050132"/>
                <a:ext cx="1350393" cy="726418"/>
                <a:chOff x="5133703" y="1097280"/>
                <a:chExt cx="1262744" cy="679269"/>
              </a:xfrm>
              <a:solidFill>
                <a:schemeClr val="tx1"/>
              </a:solidFill>
            </p:grpSpPr>
            <p:sp>
              <p:nvSpPr>
                <p:cNvPr id="42" name="Oval 4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Oval 4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7" name="Group 36"/>
              <p:cNvGrpSpPr/>
              <p:nvPr/>
            </p:nvGrpSpPr>
            <p:grpSpPr>
              <a:xfrm>
                <a:off x="5091115" y="1073708"/>
                <a:ext cx="1262740" cy="679266"/>
                <a:chOff x="5133703" y="1097280"/>
                <a:chExt cx="1262744" cy="679269"/>
              </a:xfrm>
            </p:grpSpPr>
            <p:sp>
              <p:nvSpPr>
                <p:cNvPr id="40" name="Oval 3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8" name="Oval 37"/>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pic>
        <p:nvPicPr>
          <p:cNvPr id="133" name="Picture 132"/>
          <p:cNvPicPr>
            <a:picLocks noChangeAspect="1"/>
          </p:cNvPicPr>
          <p:nvPr/>
        </p:nvPicPr>
        <p:blipFill>
          <a:blip r:embed="rId3"/>
          <a:stretch>
            <a:fillRect/>
          </a:stretch>
        </p:blipFill>
        <p:spPr>
          <a:xfrm>
            <a:off x="6182751" y="1250962"/>
            <a:ext cx="4658375" cy="3648584"/>
          </a:xfrm>
          <a:prstGeom prst="ellipse">
            <a:avLst/>
          </a:prstGeom>
          <a:ln>
            <a:noFill/>
          </a:ln>
          <a:effectLst>
            <a:softEdge rad="112500"/>
          </a:effectLst>
        </p:spPr>
      </p:pic>
    </p:spTree>
    <p:extLst>
      <p:ext uri="{BB962C8B-B14F-4D97-AF65-F5344CB8AC3E}">
        <p14:creationId xmlns:p14="http://schemas.microsoft.com/office/powerpoint/2010/main" val="429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Challenges in understanding miRNA function</a:t>
            </a:r>
            <a:endParaRPr lang="en-IE" dirty="0"/>
          </a:p>
        </p:txBody>
      </p:sp>
    </p:spTree>
    <p:extLst>
      <p:ext uri="{BB962C8B-B14F-4D97-AF65-F5344CB8AC3E}">
        <p14:creationId xmlns:p14="http://schemas.microsoft.com/office/powerpoint/2010/main" val="1124380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6890233" y="3813075"/>
            <a:ext cx="2863000" cy="2400866"/>
            <a:chOff x="8410246" y="3996966"/>
            <a:chExt cx="2140659" cy="2240712"/>
          </a:xfrm>
        </p:grpSpPr>
        <p:pic>
          <p:nvPicPr>
            <p:cNvPr id="18" name="Picture 17"/>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438180" y="4455737"/>
              <a:ext cx="685702" cy="924796"/>
            </a:xfrm>
            <a:prstGeom prst="rect">
              <a:avLst/>
            </a:prstGeom>
          </p:spPr>
        </p:pic>
        <p:pic>
          <p:nvPicPr>
            <p:cNvPr id="22" name="Picture 21"/>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8781031" y="4203382"/>
              <a:ext cx="1181265" cy="1952898"/>
            </a:xfrm>
            <a:prstGeom prst="rect">
              <a:avLst/>
            </a:prstGeom>
          </p:spPr>
        </p:pic>
        <p:pic>
          <p:nvPicPr>
            <p:cNvPr id="23" name="Picture 22"/>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9098455" y="4079540"/>
              <a:ext cx="1076475" cy="2076740"/>
            </a:xfrm>
            <a:prstGeom prst="rect">
              <a:avLst/>
            </a:prstGeom>
          </p:spPr>
        </p:pic>
        <p:pic>
          <p:nvPicPr>
            <p:cNvPr id="24" name="Picture 23"/>
            <p:cNvPicPr>
              <a:picLocks noChangeAspect="1"/>
            </p:cNvPicPr>
            <p:nvPr/>
          </p:nvPicPr>
          <p:blipFill rotWithShape="1">
            <a:blip r:embed="rId8">
              <a:extLst>
                <a:ext uri="{BEBA8EAE-BF5A-486C-A8C5-ECC9F3942E4B}">
                  <a14:imgProps xmlns:a14="http://schemas.microsoft.com/office/drawing/2010/main">
                    <a14:imgLayer r:embed="rId9">
                      <a14:imgEffect>
                        <a14:backgroundRemoval t="10946" b="90105" l="9871" r="88842"/>
                      </a14:imgEffect>
                    </a14:imgLayer>
                  </a14:imgProps>
                </a:ext>
              </a:extLst>
            </a:blip>
            <a:srcRect t="1051" r="1287"/>
            <a:stretch/>
          </p:blipFill>
          <p:spPr>
            <a:xfrm>
              <a:off x="9347226" y="3996966"/>
              <a:ext cx="1203679" cy="1875802"/>
            </a:xfrm>
            <a:prstGeom prst="rect">
              <a:avLst/>
            </a:prstGeom>
          </p:spPr>
        </p:pic>
        <p:pic>
          <p:nvPicPr>
            <p:cNvPr id="26" name="Picture 25"/>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410246" y="4934280"/>
              <a:ext cx="685702" cy="924796"/>
            </a:xfrm>
            <a:prstGeom prst="rect">
              <a:avLst/>
            </a:prstGeom>
          </p:spPr>
        </p:pic>
        <p:pic>
          <p:nvPicPr>
            <p:cNvPr id="27" name="Picture 26"/>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732713" y="4852882"/>
              <a:ext cx="685702" cy="924796"/>
            </a:xfrm>
            <a:prstGeom prst="rect">
              <a:avLst/>
            </a:prstGeom>
          </p:spPr>
        </p:pic>
        <p:pic>
          <p:nvPicPr>
            <p:cNvPr id="28" name="Picture 27"/>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732713" y="5312882"/>
              <a:ext cx="685702" cy="924796"/>
            </a:xfrm>
            <a:prstGeom prst="rect">
              <a:avLst/>
            </a:prstGeom>
          </p:spPr>
        </p:pic>
      </p:grpSp>
      <p:sp>
        <p:nvSpPr>
          <p:cNvPr id="2" name="Rectangle 1"/>
          <p:cNvSpPr/>
          <p:nvPr/>
        </p:nvSpPr>
        <p:spPr>
          <a:xfrm>
            <a:off x="340659" y="493076"/>
            <a:ext cx="6096000" cy="923330"/>
          </a:xfrm>
          <a:prstGeom prst="rect">
            <a:avLst/>
          </a:prstGeom>
        </p:spPr>
        <p:txBody>
          <a:bodyPr>
            <a:spAutoFit/>
          </a:bodyPr>
          <a:lstStyle/>
          <a:p>
            <a:r>
              <a:rPr lang="en-IE" dirty="0" smtClean="0">
                <a:latin typeface="Times New Roman" panose="02020603050405020304" pitchFamily="18" charset="0"/>
              </a:rPr>
              <a:t>If </a:t>
            </a:r>
            <a:r>
              <a:rPr lang="en-IE" dirty="0">
                <a:latin typeface="Times New Roman" panose="02020603050405020304" pitchFamily="18" charset="0"/>
              </a:rPr>
              <a:t>the targets of a given miRNA are enriched in a biological process or pathway, then it is reasonable to infer that the regulating miRNA is involved in that process</a:t>
            </a:r>
            <a:endParaRPr lang="en-IE" dirty="0"/>
          </a:p>
        </p:txBody>
      </p:sp>
      <p:sp>
        <p:nvSpPr>
          <p:cNvPr id="3" name="Freeform 2"/>
          <p:cNvSpPr/>
          <p:nvPr/>
        </p:nvSpPr>
        <p:spPr>
          <a:xfrm rot="8488936">
            <a:off x="4783696" y="2425905"/>
            <a:ext cx="4572001" cy="165051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solidFill>
              <a:srgbClr val="0070C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4" name="Straight Connector 3"/>
          <p:cNvCxnSpPr/>
          <p:nvPr/>
        </p:nvCxnSpPr>
        <p:spPr>
          <a:xfrm>
            <a:off x="1521836" y="2651424"/>
            <a:ext cx="1500878" cy="0"/>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459142">
            <a:off x="2227585" y="2159764"/>
            <a:ext cx="1350393" cy="726418"/>
            <a:chOff x="5133703" y="1097280"/>
            <a:chExt cx="1262744" cy="679269"/>
          </a:xfrm>
          <a:solidFill>
            <a:schemeClr val="tx1"/>
          </a:solidFill>
        </p:grpSpPr>
        <p:sp>
          <p:nvSpPr>
            <p:cNvPr id="12" name="Oval 1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rot="2459142">
            <a:off x="2272343" y="2184150"/>
            <a:ext cx="1262740" cy="679266"/>
            <a:chOff x="5133703" y="1097280"/>
            <a:chExt cx="1262744" cy="679269"/>
          </a:xfrm>
        </p:grpSpPr>
        <p:sp>
          <p:nvSpPr>
            <p:cNvPr id="10" name="Oval 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 name="Oval 7"/>
          <p:cNvSpPr/>
          <p:nvPr/>
        </p:nvSpPr>
        <p:spPr>
          <a:xfrm rot="2459142">
            <a:off x="2546089" y="223732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rot="2459142">
            <a:off x="2891360" y="2483318"/>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Freeform 13"/>
          <p:cNvSpPr/>
          <p:nvPr/>
        </p:nvSpPr>
        <p:spPr>
          <a:xfrm rot="8488936">
            <a:off x="4936096" y="2578305"/>
            <a:ext cx="4572001" cy="165051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solidFill>
              <a:srgbClr val="0070C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Freeform 14"/>
          <p:cNvSpPr/>
          <p:nvPr/>
        </p:nvSpPr>
        <p:spPr>
          <a:xfrm rot="8488936">
            <a:off x="5088496" y="2730705"/>
            <a:ext cx="4572001" cy="165051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solidFill>
              <a:srgbClr val="0070C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Freeform 15"/>
          <p:cNvSpPr/>
          <p:nvPr/>
        </p:nvSpPr>
        <p:spPr>
          <a:xfrm rot="8488936">
            <a:off x="5240896" y="2883105"/>
            <a:ext cx="4572001" cy="1650513"/>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solidFill>
              <a:srgbClr val="0070C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3285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25E-7 1.85185E-6 L 0.01875 0.02708 " pathEditMode="relative" rAng="0" ptsTypes="AA">
                                      <p:cBhvr>
                                        <p:cTn id="6" dur="2000" fill="hold"/>
                                        <p:tgtEl>
                                          <p:spTgt spid="9"/>
                                        </p:tgtEl>
                                        <p:attrNameLst>
                                          <p:attrName>ppt_x</p:attrName>
                                          <p:attrName>ppt_y</p:attrName>
                                        </p:attrNameLst>
                                      </p:cBhvr>
                                      <p:rCtr x="938" y="1343"/>
                                    </p:animMotion>
                                  </p:childTnLst>
                                </p:cTn>
                              </p:par>
                              <p:par>
                                <p:cTn id="7" presetID="42" presetClass="path" presetSubtype="0" accel="50000" decel="50000" fill="hold" grpId="0" nodeType="withEffect">
                                  <p:stCondLst>
                                    <p:cond delay="0"/>
                                  </p:stCondLst>
                                  <p:childTnLst>
                                    <p:animMotion origin="layout" path="M 4.58333E-6 1.48148E-6 L 0.00572 0.01042 " pathEditMode="relative" rAng="0" ptsTypes="AA">
                                      <p:cBhvr>
                                        <p:cTn id="8" dur="2000" fill="hold"/>
                                        <p:tgtEl>
                                          <p:spTgt spid="8"/>
                                        </p:tgtEl>
                                        <p:attrNameLst>
                                          <p:attrName>ppt_x</p:attrName>
                                          <p:attrName>ppt_y</p:attrName>
                                        </p:attrNameLst>
                                      </p:cBhvr>
                                      <p:rCtr x="286" y="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245" y="546213"/>
            <a:ext cx="6020696" cy="1200329"/>
          </a:xfrm>
          <a:prstGeom prst="rect">
            <a:avLst/>
          </a:prstGeom>
        </p:spPr>
        <p:txBody>
          <a:bodyPr wrap="square">
            <a:spAutoFit/>
          </a:bodyPr>
          <a:lstStyle/>
          <a:p>
            <a:r>
              <a:rPr lang="en-IE" dirty="0">
                <a:latin typeface="Times New Roman" panose="02020603050405020304" pitchFamily="18" charset="0"/>
              </a:rPr>
              <a:t>Lists of target genes can then be examined </a:t>
            </a:r>
            <a:r>
              <a:rPr lang="en-IE" dirty="0" smtClean="0">
                <a:latin typeface="Times New Roman" panose="02020603050405020304" pitchFamily="18" charset="0"/>
              </a:rPr>
              <a:t>collectively i</a:t>
            </a:r>
            <a:r>
              <a:rPr lang="en-IE" dirty="0"/>
              <a:t>n the contexts of KEGG </a:t>
            </a:r>
            <a:r>
              <a:rPr lang="en-IE" dirty="0" smtClean="0"/>
              <a:t>pathways, </a:t>
            </a:r>
            <a:r>
              <a:rPr lang="en-IE" dirty="0"/>
              <a:t>protein–protein interaction </a:t>
            </a:r>
            <a:r>
              <a:rPr lang="en-IE" dirty="0" smtClean="0"/>
              <a:t>networks </a:t>
            </a:r>
            <a:r>
              <a:rPr lang="en-IE" dirty="0"/>
              <a:t>and enrichment </a:t>
            </a:r>
            <a:r>
              <a:rPr lang="en-IE" dirty="0" smtClean="0"/>
              <a:t>analysis </a:t>
            </a:r>
            <a:r>
              <a:rPr lang="en-IE" dirty="0"/>
              <a:t>for common gene ontology terms</a:t>
            </a:r>
            <a:endParaRPr lang="en-IE" dirty="0"/>
          </a:p>
        </p:txBody>
      </p:sp>
      <p:pic>
        <p:nvPicPr>
          <p:cNvPr id="5122" name="Picture 2" descr="KEG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245" y="2061882"/>
            <a:ext cx="354330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otein–protein interaction network: an emerging tool for understanding  fish disease in aquaculture - Waiho - 2021 - Reviews in Aquaculture - Wiley  Online Libra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9963" y="2061882"/>
            <a:ext cx="3059572" cy="20073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CSB PDB - 4O2X: Structure of a malarial protein"/>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8613" y="1183076"/>
            <a:ext cx="1442272" cy="144227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Dotplot for filtered pathways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0624" y="4091682"/>
            <a:ext cx="3579894" cy="278436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Berkeley Lab Hosts Gene Ontology Consortium Meeting - Biosciences Ar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8237" y="4605057"/>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14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286" y="817156"/>
            <a:ext cx="6096000" cy="2215991"/>
          </a:xfrm>
          <a:prstGeom prst="rect">
            <a:avLst/>
          </a:prstGeom>
        </p:spPr>
        <p:txBody>
          <a:bodyPr>
            <a:spAutoFit/>
          </a:bodyPr>
          <a:lstStyle/>
          <a:p>
            <a:r>
              <a:rPr lang="en-IE" dirty="0">
                <a:latin typeface="Times New Roman" panose="02020603050405020304" pitchFamily="18" charset="0"/>
              </a:rPr>
              <a:t>The participation of </a:t>
            </a:r>
            <a:r>
              <a:rPr lang="en-IE" dirty="0" smtClean="0">
                <a:latin typeface="Times New Roman" panose="02020603050405020304" pitchFamily="18" charset="0"/>
              </a:rPr>
              <a:t>miRNAs </a:t>
            </a:r>
            <a:r>
              <a:rPr lang="en-IE" dirty="0">
                <a:latin typeface="Times New Roman" panose="02020603050405020304" pitchFamily="18" charset="0"/>
              </a:rPr>
              <a:t>in extensively </a:t>
            </a:r>
            <a:r>
              <a:rPr lang="en-IE" dirty="0" smtClean="0">
                <a:latin typeface="Times New Roman" panose="02020603050405020304" pitchFamily="18" charset="0"/>
              </a:rPr>
              <a:t>connected </a:t>
            </a:r>
            <a:r>
              <a:rPr lang="en-IE" dirty="0">
                <a:latin typeface="Times New Roman" panose="02020603050405020304" pitchFamily="18" charset="0"/>
              </a:rPr>
              <a:t>genetic networks provides a challenge to </a:t>
            </a:r>
            <a:r>
              <a:rPr lang="en-IE" dirty="0" smtClean="0">
                <a:latin typeface="Times New Roman" panose="02020603050405020304" pitchFamily="18" charset="0"/>
              </a:rPr>
              <a:t>understanding </a:t>
            </a:r>
            <a:r>
              <a:rPr lang="en-IE" dirty="0">
                <a:latin typeface="Times New Roman" panose="02020603050405020304" pitchFamily="18" charset="0"/>
              </a:rPr>
              <a:t>their function, because </a:t>
            </a:r>
            <a:r>
              <a:rPr lang="en-IE" b="1" dirty="0">
                <a:latin typeface="Times New Roman" panose="02020603050405020304" pitchFamily="18" charset="0"/>
              </a:rPr>
              <a:t>if the </a:t>
            </a:r>
            <a:r>
              <a:rPr lang="en-IE" sz="2800" b="1" dirty="0">
                <a:latin typeface="Times New Roman" panose="02020603050405020304" pitchFamily="18" charset="0"/>
              </a:rPr>
              <a:t>level of evidence required to establish miRNA–target relationships is set too </a:t>
            </a:r>
            <a:r>
              <a:rPr lang="en-IE" sz="2800" b="1" dirty="0" smtClean="0">
                <a:latin typeface="Times New Roman" panose="02020603050405020304" pitchFamily="18" charset="0"/>
              </a:rPr>
              <a:t>low</a:t>
            </a:r>
            <a:r>
              <a:rPr lang="en-IE" b="1" dirty="0"/>
              <a:t>, genuine interactions become obscured by noise</a:t>
            </a:r>
            <a:endParaRPr lang="en-IE" b="1" dirty="0"/>
          </a:p>
        </p:txBody>
      </p:sp>
    </p:spTree>
    <p:extLst>
      <p:ext uri="{BB962C8B-B14F-4D97-AF65-F5344CB8AC3E}">
        <p14:creationId xmlns:p14="http://schemas.microsoft.com/office/powerpoint/2010/main" val="3833125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Accuracy of target prediction</a:t>
            </a:r>
            <a:endParaRPr lang="en-IE" dirty="0"/>
          </a:p>
        </p:txBody>
      </p:sp>
    </p:spTree>
    <p:extLst>
      <p:ext uri="{BB962C8B-B14F-4D97-AF65-F5344CB8AC3E}">
        <p14:creationId xmlns:p14="http://schemas.microsoft.com/office/powerpoint/2010/main" val="3464959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loud 2"/>
          <p:cNvSpPr/>
          <p:nvPr/>
        </p:nvSpPr>
        <p:spPr>
          <a:xfrm rot="11986447">
            <a:off x="215368" y="2096"/>
            <a:ext cx="1687433" cy="156729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3007 w 43256"/>
              <a:gd name="connsiteY18" fmla="*/ 10008 h 43219"/>
              <a:gd name="connsiteX19" fmla="*/ 15336 w 43256"/>
              <a:gd name="connsiteY19" fmla="*/ 6399 h 43219"/>
              <a:gd name="connsiteX20" fmla="*/ 4163 w 43256"/>
              <a:gd name="connsiteY20" fmla="*/ 15648 h 43219"/>
              <a:gd name="connsiteX21" fmla="*/ 3936 w 43256"/>
              <a:gd name="connsiteY21" fmla="*/ 14229 h 43219"/>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22492 w 43256"/>
              <a:gd name="connsiteY2" fmla="*/ 3291 h 43219"/>
              <a:gd name="connsiteX3" fmla="*/ 25785 w 43256"/>
              <a:gd name="connsiteY3" fmla="*/ 59 h 43219"/>
              <a:gd name="connsiteX4" fmla="*/ 29869 w 43256"/>
              <a:gd name="connsiteY4" fmla="*/ 2340 h 43219"/>
              <a:gd name="connsiteX5" fmla="*/ 35499 w 43256"/>
              <a:gd name="connsiteY5" fmla="*/ 549 h 43219"/>
              <a:gd name="connsiteX6" fmla="*/ 38354 w 43256"/>
              <a:gd name="connsiteY6" fmla="*/ 5435 h 43219"/>
              <a:gd name="connsiteX7" fmla="*/ 42018 w 43256"/>
              <a:gd name="connsiteY7" fmla="*/ 10177 h 43219"/>
              <a:gd name="connsiteX8" fmla="*/ 41854 w 43256"/>
              <a:gd name="connsiteY8" fmla="*/ 15319 h 43219"/>
              <a:gd name="connsiteX9" fmla="*/ 43052 w 43256"/>
              <a:gd name="connsiteY9" fmla="*/ 23181 h 43219"/>
              <a:gd name="connsiteX10" fmla="*/ 37440 w 43256"/>
              <a:gd name="connsiteY10" fmla="*/ 30063 h 43219"/>
              <a:gd name="connsiteX11" fmla="*/ 35431 w 43256"/>
              <a:gd name="connsiteY11" fmla="*/ 35960 h 43219"/>
              <a:gd name="connsiteX12" fmla="*/ 28591 w 43256"/>
              <a:gd name="connsiteY12" fmla="*/ 36674 h 43219"/>
              <a:gd name="connsiteX13" fmla="*/ 23703 w 43256"/>
              <a:gd name="connsiteY13" fmla="*/ 42965 h 43219"/>
              <a:gd name="connsiteX14" fmla="*/ 16516 w 43256"/>
              <a:gd name="connsiteY14" fmla="*/ 39125 h 43219"/>
              <a:gd name="connsiteX15" fmla="*/ 5840 w 43256"/>
              <a:gd name="connsiteY15" fmla="*/ 35331 h 43219"/>
              <a:gd name="connsiteX16" fmla="*/ 1146 w 43256"/>
              <a:gd name="connsiteY16" fmla="*/ 31109 h 43219"/>
              <a:gd name="connsiteX17" fmla="*/ 2149 w 43256"/>
              <a:gd name="connsiteY17" fmla="*/ 25410 h 43219"/>
              <a:gd name="connsiteX18" fmla="*/ 31 w 43256"/>
              <a:gd name="connsiteY18" fmla="*/ 19563 h 43219"/>
              <a:gd name="connsiteX19" fmla="*/ 3899 w 43256"/>
              <a:gd name="connsiteY19" fmla="*/ 14366 h 43219"/>
              <a:gd name="connsiteX20" fmla="*/ 3936 w 43256"/>
              <a:gd name="connsiteY20"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4163 w 43256"/>
              <a:gd name="connsiteY18" fmla="*/ 15648 h 43219"/>
              <a:gd name="connsiteX19" fmla="*/ 3936 w 43256"/>
              <a:gd name="connsiteY19" fmla="*/ 14229 h 43219"/>
              <a:gd name="connsiteX0" fmla="*/ 3936 w 43256"/>
              <a:gd name="connsiteY0" fmla="*/ 14229 h 43219"/>
              <a:gd name="connsiteX1" fmla="*/ 5659 w 43256"/>
              <a:gd name="connsiteY1" fmla="*/ 6766 h 43219"/>
              <a:gd name="connsiteX2" fmla="*/ 22492 w 43256"/>
              <a:gd name="connsiteY2" fmla="*/ 3291 h 43219"/>
              <a:gd name="connsiteX3" fmla="*/ 25785 w 43256"/>
              <a:gd name="connsiteY3" fmla="*/ 59 h 43219"/>
              <a:gd name="connsiteX4" fmla="*/ 29869 w 43256"/>
              <a:gd name="connsiteY4" fmla="*/ 2340 h 43219"/>
              <a:gd name="connsiteX5" fmla="*/ 35499 w 43256"/>
              <a:gd name="connsiteY5" fmla="*/ 549 h 43219"/>
              <a:gd name="connsiteX6" fmla="*/ 38354 w 43256"/>
              <a:gd name="connsiteY6" fmla="*/ 5435 h 43219"/>
              <a:gd name="connsiteX7" fmla="*/ 42018 w 43256"/>
              <a:gd name="connsiteY7" fmla="*/ 10177 h 43219"/>
              <a:gd name="connsiteX8" fmla="*/ 41854 w 43256"/>
              <a:gd name="connsiteY8" fmla="*/ 15319 h 43219"/>
              <a:gd name="connsiteX9" fmla="*/ 43052 w 43256"/>
              <a:gd name="connsiteY9" fmla="*/ 23181 h 43219"/>
              <a:gd name="connsiteX10" fmla="*/ 37440 w 43256"/>
              <a:gd name="connsiteY10" fmla="*/ 30063 h 43219"/>
              <a:gd name="connsiteX11" fmla="*/ 35431 w 43256"/>
              <a:gd name="connsiteY11" fmla="*/ 35960 h 43219"/>
              <a:gd name="connsiteX12" fmla="*/ 28591 w 43256"/>
              <a:gd name="connsiteY12" fmla="*/ 36674 h 43219"/>
              <a:gd name="connsiteX13" fmla="*/ 23703 w 43256"/>
              <a:gd name="connsiteY13" fmla="*/ 42965 h 43219"/>
              <a:gd name="connsiteX14" fmla="*/ 16516 w 43256"/>
              <a:gd name="connsiteY14" fmla="*/ 39125 h 43219"/>
              <a:gd name="connsiteX15" fmla="*/ 5840 w 43256"/>
              <a:gd name="connsiteY15" fmla="*/ 35331 h 43219"/>
              <a:gd name="connsiteX16" fmla="*/ 1146 w 43256"/>
              <a:gd name="connsiteY16" fmla="*/ 31109 h 43219"/>
              <a:gd name="connsiteX17" fmla="*/ 2149 w 43256"/>
              <a:gd name="connsiteY17" fmla="*/ 25410 h 43219"/>
              <a:gd name="connsiteX18" fmla="*/ 31 w 43256"/>
              <a:gd name="connsiteY18" fmla="*/ 19563 h 43219"/>
              <a:gd name="connsiteX19" fmla="*/ 3899 w 43256"/>
              <a:gd name="connsiteY19" fmla="*/ 14366 h 43219"/>
              <a:gd name="connsiteX20" fmla="*/ 3936 w 43256"/>
              <a:gd name="connsiteY20"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4163 w 43256"/>
              <a:gd name="connsiteY16" fmla="*/ 15648 h 43219"/>
              <a:gd name="connsiteX17" fmla="*/ 3936 w 43256"/>
              <a:gd name="connsiteY17" fmla="*/ 14229 h 43219"/>
              <a:gd name="connsiteX0" fmla="*/ 3936 w 43256"/>
              <a:gd name="connsiteY0" fmla="*/ 14380 h 43370"/>
              <a:gd name="connsiteX1" fmla="*/ 5659 w 43256"/>
              <a:gd name="connsiteY1" fmla="*/ 6917 h 43370"/>
              <a:gd name="connsiteX2" fmla="*/ 25785 w 43256"/>
              <a:gd name="connsiteY2" fmla="*/ 210 h 43370"/>
              <a:gd name="connsiteX3" fmla="*/ 29869 w 43256"/>
              <a:gd name="connsiteY3" fmla="*/ 2491 h 43370"/>
              <a:gd name="connsiteX4" fmla="*/ 35499 w 43256"/>
              <a:gd name="connsiteY4" fmla="*/ 700 h 43370"/>
              <a:gd name="connsiteX5" fmla="*/ 38354 w 43256"/>
              <a:gd name="connsiteY5" fmla="*/ 5586 h 43370"/>
              <a:gd name="connsiteX6" fmla="*/ 42018 w 43256"/>
              <a:gd name="connsiteY6" fmla="*/ 10328 h 43370"/>
              <a:gd name="connsiteX7" fmla="*/ 41854 w 43256"/>
              <a:gd name="connsiteY7" fmla="*/ 15470 h 43370"/>
              <a:gd name="connsiteX8" fmla="*/ 43052 w 43256"/>
              <a:gd name="connsiteY8" fmla="*/ 23332 h 43370"/>
              <a:gd name="connsiteX9" fmla="*/ 37440 w 43256"/>
              <a:gd name="connsiteY9" fmla="*/ 30214 h 43370"/>
              <a:gd name="connsiteX10" fmla="*/ 35431 w 43256"/>
              <a:gd name="connsiteY10" fmla="*/ 36111 h 43370"/>
              <a:gd name="connsiteX11" fmla="*/ 28591 w 43256"/>
              <a:gd name="connsiteY11" fmla="*/ 36825 h 43370"/>
              <a:gd name="connsiteX12" fmla="*/ 23703 w 43256"/>
              <a:gd name="connsiteY12" fmla="*/ 43116 h 43370"/>
              <a:gd name="connsiteX13" fmla="*/ 16516 w 43256"/>
              <a:gd name="connsiteY13" fmla="*/ 39276 h 43370"/>
              <a:gd name="connsiteX14" fmla="*/ 5840 w 43256"/>
              <a:gd name="connsiteY14" fmla="*/ 35482 h 43370"/>
              <a:gd name="connsiteX15" fmla="*/ 1146 w 43256"/>
              <a:gd name="connsiteY15" fmla="*/ 31260 h 43370"/>
              <a:gd name="connsiteX16" fmla="*/ 2149 w 43256"/>
              <a:gd name="connsiteY16" fmla="*/ 25561 h 43370"/>
              <a:gd name="connsiteX17" fmla="*/ 31 w 43256"/>
              <a:gd name="connsiteY17" fmla="*/ 19714 h 43370"/>
              <a:gd name="connsiteX18" fmla="*/ 3899 w 43256"/>
              <a:gd name="connsiteY18" fmla="*/ 14517 h 43370"/>
              <a:gd name="connsiteX19" fmla="*/ 3936 w 43256"/>
              <a:gd name="connsiteY19" fmla="*/ 14380 h 43370"/>
              <a:gd name="connsiteX0" fmla="*/ 4729 w 43256"/>
              <a:gd name="connsiteY0" fmla="*/ 26187 h 43370"/>
              <a:gd name="connsiteX1" fmla="*/ 2196 w 43256"/>
              <a:gd name="connsiteY1" fmla="*/ 25390 h 43370"/>
              <a:gd name="connsiteX2" fmla="*/ 6964 w 43256"/>
              <a:gd name="connsiteY2" fmla="*/ 34909 h 43370"/>
              <a:gd name="connsiteX3" fmla="*/ 5856 w 43256"/>
              <a:gd name="connsiteY3" fmla="*/ 35290 h 43370"/>
              <a:gd name="connsiteX4" fmla="*/ 16514 w 43256"/>
              <a:gd name="connsiteY4" fmla="*/ 39100 h 43370"/>
              <a:gd name="connsiteX5" fmla="*/ 15846 w 43256"/>
              <a:gd name="connsiteY5" fmla="*/ 37360 h 43370"/>
              <a:gd name="connsiteX6" fmla="*/ 28863 w 43256"/>
              <a:gd name="connsiteY6" fmla="*/ 34761 h 43370"/>
              <a:gd name="connsiteX7" fmla="*/ 28596 w 43256"/>
              <a:gd name="connsiteY7" fmla="*/ 36670 h 43370"/>
              <a:gd name="connsiteX8" fmla="*/ 34165 w 43256"/>
              <a:gd name="connsiteY8" fmla="*/ 22964 h 43370"/>
              <a:gd name="connsiteX9" fmla="*/ 37416 w 43256"/>
              <a:gd name="connsiteY9" fmla="*/ 30100 h 43370"/>
              <a:gd name="connsiteX10" fmla="*/ 41834 w 43256"/>
              <a:gd name="connsiteY10" fmla="*/ 15364 h 43370"/>
              <a:gd name="connsiteX11" fmla="*/ 40386 w 43256"/>
              <a:gd name="connsiteY11" fmla="*/ 18040 h 43370"/>
              <a:gd name="connsiteX12" fmla="*/ 38360 w 43256"/>
              <a:gd name="connsiteY12" fmla="*/ 5436 h 43370"/>
              <a:gd name="connsiteX13" fmla="*/ 38436 w 43256"/>
              <a:gd name="connsiteY13" fmla="*/ 6700 h 43370"/>
              <a:gd name="connsiteX14" fmla="*/ 29114 w 43256"/>
              <a:gd name="connsiteY14" fmla="*/ 3962 h 43370"/>
              <a:gd name="connsiteX15" fmla="*/ 29856 w 43256"/>
              <a:gd name="connsiteY15" fmla="*/ 2350 h 43370"/>
              <a:gd name="connsiteX16" fmla="*/ 4163 w 43256"/>
              <a:gd name="connsiteY16" fmla="*/ 15799 h 43370"/>
              <a:gd name="connsiteX17" fmla="*/ 3936 w 43256"/>
              <a:gd name="connsiteY17" fmla="*/ 14380 h 43370"/>
              <a:gd name="connsiteX0" fmla="*/ 3936 w 43256"/>
              <a:gd name="connsiteY0" fmla="*/ 14380 h 43370"/>
              <a:gd name="connsiteX1" fmla="*/ 5659 w 43256"/>
              <a:gd name="connsiteY1" fmla="*/ 6917 h 43370"/>
              <a:gd name="connsiteX2" fmla="*/ 25785 w 43256"/>
              <a:gd name="connsiteY2" fmla="*/ 210 h 43370"/>
              <a:gd name="connsiteX3" fmla="*/ 29869 w 43256"/>
              <a:gd name="connsiteY3" fmla="*/ 2491 h 43370"/>
              <a:gd name="connsiteX4" fmla="*/ 35499 w 43256"/>
              <a:gd name="connsiteY4" fmla="*/ 700 h 43370"/>
              <a:gd name="connsiteX5" fmla="*/ 38354 w 43256"/>
              <a:gd name="connsiteY5" fmla="*/ 5586 h 43370"/>
              <a:gd name="connsiteX6" fmla="*/ 42018 w 43256"/>
              <a:gd name="connsiteY6" fmla="*/ 10328 h 43370"/>
              <a:gd name="connsiteX7" fmla="*/ 41854 w 43256"/>
              <a:gd name="connsiteY7" fmla="*/ 15470 h 43370"/>
              <a:gd name="connsiteX8" fmla="*/ 43052 w 43256"/>
              <a:gd name="connsiteY8" fmla="*/ 23332 h 43370"/>
              <a:gd name="connsiteX9" fmla="*/ 37440 w 43256"/>
              <a:gd name="connsiteY9" fmla="*/ 30214 h 43370"/>
              <a:gd name="connsiteX10" fmla="*/ 35431 w 43256"/>
              <a:gd name="connsiteY10" fmla="*/ 36111 h 43370"/>
              <a:gd name="connsiteX11" fmla="*/ 28591 w 43256"/>
              <a:gd name="connsiteY11" fmla="*/ 36825 h 43370"/>
              <a:gd name="connsiteX12" fmla="*/ 23703 w 43256"/>
              <a:gd name="connsiteY12" fmla="*/ 43116 h 43370"/>
              <a:gd name="connsiteX13" fmla="*/ 16516 w 43256"/>
              <a:gd name="connsiteY13" fmla="*/ 39276 h 43370"/>
              <a:gd name="connsiteX14" fmla="*/ 5840 w 43256"/>
              <a:gd name="connsiteY14" fmla="*/ 35482 h 43370"/>
              <a:gd name="connsiteX15" fmla="*/ 1146 w 43256"/>
              <a:gd name="connsiteY15" fmla="*/ 31260 h 43370"/>
              <a:gd name="connsiteX16" fmla="*/ 2149 w 43256"/>
              <a:gd name="connsiteY16" fmla="*/ 25561 h 43370"/>
              <a:gd name="connsiteX17" fmla="*/ 31 w 43256"/>
              <a:gd name="connsiteY17" fmla="*/ 19714 h 43370"/>
              <a:gd name="connsiteX18" fmla="*/ 3899 w 43256"/>
              <a:gd name="connsiteY18" fmla="*/ 14517 h 43370"/>
              <a:gd name="connsiteX19" fmla="*/ 3936 w 43256"/>
              <a:gd name="connsiteY19" fmla="*/ 14380 h 43370"/>
              <a:gd name="connsiteX0" fmla="*/ 4729 w 43256"/>
              <a:gd name="connsiteY0" fmla="*/ 26187 h 43370"/>
              <a:gd name="connsiteX1" fmla="*/ 2196 w 43256"/>
              <a:gd name="connsiteY1" fmla="*/ 25390 h 43370"/>
              <a:gd name="connsiteX2" fmla="*/ 6964 w 43256"/>
              <a:gd name="connsiteY2" fmla="*/ 34909 h 43370"/>
              <a:gd name="connsiteX3" fmla="*/ 5856 w 43256"/>
              <a:gd name="connsiteY3" fmla="*/ 35290 h 43370"/>
              <a:gd name="connsiteX4" fmla="*/ 16514 w 43256"/>
              <a:gd name="connsiteY4" fmla="*/ 39100 h 43370"/>
              <a:gd name="connsiteX5" fmla="*/ 15846 w 43256"/>
              <a:gd name="connsiteY5" fmla="*/ 37360 h 43370"/>
              <a:gd name="connsiteX6" fmla="*/ 28863 w 43256"/>
              <a:gd name="connsiteY6" fmla="*/ 34761 h 43370"/>
              <a:gd name="connsiteX7" fmla="*/ 28596 w 43256"/>
              <a:gd name="connsiteY7" fmla="*/ 36670 h 43370"/>
              <a:gd name="connsiteX8" fmla="*/ 34165 w 43256"/>
              <a:gd name="connsiteY8" fmla="*/ 22964 h 43370"/>
              <a:gd name="connsiteX9" fmla="*/ 37416 w 43256"/>
              <a:gd name="connsiteY9" fmla="*/ 30100 h 43370"/>
              <a:gd name="connsiteX10" fmla="*/ 41834 w 43256"/>
              <a:gd name="connsiteY10" fmla="*/ 15364 h 43370"/>
              <a:gd name="connsiteX11" fmla="*/ 40386 w 43256"/>
              <a:gd name="connsiteY11" fmla="*/ 18040 h 43370"/>
              <a:gd name="connsiteX12" fmla="*/ 38360 w 43256"/>
              <a:gd name="connsiteY12" fmla="*/ 5436 h 43370"/>
              <a:gd name="connsiteX13" fmla="*/ 38436 w 43256"/>
              <a:gd name="connsiteY13" fmla="*/ 6700 h 43370"/>
              <a:gd name="connsiteX14" fmla="*/ 4163 w 43256"/>
              <a:gd name="connsiteY14" fmla="*/ 15799 h 43370"/>
              <a:gd name="connsiteX15" fmla="*/ 3936 w 43256"/>
              <a:gd name="connsiteY15" fmla="*/ 14380 h 43370"/>
              <a:gd name="connsiteX0" fmla="*/ 3936 w 43256"/>
              <a:gd name="connsiteY0" fmla="*/ 14706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17" fmla="*/ 3899 w 43256"/>
              <a:gd name="connsiteY17" fmla="*/ 14843 h 43696"/>
              <a:gd name="connsiteX18" fmla="*/ 3936 w 43256"/>
              <a:gd name="connsiteY18" fmla="*/ 14706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10" fmla="*/ 41834 w 43256"/>
              <a:gd name="connsiteY10" fmla="*/ 15690 h 43696"/>
              <a:gd name="connsiteX11" fmla="*/ 40386 w 43256"/>
              <a:gd name="connsiteY11" fmla="*/ 18366 h 43696"/>
              <a:gd name="connsiteX12" fmla="*/ 38360 w 43256"/>
              <a:gd name="connsiteY12" fmla="*/ 5762 h 43696"/>
              <a:gd name="connsiteX13" fmla="*/ 38436 w 43256"/>
              <a:gd name="connsiteY13" fmla="*/ 7026 h 43696"/>
              <a:gd name="connsiteX14" fmla="*/ 4163 w 43256"/>
              <a:gd name="connsiteY14" fmla="*/ 16125 h 43696"/>
              <a:gd name="connsiteX15" fmla="*/ 3936 w 43256"/>
              <a:gd name="connsiteY15" fmla="*/ 14706 h 43696"/>
              <a:gd name="connsiteX0" fmla="*/ 3936 w 43256"/>
              <a:gd name="connsiteY0" fmla="*/ 14706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17" fmla="*/ 3899 w 43256"/>
              <a:gd name="connsiteY17" fmla="*/ 14843 h 43696"/>
              <a:gd name="connsiteX18" fmla="*/ 3936 w 43256"/>
              <a:gd name="connsiteY18" fmla="*/ 14706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10" fmla="*/ 41834 w 43256"/>
              <a:gd name="connsiteY10" fmla="*/ 15690 h 43696"/>
              <a:gd name="connsiteX11" fmla="*/ 40386 w 43256"/>
              <a:gd name="connsiteY11" fmla="*/ 18366 h 43696"/>
              <a:gd name="connsiteX12" fmla="*/ 38360 w 43256"/>
              <a:gd name="connsiteY12" fmla="*/ 5762 h 43696"/>
              <a:gd name="connsiteX13" fmla="*/ 38436 w 43256"/>
              <a:gd name="connsiteY13" fmla="*/ 7026 h 43696"/>
              <a:gd name="connsiteX0" fmla="*/ 3899 w 43256"/>
              <a:gd name="connsiteY0" fmla="*/ 14843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17" fmla="*/ 3899 w 43256"/>
              <a:gd name="connsiteY17" fmla="*/ 14843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10" fmla="*/ 41834 w 43256"/>
              <a:gd name="connsiteY10" fmla="*/ 15690 h 43696"/>
              <a:gd name="connsiteX11" fmla="*/ 40386 w 43256"/>
              <a:gd name="connsiteY11" fmla="*/ 18366 h 43696"/>
              <a:gd name="connsiteX12" fmla="*/ 38360 w 43256"/>
              <a:gd name="connsiteY12" fmla="*/ 5762 h 43696"/>
              <a:gd name="connsiteX13" fmla="*/ 38436 w 43256"/>
              <a:gd name="connsiteY13" fmla="*/ 702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10" fmla="*/ 41834 w 43256"/>
              <a:gd name="connsiteY10" fmla="*/ 15690 h 43696"/>
              <a:gd name="connsiteX11" fmla="*/ 40386 w 43256"/>
              <a:gd name="connsiteY11" fmla="*/ 18366 h 43696"/>
              <a:gd name="connsiteX12" fmla="*/ 38360 w 43256"/>
              <a:gd name="connsiteY12" fmla="*/ 5762 h 43696"/>
              <a:gd name="connsiteX13" fmla="*/ 38436 w 43256"/>
              <a:gd name="connsiteY13" fmla="*/ 702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10" fmla="*/ 41834 w 43256"/>
              <a:gd name="connsiteY10" fmla="*/ 15690 h 43696"/>
              <a:gd name="connsiteX11" fmla="*/ 40386 w 43256"/>
              <a:gd name="connsiteY11" fmla="*/ 1836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8" fmla="*/ 34165 w 43256"/>
              <a:gd name="connsiteY8" fmla="*/ 23290 h 43696"/>
              <a:gd name="connsiteX9" fmla="*/ 37416 w 43256"/>
              <a:gd name="connsiteY9" fmla="*/ 3042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6" fmla="*/ 28863 w 43256"/>
              <a:gd name="connsiteY6" fmla="*/ 35087 h 43696"/>
              <a:gd name="connsiteX7" fmla="*/ 28596 w 43256"/>
              <a:gd name="connsiteY7" fmla="*/ 3699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4" fmla="*/ 16514 w 43256"/>
              <a:gd name="connsiteY4" fmla="*/ 39426 h 43696"/>
              <a:gd name="connsiteX5" fmla="*/ 15846 w 43256"/>
              <a:gd name="connsiteY5" fmla="*/ 3768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2" fmla="*/ 6964 w 43256"/>
              <a:gd name="connsiteY2" fmla="*/ 35235 h 43696"/>
              <a:gd name="connsiteX3" fmla="*/ 5856 w 43256"/>
              <a:gd name="connsiteY3" fmla="*/ 35616 h 43696"/>
              <a:gd name="connsiteX0" fmla="*/ 31 w 43256"/>
              <a:gd name="connsiteY0" fmla="*/ 20040 h 43696"/>
              <a:gd name="connsiteX1" fmla="*/ 5659 w 43256"/>
              <a:gd name="connsiteY1" fmla="*/ 7243 h 43696"/>
              <a:gd name="connsiteX2" fmla="*/ 25785 w 43256"/>
              <a:gd name="connsiteY2" fmla="*/ 536 h 43696"/>
              <a:gd name="connsiteX3" fmla="*/ 35499 w 43256"/>
              <a:gd name="connsiteY3" fmla="*/ 1026 h 43696"/>
              <a:gd name="connsiteX4" fmla="*/ 38354 w 43256"/>
              <a:gd name="connsiteY4" fmla="*/ 5912 h 43696"/>
              <a:gd name="connsiteX5" fmla="*/ 42018 w 43256"/>
              <a:gd name="connsiteY5" fmla="*/ 10654 h 43696"/>
              <a:gd name="connsiteX6" fmla="*/ 41854 w 43256"/>
              <a:gd name="connsiteY6" fmla="*/ 15796 h 43696"/>
              <a:gd name="connsiteX7" fmla="*/ 43052 w 43256"/>
              <a:gd name="connsiteY7" fmla="*/ 23658 h 43696"/>
              <a:gd name="connsiteX8" fmla="*/ 37440 w 43256"/>
              <a:gd name="connsiteY8" fmla="*/ 30540 h 43696"/>
              <a:gd name="connsiteX9" fmla="*/ 35431 w 43256"/>
              <a:gd name="connsiteY9" fmla="*/ 36437 h 43696"/>
              <a:gd name="connsiteX10" fmla="*/ 28591 w 43256"/>
              <a:gd name="connsiteY10" fmla="*/ 37151 h 43696"/>
              <a:gd name="connsiteX11" fmla="*/ 23703 w 43256"/>
              <a:gd name="connsiteY11" fmla="*/ 43442 h 43696"/>
              <a:gd name="connsiteX12" fmla="*/ 16516 w 43256"/>
              <a:gd name="connsiteY12" fmla="*/ 39602 h 43696"/>
              <a:gd name="connsiteX13" fmla="*/ 5840 w 43256"/>
              <a:gd name="connsiteY13" fmla="*/ 35808 h 43696"/>
              <a:gd name="connsiteX14" fmla="*/ 1146 w 43256"/>
              <a:gd name="connsiteY14" fmla="*/ 31586 h 43696"/>
              <a:gd name="connsiteX15" fmla="*/ 2149 w 43256"/>
              <a:gd name="connsiteY15" fmla="*/ 25887 h 43696"/>
              <a:gd name="connsiteX16" fmla="*/ 31 w 43256"/>
              <a:gd name="connsiteY16" fmla="*/ 20040 h 43696"/>
              <a:gd name="connsiteX0" fmla="*/ 4729 w 43256"/>
              <a:gd name="connsiteY0" fmla="*/ 26513 h 43696"/>
              <a:gd name="connsiteX1" fmla="*/ 2196 w 43256"/>
              <a:gd name="connsiteY1" fmla="*/ 25716 h 43696"/>
              <a:gd name="connsiteX0" fmla="*/ 1178 w 42285"/>
              <a:gd name="connsiteY0" fmla="*/ 25887 h 43696"/>
              <a:gd name="connsiteX1" fmla="*/ 4688 w 42285"/>
              <a:gd name="connsiteY1" fmla="*/ 7243 h 43696"/>
              <a:gd name="connsiteX2" fmla="*/ 24814 w 42285"/>
              <a:gd name="connsiteY2" fmla="*/ 536 h 43696"/>
              <a:gd name="connsiteX3" fmla="*/ 34528 w 42285"/>
              <a:gd name="connsiteY3" fmla="*/ 1026 h 43696"/>
              <a:gd name="connsiteX4" fmla="*/ 37383 w 42285"/>
              <a:gd name="connsiteY4" fmla="*/ 5912 h 43696"/>
              <a:gd name="connsiteX5" fmla="*/ 41047 w 42285"/>
              <a:gd name="connsiteY5" fmla="*/ 10654 h 43696"/>
              <a:gd name="connsiteX6" fmla="*/ 40883 w 42285"/>
              <a:gd name="connsiteY6" fmla="*/ 15796 h 43696"/>
              <a:gd name="connsiteX7" fmla="*/ 42081 w 42285"/>
              <a:gd name="connsiteY7" fmla="*/ 23658 h 43696"/>
              <a:gd name="connsiteX8" fmla="*/ 36469 w 42285"/>
              <a:gd name="connsiteY8" fmla="*/ 30540 h 43696"/>
              <a:gd name="connsiteX9" fmla="*/ 34460 w 42285"/>
              <a:gd name="connsiteY9" fmla="*/ 36437 h 43696"/>
              <a:gd name="connsiteX10" fmla="*/ 27620 w 42285"/>
              <a:gd name="connsiteY10" fmla="*/ 37151 h 43696"/>
              <a:gd name="connsiteX11" fmla="*/ 22732 w 42285"/>
              <a:gd name="connsiteY11" fmla="*/ 43442 h 43696"/>
              <a:gd name="connsiteX12" fmla="*/ 15545 w 42285"/>
              <a:gd name="connsiteY12" fmla="*/ 39602 h 43696"/>
              <a:gd name="connsiteX13" fmla="*/ 4869 w 42285"/>
              <a:gd name="connsiteY13" fmla="*/ 35808 h 43696"/>
              <a:gd name="connsiteX14" fmla="*/ 175 w 42285"/>
              <a:gd name="connsiteY14" fmla="*/ 31586 h 43696"/>
              <a:gd name="connsiteX15" fmla="*/ 1178 w 42285"/>
              <a:gd name="connsiteY15" fmla="*/ 25887 h 43696"/>
              <a:gd name="connsiteX0" fmla="*/ 3758 w 42285"/>
              <a:gd name="connsiteY0" fmla="*/ 26513 h 43696"/>
              <a:gd name="connsiteX1" fmla="*/ 1225 w 42285"/>
              <a:gd name="connsiteY1" fmla="*/ 25716 h 43696"/>
              <a:gd name="connsiteX0" fmla="*/ 1178 w 42285"/>
              <a:gd name="connsiteY0" fmla="*/ 25887 h 43696"/>
              <a:gd name="connsiteX1" fmla="*/ 4688 w 42285"/>
              <a:gd name="connsiteY1" fmla="*/ 7243 h 43696"/>
              <a:gd name="connsiteX2" fmla="*/ 24814 w 42285"/>
              <a:gd name="connsiteY2" fmla="*/ 536 h 43696"/>
              <a:gd name="connsiteX3" fmla="*/ 34528 w 42285"/>
              <a:gd name="connsiteY3" fmla="*/ 1026 h 43696"/>
              <a:gd name="connsiteX4" fmla="*/ 37383 w 42285"/>
              <a:gd name="connsiteY4" fmla="*/ 5912 h 43696"/>
              <a:gd name="connsiteX5" fmla="*/ 41047 w 42285"/>
              <a:gd name="connsiteY5" fmla="*/ 10654 h 43696"/>
              <a:gd name="connsiteX6" fmla="*/ 40883 w 42285"/>
              <a:gd name="connsiteY6" fmla="*/ 15796 h 43696"/>
              <a:gd name="connsiteX7" fmla="*/ 42081 w 42285"/>
              <a:gd name="connsiteY7" fmla="*/ 23658 h 43696"/>
              <a:gd name="connsiteX8" fmla="*/ 36469 w 42285"/>
              <a:gd name="connsiteY8" fmla="*/ 30540 h 43696"/>
              <a:gd name="connsiteX9" fmla="*/ 34460 w 42285"/>
              <a:gd name="connsiteY9" fmla="*/ 36437 h 43696"/>
              <a:gd name="connsiteX10" fmla="*/ 27620 w 42285"/>
              <a:gd name="connsiteY10" fmla="*/ 37151 h 43696"/>
              <a:gd name="connsiteX11" fmla="*/ 22732 w 42285"/>
              <a:gd name="connsiteY11" fmla="*/ 43442 h 43696"/>
              <a:gd name="connsiteX12" fmla="*/ 15545 w 42285"/>
              <a:gd name="connsiteY12" fmla="*/ 39602 h 43696"/>
              <a:gd name="connsiteX13" fmla="*/ 4869 w 42285"/>
              <a:gd name="connsiteY13" fmla="*/ 35808 h 43696"/>
              <a:gd name="connsiteX14" fmla="*/ 175 w 42285"/>
              <a:gd name="connsiteY14" fmla="*/ 31586 h 43696"/>
              <a:gd name="connsiteX15" fmla="*/ 1178 w 42285"/>
              <a:gd name="connsiteY15" fmla="*/ 25887 h 43696"/>
              <a:gd name="connsiteX0" fmla="*/ 3758 w 42285"/>
              <a:gd name="connsiteY0" fmla="*/ 26513 h 43696"/>
              <a:gd name="connsiteX1" fmla="*/ 5939 w 42285"/>
              <a:gd name="connsiteY1" fmla="*/ 24211 h 43696"/>
              <a:gd name="connsiteX0" fmla="*/ 247 w 45125"/>
              <a:gd name="connsiteY0" fmla="*/ 14733 h 43696"/>
              <a:gd name="connsiteX1" fmla="*/ 7528 w 45125"/>
              <a:gd name="connsiteY1" fmla="*/ 7243 h 43696"/>
              <a:gd name="connsiteX2" fmla="*/ 27654 w 45125"/>
              <a:gd name="connsiteY2" fmla="*/ 536 h 43696"/>
              <a:gd name="connsiteX3" fmla="*/ 37368 w 45125"/>
              <a:gd name="connsiteY3" fmla="*/ 1026 h 43696"/>
              <a:gd name="connsiteX4" fmla="*/ 40223 w 45125"/>
              <a:gd name="connsiteY4" fmla="*/ 5912 h 43696"/>
              <a:gd name="connsiteX5" fmla="*/ 43887 w 45125"/>
              <a:gd name="connsiteY5" fmla="*/ 10654 h 43696"/>
              <a:gd name="connsiteX6" fmla="*/ 43723 w 45125"/>
              <a:gd name="connsiteY6" fmla="*/ 15796 h 43696"/>
              <a:gd name="connsiteX7" fmla="*/ 44921 w 45125"/>
              <a:gd name="connsiteY7" fmla="*/ 23658 h 43696"/>
              <a:gd name="connsiteX8" fmla="*/ 39309 w 45125"/>
              <a:gd name="connsiteY8" fmla="*/ 30540 h 43696"/>
              <a:gd name="connsiteX9" fmla="*/ 37300 w 45125"/>
              <a:gd name="connsiteY9" fmla="*/ 36437 h 43696"/>
              <a:gd name="connsiteX10" fmla="*/ 30460 w 45125"/>
              <a:gd name="connsiteY10" fmla="*/ 37151 h 43696"/>
              <a:gd name="connsiteX11" fmla="*/ 25572 w 45125"/>
              <a:gd name="connsiteY11" fmla="*/ 43442 h 43696"/>
              <a:gd name="connsiteX12" fmla="*/ 18385 w 45125"/>
              <a:gd name="connsiteY12" fmla="*/ 39602 h 43696"/>
              <a:gd name="connsiteX13" fmla="*/ 7709 w 45125"/>
              <a:gd name="connsiteY13" fmla="*/ 35808 h 43696"/>
              <a:gd name="connsiteX14" fmla="*/ 3015 w 45125"/>
              <a:gd name="connsiteY14" fmla="*/ 31586 h 43696"/>
              <a:gd name="connsiteX15" fmla="*/ 247 w 45125"/>
              <a:gd name="connsiteY15" fmla="*/ 14733 h 43696"/>
              <a:gd name="connsiteX0" fmla="*/ 6598 w 45125"/>
              <a:gd name="connsiteY0" fmla="*/ 26513 h 43696"/>
              <a:gd name="connsiteX1" fmla="*/ 8779 w 45125"/>
              <a:gd name="connsiteY1" fmla="*/ 24211 h 43696"/>
              <a:gd name="connsiteX0" fmla="*/ 247 w 45125"/>
              <a:gd name="connsiteY0" fmla="*/ 14976 h 43939"/>
              <a:gd name="connsiteX1" fmla="*/ 7528 w 45125"/>
              <a:gd name="connsiteY1" fmla="*/ 7486 h 43939"/>
              <a:gd name="connsiteX2" fmla="*/ 27654 w 45125"/>
              <a:gd name="connsiteY2" fmla="*/ 779 h 43939"/>
              <a:gd name="connsiteX3" fmla="*/ 37368 w 45125"/>
              <a:gd name="connsiteY3" fmla="*/ 1269 h 43939"/>
              <a:gd name="connsiteX4" fmla="*/ 43887 w 45125"/>
              <a:gd name="connsiteY4" fmla="*/ 10897 h 43939"/>
              <a:gd name="connsiteX5" fmla="*/ 43723 w 45125"/>
              <a:gd name="connsiteY5" fmla="*/ 16039 h 43939"/>
              <a:gd name="connsiteX6" fmla="*/ 44921 w 45125"/>
              <a:gd name="connsiteY6" fmla="*/ 23901 h 43939"/>
              <a:gd name="connsiteX7" fmla="*/ 39309 w 45125"/>
              <a:gd name="connsiteY7" fmla="*/ 30783 h 43939"/>
              <a:gd name="connsiteX8" fmla="*/ 37300 w 45125"/>
              <a:gd name="connsiteY8" fmla="*/ 36680 h 43939"/>
              <a:gd name="connsiteX9" fmla="*/ 30460 w 45125"/>
              <a:gd name="connsiteY9" fmla="*/ 37394 h 43939"/>
              <a:gd name="connsiteX10" fmla="*/ 25572 w 45125"/>
              <a:gd name="connsiteY10" fmla="*/ 43685 h 43939"/>
              <a:gd name="connsiteX11" fmla="*/ 18385 w 45125"/>
              <a:gd name="connsiteY11" fmla="*/ 39845 h 43939"/>
              <a:gd name="connsiteX12" fmla="*/ 7709 w 45125"/>
              <a:gd name="connsiteY12" fmla="*/ 36051 h 43939"/>
              <a:gd name="connsiteX13" fmla="*/ 3015 w 45125"/>
              <a:gd name="connsiteY13" fmla="*/ 31829 h 43939"/>
              <a:gd name="connsiteX14" fmla="*/ 247 w 45125"/>
              <a:gd name="connsiteY14" fmla="*/ 14976 h 43939"/>
              <a:gd name="connsiteX0" fmla="*/ 6598 w 45125"/>
              <a:gd name="connsiteY0" fmla="*/ 26756 h 43939"/>
              <a:gd name="connsiteX1" fmla="*/ 8779 w 45125"/>
              <a:gd name="connsiteY1" fmla="*/ 24454 h 43939"/>
              <a:gd name="connsiteX0" fmla="*/ 247 w 45272"/>
              <a:gd name="connsiteY0" fmla="*/ 14976 h 43939"/>
              <a:gd name="connsiteX1" fmla="*/ 7528 w 45272"/>
              <a:gd name="connsiteY1" fmla="*/ 7486 h 43939"/>
              <a:gd name="connsiteX2" fmla="*/ 27654 w 45272"/>
              <a:gd name="connsiteY2" fmla="*/ 779 h 43939"/>
              <a:gd name="connsiteX3" fmla="*/ 37368 w 45272"/>
              <a:gd name="connsiteY3" fmla="*/ 1269 h 43939"/>
              <a:gd name="connsiteX4" fmla="*/ 43887 w 45272"/>
              <a:gd name="connsiteY4" fmla="*/ 10897 h 43939"/>
              <a:gd name="connsiteX5" fmla="*/ 44921 w 45272"/>
              <a:gd name="connsiteY5" fmla="*/ 23901 h 43939"/>
              <a:gd name="connsiteX6" fmla="*/ 39309 w 45272"/>
              <a:gd name="connsiteY6" fmla="*/ 30783 h 43939"/>
              <a:gd name="connsiteX7" fmla="*/ 37300 w 45272"/>
              <a:gd name="connsiteY7" fmla="*/ 36680 h 43939"/>
              <a:gd name="connsiteX8" fmla="*/ 30460 w 45272"/>
              <a:gd name="connsiteY8" fmla="*/ 37394 h 43939"/>
              <a:gd name="connsiteX9" fmla="*/ 25572 w 45272"/>
              <a:gd name="connsiteY9" fmla="*/ 43685 h 43939"/>
              <a:gd name="connsiteX10" fmla="*/ 18385 w 45272"/>
              <a:gd name="connsiteY10" fmla="*/ 39845 h 43939"/>
              <a:gd name="connsiteX11" fmla="*/ 7709 w 45272"/>
              <a:gd name="connsiteY11" fmla="*/ 36051 h 43939"/>
              <a:gd name="connsiteX12" fmla="*/ 3015 w 45272"/>
              <a:gd name="connsiteY12" fmla="*/ 31829 h 43939"/>
              <a:gd name="connsiteX13" fmla="*/ 247 w 45272"/>
              <a:gd name="connsiteY13" fmla="*/ 14976 h 43939"/>
              <a:gd name="connsiteX0" fmla="*/ 6598 w 45272"/>
              <a:gd name="connsiteY0" fmla="*/ 26756 h 43939"/>
              <a:gd name="connsiteX1" fmla="*/ 8779 w 45272"/>
              <a:gd name="connsiteY1" fmla="*/ 24454 h 43939"/>
              <a:gd name="connsiteX0" fmla="*/ 247 w 45421"/>
              <a:gd name="connsiteY0" fmla="*/ 14976 h 43939"/>
              <a:gd name="connsiteX1" fmla="*/ 7528 w 45421"/>
              <a:gd name="connsiteY1" fmla="*/ 7486 h 43939"/>
              <a:gd name="connsiteX2" fmla="*/ 27654 w 45421"/>
              <a:gd name="connsiteY2" fmla="*/ 779 h 43939"/>
              <a:gd name="connsiteX3" fmla="*/ 37368 w 45421"/>
              <a:gd name="connsiteY3" fmla="*/ 1269 h 43939"/>
              <a:gd name="connsiteX4" fmla="*/ 43887 w 45421"/>
              <a:gd name="connsiteY4" fmla="*/ 10897 h 43939"/>
              <a:gd name="connsiteX5" fmla="*/ 44921 w 45421"/>
              <a:gd name="connsiteY5" fmla="*/ 23901 h 43939"/>
              <a:gd name="connsiteX6" fmla="*/ 37300 w 45421"/>
              <a:gd name="connsiteY6" fmla="*/ 36680 h 43939"/>
              <a:gd name="connsiteX7" fmla="*/ 30460 w 45421"/>
              <a:gd name="connsiteY7" fmla="*/ 37394 h 43939"/>
              <a:gd name="connsiteX8" fmla="*/ 25572 w 45421"/>
              <a:gd name="connsiteY8" fmla="*/ 43685 h 43939"/>
              <a:gd name="connsiteX9" fmla="*/ 18385 w 45421"/>
              <a:gd name="connsiteY9" fmla="*/ 39845 h 43939"/>
              <a:gd name="connsiteX10" fmla="*/ 7709 w 45421"/>
              <a:gd name="connsiteY10" fmla="*/ 36051 h 43939"/>
              <a:gd name="connsiteX11" fmla="*/ 3015 w 45421"/>
              <a:gd name="connsiteY11" fmla="*/ 31829 h 43939"/>
              <a:gd name="connsiteX12" fmla="*/ 247 w 45421"/>
              <a:gd name="connsiteY12" fmla="*/ 14976 h 43939"/>
              <a:gd name="connsiteX0" fmla="*/ 6598 w 45421"/>
              <a:gd name="connsiteY0" fmla="*/ 26756 h 43939"/>
              <a:gd name="connsiteX1" fmla="*/ 8779 w 45421"/>
              <a:gd name="connsiteY1" fmla="*/ 24454 h 43939"/>
              <a:gd name="connsiteX0" fmla="*/ 247 w 45421"/>
              <a:gd name="connsiteY0" fmla="*/ 14976 h 43807"/>
              <a:gd name="connsiteX1" fmla="*/ 7528 w 45421"/>
              <a:gd name="connsiteY1" fmla="*/ 7486 h 43807"/>
              <a:gd name="connsiteX2" fmla="*/ 27654 w 45421"/>
              <a:gd name="connsiteY2" fmla="*/ 779 h 43807"/>
              <a:gd name="connsiteX3" fmla="*/ 37368 w 45421"/>
              <a:gd name="connsiteY3" fmla="*/ 1269 h 43807"/>
              <a:gd name="connsiteX4" fmla="*/ 43887 w 45421"/>
              <a:gd name="connsiteY4" fmla="*/ 10897 h 43807"/>
              <a:gd name="connsiteX5" fmla="*/ 44921 w 45421"/>
              <a:gd name="connsiteY5" fmla="*/ 23901 h 43807"/>
              <a:gd name="connsiteX6" fmla="*/ 37300 w 45421"/>
              <a:gd name="connsiteY6" fmla="*/ 36680 h 43807"/>
              <a:gd name="connsiteX7" fmla="*/ 25572 w 45421"/>
              <a:gd name="connsiteY7" fmla="*/ 43685 h 43807"/>
              <a:gd name="connsiteX8" fmla="*/ 18385 w 45421"/>
              <a:gd name="connsiteY8" fmla="*/ 39845 h 43807"/>
              <a:gd name="connsiteX9" fmla="*/ 7709 w 45421"/>
              <a:gd name="connsiteY9" fmla="*/ 36051 h 43807"/>
              <a:gd name="connsiteX10" fmla="*/ 3015 w 45421"/>
              <a:gd name="connsiteY10" fmla="*/ 31829 h 43807"/>
              <a:gd name="connsiteX11" fmla="*/ 247 w 45421"/>
              <a:gd name="connsiteY11" fmla="*/ 14976 h 43807"/>
              <a:gd name="connsiteX0" fmla="*/ 6598 w 45421"/>
              <a:gd name="connsiteY0" fmla="*/ 26756 h 43807"/>
              <a:gd name="connsiteX1" fmla="*/ 8779 w 45421"/>
              <a:gd name="connsiteY1" fmla="*/ 24454 h 43807"/>
              <a:gd name="connsiteX0" fmla="*/ 441 w 45615"/>
              <a:gd name="connsiteY0" fmla="*/ 14976 h 43807"/>
              <a:gd name="connsiteX1" fmla="*/ 7722 w 45615"/>
              <a:gd name="connsiteY1" fmla="*/ 7486 h 43807"/>
              <a:gd name="connsiteX2" fmla="*/ 27848 w 45615"/>
              <a:gd name="connsiteY2" fmla="*/ 779 h 43807"/>
              <a:gd name="connsiteX3" fmla="*/ 37562 w 45615"/>
              <a:gd name="connsiteY3" fmla="*/ 1269 h 43807"/>
              <a:gd name="connsiteX4" fmla="*/ 44081 w 45615"/>
              <a:gd name="connsiteY4" fmla="*/ 10897 h 43807"/>
              <a:gd name="connsiteX5" fmla="*/ 45115 w 45615"/>
              <a:gd name="connsiteY5" fmla="*/ 23901 h 43807"/>
              <a:gd name="connsiteX6" fmla="*/ 37494 w 45615"/>
              <a:gd name="connsiteY6" fmla="*/ 36680 h 43807"/>
              <a:gd name="connsiteX7" fmla="*/ 25766 w 45615"/>
              <a:gd name="connsiteY7" fmla="*/ 43685 h 43807"/>
              <a:gd name="connsiteX8" fmla="*/ 18579 w 45615"/>
              <a:gd name="connsiteY8" fmla="*/ 39845 h 43807"/>
              <a:gd name="connsiteX9" fmla="*/ 3209 w 45615"/>
              <a:gd name="connsiteY9" fmla="*/ 31829 h 43807"/>
              <a:gd name="connsiteX10" fmla="*/ 441 w 45615"/>
              <a:gd name="connsiteY10" fmla="*/ 14976 h 43807"/>
              <a:gd name="connsiteX0" fmla="*/ 6792 w 45615"/>
              <a:gd name="connsiteY0" fmla="*/ 26756 h 43807"/>
              <a:gd name="connsiteX1" fmla="*/ 8973 w 45615"/>
              <a:gd name="connsiteY1" fmla="*/ 24454 h 43807"/>
              <a:gd name="connsiteX0" fmla="*/ 381 w 45555"/>
              <a:gd name="connsiteY0" fmla="*/ 14976 h 43699"/>
              <a:gd name="connsiteX1" fmla="*/ 7662 w 45555"/>
              <a:gd name="connsiteY1" fmla="*/ 7486 h 43699"/>
              <a:gd name="connsiteX2" fmla="*/ 27788 w 45555"/>
              <a:gd name="connsiteY2" fmla="*/ 779 h 43699"/>
              <a:gd name="connsiteX3" fmla="*/ 37502 w 45555"/>
              <a:gd name="connsiteY3" fmla="*/ 1269 h 43699"/>
              <a:gd name="connsiteX4" fmla="*/ 44021 w 45555"/>
              <a:gd name="connsiteY4" fmla="*/ 10897 h 43699"/>
              <a:gd name="connsiteX5" fmla="*/ 45055 w 45555"/>
              <a:gd name="connsiteY5" fmla="*/ 23901 h 43699"/>
              <a:gd name="connsiteX6" fmla="*/ 37434 w 45555"/>
              <a:gd name="connsiteY6" fmla="*/ 36680 h 43699"/>
              <a:gd name="connsiteX7" fmla="*/ 25706 w 45555"/>
              <a:gd name="connsiteY7" fmla="*/ 43685 h 43699"/>
              <a:gd name="connsiteX8" fmla="*/ 16119 w 45555"/>
              <a:gd name="connsiteY8" fmla="*/ 34976 h 43699"/>
              <a:gd name="connsiteX9" fmla="*/ 3149 w 45555"/>
              <a:gd name="connsiteY9" fmla="*/ 31829 h 43699"/>
              <a:gd name="connsiteX10" fmla="*/ 381 w 45555"/>
              <a:gd name="connsiteY10" fmla="*/ 14976 h 43699"/>
              <a:gd name="connsiteX0" fmla="*/ 6732 w 45555"/>
              <a:gd name="connsiteY0" fmla="*/ 26756 h 43699"/>
              <a:gd name="connsiteX1" fmla="*/ 8913 w 45555"/>
              <a:gd name="connsiteY1" fmla="*/ 24454 h 43699"/>
            </a:gdLst>
            <a:ahLst/>
            <a:cxnLst>
              <a:cxn ang="0">
                <a:pos x="connsiteX0" y="connsiteY0"/>
              </a:cxn>
              <a:cxn ang="0">
                <a:pos x="connsiteX1" y="connsiteY1"/>
              </a:cxn>
            </a:cxnLst>
            <a:rect l="l" t="t" r="r" b="b"/>
            <a:pathLst>
              <a:path w="45555" h="43699">
                <a:moveTo>
                  <a:pt x="381" y="14976"/>
                </a:moveTo>
                <a:cubicBezTo>
                  <a:pt x="1133" y="10919"/>
                  <a:pt x="3094" y="9852"/>
                  <a:pt x="7662" y="7486"/>
                </a:cubicBezTo>
                <a:cubicBezTo>
                  <a:pt x="12230" y="5120"/>
                  <a:pt x="22815" y="1815"/>
                  <a:pt x="27788" y="779"/>
                </a:cubicBezTo>
                <a:cubicBezTo>
                  <a:pt x="32761" y="-257"/>
                  <a:pt x="34797" y="-417"/>
                  <a:pt x="37502" y="1269"/>
                </a:cubicBezTo>
                <a:cubicBezTo>
                  <a:pt x="40207" y="2955"/>
                  <a:pt x="42762" y="7125"/>
                  <a:pt x="44021" y="10897"/>
                </a:cubicBezTo>
                <a:cubicBezTo>
                  <a:pt x="45280" y="14669"/>
                  <a:pt x="46153" y="19604"/>
                  <a:pt x="45055" y="23901"/>
                </a:cubicBezTo>
                <a:cubicBezTo>
                  <a:pt x="43957" y="28198"/>
                  <a:pt x="40659" y="33383"/>
                  <a:pt x="37434" y="36680"/>
                </a:cubicBezTo>
                <a:cubicBezTo>
                  <a:pt x="34209" y="39977"/>
                  <a:pt x="29258" y="43969"/>
                  <a:pt x="25706" y="43685"/>
                </a:cubicBezTo>
                <a:cubicBezTo>
                  <a:pt x="22154" y="43401"/>
                  <a:pt x="17690" y="38183"/>
                  <a:pt x="16119" y="34976"/>
                </a:cubicBezTo>
                <a:cubicBezTo>
                  <a:pt x="12360" y="33000"/>
                  <a:pt x="5772" y="35162"/>
                  <a:pt x="3149" y="31829"/>
                </a:cubicBezTo>
                <a:cubicBezTo>
                  <a:pt x="526" y="28496"/>
                  <a:pt x="-672" y="16502"/>
                  <a:pt x="381" y="14976"/>
                </a:cubicBezTo>
                <a:close/>
              </a:path>
              <a:path w="45555" h="43699" fill="none" extrusionOk="0">
                <a:moveTo>
                  <a:pt x="6732" y="26756"/>
                </a:moveTo>
                <a:cubicBezTo>
                  <a:pt x="5848" y="26850"/>
                  <a:pt x="9678" y="25067"/>
                  <a:pt x="8913" y="24454"/>
                </a:cubicBezTo>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RISC</a:t>
            </a:r>
            <a:endParaRPr lang="en-IE" dirty="0"/>
          </a:p>
        </p:txBody>
      </p:sp>
    </p:spTree>
    <p:extLst>
      <p:ext uri="{BB962C8B-B14F-4D97-AF65-F5344CB8AC3E}">
        <p14:creationId xmlns:p14="http://schemas.microsoft.com/office/powerpoint/2010/main" val="2859332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8263" y="743970"/>
            <a:ext cx="6096000" cy="1477328"/>
          </a:xfrm>
          <a:prstGeom prst="rect">
            <a:avLst/>
          </a:prstGeom>
        </p:spPr>
        <p:txBody>
          <a:bodyPr>
            <a:spAutoFit/>
          </a:bodyPr>
          <a:lstStyle/>
          <a:p>
            <a:r>
              <a:rPr lang="en-IE" dirty="0">
                <a:latin typeface="Times New Roman" panose="02020603050405020304" pitchFamily="18" charset="0"/>
              </a:rPr>
              <a:t>Accurate </a:t>
            </a:r>
            <a:r>
              <a:rPr lang="en-IE" dirty="0" smtClean="0">
                <a:latin typeface="Times New Roman" panose="02020603050405020304" pitchFamily="18" charset="0"/>
              </a:rPr>
              <a:t>prediction </a:t>
            </a:r>
            <a:r>
              <a:rPr lang="en-IE" dirty="0">
                <a:latin typeface="Times New Roman" panose="02020603050405020304" pitchFamily="18" charset="0"/>
              </a:rPr>
              <a:t>is hampered by the inability to </a:t>
            </a:r>
            <a:r>
              <a:rPr lang="en-IE" b="1" dirty="0">
                <a:latin typeface="Times New Roman" panose="02020603050405020304" pitchFamily="18" charset="0"/>
              </a:rPr>
              <a:t>effectively model </a:t>
            </a:r>
            <a:r>
              <a:rPr lang="en-IE" b="1" dirty="0" smtClean="0">
                <a:latin typeface="Times New Roman" panose="02020603050405020304" pitchFamily="18" charset="0"/>
              </a:rPr>
              <a:t>secondary </a:t>
            </a:r>
            <a:r>
              <a:rPr lang="en-IE" b="1" dirty="0">
                <a:latin typeface="Times New Roman" panose="02020603050405020304" pitchFamily="18" charset="0"/>
              </a:rPr>
              <a:t>structures</a:t>
            </a:r>
            <a:r>
              <a:rPr lang="en-IE" dirty="0">
                <a:latin typeface="Times New Roman" panose="02020603050405020304" pitchFamily="18" charset="0"/>
              </a:rPr>
              <a:t> in RNA that preclude miRNA– target interaction, the influence of RNA binding proteins on target-site accessibility and the effect of competition between potential binding sites</a:t>
            </a:r>
            <a:endParaRPr lang="en-IE" dirty="0"/>
          </a:p>
        </p:txBody>
      </p:sp>
      <p:sp>
        <p:nvSpPr>
          <p:cNvPr id="3" name="Rectangle 2"/>
          <p:cNvSpPr/>
          <p:nvPr/>
        </p:nvSpPr>
        <p:spPr>
          <a:xfrm>
            <a:off x="3518263" y="2502265"/>
            <a:ext cx="6096000" cy="1200329"/>
          </a:xfrm>
          <a:prstGeom prst="rect">
            <a:avLst/>
          </a:prstGeom>
        </p:spPr>
        <p:txBody>
          <a:bodyPr>
            <a:spAutoFit/>
          </a:bodyPr>
          <a:lstStyle/>
          <a:p>
            <a:r>
              <a:rPr lang="en-IE" dirty="0">
                <a:latin typeface="Times New Roman" panose="02020603050405020304" pitchFamily="18" charset="0"/>
              </a:rPr>
              <a:t>It is made even more difficult by the occasional and unpredictable </a:t>
            </a:r>
            <a:r>
              <a:rPr lang="en-IE" dirty="0" smtClean="0">
                <a:latin typeface="Times New Roman" panose="02020603050405020304" pitchFamily="18" charset="0"/>
              </a:rPr>
              <a:t>tolerance </a:t>
            </a:r>
            <a:r>
              <a:rPr lang="en-IE" dirty="0">
                <a:latin typeface="Times New Roman" panose="02020603050405020304" pitchFamily="18" charset="0"/>
              </a:rPr>
              <a:t>of mismatches in the seed region, as well as the potential for non-seed interaction through central and 3</a:t>
            </a:r>
            <a:r>
              <a:rPr lang="en-IE" dirty="0">
                <a:latin typeface="Arial" panose="020B0604020202020204" pitchFamily="34" charset="0"/>
              </a:rPr>
              <a:t>′</a:t>
            </a:r>
            <a:r>
              <a:rPr lang="en-IE" dirty="0">
                <a:latin typeface="Times New Roman" panose="02020603050405020304" pitchFamily="18" charset="0"/>
              </a:rPr>
              <a:t> pairing</a:t>
            </a:r>
            <a:endParaRPr lang="en-IE" dirty="0"/>
          </a:p>
        </p:txBody>
      </p:sp>
    </p:spTree>
    <p:extLst>
      <p:ext uri="{BB962C8B-B14F-4D97-AF65-F5344CB8AC3E}">
        <p14:creationId xmlns:p14="http://schemas.microsoft.com/office/powerpoint/2010/main" val="837815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Indirect effects</a:t>
            </a:r>
            <a:endParaRPr lang="en-IE" dirty="0"/>
          </a:p>
        </p:txBody>
      </p:sp>
    </p:spTree>
    <p:extLst>
      <p:ext uri="{BB962C8B-B14F-4D97-AF65-F5344CB8AC3E}">
        <p14:creationId xmlns:p14="http://schemas.microsoft.com/office/powerpoint/2010/main" val="1064368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7006" y="177076"/>
            <a:ext cx="6096000" cy="1477328"/>
          </a:xfrm>
          <a:prstGeom prst="rect">
            <a:avLst/>
          </a:prstGeom>
        </p:spPr>
        <p:txBody>
          <a:bodyPr>
            <a:spAutoFit/>
          </a:bodyPr>
          <a:lstStyle/>
          <a:p>
            <a:r>
              <a:rPr lang="en-IE" dirty="0">
                <a:latin typeface="Times New Roman" panose="02020603050405020304" pitchFamily="18" charset="0"/>
              </a:rPr>
              <a:t>miRNAs act on their direct targets at the levels of both transcript stability and translational suppression, but can also initiate indirect effects on gene expression through the downstream activities </a:t>
            </a:r>
            <a:r>
              <a:rPr lang="en-IE" b="1" dirty="0">
                <a:latin typeface="Times New Roman" panose="02020603050405020304" pitchFamily="18" charset="0"/>
              </a:rPr>
              <a:t>of miRNA-targeted transcription factors</a:t>
            </a:r>
            <a:r>
              <a:rPr lang="en-IE" dirty="0">
                <a:latin typeface="Times New Roman" panose="02020603050405020304" pitchFamily="18" charset="0"/>
              </a:rPr>
              <a:t>. </a:t>
            </a:r>
            <a:endParaRPr lang="en-IE" dirty="0"/>
          </a:p>
        </p:txBody>
      </p:sp>
      <p:sp>
        <p:nvSpPr>
          <p:cNvPr id="3" name="Freeform 2"/>
          <p:cNvSpPr/>
          <p:nvPr/>
        </p:nvSpPr>
        <p:spPr>
          <a:xfrm rot="10800000" flipV="1">
            <a:off x="248193" y="2627336"/>
            <a:ext cx="8579143" cy="45719"/>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2700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Heptagon 3"/>
          <p:cNvSpPr/>
          <p:nvPr/>
        </p:nvSpPr>
        <p:spPr>
          <a:xfrm>
            <a:off x="6231824" y="2286211"/>
            <a:ext cx="655479" cy="618566"/>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8683680" y="2113670"/>
            <a:ext cx="3127779" cy="769441"/>
          </a:xfrm>
          <a:prstGeom prst="rect">
            <a:avLst/>
          </a:prstGeom>
          <a:noFill/>
        </p:spPr>
        <p:txBody>
          <a:bodyPr wrap="none" lIns="91440" tIns="45720" rIns="91440" bIns="45720">
            <a:spAutoFit/>
          </a:bodyPr>
          <a:lstStyle/>
          <a:p>
            <a:pPr algn="ctr"/>
            <a:r>
              <a:rPr lang="en-US" sz="4400" b="0" cap="none" spc="0" dirty="0" smtClean="0">
                <a:ln w="0"/>
                <a:solidFill>
                  <a:schemeClr val="accent1"/>
                </a:solidFill>
                <a:effectLst>
                  <a:outerShdw blurRad="38100" dist="25400" dir="5400000" algn="ctr" rotWithShape="0">
                    <a:srgbClr val="6E747A">
                      <a:alpha val="43000"/>
                    </a:srgbClr>
                  </a:outerShdw>
                </a:effectLst>
              </a:rPr>
              <a:t>AAAAAAAAA</a:t>
            </a:r>
          </a:p>
        </p:txBody>
      </p:sp>
      <p:sp>
        <p:nvSpPr>
          <p:cNvPr id="6" name="Oval 5"/>
          <p:cNvSpPr/>
          <p:nvPr/>
        </p:nvSpPr>
        <p:spPr>
          <a:xfrm>
            <a:off x="3189846" y="2237651"/>
            <a:ext cx="672353" cy="67235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1257893" y="2294801"/>
            <a:ext cx="1940033" cy="781050"/>
          </a:xfrm>
          <a:prstGeom prst="rect">
            <a:avLst/>
          </a:prstGeom>
          <a:noFill/>
          <a:ln w="63500" cmpd="thickThi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5’UTR</a:t>
            </a:r>
            <a:endParaRPr lang="en-IE" dirty="0">
              <a:solidFill>
                <a:schemeClr val="tx1"/>
              </a:solidFill>
            </a:endParaRPr>
          </a:p>
        </p:txBody>
      </p:sp>
      <p:sp>
        <p:nvSpPr>
          <p:cNvPr id="8" name="Rectangle 7"/>
          <p:cNvSpPr/>
          <p:nvPr/>
        </p:nvSpPr>
        <p:spPr>
          <a:xfrm>
            <a:off x="6875329" y="2259671"/>
            <a:ext cx="1940033" cy="781050"/>
          </a:xfrm>
          <a:prstGeom prst="rect">
            <a:avLst/>
          </a:prstGeom>
          <a:noFill/>
          <a:ln w="63500" cmpd="thickThi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a:solidFill>
                  <a:schemeClr val="tx1"/>
                </a:solidFill>
              </a:rPr>
              <a:t>3</a:t>
            </a:r>
            <a:r>
              <a:rPr lang="en-US" dirty="0" smtClean="0">
                <a:solidFill>
                  <a:schemeClr val="tx1"/>
                </a:solidFill>
              </a:rPr>
              <a:t>’UTR</a:t>
            </a:r>
            <a:endParaRPr lang="en-IE" dirty="0">
              <a:solidFill>
                <a:schemeClr val="tx1"/>
              </a:solidFill>
            </a:endParaRPr>
          </a:p>
        </p:txBody>
      </p:sp>
      <p:grpSp>
        <p:nvGrpSpPr>
          <p:cNvPr id="9" name="Group 8"/>
          <p:cNvGrpSpPr/>
          <p:nvPr/>
        </p:nvGrpSpPr>
        <p:grpSpPr>
          <a:xfrm>
            <a:off x="121024" y="1882587"/>
            <a:ext cx="1136869" cy="854651"/>
            <a:chOff x="1264022" y="3002237"/>
            <a:chExt cx="1223683" cy="902056"/>
          </a:xfrm>
        </p:grpSpPr>
        <p:pic>
          <p:nvPicPr>
            <p:cNvPr id="10" name="Picture 2" descr="Hat Baseball Cap Blue Clip Art at Clker.com - vector clip art online,  royalty free &amp; public dom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264022" y="3002237"/>
              <a:ext cx="1223683" cy="9020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696166" y="3120681"/>
              <a:ext cx="359394" cy="369332"/>
            </a:xfrm>
            <a:prstGeom prst="rect">
              <a:avLst/>
            </a:prstGeom>
            <a:noFill/>
          </p:spPr>
          <p:txBody>
            <a:bodyPr wrap="none" rtlCol="0">
              <a:spAutoFit/>
            </a:bodyPr>
            <a:lstStyle/>
            <a:p>
              <a:r>
                <a:rPr lang="en-US" b="1" dirty="0" smtClean="0">
                  <a:solidFill>
                    <a:schemeClr val="bg1"/>
                  </a:solidFill>
                </a:rPr>
                <a:t>5’</a:t>
              </a:r>
              <a:endParaRPr lang="en-IE" b="1" dirty="0">
                <a:solidFill>
                  <a:schemeClr val="bg1"/>
                </a:solidFill>
              </a:endParaRPr>
            </a:p>
          </p:txBody>
        </p:sp>
      </p:grpSp>
      <p:grpSp>
        <p:nvGrpSpPr>
          <p:cNvPr id="12" name="Group 11"/>
          <p:cNvGrpSpPr/>
          <p:nvPr/>
        </p:nvGrpSpPr>
        <p:grpSpPr>
          <a:xfrm rot="1488240">
            <a:off x="2159461" y="2564387"/>
            <a:ext cx="1038970" cy="3293912"/>
            <a:chOff x="4109577" y="3610076"/>
            <a:chExt cx="1038970" cy="3293912"/>
          </a:xfrm>
        </p:grpSpPr>
        <p:sp>
          <p:nvSpPr>
            <p:cNvPr id="13" name="Freeform 12"/>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4" name="Group 13"/>
            <p:cNvGrpSpPr/>
            <p:nvPr/>
          </p:nvGrpSpPr>
          <p:grpSpPr>
            <a:xfrm rot="4554080">
              <a:off x="3816038" y="3922064"/>
              <a:ext cx="1350393" cy="726418"/>
              <a:chOff x="5046054" y="1050132"/>
              <a:chExt cx="1350393" cy="726418"/>
            </a:xfrm>
          </p:grpSpPr>
          <p:grpSp>
            <p:nvGrpSpPr>
              <p:cNvPr id="18" name="Group 17"/>
              <p:cNvGrpSpPr/>
              <p:nvPr/>
            </p:nvGrpSpPr>
            <p:grpSpPr>
              <a:xfrm>
                <a:off x="5046054" y="1050132"/>
                <a:ext cx="1350393" cy="726418"/>
                <a:chOff x="5133703" y="1097280"/>
                <a:chExt cx="1262744" cy="679269"/>
              </a:xfrm>
              <a:solidFill>
                <a:schemeClr val="tx1"/>
              </a:solidFill>
            </p:grpSpPr>
            <p:sp>
              <p:nvSpPr>
                <p:cNvPr id="24" name="Oval 2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Oval 2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9" name="Group 18"/>
              <p:cNvGrpSpPr/>
              <p:nvPr/>
            </p:nvGrpSpPr>
            <p:grpSpPr>
              <a:xfrm>
                <a:off x="5091115" y="1073708"/>
                <a:ext cx="1262740" cy="679266"/>
                <a:chOff x="5133703" y="1097280"/>
                <a:chExt cx="1262744" cy="679269"/>
              </a:xfrm>
            </p:grpSpPr>
            <p:sp>
              <p:nvSpPr>
                <p:cNvPr id="22" name="Oval 2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0" name="Oval 19"/>
              <p:cNvSpPr/>
              <p:nvPr/>
            </p:nvSpPr>
            <p:spPr>
              <a:xfrm>
                <a:off x="5400835" y="109960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03751" y="111139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5" name="Group 14"/>
            <p:cNvGrpSpPr/>
            <p:nvPr/>
          </p:nvGrpSpPr>
          <p:grpSpPr>
            <a:xfrm rot="14563994">
              <a:off x="3678177" y="4250520"/>
              <a:ext cx="992461" cy="129662"/>
              <a:chOff x="3756961" y="1521856"/>
              <a:chExt cx="992461" cy="129662"/>
            </a:xfrm>
          </p:grpSpPr>
          <p:sp>
            <p:nvSpPr>
              <p:cNvPr id="16" name="Rectangle 15"/>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26" name="Group 25"/>
          <p:cNvGrpSpPr/>
          <p:nvPr/>
        </p:nvGrpSpPr>
        <p:grpSpPr>
          <a:xfrm rot="1488240">
            <a:off x="3477601" y="2446896"/>
            <a:ext cx="1038970" cy="3293912"/>
            <a:chOff x="4109577" y="3610076"/>
            <a:chExt cx="1038970" cy="3293912"/>
          </a:xfrm>
        </p:grpSpPr>
        <p:sp>
          <p:nvSpPr>
            <p:cNvPr id="27" name="Freeform 26"/>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8" name="Group 27"/>
            <p:cNvGrpSpPr/>
            <p:nvPr/>
          </p:nvGrpSpPr>
          <p:grpSpPr>
            <a:xfrm rot="4554080">
              <a:off x="3816038" y="3922064"/>
              <a:ext cx="1350393" cy="726418"/>
              <a:chOff x="5046054" y="1050132"/>
              <a:chExt cx="1350393" cy="726418"/>
            </a:xfrm>
          </p:grpSpPr>
          <p:grpSp>
            <p:nvGrpSpPr>
              <p:cNvPr id="32" name="Group 31"/>
              <p:cNvGrpSpPr/>
              <p:nvPr/>
            </p:nvGrpSpPr>
            <p:grpSpPr>
              <a:xfrm>
                <a:off x="5046054" y="1050132"/>
                <a:ext cx="1350393" cy="726418"/>
                <a:chOff x="5133703" y="1097280"/>
                <a:chExt cx="1262744" cy="679269"/>
              </a:xfrm>
              <a:solidFill>
                <a:schemeClr val="tx1"/>
              </a:solidFill>
            </p:grpSpPr>
            <p:sp>
              <p:nvSpPr>
                <p:cNvPr id="38" name="Oval 37"/>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3" name="Group 32"/>
              <p:cNvGrpSpPr/>
              <p:nvPr/>
            </p:nvGrpSpPr>
            <p:grpSpPr>
              <a:xfrm>
                <a:off x="5091115" y="1073708"/>
                <a:ext cx="1262740" cy="679266"/>
                <a:chOff x="5133703" y="1097280"/>
                <a:chExt cx="1262744" cy="679269"/>
              </a:xfrm>
            </p:grpSpPr>
            <p:sp>
              <p:nvSpPr>
                <p:cNvPr id="36" name="Oval 35"/>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Oval 36"/>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4" name="Oval 33"/>
              <p:cNvSpPr/>
              <p:nvPr/>
            </p:nvSpPr>
            <p:spPr>
              <a:xfrm>
                <a:off x="5400835" y="1099602"/>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03751" y="1111390"/>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rot="14563994">
              <a:off x="3678177" y="4250520"/>
              <a:ext cx="992461" cy="129662"/>
              <a:chOff x="3756961" y="1521856"/>
              <a:chExt cx="992461" cy="129662"/>
            </a:xfrm>
          </p:grpSpPr>
          <p:sp>
            <p:nvSpPr>
              <p:cNvPr id="30" name="Rectangle 29"/>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Rectangle 30"/>
              <p:cNvSpPr/>
              <p:nvPr/>
            </p:nvSpPr>
            <p:spPr>
              <a:xfrm rot="8806952">
                <a:off x="4139822"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50" name="Group 49"/>
          <p:cNvGrpSpPr/>
          <p:nvPr/>
        </p:nvGrpSpPr>
        <p:grpSpPr>
          <a:xfrm>
            <a:off x="5123807" y="3838603"/>
            <a:ext cx="3220552" cy="1062073"/>
            <a:chOff x="7813219" y="4932108"/>
            <a:chExt cx="3220552" cy="1062073"/>
          </a:xfrm>
        </p:grpSpPr>
        <p:sp>
          <p:nvSpPr>
            <p:cNvPr id="40" name="Freeform 39"/>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1" name="Group 40"/>
            <p:cNvGrpSpPr/>
            <p:nvPr/>
          </p:nvGrpSpPr>
          <p:grpSpPr>
            <a:xfrm>
              <a:off x="9683378" y="4932108"/>
              <a:ext cx="1350393" cy="726418"/>
              <a:chOff x="5046054" y="1050132"/>
              <a:chExt cx="1350393" cy="726418"/>
            </a:xfrm>
          </p:grpSpPr>
          <p:grpSp>
            <p:nvGrpSpPr>
              <p:cNvPr id="42" name="Group 41"/>
              <p:cNvGrpSpPr/>
              <p:nvPr/>
            </p:nvGrpSpPr>
            <p:grpSpPr>
              <a:xfrm>
                <a:off x="5046054" y="1050132"/>
                <a:ext cx="1350393" cy="726418"/>
                <a:chOff x="5133703" y="1097280"/>
                <a:chExt cx="1262744" cy="679269"/>
              </a:xfrm>
              <a:solidFill>
                <a:schemeClr val="tx1"/>
              </a:solidFill>
            </p:grpSpPr>
            <p:sp>
              <p:nvSpPr>
                <p:cNvPr id="48" name="Oval 47"/>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Oval 48"/>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43" name="Group 42"/>
              <p:cNvGrpSpPr/>
              <p:nvPr/>
            </p:nvGrpSpPr>
            <p:grpSpPr>
              <a:xfrm>
                <a:off x="5091115" y="1073708"/>
                <a:ext cx="1262740" cy="679266"/>
                <a:chOff x="5133703" y="1097280"/>
                <a:chExt cx="1262744" cy="679269"/>
              </a:xfrm>
            </p:grpSpPr>
            <p:sp>
              <p:nvSpPr>
                <p:cNvPr id="46" name="Oval 45"/>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Oval 46"/>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44" name="Oval 43"/>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Oval 44"/>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398020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xit" presetSubtype="0" fill="hold" nodeType="clickEffect">
                                  <p:stCondLst>
                                    <p:cond delay="0"/>
                                  </p:stCondLst>
                                  <p:childTnLst>
                                    <p:animEffect transition="out" filter="wipe(down)">
                                      <p:cBhvr>
                                        <p:cTn id="18" dur="180" accel="50000">
                                          <p:stCondLst>
                                            <p:cond delay="1820"/>
                                          </p:stCondLst>
                                        </p:cTn>
                                        <p:tgtEl>
                                          <p:spTgt spid="50"/>
                                        </p:tgtEl>
                                      </p:cBhvr>
                                    </p:animEffect>
                                    <p:anim calcmode="lin" valueType="num">
                                      <p:cBhvr>
                                        <p:cTn id="19" dur="1822" tmFilter="0,0; 0.14,0.31; 0.43,0.73; 0.71,0.91; 1.0,1.0">
                                          <p:stCondLst>
                                            <p:cond delay="0"/>
                                          </p:stCondLst>
                                        </p:cTn>
                                        <p:tgtEl>
                                          <p:spTgt spid="50"/>
                                        </p:tgtEl>
                                        <p:attrNameLst>
                                          <p:attrName>ppt_x</p:attrName>
                                        </p:attrNameLst>
                                      </p:cBhvr>
                                      <p:tavLst>
                                        <p:tav tm="0">
                                          <p:val>
                                            <p:strVal val="ppt_x"/>
                                          </p:val>
                                        </p:tav>
                                        <p:tav tm="100000">
                                          <p:val>
                                            <p:strVal val="#ppt_x+0.25"/>
                                          </p:val>
                                        </p:tav>
                                      </p:tavLst>
                                    </p:anim>
                                    <p:anim calcmode="lin" valueType="num">
                                      <p:cBhvr>
                                        <p:cTn id="20" dur="178">
                                          <p:stCondLst>
                                            <p:cond delay="1822"/>
                                          </p:stCondLst>
                                        </p:cTn>
                                        <p:tgtEl>
                                          <p:spTgt spid="50"/>
                                        </p:tgtEl>
                                        <p:attrNameLst>
                                          <p:attrName>ppt_x</p:attrName>
                                        </p:attrNameLst>
                                      </p:cBhvr>
                                      <p:tavLst>
                                        <p:tav tm="0">
                                          <p:val>
                                            <p:strVal val="ppt_x"/>
                                          </p:val>
                                        </p:tav>
                                        <p:tav tm="100000">
                                          <p:val>
                                            <p:strVal val="ppt_x"/>
                                          </p:val>
                                        </p:tav>
                                      </p:tavLst>
                                    </p:anim>
                                    <p:anim calcmode="lin" valueType="num">
                                      <p:cBhvr>
                                        <p:cTn id="21" dur="664" tmFilter="0.0,0.0;0.25,0.07;0.50,0.2;0.75,0.467;1.0,1.0">
                                          <p:stCondLst>
                                            <p:cond delay="0"/>
                                          </p:stCondLst>
                                        </p:cTn>
                                        <p:tgtEl>
                                          <p:spTgt spid="50"/>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2" dur="664" tmFilter="0, 0; 0.125,0.2665; 0.25,0.4; 0.375,0.465; 0.5,0.5;  0.625,0.535; 0.75,0.6; 0.875,0.7335; 1,1">
                                          <p:stCondLst>
                                            <p:cond delay="664"/>
                                          </p:stCondLst>
                                        </p:cTn>
                                        <p:tgtEl>
                                          <p:spTgt spid="50"/>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3" dur="332" tmFilter="0, 0; 0.125,0.2665; 0.25,0.4; 0.375,0.465; 0.5,0.5;  0.625,0.535; 0.75,0.6; 0.875,0.7335; 1,1">
                                          <p:stCondLst>
                                            <p:cond delay="1324"/>
                                          </p:stCondLst>
                                        </p:cTn>
                                        <p:tgtEl>
                                          <p:spTgt spid="50"/>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4" dur="164" tmFilter="0, 0; 0.125,0.2665; 0.25,0.4; 0.375,0.465; 0.5,0.5;  0.625,0.535; 0.75,0.6; 0.875,0.7335; 1,1">
                                          <p:stCondLst>
                                            <p:cond delay="1656"/>
                                          </p:stCondLst>
                                        </p:cTn>
                                        <p:tgtEl>
                                          <p:spTgt spid="50"/>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5" dur="180" accel="50000">
                                          <p:stCondLst>
                                            <p:cond delay="1820"/>
                                          </p:stCondLst>
                                        </p:cTn>
                                        <p:tgtEl>
                                          <p:spTgt spid="50"/>
                                        </p:tgtEl>
                                        <p:attrNameLst>
                                          <p:attrName>ppt_y</p:attrName>
                                        </p:attrNameLst>
                                      </p:cBhvr>
                                      <p:tavLst>
                                        <p:tav tm="0">
                                          <p:val>
                                            <p:strVal val="ppt_y"/>
                                          </p:val>
                                        </p:tav>
                                        <p:tav tm="100000">
                                          <p:val>
                                            <p:strVal val="ppt_y+ppt_h"/>
                                          </p:val>
                                        </p:tav>
                                      </p:tavLst>
                                    </p:anim>
                                    <p:animScale>
                                      <p:cBhvr>
                                        <p:cTn id="26" dur="26">
                                          <p:stCondLst>
                                            <p:cond delay="620"/>
                                          </p:stCondLst>
                                        </p:cTn>
                                        <p:tgtEl>
                                          <p:spTgt spid="50"/>
                                        </p:tgtEl>
                                      </p:cBhvr>
                                      <p:to x="100000" y="60000"/>
                                    </p:animScale>
                                    <p:animScale>
                                      <p:cBhvr>
                                        <p:cTn id="27" dur="166" decel="50000">
                                          <p:stCondLst>
                                            <p:cond delay="646"/>
                                          </p:stCondLst>
                                        </p:cTn>
                                        <p:tgtEl>
                                          <p:spTgt spid="50"/>
                                        </p:tgtEl>
                                      </p:cBhvr>
                                      <p:to x="100000" y="100000"/>
                                    </p:animScale>
                                    <p:animScale>
                                      <p:cBhvr>
                                        <p:cTn id="28" dur="26">
                                          <p:stCondLst>
                                            <p:cond delay="1312"/>
                                          </p:stCondLst>
                                        </p:cTn>
                                        <p:tgtEl>
                                          <p:spTgt spid="50"/>
                                        </p:tgtEl>
                                      </p:cBhvr>
                                      <p:to x="100000" y="80000"/>
                                    </p:animScale>
                                    <p:animScale>
                                      <p:cBhvr>
                                        <p:cTn id="29" dur="166" decel="50000">
                                          <p:stCondLst>
                                            <p:cond delay="1338"/>
                                          </p:stCondLst>
                                        </p:cTn>
                                        <p:tgtEl>
                                          <p:spTgt spid="50"/>
                                        </p:tgtEl>
                                      </p:cBhvr>
                                      <p:to x="100000" y="100000"/>
                                    </p:animScale>
                                    <p:animScale>
                                      <p:cBhvr>
                                        <p:cTn id="30" dur="26">
                                          <p:stCondLst>
                                            <p:cond delay="1642"/>
                                          </p:stCondLst>
                                        </p:cTn>
                                        <p:tgtEl>
                                          <p:spTgt spid="50"/>
                                        </p:tgtEl>
                                      </p:cBhvr>
                                      <p:to x="100000" y="90000"/>
                                    </p:animScale>
                                    <p:animScale>
                                      <p:cBhvr>
                                        <p:cTn id="31" dur="166" decel="50000">
                                          <p:stCondLst>
                                            <p:cond delay="1668"/>
                                          </p:stCondLst>
                                        </p:cTn>
                                        <p:tgtEl>
                                          <p:spTgt spid="50"/>
                                        </p:tgtEl>
                                      </p:cBhvr>
                                      <p:to x="100000" y="100000"/>
                                    </p:animScale>
                                    <p:animScale>
                                      <p:cBhvr>
                                        <p:cTn id="32" dur="26">
                                          <p:stCondLst>
                                            <p:cond delay="1808"/>
                                          </p:stCondLst>
                                        </p:cTn>
                                        <p:tgtEl>
                                          <p:spTgt spid="50"/>
                                        </p:tgtEl>
                                      </p:cBhvr>
                                      <p:to x="100000" y="95000"/>
                                    </p:animScale>
                                    <p:animScale>
                                      <p:cBhvr>
                                        <p:cTn id="33" dur="166" decel="50000">
                                          <p:stCondLst>
                                            <p:cond delay="1834"/>
                                          </p:stCondLst>
                                        </p:cTn>
                                        <p:tgtEl>
                                          <p:spTgt spid="50"/>
                                        </p:tgtEl>
                                      </p:cBhvr>
                                      <p:to x="100000" y="100000"/>
                                    </p:animScale>
                                    <p:set>
                                      <p:cBhvr>
                                        <p:cTn id="34" dur="1" fill="hold">
                                          <p:stCondLst>
                                            <p:cond delay="19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Context-dependent effects.</a:t>
            </a:r>
            <a:endParaRPr lang="en-IE" dirty="0"/>
          </a:p>
        </p:txBody>
      </p:sp>
    </p:spTree>
    <p:extLst>
      <p:ext uri="{BB962C8B-B14F-4D97-AF65-F5344CB8AC3E}">
        <p14:creationId xmlns:p14="http://schemas.microsoft.com/office/powerpoint/2010/main" val="1514852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2868" y="845961"/>
            <a:ext cx="6096000" cy="646331"/>
          </a:xfrm>
          <a:prstGeom prst="rect">
            <a:avLst/>
          </a:prstGeom>
        </p:spPr>
        <p:txBody>
          <a:bodyPr>
            <a:spAutoFit/>
          </a:bodyPr>
          <a:lstStyle/>
          <a:p>
            <a:r>
              <a:rPr lang="en-IE" dirty="0">
                <a:latin typeface="Times New Roman" panose="02020603050405020304" pitchFamily="18" charset="0"/>
              </a:rPr>
              <a:t>The same miRNA can have different, or even opposite, functional outcomes in </a:t>
            </a:r>
            <a:r>
              <a:rPr lang="en-IE" dirty="0" smtClean="0">
                <a:latin typeface="Times New Roman" panose="02020603050405020304" pitchFamily="18" charset="0"/>
              </a:rPr>
              <a:t>different </a:t>
            </a:r>
            <a:r>
              <a:rPr lang="en-IE" dirty="0">
                <a:latin typeface="Times New Roman" panose="02020603050405020304" pitchFamily="18" charset="0"/>
              </a:rPr>
              <a:t>contexts. </a:t>
            </a:r>
            <a:endParaRPr lang="en-IE" dirty="0"/>
          </a:p>
        </p:txBody>
      </p:sp>
      <p:sp>
        <p:nvSpPr>
          <p:cNvPr id="4" name="Freeform 3"/>
          <p:cNvSpPr/>
          <p:nvPr/>
        </p:nvSpPr>
        <p:spPr>
          <a:xfrm>
            <a:off x="3557451" y="3454136"/>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5427610" y="3110525"/>
            <a:ext cx="1350393" cy="726418"/>
            <a:chOff x="5133703" y="1097280"/>
            <a:chExt cx="1262744" cy="679269"/>
          </a:xfrm>
          <a:solidFill>
            <a:schemeClr val="tx1"/>
          </a:solidFill>
        </p:grpSpPr>
        <p:sp>
          <p:nvSpPr>
            <p:cNvPr id="12" name="Oval 1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5472671" y="3134101"/>
            <a:ext cx="1262740" cy="679266"/>
            <a:chOff x="5133703" y="1097280"/>
            <a:chExt cx="1262744" cy="679269"/>
          </a:xfrm>
        </p:grpSpPr>
        <p:sp>
          <p:nvSpPr>
            <p:cNvPr id="10" name="Oval 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 name="Oval 7"/>
          <p:cNvSpPr/>
          <p:nvPr/>
        </p:nvSpPr>
        <p:spPr>
          <a:xfrm>
            <a:off x="5868249" y="3300087"/>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6393248" y="3230808"/>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rot="1954146">
            <a:off x="5616401" y="313003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rot="8806952">
            <a:off x="5999262" y="313003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7" name="Group 16"/>
          <p:cNvGrpSpPr/>
          <p:nvPr/>
        </p:nvGrpSpPr>
        <p:grpSpPr>
          <a:xfrm>
            <a:off x="7401978" y="1933668"/>
            <a:ext cx="2863000" cy="2400866"/>
            <a:chOff x="8410246" y="3996966"/>
            <a:chExt cx="2140659" cy="2240712"/>
          </a:xfrm>
        </p:grpSpPr>
        <p:pic>
          <p:nvPicPr>
            <p:cNvPr id="18" name="Picture 17"/>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438180" y="4455737"/>
              <a:ext cx="685702" cy="924796"/>
            </a:xfrm>
            <a:prstGeom prst="rect">
              <a:avLst/>
            </a:prstGeom>
          </p:spPr>
        </p:pic>
        <p:pic>
          <p:nvPicPr>
            <p:cNvPr id="19" name="Picture 1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8781031" y="4203382"/>
              <a:ext cx="1181265" cy="1952898"/>
            </a:xfrm>
            <a:prstGeom prst="rect">
              <a:avLst/>
            </a:prstGeom>
          </p:spPr>
        </p:pic>
        <p:pic>
          <p:nvPicPr>
            <p:cNvPr id="20" name="Picture 19"/>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9098455" y="4079540"/>
              <a:ext cx="1076475" cy="2076740"/>
            </a:xfrm>
            <a:prstGeom prst="rect">
              <a:avLst/>
            </a:prstGeom>
          </p:spPr>
        </p:pic>
        <p:pic>
          <p:nvPicPr>
            <p:cNvPr id="21" name="Picture 20"/>
            <p:cNvPicPr>
              <a:picLocks noChangeAspect="1"/>
            </p:cNvPicPr>
            <p:nvPr/>
          </p:nvPicPr>
          <p:blipFill rotWithShape="1">
            <a:blip r:embed="rId8">
              <a:extLst>
                <a:ext uri="{BEBA8EAE-BF5A-486C-A8C5-ECC9F3942E4B}">
                  <a14:imgProps xmlns:a14="http://schemas.microsoft.com/office/drawing/2010/main">
                    <a14:imgLayer r:embed="rId9">
                      <a14:imgEffect>
                        <a14:backgroundRemoval t="10946" b="90105" l="9871" r="88842"/>
                      </a14:imgEffect>
                    </a14:imgLayer>
                  </a14:imgProps>
                </a:ext>
              </a:extLst>
            </a:blip>
            <a:srcRect t="1051" r="1287"/>
            <a:stretch/>
          </p:blipFill>
          <p:spPr>
            <a:xfrm>
              <a:off x="9347226" y="3996966"/>
              <a:ext cx="1203679" cy="1875802"/>
            </a:xfrm>
            <a:prstGeom prst="rect">
              <a:avLst/>
            </a:prstGeom>
          </p:spPr>
        </p:pic>
        <p:pic>
          <p:nvPicPr>
            <p:cNvPr id="22" name="Picture 21"/>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410246" y="4934280"/>
              <a:ext cx="685702" cy="924796"/>
            </a:xfrm>
            <a:prstGeom prst="rect">
              <a:avLst/>
            </a:prstGeom>
          </p:spPr>
        </p:pic>
        <p:pic>
          <p:nvPicPr>
            <p:cNvPr id="23" name="Picture 22"/>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732713" y="4852882"/>
              <a:ext cx="685702" cy="924796"/>
            </a:xfrm>
            <a:prstGeom prst="rect">
              <a:avLst/>
            </a:prstGeom>
          </p:spPr>
        </p:pic>
        <p:pic>
          <p:nvPicPr>
            <p:cNvPr id="24" name="Picture 23"/>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0023" t="46366"/>
            <a:stretch/>
          </p:blipFill>
          <p:spPr>
            <a:xfrm>
              <a:off x="8732713" y="5312882"/>
              <a:ext cx="685702" cy="924796"/>
            </a:xfrm>
            <a:prstGeom prst="rect">
              <a:avLst/>
            </a:prstGeom>
          </p:spPr>
        </p:pic>
      </p:grpSp>
      <p:grpSp>
        <p:nvGrpSpPr>
          <p:cNvPr id="27" name="Group 26"/>
          <p:cNvGrpSpPr/>
          <p:nvPr/>
        </p:nvGrpSpPr>
        <p:grpSpPr>
          <a:xfrm>
            <a:off x="5290638" y="2645923"/>
            <a:ext cx="1910958" cy="711200"/>
            <a:chOff x="5290638" y="2645923"/>
            <a:chExt cx="1910958" cy="711200"/>
          </a:xfrm>
        </p:grpSpPr>
        <p:sp>
          <p:nvSpPr>
            <p:cNvPr id="25" name="Arc 24"/>
            <p:cNvSpPr/>
            <p:nvPr/>
          </p:nvSpPr>
          <p:spPr>
            <a:xfrm rot="7248629">
              <a:off x="5144588" y="2791973"/>
              <a:ext cx="711200" cy="419100"/>
            </a:xfrm>
            <a:prstGeom prst="arc">
              <a:avLst>
                <a:gd name="adj1" fmla="val 14276456"/>
                <a:gd name="adj2" fmla="val 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26" name="Arc 25"/>
            <p:cNvSpPr/>
            <p:nvPr/>
          </p:nvSpPr>
          <p:spPr>
            <a:xfrm rot="11688654">
              <a:off x="6490396" y="2910455"/>
              <a:ext cx="711200" cy="419100"/>
            </a:xfrm>
            <a:prstGeom prst="arc">
              <a:avLst>
                <a:gd name="adj1" fmla="val 14276456"/>
                <a:gd name="adj2" fmla="val 0"/>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grpSp>
      <p:sp>
        <p:nvSpPr>
          <p:cNvPr id="28" name="Rectangle 27"/>
          <p:cNvSpPr/>
          <p:nvPr/>
        </p:nvSpPr>
        <p:spPr>
          <a:xfrm>
            <a:off x="4391338" y="5728682"/>
            <a:ext cx="6096000" cy="646331"/>
          </a:xfrm>
          <a:prstGeom prst="rect">
            <a:avLst/>
          </a:prstGeom>
        </p:spPr>
        <p:txBody>
          <a:bodyPr>
            <a:spAutoFit/>
          </a:bodyPr>
          <a:lstStyle/>
          <a:p>
            <a:r>
              <a:rPr lang="en-IE" dirty="0">
                <a:latin typeface="Times New Roman" panose="02020603050405020304" pitchFamily="18" charset="0"/>
              </a:rPr>
              <a:t>miR-200 can also either </a:t>
            </a:r>
            <a:r>
              <a:rPr lang="en-IE" dirty="0" smtClean="0">
                <a:latin typeface="Times New Roman" panose="02020603050405020304" pitchFamily="18" charset="0"/>
              </a:rPr>
              <a:t>promote </a:t>
            </a:r>
            <a:r>
              <a:rPr lang="en-IE" dirty="0">
                <a:latin typeface="Times New Roman" panose="02020603050405020304" pitchFamily="18" charset="0"/>
              </a:rPr>
              <a:t>or </a:t>
            </a:r>
            <a:r>
              <a:rPr lang="en-IE" dirty="0" smtClean="0">
                <a:latin typeface="Times New Roman" panose="02020603050405020304" pitchFamily="18" charset="0"/>
              </a:rPr>
              <a:t>inhibit </a:t>
            </a:r>
            <a:r>
              <a:rPr lang="en-IE" dirty="0">
                <a:latin typeface="Times New Roman" panose="02020603050405020304" pitchFamily="18" charset="0"/>
              </a:rPr>
              <a:t>metastasis, depending on the cell model used</a:t>
            </a:r>
            <a:endParaRPr lang="en-IE" dirty="0"/>
          </a:p>
        </p:txBody>
      </p:sp>
    </p:spTree>
    <p:extLst>
      <p:ext uri="{BB962C8B-B14F-4D97-AF65-F5344CB8AC3E}">
        <p14:creationId xmlns:p14="http://schemas.microsoft.com/office/powerpoint/2010/main" val="195301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autoRev="1" fill="hold" nodeType="clickEffect">
                                  <p:stCondLst>
                                    <p:cond delay="0"/>
                                  </p:stCondLst>
                                  <p:childTnLst>
                                    <p:animMotion origin="layout" path="M 0 0 L 0 0.25 E" pathEditMode="relative" ptsTypes="">
                                      <p:cBhvr>
                                        <p:cTn id="6" dur="2000" fill="hold"/>
                                        <p:tgtEl>
                                          <p:spTgt spid="17"/>
                                        </p:tgtEl>
                                        <p:attrNameLst>
                                          <p:attrName>ppt_x</p:attrName>
                                          <p:attrName>ppt_y</p:attrName>
                                        </p:attrNameLst>
                                      </p:cBhvr>
                                    </p:animMotion>
                                  </p:childTnLst>
                                </p:cTn>
                              </p:par>
                              <p:par>
                                <p:cTn id="7" presetID="42" presetClass="path" presetSubtype="0" accel="50000" decel="50000" autoRev="1" fill="hold" grpId="0" nodeType="withEffect">
                                  <p:stCondLst>
                                    <p:cond delay="0"/>
                                  </p:stCondLst>
                                  <p:childTnLst>
                                    <p:animMotion origin="layout" path="M -2.08333E-7 4.07407E-6 L -0.00156 0.04328 " pathEditMode="relative" rAng="0" ptsTypes="AA">
                                      <p:cBhvr>
                                        <p:cTn id="8" dur="2000" fill="hold"/>
                                        <p:tgtEl>
                                          <p:spTgt spid="9"/>
                                        </p:tgtEl>
                                        <p:attrNameLst>
                                          <p:attrName>ppt_x</p:attrName>
                                          <p:attrName>ppt_y</p:attrName>
                                        </p:attrNameLst>
                                      </p:cBhvr>
                                      <p:rCtr x="-78" y="2153"/>
                                    </p:animMotion>
                                  </p:childTnLst>
                                </p:cTn>
                              </p:par>
                              <p:par>
                                <p:cTn id="9" presetID="42" presetClass="path" presetSubtype="0" accel="50000" decel="50000" autoRev="1" fill="hold" grpId="0" nodeType="withEffect">
                                  <p:stCondLst>
                                    <p:cond delay="0"/>
                                  </p:stCondLst>
                                  <p:childTnLst>
                                    <p:animMotion origin="layout" path="M -1.45833E-6 -1.11111E-6 L -0.00104 0.02361 " pathEditMode="relative" rAng="0" ptsTypes="AA">
                                      <p:cBhvr>
                                        <p:cTn id="10" dur="2000" fill="hold"/>
                                        <p:tgtEl>
                                          <p:spTgt spid="8"/>
                                        </p:tgtEl>
                                        <p:attrNameLst>
                                          <p:attrName>ppt_x</p:attrName>
                                          <p:attrName>ppt_y</p:attrName>
                                        </p:attrNameLst>
                                      </p:cBhvr>
                                      <p:rCtr x="-52" y="1181"/>
                                    </p:animMotion>
                                  </p:childTnLst>
                                </p:cTn>
                              </p:par>
                              <p:par>
                                <p:cTn id="11" presetID="1" presetClass="exit" presetSubtype="0" fill="hold" grpId="0" nodeType="withEffect">
                                  <p:stCondLst>
                                    <p:cond delay="150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0" nodeType="withEffect">
                                  <p:stCondLst>
                                    <p:cond delay="150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nodeType="withEffect">
                                  <p:stCondLst>
                                    <p:cond delay="150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influence of competitive endogenous RNAs</a:t>
            </a:r>
            <a:endParaRPr lang="en-IE" dirty="0"/>
          </a:p>
        </p:txBody>
      </p:sp>
    </p:spTree>
    <p:extLst>
      <p:ext uri="{BB962C8B-B14F-4D97-AF65-F5344CB8AC3E}">
        <p14:creationId xmlns:p14="http://schemas.microsoft.com/office/powerpoint/2010/main" val="24441597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9700" y="210235"/>
            <a:ext cx="6096000" cy="646331"/>
          </a:xfrm>
          <a:prstGeom prst="rect">
            <a:avLst/>
          </a:prstGeom>
        </p:spPr>
        <p:txBody>
          <a:bodyPr>
            <a:spAutoFit/>
          </a:bodyPr>
          <a:lstStyle/>
          <a:p>
            <a:r>
              <a:rPr lang="en-IE" dirty="0">
                <a:latin typeface="Times New Roman" panose="02020603050405020304" pitchFamily="18" charset="0"/>
              </a:rPr>
              <a:t>The effectiveness of a miRNA relies on there being </a:t>
            </a:r>
            <a:r>
              <a:rPr lang="en-IE" dirty="0" smtClean="0">
                <a:latin typeface="Times New Roman" panose="02020603050405020304" pitchFamily="18" charset="0"/>
              </a:rPr>
              <a:t>sufficient </a:t>
            </a:r>
            <a:r>
              <a:rPr lang="en-IE" dirty="0">
                <a:latin typeface="Times New Roman" panose="02020603050405020304" pitchFamily="18" charset="0"/>
              </a:rPr>
              <a:t>copies of the miRNA within the cell to bind all its targets.</a:t>
            </a:r>
            <a:endParaRPr lang="en-IE" dirty="0"/>
          </a:p>
        </p:txBody>
      </p:sp>
      <p:grpSp>
        <p:nvGrpSpPr>
          <p:cNvPr id="14" name="Group 13"/>
          <p:cNvGrpSpPr/>
          <p:nvPr/>
        </p:nvGrpSpPr>
        <p:grpSpPr>
          <a:xfrm>
            <a:off x="1074643" y="1343337"/>
            <a:ext cx="3220552" cy="1062073"/>
            <a:chOff x="7813219" y="4932108"/>
            <a:chExt cx="3220552" cy="1062073"/>
          </a:xfrm>
        </p:grpSpPr>
        <p:sp>
          <p:nvSpPr>
            <p:cNvPr id="15" name="Freeform 14"/>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6" name="Group 15"/>
            <p:cNvGrpSpPr/>
            <p:nvPr/>
          </p:nvGrpSpPr>
          <p:grpSpPr>
            <a:xfrm>
              <a:off x="9683378" y="4932108"/>
              <a:ext cx="1350393" cy="726418"/>
              <a:chOff x="5046054" y="1050132"/>
              <a:chExt cx="1350393" cy="726418"/>
            </a:xfrm>
          </p:grpSpPr>
          <p:grpSp>
            <p:nvGrpSpPr>
              <p:cNvPr id="17" name="Group 16"/>
              <p:cNvGrpSpPr/>
              <p:nvPr/>
            </p:nvGrpSpPr>
            <p:grpSpPr>
              <a:xfrm>
                <a:off x="5046054" y="1050132"/>
                <a:ext cx="1350393" cy="726418"/>
                <a:chOff x="5133703" y="1097280"/>
                <a:chExt cx="1262744" cy="679269"/>
              </a:xfrm>
              <a:solidFill>
                <a:schemeClr val="tx1"/>
              </a:solidFill>
            </p:grpSpPr>
            <p:sp>
              <p:nvSpPr>
                <p:cNvPr id="23" name="Oval 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 name="Group 17"/>
              <p:cNvGrpSpPr/>
              <p:nvPr/>
            </p:nvGrpSpPr>
            <p:grpSpPr>
              <a:xfrm>
                <a:off x="5091115" y="1073708"/>
                <a:ext cx="1262740" cy="679266"/>
                <a:chOff x="5133703" y="1097280"/>
                <a:chExt cx="1262744" cy="679269"/>
              </a:xfrm>
            </p:grpSpPr>
            <p:sp>
              <p:nvSpPr>
                <p:cNvPr id="21" name="Oval 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9" name="Oval 1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25" name="Group 24"/>
          <p:cNvGrpSpPr/>
          <p:nvPr/>
        </p:nvGrpSpPr>
        <p:grpSpPr>
          <a:xfrm>
            <a:off x="520280" y="2989085"/>
            <a:ext cx="3220552" cy="1062073"/>
            <a:chOff x="7813219" y="4932108"/>
            <a:chExt cx="3220552" cy="1062073"/>
          </a:xfrm>
        </p:grpSpPr>
        <p:sp>
          <p:nvSpPr>
            <p:cNvPr id="26" name="Freeform 25"/>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7" name="Group 26"/>
            <p:cNvGrpSpPr/>
            <p:nvPr/>
          </p:nvGrpSpPr>
          <p:grpSpPr>
            <a:xfrm>
              <a:off x="9683378" y="4932108"/>
              <a:ext cx="1350393" cy="726418"/>
              <a:chOff x="5046054" y="1050132"/>
              <a:chExt cx="1350393" cy="726418"/>
            </a:xfrm>
          </p:grpSpPr>
          <p:grpSp>
            <p:nvGrpSpPr>
              <p:cNvPr id="28" name="Group 27"/>
              <p:cNvGrpSpPr/>
              <p:nvPr/>
            </p:nvGrpSpPr>
            <p:grpSpPr>
              <a:xfrm>
                <a:off x="5046054" y="1050132"/>
                <a:ext cx="1350393" cy="726418"/>
                <a:chOff x="5133703" y="1097280"/>
                <a:chExt cx="1262744" cy="679269"/>
              </a:xfrm>
              <a:solidFill>
                <a:schemeClr val="tx1"/>
              </a:solidFill>
            </p:grpSpPr>
            <p:sp>
              <p:nvSpPr>
                <p:cNvPr id="34" name="Oval 33"/>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9" name="Group 28"/>
              <p:cNvGrpSpPr/>
              <p:nvPr/>
            </p:nvGrpSpPr>
            <p:grpSpPr>
              <a:xfrm>
                <a:off x="5091115" y="1073708"/>
                <a:ext cx="1262740" cy="679266"/>
                <a:chOff x="5133703" y="1097280"/>
                <a:chExt cx="1262744" cy="679269"/>
              </a:xfrm>
            </p:grpSpPr>
            <p:sp>
              <p:nvSpPr>
                <p:cNvPr id="32" name="Oval 31"/>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0" name="Oval 29"/>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Oval 30"/>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47" name="Group 46"/>
          <p:cNvGrpSpPr/>
          <p:nvPr/>
        </p:nvGrpSpPr>
        <p:grpSpPr>
          <a:xfrm>
            <a:off x="677999" y="4843657"/>
            <a:ext cx="3220552" cy="1062073"/>
            <a:chOff x="7813219" y="4932108"/>
            <a:chExt cx="3220552" cy="1062073"/>
          </a:xfrm>
        </p:grpSpPr>
        <p:sp>
          <p:nvSpPr>
            <p:cNvPr id="48" name="Freeform 47"/>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9" name="Group 48"/>
            <p:cNvGrpSpPr/>
            <p:nvPr/>
          </p:nvGrpSpPr>
          <p:grpSpPr>
            <a:xfrm>
              <a:off x="9683378" y="4932108"/>
              <a:ext cx="1350393" cy="726418"/>
              <a:chOff x="5046054" y="1050132"/>
              <a:chExt cx="1350393" cy="726418"/>
            </a:xfrm>
          </p:grpSpPr>
          <p:grpSp>
            <p:nvGrpSpPr>
              <p:cNvPr id="50" name="Group 49"/>
              <p:cNvGrpSpPr/>
              <p:nvPr/>
            </p:nvGrpSpPr>
            <p:grpSpPr>
              <a:xfrm>
                <a:off x="5046054" y="1050132"/>
                <a:ext cx="1350393" cy="726418"/>
                <a:chOff x="5133703" y="1097280"/>
                <a:chExt cx="1262744" cy="679269"/>
              </a:xfrm>
              <a:solidFill>
                <a:schemeClr val="tx1"/>
              </a:solidFill>
            </p:grpSpPr>
            <p:sp>
              <p:nvSpPr>
                <p:cNvPr id="56" name="Oval 55"/>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Oval 56"/>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51" name="Group 50"/>
              <p:cNvGrpSpPr/>
              <p:nvPr/>
            </p:nvGrpSpPr>
            <p:grpSpPr>
              <a:xfrm>
                <a:off x="5091115" y="1073708"/>
                <a:ext cx="1262740" cy="679266"/>
                <a:chOff x="5133703" y="1097280"/>
                <a:chExt cx="1262744" cy="679269"/>
              </a:xfrm>
            </p:grpSpPr>
            <p:sp>
              <p:nvSpPr>
                <p:cNvPr id="54" name="Oval 53"/>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Oval 54"/>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52" name="Oval 51"/>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3" name="Oval 52"/>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58" name="Group 57"/>
          <p:cNvGrpSpPr/>
          <p:nvPr/>
        </p:nvGrpSpPr>
        <p:grpSpPr>
          <a:xfrm>
            <a:off x="2390439" y="5686772"/>
            <a:ext cx="3220552" cy="1062073"/>
            <a:chOff x="7813219" y="4932108"/>
            <a:chExt cx="3220552" cy="1062073"/>
          </a:xfrm>
        </p:grpSpPr>
        <p:sp>
          <p:nvSpPr>
            <p:cNvPr id="59" name="Freeform 58"/>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0" name="Group 59"/>
            <p:cNvGrpSpPr/>
            <p:nvPr/>
          </p:nvGrpSpPr>
          <p:grpSpPr>
            <a:xfrm>
              <a:off x="9683378" y="4932108"/>
              <a:ext cx="1350393" cy="726418"/>
              <a:chOff x="5046054" y="1050132"/>
              <a:chExt cx="1350393" cy="726418"/>
            </a:xfrm>
          </p:grpSpPr>
          <p:grpSp>
            <p:nvGrpSpPr>
              <p:cNvPr id="61" name="Group 60"/>
              <p:cNvGrpSpPr/>
              <p:nvPr/>
            </p:nvGrpSpPr>
            <p:grpSpPr>
              <a:xfrm>
                <a:off x="5046054" y="1050132"/>
                <a:ext cx="1350393" cy="726418"/>
                <a:chOff x="5133703" y="1097280"/>
                <a:chExt cx="1262744" cy="679269"/>
              </a:xfrm>
              <a:solidFill>
                <a:schemeClr val="tx1"/>
              </a:solidFill>
            </p:grpSpPr>
            <p:sp>
              <p:nvSpPr>
                <p:cNvPr id="67" name="Oval 66"/>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8" name="Oval 67"/>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2" name="Group 61"/>
              <p:cNvGrpSpPr/>
              <p:nvPr/>
            </p:nvGrpSpPr>
            <p:grpSpPr>
              <a:xfrm>
                <a:off x="5091115" y="1073708"/>
                <a:ext cx="1262740" cy="679266"/>
                <a:chOff x="5133703" y="1097280"/>
                <a:chExt cx="1262744" cy="679269"/>
              </a:xfrm>
            </p:grpSpPr>
            <p:sp>
              <p:nvSpPr>
                <p:cNvPr id="65" name="Oval 64"/>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Oval 65"/>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63" name="Oval 62"/>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Oval 63"/>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69" name="Group 68"/>
          <p:cNvGrpSpPr/>
          <p:nvPr/>
        </p:nvGrpSpPr>
        <p:grpSpPr>
          <a:xfrm>
            <a:off x="4375593" y="1374207"/>
            <a:ext cx="3220552" cy="1062073"/>
            <a:chOff x="7813219" y="4932108"/>
            <a:chExt cx="3220552" cy="1062073"/>
          </a:xfrm>
        </p:grpSpPr>
        <p:sp>
          <p:nvSpPr>
            <p:cNvPr id="70" name="Freeform 69"/>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71" name="Group 70"/>
            <p:cNvGrpSpPr/>
            <p:nvPr/>
          </p:nvGrpSpPr>
          <p:grpSpPr>
            <a:xfrm>
              <a:off x="9683378" y="4932108"/>
              <a:ext cx="1350393" cy="726418"/>
              <a:chOff x="5046054" y="1050132"/>
              <a:chExt cx="1350393" cy="726418"/>
            </a:xfrm>
          </p:grpSpPr>
          <p:grpSp>
            <p:nvGrpSpPr>
              <p:cNvPr id="72" name="Group 71"/>
              <p:cNvGrpSpPr/>
              <p:nvPr/>
            </p:nvGrpSpPr>
            <p:grpSpPr>
              <a:xfrm>
                <a:off x="5046054" y="1050132"/>
                <a:ext cx="1350393" cy="726418"/>
                <a:chOff x="5133703" y="1097280"/>
                <a:chExt cx="1262744" cy="679269"/>
              </a:xfrm>
              <a:solidFill>
                <a:schemeClr val="tx1"/>
              </a:solidFill>
            </p:grpSpPr>
            <p:sp>
              <p:nvSpPr>
                <p:cNvPr id="78" name="Oval 77"/>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9" name="Oval 78"/>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3" name="Group 72"/>
              <p:cNvGrpSpPr/>
              <p:nvPr/>
            </p:nvGrpSpPr>
            <p:grpSpPr>
              <a:xfrm>
                <a:off x="5091115" y="1073708"/>
                <a:ext cx="1262740" cy="679266"/>
                <a:chOff x="5133703" y="1097280"/>
                <a:chExt cx="1262744" cy="679269"/>
              </a:xfrm>
            </p:grpSpPr>
            <p:sp>
              <p:nvSpPr>
                <p:cNvPr id="76" name="Oval 75"/>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7" name="Oval 76"/>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4" name="Oval 73"/>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5" name="Oval 74"/>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81" name="Group 80"/>
          <p:cNvGrpSpPr/>
          <p:nvPr/>
        </p:nvGrpSpPr>
        <p:grpSpPr>
          <a:xfrm>
            <a:off x="3740239" y="3049428"/>
            <a:ext cx="3220552" cy="1062073"/>
            <a:chOff x="7813219" y="4932108"/>
            <a:chExt cx="3220552" cy="1062073"/>
          </a:xfrm>
        </p:grpSpPr>
        <p:sp>
          <p:nvSpPr>
            <p:cNvPr id="82" name="Freeform 81"/>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83" name="Group 82"/>
            <p:cNvGrpSpPr/>
            <p:nvPr/>
          </p:nvGrpSpPr>
          <p:grpSpPr>
            <a:xfrm>
              <a:off x="9683378" y="4932108"/>
              <a:ext cx="1350393" cy="726418"/>
              <a:chOff x="5046054" y="1050132"/>
              <a:chExt cx="1350393" cy="726418"/>
            </a:xfrm>
          </p:grpSpPr>
          <p:grpSp>
            <p:nvGrpSpPr>
              <p:cNvPr id="84" name="Group 83"/>
              <p:cNvGrpSpPr/>
              <p:nvPr/>
            </p:nvGrpSpPr>
            <p:grpSpPr>
              <a:xfrm>
                <a:off x="5046054" y="1050132"/>
                <a:ext cx="1350393" cy="726418"/>
                <a:chOff x="5133703" y="1097280"/>
                <a:chExt cx="1262744" cy="679269"/>
              </a:xfrm>
              <a:solidFill>
                <a:schemeClr val="tx1"/>
              </a:solidFill>
            </p:grpSpPr>
            <p:sp>
              <p:nvSpPr>
                <p:cNvPr id="90" name="Oval 89"/>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1" name="Oval 90"/>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5" name="Group 84"/>
              <p:cNvGrpSpPr/>
              <p:nvPr/>
            </p:nvGrpSpPr>
            <p:grpSpPr>
              <a:xfrm>
                <a:off x="5091115" y="1073708"/>
                <a:ext cx="1262740" cy="679266"/>
                <a:chOff x="5133703" y="1097280"/>
                <a:chExt cx="1262744" cy="679269"/>
              </a:xfrm>
            </p:grpSpPr>
            <p:sp>
              <p:nvSpPr>
                <p:cNvPr id="88" name="Oval 87"/>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9" name="Oval 88"/>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6" name="Oval 85"/>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7" name="Oval 86"/>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92" name="Group 91"/>
          <p:cNvGrpSpPr/>
          <p:nvPr/>
        </p:nvGrpSpPr>
        <p:grpSpPr>
          <a:xfrm>
            <a:off x="5104582" y="4235571"/>
            <a:ext cx="3220552" cy="1062073"/>
            <a:chOff x="7813219" y="4932108"/>
            <a:chExt cx="3220552" cy="1062073"/>
          </a:xfrm>
        </p:grpSpPr>
        <p:sp>
          <p:nvSpPr>
            <p:cNvPr id="93" name="Freeform 92"/>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94" name="Group 93"/>
            <p:cNvGrpSpPr/>
            <p:nvPr/>
          </p:nvGrpSpPr>
          <p:grpSpPr>
            <a:xfrm>
              <a:off x="9683378" y="4932108"/>
              <a:ext cx="1350393" cy="726418"/>
              <a:chOff x="5046054" y="1050132"/>
              <a:chExt cx="1350393" cy="726418"/>
            </a:xfrm>
          </p:grpSpPr>
          <p:grpSp>
            <p:nvGrpSpPr>
              <p:cNvPr id="95" name="Group 94"/>
              <p:cNvGrpSpPr/>
              <p:nvPr/>
            </p:nvGrpSpPr>
            <p:grpSpPr>
              <a:xfrm>
                <a:off x="5046054" y="1050132"/>
                <a:ext cx="1350393" cy="726418"/>
                <a:chOff x="5133703" y="1097280"/>
                <a:chExt cx="1262744" cy="679269"/>
              </a:xfrm>
              <a:solidFill>
                <a:schemeClr val="tx1"/>
              </a:solidFill>
            </p:grpSpPr>
            <p:sp>
              <p:nvSpPr>
                <p:cNvPr id="101" name="Oval 10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2" name="Oval 10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96" name="Group 95"/>
              <p:cNvGrpSpPr/>
              <p:nvPr/>
            </p:nvGrpSpPr>
            <p:grpSpPr>
              <a:xfrm>
                <a:off x="5091115" y="1073708"/>
                <a:ext cx="1262740" cy="679266"/>
                <a:chOff x="5133703" y="1097280"/>
                <a:chExt cx="1262744" cy="679269"/>
              </a:xfrm>
            </p:grpSpPr>
            <p:sp>
              <p:nvSpPr>
                <p:cNvPr id="99" name="Oval 9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0" name="Oval 9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97" name="Oval 9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8" name="Oval 9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114" name="Group 113"/>
          <p:cNvGrpSpPr/>
          <p:nvPr/>
        </p:nvGrpSpPr>
        <p:grpSpPr>
          <a:xfrm>
            <a:off x="6074585" y="5686772"/>
            <a:ext cx="3220552" cy="1062073"/>
            <a:chOff x="7813219" y="4932108"/>
            <a:chExt cx="3220552" cy="1062073"/>
          </a:xfrm>
        </p:grpSpPr>
        <p:sp>
          <p:nvSpPr>
            <p:cNvPr id="115" name="Freeform 114"/>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16" name="Group 115"/>
            <p:cNvGrpSpPr/>
            <p:nvPr/>
          </p:nvGrpSpPr>
          <p:grpSpPr>
            <a:xfrm>
              <a:off x="9683378" y="4932108"/>
              <a:ext cx="1350393" cy="726418"/>
              <a:chOff x="5046054" y="1050132"/>
              <a:chExt cx="1350393" cy="726418"/>
            </a:xfrm>
          </p:grpSpPr>
          <p:grpSp>
            <p:nvGrpSpPr>
              <p:cNvPr id="117" name="Group 116"/>
              <p:cNvGrpSpPr/>
              <p:nvPr/>
            </p:nvGrpSpPr>
            <p:grpSpPr>
              <a:xfrm>
                <a:off x="5046054" y="1050132"/>
                <a:ext cx="1350393" cy="726418"/>
                <a:chOff x="5133703" y="1097280"/>
                <a:chExt cx="1262744" cy="679269"/>
              </a:xfrm>
              <a:solidFill>
                <a:schemeClr val="tx1"/>
              </a:solidFill>
            </p:grpSpPr>
            <p:sp>
              <p:nvSpPr>
                <p:cNvPr id="123" name="Oval 12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4" name="Oval 12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18" name="Group 117"/>
              <p:cNvGrpSpPr/>
              <p:nvPr/>
            </p:nvGrpSpPr>
            <p:grpSpPr>
              <a:xfrm>
                <a:off x="5091115" y="1073708"/>
                <a:ext cx="1262740" cy="679266"/>
                <a:chOff x="5133703" y="1097280"/>
                <a:chExt cx="1262744" cy="679269"/>
              </a:xfrm>
            </p:grpSpPr>
            <p:sp>
              <p:nvSpPr>
                <p:cNvPr id="121" name="Oval 12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2" name="Oval 12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19" name="Oval 11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0" name="Oval 11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136" name="Group 135"/>
          <p:cNvGrpSpPr/>
          <p:nvPr/>
        </p:nvGrpSpPr>
        <p:grpSpPr>
          <a:xfrm>
            <a:off x="8007769" y="1098268"/>
            <a:ext cx="3220552" cy="1062073"/>
            <a:chOff x="7813219" y="4932108"/>
            <a:chExt cx="3220552" cy="1062073"/>
          </a:xfrm>
        </p:grpSpPr>
        <p:sp>
          <p:nvSpPr>
            <p:cNvPr id="137" name="Freeform 136"/>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38" name="Group 137"/>
            <p:cNvGrpSpPr/>
            <p:nvPr/>
          </p:nvGrpSpPr>
          <p:grpSpPr>
            <a:xfrm>
              <a:off x="9683378" y="4932108"/>
              <a:ext cx="1350393" cy="726418"/>
              <a:chOff x="5046054" y="1050132"/>
              <a:chExt cx="1350393" cy="726418"/>
            </a:xfrm>
          </p:grpSpPr>
          <p:grpSp>
            <p:nvGrpSpPr>
              <p:cNvPr id="139" name="Group 138"/>
              <p:cNvGrpSpPr/>
              <p:nvPr/>
            </p:nvGrpSpPr>
            <p:grpSpPr>
              <a:xfrm>
                <a:off x="5046054" y="1050132"/>
                <a:ext cx="1350393" cy="726418"/>
                <a:chOff x="5133703" y="1097280"/>
                <a:chExt cx="1262744" cy="679269"/>
              </a:xfrm>
              <a:solidFill>
                <a:schemeClr val="tx1"/>
              </a:solidFill>
            </p:grpSpPr>
            <p:sp>
              <p:nvSpPr>
                <p:cNvPr id="145" name="Oval 14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6" name="Oval 14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40" name="Group 139"/>
              <p:cNvGrpSpPr/>
              <p:nvPr/>
            </p:nvGrpSpPr>
            <p:grpSpPr>
              <a:xfrm>
                <a:off x="5091115" y="1073708"/>
                <a:ext cx="1262740" cy="679266"/>
                <a:chOff x="5133703" y="1097280"/>
                <a:chExt cx="1262744" cy="679269"/>
              </a:xfrm>
            </p:grpSpPr>
            <p:sp>
              <p:nvSpPr>
                <p:cNvPr id="143" name="Oval 14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4" name="Oval 14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41" name="Oval 140"/>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2" name="Oval 141"/>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158" name="Group 157"/>
          <p:cNvGrpSpPr/>
          <p:nvPr/>
        </p:nvGrpSpPr>
        <p:grpSpPr>
          <a:xfrm>
            <a:off x="8764440" y="2649245"/>
            <a:ext cx="3220552" cy="1062073"/>
            <a:chOff x="7813219" y="4932108"/>
            <a:chExt cx="3220552" cy="1062073"/>
          </a:xfrm>
        </p:grpSpPr>
        <p:sp>
          <p:nvSpPr>
            <p:cNvPr id="159" name="Freeform 158"/>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60" name="Group 159"/>
            <p:cNvGrpSpPr/>
            <p:nvPr/>
          </p:nvGrpSpPr>
          <p:grpSpPr>
            <a:xfrm>
              <a:off x="9683378" y="4932108"/>
              <a:ext cx="1350393" cy="726418"/>
              <a:chOff x="5046054" y="1050132"/>
              <a:chExt cx="1350393" cy="726418"/>
            </a:xfrm>
          </p:grpSpPr>
          <p:grpSp>
            <p:nvGrpSpPr>
              <p:cNvPr id="161" name="Group 160"/>
              <p:cNvGrpSpPr/>
              <p:nvPr/>
            </p:nvGrpSpPr>
            <p:grpSpPr>
              <a:xfrm>
                <a:off x="5046054" y="1050132"/>
                <a:ext cx="1350393" cy="726418"/>
                <a:chOff x="5133703" y="1097280"/>
                <a:chExt cx="1262744" cy="679269"/>
              </a:xfrm>
              <a:solidFill>
                <a:schemeClr val="tx1"/>
              </a:solidFill>
            </p:grpSpPr>
            <p:sp>
              <p:nvSpPr>
                <p:cNvPr id="167" name="Oval 166"/>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8" name="Oval 167"/>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62" name="Group 161"/>
              <p:cNvGrpSpPr/>
              <p:nvPr/>
            </p:nvGrpSpPr>
            <p:grpSpPr>
              <a:xfrm>
                <a:off x="5091115" y="1073708"/>
                <a:ext cx="1262740" cy="679266"/>
                <a:chOff x="5133703" y="1097280"/>
                <a:chExt cx="1262744" cy="679269"/>
              </a:xfrm>
            </p:grpSpPr>
            <p:sp>
              <p:nvSpPr>
                <p:cNvPr id="165" name="Oval 164"/>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6" name="Oval 165"/>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3" name="Oval 162"/>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4" name="Oval 163"/>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169" name="Group 168"/>
          <p:cNvGrpSpPr/>
          <p:nvPr/>
        </p:nvGrpSpPr>
        <p:grpSpPr>
          <a:xfrm>
            <a:off x="8224325" y="4304821"/>
            <a:ext cx="3220552" cy="1062073"/>
            <a:chOff x="7813219" y="4932108"/>
            <a:chExt cx="3220552" cy="1062073"/>
          </a:xfrm>
        </p:grpSpPr>
        <p:sp>
          <p:nvSpPr>
            <p:cNvPr id="170" name="Freeform 169"/>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71" name="Group 170"/>
            <p:cNvGrpSpPr/>
            <p:nvPr/>
          </p:nvGrpSpPr>
          <p:grpSpPr>
            <a:xfrm>
              <a:off x="9683378" y="4932108"/>
              <a:ext cx="1350393" cy="726418"/>
              <a:chOff x="5046054" y="1050132"/>
              <a:chExt cx="1350393" cy="726418"/>
            </a:xfrm>
          </p:grpSpPr>
          <p:grpSp>
            <p:nvGrpSpPr>
              <p:cNvPr id="172" name="Group 171"/>
              <p:cNvGrpSpPr/>
              <p:nvPr/>
            </p:nvGrpSpPr>
            <p:grpSpPr>
              <a:xfrm>
                <a:off x="5046054" y="1050132"/>
                <a:ext cx="1350393" cy="726418"/>
                <a:chOff x="5133703" y="1097280"/>
                <a:chExt cx="1262744" cy="679269"/>
              </a:xfrm>
              <a:solidFill>
                <a:schemeClr val="tx1"/>
              </a:solidFill>
            </p:grpSpPr>
            <p:sp>
              <p:nvSpPr>
                <p:cNvPr id="178" name="Oval 177"/>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9" name="Oval 178"/>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3" name="Group 172"/>
              <p:cNvGrpSpPr/>
              <p:nvPr/>
            </p:nvGrpSpPr>
            <p:grpSpPr>
              <a:xfrm>
                <a:off x="5091115" y="1073708"/>
                <a:ext cx="1262740" cy="679266"/>
                <a:chOff x="5133703" y="1097280"/>
                <a:chExt cx="1262744" cy="679269"/>
              </a:xfrm>
            </p:grpSpPr>
            <p:sp>
              <p:nvSpPr>
                <p:cNvPr id="176" name="Oval 175"/>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7" name="Oval 176"/>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74" name="Oval 173"/>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5" name="Oval 174"/>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grpSp>
        <p:nvGrpSpPr>
          <p:cNvPr id="180" name="Group 179"/>
          <p:cNvGrpSpPr/>
          <p:nvPr/>
        </p:nvGrpSpPr>
        <p:grpSpPr>
          <a:xfrm>
            <a:off x="9397301" y="5372580"/>
            <a:ext cx="3220552" cy="1062073"/>
            <a:chOff x="7813219" y="4932108"/>
            <a:chExt cx="3220552" cy="1062073"/>
          </a:xfrm>
        </p:grpSpPr>
        <p:sp>
          <p:nvSpPr>
            <p:cNvPr id="181" name="Freeform 180"/>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82" name="Group 181"/>
            <p:cNvGrpSpPr/>
            <p:nvPr/>
          </p:nvGrpSpPr>
          <p:grpSpPr>
            <a:xfrm>
              <a:off x="9683378" y="4932108"/>
              <a:ext cx="1350393" cy="726418"/>
              <a:chOff x="5046054" y="1050132"/>
              <a:chExt cx="1350393" cy="726418"/>
            </a:xfrm>
          </p:grpSpPr>
          <p:grpSp>
            <p:nvGrpSpPr>
              <p:cNvPr id="183" name="Group 182"/>
              <p:cNvGrpSpPr/>
              <p:nvPr/>
            </p:nvGrpSpPr>
            <p:grpSpPr>
              <a:xfrm>
                <a:off x="5046054" y="1050132"/>
                <a:ext cx="1350393" cy="726418"/>
                <a:chOff x="5133703" y="1097280"/>
                <a:chExt cx="1262744" cy="679269"/>
              </a:xfrm>
              <a:solidFill>
                <a:schemeClr val="tx1"/>
              </a:solidFill>
            </p:grpSpPr>
            <p:sp>
              <p:nvSpPr>
                <p:cNvPr id="189" name="Oval 188"/>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0" name="Oval 189"/>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84" name="Group 183"/>
              <p:cNvGrpSpPr/>
              <p:nvPr/>
            </p:nvGrpSpPr>
            <p:grpSpPr>
              <a:xfrm>
                <a:off x="5091115" y="1073708"/>
                <a:ext cx="1262740" cy="679266"/>
                <a:chOff x="5133703" y="1097280"/>
                <a:chExt cx="1262744" cy="679269"/>
              </a:xfrm>
            </p:grpSpPr>
            <p:sp>
              <p:nvSpPr>
                <p:cNvPr id="187" name="Oval 186"/>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8" name="Oval 187"/>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85" name="Oval 184"/>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6" name="Oval 185"/>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329644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100"/>
                            </p:stCondLst>
                            <p:childTnLst>
                              <p:par>
                                <p:cTn id="8" presetID="1" presetClass="entr" presetSubtype="0" fill="hold" nodeType="afterEffect">
                                  <p:stCondLst>
                                    <p:cond delay="10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nodeType="afterEffect">
                                  <p:stCondLst>
                                    <p:cond delay="100"/>
                                  </p:stCondLst>
                                  <p:childTnLst>
                                    <p:set>
                                      <p:cBhvr>
                                        <p:cTn id="12" dur="1" fill="hold">
                                          <p:stCondLst>
                                            <p:cond delay="0"/>
                                          </p:stCondLst>
                                        </p:cTn>
                                        <p:tgtEl>
                                          <p:spTgt spid="47"/>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nodeType="afterEffect">
                                  <p:stCondLst>
                                    <p:cond delay="100"/>
                                  </p:stCondLst>
                                  <p:childTnLst>
                                    <p:set>
                                      <p:cBhvr>
                                        <p:cTn id="15" dur="1" fill="hold">
                                          <p:stCondLst>
                                            <p:cond delay="0"/>
                                          </p:stCondLst>
                                        </p:cTn>
                                        <p:tgtEl>
                                          <p:spTgt spid="58"/>
                                        </p:tgtEl>
                                        <p:attrNameLst>
                                          <p:attrName>style.visibility</p:attrName>
                                        </p:attrNameLst>
                                      </p:cBhvr>
                                      <p:to>
                                        <p:strVal val="visible"/>
                                      </p:to>
                                    </p:set>
                                  </p:childTnLst>
                                </p:cTn>
                              </p:par>
                            </p:childTnLst>
                          </p:cTn>
                        </p:par>
                        <p:par>
                          <p:cTn id="16" fill="hold">
                            <p:stCondLst>
                              <p:cond delay="400"/>
                            </p:stCondLst>
                            <p:childTnLst>
                              <p:par>
                                <p:cTn id="17" presetID="1" presetClass="entr" presetSubtype="0" fill="hold" nodeType="afterEffect">
                                  <p:stCondLst>
                                    <p:cond delay="100"/>
                                  </p:stCondLst>
                                  <p:childTnLst>
                                    <p:set>
                                      <p:cBhvr>
                                        <p:cTn id="18" dur="1" fill="hold">
                                          <p:stCondLst>
                                            <p:cond delay="0"/>
                                          </p:stCondLst>
                                        </p:cTn>
                                        <p:tgtEl>
                                          <p:spTgt spid="69"/>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100"/>
                                  </p:stCondLst>
                                  <p:childTnLst>
                                    <p:set>
                                      <p:cBhvr>
                                        <p:cTn id="21" dur="1" fill="hold">
                                          <p:stCondLst>
                                            <p:cond delay="0"/>
                                          </p:stCondLst>
                                        </p:cTn>
                                        <p:tgtEl>
                                          <p:spTgt spid="81"/>
                                        </p:tgtEl>
                                        <p:attrNameLst>
                                          <p:attrName>style.visibility</p:attrName>
                                        </p:attrNameLst>
                                      </p:cBhvr>
                                      <p:to>
                                        <p:strVal val="visible"/>
                                      </p:to>
                                    </p:set>
                                  </p:childTnLst>
                                </p:cTn>
                              </p:par>
                            </p:childTnLst>
                          </p:cTn>
                        </p:par>
                        <p:par>
                          <p:cTn id="22" fill="hold">
                            <p:stCondLst>
                              <p:cond delay="600"/>
                            </p:stCondLst>
                            <p:childTnLst>
                              <p:par>
                                <p:cTn id="23" presetID="1" presetClass="entr" presetSubtype="0" fill="hold" nodeType="afterEffect">
                                  <p:stCondLst>
                                    <p:cond delay="100"/>
                                  </p:stCondLst>
                                  <p:childTnLst>
                                    <p:set>
                                      <p:cBhvr>
                                        <p:cTn id="24" dur="1" fill="hold">
                                          <p:stCondLst>
                                            <p:cond delay="0"/>
                                          </p:stCondLst>
                                        </p:cTn>
                                        <p:tgtEl>
                                          <p:spTgt spid="92"/>
                                        </p:tgtEl>
                                        <p:attrNameLst>
                                          <p:attrName>style.visibility</p:attrName>
                                        </p:attrNameLst>
                                      </p:cBhvr>
                                      <p:to>
                                        <p:strVal val="visible"/>
                                      </p:to>
                                    </p:set>
                                  </p:childTnLst>
                                </p:cTn>
                              </p:par>
                            </p:childTnLst>
                          </p:cTn>
                        </p:par>
                        <p:par>
                          <p:cTn id="25" fill="hold">
                            <p:stCondLst>
                              <p:cond delay="700"/>
                            </p:stCondLst>
                            <p:childTnLst>
                              <p:par>
                                <p:cTn id="26" presetID="1" presetClass="entr" presetSubtype="0" fill="hold" nodeType="afterEffect">
                                  <p:stCondLst>
                                    <p:cond delay="100"/>
                                  </p:stCondLst>
                                  <p:childTnLst>
                                    <p:set>
                                      <p:cBhvr>
                                        <p:cTn id="27" dur="1" fill="hold">
                                          <p:stCondLst>
                                            <p:cond delay="0"/>
                                          </p:stCondLst>
                                        </p:cTn>
                                        <p:tgtEl>
                                          <p:spTgt spid="114"/>
                                        </p:tgtEl>
                                        <p:attrNameLst>
                                          <p:attrName>style.visibility</p:attrName>
                                        </p:attrNameLst>
                                      </p:cBhvr>
                                      <p:to>
                                        <p:strVal val="visible"/>
                                      </p:to>
                                    </p:set>
                                  </p:childTnLst>
                                </p:cTn>
                              </p:par>
                            </p:childTnLst>
                          </p:cTn>
                        </p:par>
                        <p:par>
                          <p:cTn id="28" fill="hold">
                            <p:stCondLst>
                              <p:cond delay="800"/>
                            </p:stCondLst>
                            <p:childTnLst>
                              <p:par>
                                <p:cTn id="29" presetID="1" presetClass="entr" presetSubtype="0" fill="hold" nodeType="afterEffect">
                                  <p:stCondLst>
                                    <p:cond delay="100"/>
                                  </p:stCondLst>
                                  <p:childTnLst>
                                    <p:set>
                                      <p:cBhvr>
                                        <p:cTn id="30" dur="1" fill="hold">
                                          <p:stCondLst>
                                            <p:cond delay="0"/>
                                          </p:stCondLst>
                                        </p:cTn>
                                        <p:tgtEl>
                                          <p:spTgt spid="136"/>
                                        </p:tgtEl>
                                        <p:attrNameLst>
                                          <p:attrName>style.visibility</p:attrName>
                                        </p:attrNameLst>
                                      </p:cBhvr>
                                      <p:to>
                                        <p:strVal val="visible"/>
                                      </p:to>
                                    </p:set>
                                  </p:childTnLst>
                                </p:cTn>
                              </p:par>
                            </p:childTnLst>
                          </p:cTn>
                        </p:par>
                        <p:par>
                          <p:cTn id="31" fill="hold">
                            <p:stCondLst>
                              <p:cond delay="900"/>
                            </p:stCondLst>
                            <p:childTnLst>
                              <p:par>
                                <p:cTn id="32" presetID="1" presetClass="entr" presetSubtype="0" fill="hold" nodeType="afterEffect">
                                  <p:stCondLst>
                                    <p:cond delay="100"/>
                                  </p:stCondLst>
                                  <p:childTnLst>
                                    <p:set>
                                      <p:cBhvr>
                                        <p:cTn id="33" dur="1" fill="hold">
                                          <p:stCondLst>
                                            <p:cond delay="0"/>
                                          </p:stCondLst>
                                        </p:cTn>
                                        <p:tgtEl>
                                          <p:spTgt spid="15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nodeType="afterEffect">
                                  <p:stCondLst>
                                    <p:cond delay="100"/>
                                  </p:stCondLst>
                                  <p:childTnLst>
                                    <p:set>
                                      <p:cBhvr>
                                        <p:cTn id="36" dur="1" fill="hold">
                                          <p:stCondLst>
                                            <p:cond delay="0"/>
                                          </p:stCondLst>
                                        </p:cTn>
                                        <p:tgtEl>
                                          <p:spTgt spid="169"/>
                                        </p:tgtEl>
                                        <p:attrNameLst>
                                          <p:attrName>style.visibility</p:attrName>
                                        </p:attrNameLst>
                                      </p:cBhvr>
                                      <p:to>
                                        <p:strVal val="visible"/>
                                      </p:to>
                                    </p:set>
                                  </p:childTnLst>
                                </p:cTn>
                              </p:par>
                            </p:childTnLst>
                          </p:cTn>
                        </p:par>
                        <p:par>
                          <p:cTn id="37" fill="hold">
                            <p:stCondLst>
                              <p:cond delay="1100"/>
                            </p:stCondLst>
                            <p:childTnLst>
                              <p:par>
                                <p:cTn id="38" presetID="1" presetClass="entr" presetSubtype="0" fill="hold" nodeType="afterEffect">
                                  <p:stCondLst>
                                    <p:cond delay="100"/>
                                  </p:stCondLst>
                                  <p:childTnLst>
                                    <p:set>
                                      <p:cBhvr>
                                        <p:cTn id="39"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rot="5010676" flipH="1" flipV="1">
            <a:off x="2546883" y="-74135"/>
            <a:ext cx="74942" cy="5193508"/>
          </a:xfrm>
          <a:prstGeom prst="line">
            <a:avLst/>
          </a:prstGeom>
          <a:ln w="1905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765300" y="137636"/>
            <a:ext cx="6096000" cy="1477328"/>
          </a:xfrm>
          <a:prstGeom prst="rect">
            <a:avLst/>
          </a:prstGeom>
        </p:spPr>
        <p:txBody>
          <a:bodyPr>
            <a:spAutoFit/>
          </a:bodyPr>
          <a:lstStyle/>
          <a:p>
            <a:r>
              <a:rPr lang="en-IE" dirty="0">
                <a:latin typeface="Times New Roman" panose="02020603050405020304" pitchFamily="18" charset="0"/>
              </a:rPr>
              <a:t>miRNA function can potentially be affected by the number and affinity of targets in the </a:t>
            </a:r>
            <a:r>
              <a:rPr lang="en-IE" dirty="0" smtClean="0">
                <a:latin typeface="Times New Roman" panose="02020603050405020304" pitchFamily="18" charset="0"/>
              </a:rPr>
              <a:t>transcriptome </a:t>
            </a:r>
            <a:r>
              <a:rPr lang="en-IE" dirty="0">
                <a:latin typeface="Times New Roman" panose="02020603050405020304" pitchFamily="18" charset="0"/>
              </a:rPr>
              <a:t>and the ‘sponging’ activities of </a:t>
            </a:r>
            <a:r>
              <a:rPr lang="en-IE" dirty="0" smtClean="0">
                <a:latin typeface="Times New Roman" panose="02020603050405020304" pitchFamily="18" charset="0"/>
              </a:rPr>
              <a:t>specific pseudogenes, </a:t>
            </a:r>
            <a:r>
              <a:rPr lang="en-IE" dirty="0">
                <a:latin typeface="Times New Roman" panose="02020603050405020304" pitchFamily="18" charset="0"/>
              </a:rPr>
              <a:t>long non-coding </a:t>
            </a:r>
            <a:r>
              <a:rPr lang="en-IE" dirty="0" smtClean="0">
                <a:latin typeface="Times New Roman" panose="02020603050405020304" pitchFamily="18" charset="0"/>
              </a:rPr>
              <a:t>RNAs, circular RNAs </a:t>
            </a:r>
            <a:r>
              <a:rPr lang="en-IE" dirty="0">
                <a:latin typeface="Times New Roman" panose="02020603050405020304" pitchFamily="18" charset="0"/>
              </a:rPr>
              <a:t>and transcripts of protein-coding genes65that have high miRNA-binding capacity</a:t>
            </a:r>
            <a:endParaRPr lang="en-IE" dirty="0"/>
          </a:p>
        </p:txBody>
      </p:sp>
      <p:cxnSp>
        <p:nvCxnSpPr>
          <p:cNvPr id="14" name="Straight Connector 13"/>
          <p:cNvCxnSpPr/>
          <p:nvPr/>
        </p:nvCxnSpPr>
        <p:spPr>
          <a:xfrm rot="5010676" flipH="1" flipV="1">
            <a:off x="2397571" y="1334454"/>
            <a:ext cx="19110" cy="1954863"/>
          </a:xfrm>
          <a:prstGeom prst="line">
            <a:avLst/>
          </a:prstGeom>
          <a:ln w="190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rot="1676352">
            <a:off x="2858968" y="1707844"/>
            <a:ext cx="1350393" cy="726418"/>
            <a:chOff x="5046054" y="1050132"/>
            <a:chExt cx="1350393" cy="726418"/>
          </a:xfrm>
        </p:grpSpPr>
        <p:grpSp>
          <p:nvGrpSpPr>
            <p:cNvPr id="16" name="Group 15"/>
            <p:cNvGrpSpPr/>
            <p:nvPr/>
          </p:nvGrpSpPr>
          <p:grpSpPr>
            <a:xfrm>
              <a:off x="5046054" y="1050132"/>
              <a:ext cx="1350393" cy="726418"/>
              <a:chOff x="5133703" y="1097280"/>
              <a:chExt cx="1262744" cy="679269"/>
            </a:xfrm>
            <a:solidFill>
              <a:schemeClr val="tx1"/>
            </a:solidFill>
          </p:grpSpPr>
          <p:sp>
            <p:nvSpPr>
              <p:cNvPr id="22" name="Oval 2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7" name="Group 16"/>
            <p:cNvGrpSpPr/>
            <p:nvPr/>
          </p:nvGrpSpPr>
          <p:grpSpPr>
            <a:xfrm>
              <a:off x="5091115" y="1073708"/>
              <a:ext cx="1262740" cy="679266"/>
              <a:chOff x="5133703" y="1097280"/>
              <a:chExt cx="1262744" cy="679269"/>
            </a:xfrm>
          </p:grpSpPr>
          <p:sp>
            <p:nvSpPr>
              <p:cNvPr id="20" name="Oval 1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8" name="Oval 17"/>
            <p:cNvSpPr/>
            <p:nvPr/>
          </p:nvSpPr>
          <p:spPr>
            <a:xfrm>
              <a:off x="5331156" y="1285765"/>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5753130" y="12450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7170" name="Picture 2" descr="Spoon PNG Clipart Image - Best WEB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7087590">
            <a:off x="2411207" y="3437382"/>
            <a:ext cx="2812254" cy="17162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seudogene - Wikipedia"/>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37795"/>
          <a:stretch/>
        </p:blipFill>
        <p:spPr bwMode="auto">
          <a:xfrm>
            <a:off x="6032412" y="1775573"/>
            <a:ext cx="6159588" cy="129147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p:cNvPicPr>
            <a:picLocks noChangeAspect="1"/>
          </p:cNvPicPr>
          <p:nvPr/>
        </p:nvPicPr>
        <p:blipFill>
          <a:blip r:embed="rId4">
            <a:clrChange>
              <a:clrFrom>
                <a:srgbClr val="FFFFFF"/>
              </a:clrFrom>
              <a:clrTo>
                <a:srgbClr val="FFFFFF">
                  <a:alpha val="0"/>
                </a:srgbClr>
              </a:clrTo>
            </a:clrChange>
          </a:blip>
          <a:stretch>
            <a:fillRect/>
          </a:stretch>
        </p:blipFill>
        <p:spPr>
          <a:xfrm>
            <a:off x="4813300" y="3690564"/>
            <a:ext cx="3643476" cy="2468641"/>
          </a:xfrm>
          <a:prstGeom prst="rect">
            <a:avLst/>
          </a:prstGeom>
        </p:spPr>
      </p:pic>
      <p:pic>
        <p:nvPicPr>
          <p:cNvPr id="36" name="Picture 35"/>
          <p:cNvPicPr>
            <a:picLocks noChangeAspect="1"/>
          </p:cNvPicPr>
          <p:nvPr/>
        </p:nvPicPr>
        <p:blipFill>
          <a:blip r:embed="rId5"/>
          <a:stretch>
            <a:fillRect/>
          </a:stretch>
        </p:blipFill>
        <p:spPr>
          <a:xfrm>
            <a:off x="9757041" y="3915920"/>
            <a:ext cx="2280615" cy="2017927"/>
          </a:xfrm>
          <a:prstGeom prst="rect">
            <a:avLst/>
          </a:prstGeom>
        </p:spPr>
      </p:pic>
    </p:spTree>
    <p:extLst>
      <p:ext uri="{BB962C8B-B14F-4D97-AF65-F5344CB8AC3E}">
        <p14:creationId xmlns:p14="http://schemas.microsoft.com/office/powerpoint/2010/main" val="16787501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500" y="0"/>
            <a:ext cx="6096000" cy="1200329"/>
          </a:xfrm>
          <a:prstGeom prst="rect">
            <a:avLst/>
          </a:prstGeom>
        </p:spPr>
        <p:txBody>
          <a:bodyPr>
            <a:spAutoFit/>
          </a:bodyPr>
          <a:lstStyle/>
          <a:p>
            <a:r>
              <a:rPr lang="en-IE" dirty="0">
                <a:latin typeface="Times New Roman" panose="02020603050405020304" pitchFamily="18" charset="0"/>
              </a:rPr>
              <a:t>Susceptibility to competition by </a:t>
            </a:r>
            <a:r>
              <a:rPr lang="en-IE" dirty="0" err="1">
                <a:latin typeface="Times New Roman" panose="02020603050405020304" pitchFamily="18" charset="0"/>
              </a:rPr>
              <a:t>ceRNAs</a:t>
            </a:r>
            <a:r>
              <a:rPr lang="en-IE" dirty="0">
                <a:latin typeface="Times New Roman" panose="02020603050405020304" pitchFamily="18" charset="0"/>
              </a:rPr>
              <a:t> may mostly be limited to mi RNAs that are at relatively low </a:t>
            </a:r>
            <a:r>
              <a:rPr lang="en-IE" dirty="0" smtClean="0">
                <a:latin typeface="Times New Roman" panose="02020603050405020304" pitchFamily="18" charset="0"/>
              </a:rPr>
              <a:t>abundance, </a:t>
            </a:r>
            <a:r>
              <a:rPr lang="en-IE" dirty="0">
                <a:latin typeface="Times New Roman" panose="02020603050405020304" pitchFamily="18" charset="0"/>
              </a:rPr>
              <a:t>but might become influential even for abundant miRNAs in some scenarios, such as gene amplification of a target.</a:t>
            </a:r>
            <a:endParaRPr lang="en-IE" dirty="0"/>
          </a:p>
        </p:txBody>
      </p:sp>
      <p:pic>
        <p:nvPicPr>
          <p:cNvPr id="11266" name="Picture 2" descr="The Emerging Function and Mechanism of ceRNAs in Cancer: Trends in Gene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48" y="1200329"/>
            <a:ext cx="5980344" cy="528619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2566045" y="3463731"/>
            <a:ext cx="1925354" cy="572100"/>
            <a:chOff x="8142741" y="4932108"/>
            <a:chExt cx="2891030" cy="855840"/>
          </a:xfrm>
        </p:grpSpPr>
        <p:sp>
          <p:nvSpPr>
            <p:cNvPr id="5" name="Freeform 4"/>
            <p:cNvSpPr/>
            <p:nvPr/>
          </p:nvSpPr>
          <p:spPr>
            <a:xfrm>
              <a:off x="8142741" y="5126537"/>
              <a:ext cx="2162333" cy="661411"/>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768533 h 768533"/>
                <a:gd name="connsiteX1" fmla="*/ 862148 w 2534194"/>
                <a:gd name="connsiteY1" fmla="*/ 50076 h 768533"/>
                <a:gd name="connsiteX2" fmla="*/ 1621034 w 2534194"/>
                <a:gd name="connsiteY2" fmla="*/ 85766 h 768533"/>
                <a:gd name="connsiteX3" fmla="*/ 2534194 w 2534194"/>
                <a:gd name="connsiteY3" fmla="*/ 285207 h 768533"/>
                <a:gd name="connsiteX0" fmla="*/ 0 w 2162333"/>
                <a:gd name="connsiteY0" fmla="*/ 661410 h 661410"/>
                <a:gd name="connsiteX1" fmla="*/ 490287 w 2162333"/>
                <a:gd name="connsiteY1" fmla="*/ 42696 h 661410"/>
                <a:gd name="connsiteX2" fmla="*/ 1249173 w 2162333"/>
                <a:gd name="connsiteY2" fmla="*/ 78386 h 661410"/>
                <a:gd name="connsiteX3" fmla="*/ 2162333 w 2162333"/>
                <a:gd name="connsiteY3" fmla="*/ 277827 h 661410"/>
                <a:gd name="connsiteX0" fmla="*/ 0 w 2162333"/>
                <a:gd name="connsiteY0" fmla="*/ 661410 h 661410"/>
                <a:gd name="connsiteX1" fmla="*/ 490287 w 2162333"/>
                <a:gd name="connsiteY1" fmla="*/ 42696 h 661410"/>
                <a:gd name="connsiteX2" fmla="*/ 1249173 w 2162333"/>
                <a:gd name="connsiteY2" fmla="*/ 78386 h 661410"/>
                <a:gd name="connsiteX3" fmla="*/ 2162333 w 2162333"/>
                <a:gd name="connsiteY3" fmla="*/ 277827 h 661410"/>
              </a:gdLst>
              <a:ahLst/>
              <a:cxnLst>
                <a:cxn ang="0">
                  <a:pos x="connsiteX0" y="connsiteY0"/>
                </a:cxn>
                <a:cxn ang="0">
                  <a:pos x="connsiteX1" y="connsiteY1"/>
                </a:cxn>
                <a:cxn ang="0">
                  <a:pos x="connsiteX2" y="connsiteY2"/>
                </a:cxn>
                <a:cxn ang="0">
                  <a:pos x="connsiteX3" y="connsiteY3"/>
                </a:cxn>
              </a:cxnLst>
              <a:rect l="l" t="t" r="r" b="b"/>
              <a:pathLst>
                <a:path w="2162333" h="661410">
                  <a:moveTo>
                    <a:pt x="0" y="661410"/>
                  </a:moveTo>
                  <a:cubicBezTo>
                    <a:pt x="125551" y="260523"/>
                    <a:pt x="282092" y="139867"/>
                    <a:pt x="490287" y="42696"/>
                  </a:cubicBezTo>
                  <a:cubicBezTo>
                    <a:pt x="698482" y="-54475"/>
                    <a:pt x="970499" y="39197"/>
                    <a:pt x="1249173" y="78386"/>
                  </a:cubicBezTo>
                  <a:cubicBezTo>
                    <a:pt x="1527847" y="117575"/>
                    <a:pt x="1903253" y="295244"/>
                    <a:pt x="2162333" y="277827"/>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9683378" y="4932108"/>
              <a:ext cx="1350393" cy="726418"/>
              <a:chOff x="5046054" y="1050132"/>
              <a:chExt cx="1350393" cy="726418"/>
            </a:xfrm>
          </p:grpSpPr>
          <p:grpSp>
            <p:nvGrpSpPr>
              <p:cNvPr id="7" name="Group 6"/>
              <p:cNvGrpSpPr/>
              <p:nvPr/>
            </p:nvGrpSpPr>
            <p:grpSpPr>
              <a:xfrm>
                <a:off x="5046054" y="1050132"/>
                <a:ext cx="1350393" cy="726418"/>
                <a:chOff x="5133703" y="1097280"/>
                <a:chExt cx="1262744" cy="679269"/>
              </a:xfrm>
              <a:solidFill>
                <a:schemeClr val="tx1"/>
              </a:solidFill>
            </p:grpSpPr>
            <p:sp>
              <p:nvSpPr>
                <p:cNvPr id="13" name="Oval 1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 name="Group 7"/>
              <p:cNvGrpSpPr/>
              <p:nvPr/>
            </p:nvGrpSpPr>
            <p:grpSpPr>
              <a:xfrm>
                <a:off x="5091115" y="1073708"/>
                <a:ext cx="1262740" cy="679266"/>
                <a:chOff x="5133703" y="1097280"/>
                <a:chExt cx="1262744" cy="679269"/>
              </a:xfrm>
            </p:grpSpPr>
            <p:sp>
              <p:nvSpPr>
                <p:cNvPr id="11" name="Oval 1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9" name="Oval 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268090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miRNA–transcription factor co-regulation</a:t>
            </a:r>
            <a:endParaRPr lang="en-IE" dirty="0"/>
          </a:p>
        </p:txBody>
      </p:sp>
    </p:spTree>
    <p:extLst>
      <p:ext uri="{BB962C8B-B14F-4D97-AF65-F5344CB8AC3E}">
        <p14:creationId xmlns:p14="http://schemas.microsoft.com/office/powerpoint/2010/main" val="1009137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Features of miRNA-regulated </a:t>
            </a:r>
            <a:r>
              <a:rPr lang="en-IE" dirty="0" smtClean="0"/>
              <a:t>networks</a:t>
            </a:r>
            <a:endParaRPr lang="en-IE" dirty="0"/>
          </a:p>
        </p:txBody>
      </p:sp>
      <p:sp>
        <p:nvSpPr>
          <p:cNvPr id="3" name="Rectangle 2"/>
          <p:cNvSpPr/>
          <p:nvPr/>
        </p:nvSpPr>
        <p:spPr>
          <a:xfrm>
            <a:off x="431800" y="2333536"/>
            <a:ext cx="6096000" cy="1200329"/>
          </a:xfrm>
          <a:prstGeom prst="rect">
            <a:avLst/>
          </a:prstGeom>
        </p:spPr>
        <p:txBody>
          <a:bodyPr>
            <a:spAutoFit/>
          </a:bodyPr>
          <a:lstStyle/>
          <a:p>
            <a:r>
              <a:rPr lang="en-IE" b="0" i="0" dirty="0" smtClean="0">
                <a:solidFill>
                  <a:srgbClr val="202124"/>
                </a:solidFill>
                <a:effectLst/>
                <a:latin typeface="arial" panose="020B0604020202020204" pitchFamily="34" charset="0"/>
              </a:rPr>
              <a:t>Posttranscriptional modifications are </a:t>
            </a:r>
            <a:r>
              <a:rPr lang="en-IE" i="0" dirty="0" smtClean="0">
                <a:solidFill>
                  <a:srgbClr val="202124"/>
                </a:solidFill>
                <a:effectLst/>
                <a:latin typeface="arial" panose="020B0604020202020204" pitchFamily="34" charset="0"/>
              </a:rPr>
              <a:t>changes that occur to a newly transcribed primary RNA transcript (</a:t>
            </a:r>
            <a:r>
              <a:rPr lang="en-IE" i="0" dirty="0" err="1" smtClean="0">
                <a:solidFill>
                  <a:srgbClr val="202124"/>
                </a:solidFill>
                <a:effectLst/>
                <a:latin typeface="arial" panose="020B0604020202020204" pitchFamily="34" charset="0"/>
              </a:rPr>
              <a:t>hnRNA</a:t>
            </a:r>
            <a:r>
              <a:rPr lang="en-IE" i="0" dirty="0" smtClean="0">
                <a:solidFill>
                  <a:srgbClr val="202124"/>
                </a:solidFill>
                <a:effectLst/>
                <a:latin typeface="arial" panose="020B0604020202020204" pitchFamily="34" charset="0"/>
              </a:rPr>
              <a:t>) </a:t>
            </a:r>
            <a:r>
              <a:rPr lang="en-IE" b="1" i="0" dirty="0" smtClean="0">
                <a:solidFill>
                  <a:srgbClr val="202124"/>
                </a:solidFill>
                <a:effectLst/>
                <a:latin typeface="arial" panose="020B0604020202020204" pitchFamily="34" charset="0"/>
              </a:rPr>
              <a:t>after transcription has occurred</a:t>
            </a:r>
            <a:r>
              <a:rPr lang="en-IE" i="0" dirty="0" smtClean="0">
                <a:solidFill>
                  <a:srgbClr val="202124"/>
                </a:solidFill>
                <a:effectLst/>
                <a:latin typeface="arial" panose="020B0604020202020204" pitchFamily="34" charset="0"/>
              </a:rPr>
              <a:t> and prior to its translation into a protein product</a:t>
            </a:r>
            <a:endParaRPr lang="en-IE" dirty="0"/>
          </a:p>
        </p:txBody>
      </p:sp>
      <p:sp>
        <p:nvSpPr>
          <p:cNvPr id="4" name="Rectangle 3"/>
          <p:cNvSpPr/>
          <p:nvPr/>
        </p:nvSpPr>
        <p:spPr>
          <a:xfrm>
            <a:off x="838200" y="4464735"/>
            <a:ext cx="6096000" cy="646331"/>
          </a:xfrm>
          <a:prstGeom prst="rect">
            <a:avLst/>
          </a:prstGeom>
        </p:spPr>
        <p:txBody>
          <a:bodyPr>
            <a:spAutoFit/>
          </a:bodyPr>
          <a:lstStyle/>
          <a:p>
            <a:r>
              <a:rPr lang="en-IE" b="0" i="0" dirty="0" smtClean="0">
                <a:solidFill>
                  <a:srgbClr val="202124"/>
                </a:solidFill>
                <a:effectLst/>
                <a:latin typeface="arial" panose="020B0604020202020204" pitchFamily="34" charset="0"/>
              </a:rPr>
              <a:t>Transcription is </a:t>
            </a:r>
            <a:r>
              <a:rPr lang="en-IE" b="1" i="0" dirty="0" smtClean="0">
                <a:solidFill>
                  <a:srgbClr val="202124"/>
                </a:solidFill>
                <a:effectLst/>
                <a:latin typeface="arial" panose="020B0604020202020204" pitchFamily="34" charset="0"/>
              </a:rPr>
              <a:t>the process of making an RNA copy of a gene's DNA sequence</a:t>
            </a:r>
            <a:endParaRPr lang="en-IE" dirty="0"/>
          </a:p>
        </p:txBody>
      </p:sp>
    </p:spTree>
    <p:extLst>
      <p:ext uri="{BB962C8B-B14F-4D97-AF65-F5344CB8AC3E}">
        <p14:creationId xmlns:p14="http://schemas.microsoft.com/office/powerpoint/2010/main" val="211488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650" y="376535"/>
            <a:ext cx="6096000" cy="923330"/>
          </a:xfrm>
          <a:prstGeom prst="rect">
            <a:avLst/>
          </a:prstGeom>
        </p:spPr>
        <p:txBody>
          <a:bodyPr>
            <a:spAutoFit/>
          </a:bodyPr>
          <a:lstStyle/>
          <a:p>
            <a:r>
              <a:rPr lang="en-IE" dirty="0">
                <a:latin typeface="Times New Roman" panose="02020603050405020304" pitchFamily="18" charset="0"/>
              </a:rPr>
              <a:t>complex interplay exists between the two largest classes of transcriptional and post-transcriptional regulators — transcription </a:t>
            </a:r>
            <a:r>
              <a:rPr lang="en-IE" dirty="0" smtClean="0">
                <a:latin typeface="Times New Roman" panose="02020603050405020304" pitchFamily="18" charset="0"/>
              </a:rPr>
              <a:t>factors </a:t>
            </a:r>
            <a:r>
              <a:rPr lang="en-IE" dirty="0">
                <a:latin typeface="Times New Roman" panose="02020603050405020304" pitchFamily="18" charset="0"/>
              </a:rPr>
              <a:t>and miRNAs</a:t>
            </a:r>
            <a:endParaRPr lang="en-IE" dirty="0"/>
          </a:p>
        </p:txBody>
      </p:sp>
      <p:sp>
        <p:nvSpPr>
          <p:cNvPr id="3" name="Oval 2"/>
          <p:cNvSpPr/>
          <p:nvPr/>
        </p:nvSpPr>
        <p:spPr>
          <a:xfrm>
            <a:off x="4992729" y="4389367"/>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grpSp>
        <p:nvGrpSpPr>
          <p:cNvPr id="4" name="Group 3"/>
          <p:cNvGrpSpPr/>
          <p:nvPr/>
        </p:nvGrpSpPr>
        <p:grpSpPr>
          <a:xfrm>
            <a:off x="5798367" y="2219148"/>
            <a:ext cx="1852566" cy="661753"/>
            <a:chOff x="8252036" y="4668569"/>
            <a:chExt cx="2781735" cy="989957"/>
          </a:xfrm>
        </p:grpSpPr>
        <p:sp>
          <p:nvSpPr>
            <p:cNvPr id="5" name="Freeform 4"/>
            <p:cNvSpPr/>
            <p:nvPr/>
          </p:nvSpPr>
          <p:spPr>
            <a:xfrm rot="1281924">
              <a:off x="8252036" y="4668569"/>
              <a:ext cx="2162333" cy="661411"/>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768533 h 768533"/>
                <a:gd name="connsiteX1" fmla="*/ 862148 w 2534194"/>
                <a:gd name="connsiteY1" fmla="*/ 50076 h 768533"/>
                <a:gd name="connsiteX2" fmla="*/ 1621034 w 2534194"/>
                <a:gd name="connsiteY2" fmla="*/ 85766 h 768533"/>
                <a:gd name="connsiteX3" fmla="*/ 2534194 w 2534194"/>
                <a:gd name="connsiteY3" fmla="*/ 285207 h 768533"/>
                <a:gd name="connsiteX0" fmla="*/ 0 w 2162333"/>
                <a:gd name="connsiteY0" fmla="*/ 661410 h 661410"/>
                <a:gd name="connsiteX1" fmla="*/ 490287 w 2162333"/>
                <a:gd name="connsiteY1" fmla="*/ 42696 h 661410"/>
                <a:gd name="connsiteX2" fmla="*/ 1249173 w 2162333"/>
                <a:gd name="connsiteY2" fmla="*/ 78386 h 661410"/>
                <a:gd name="connsiteX3" fmla="*/ 2162333 w 2162333"/>
                <a:gd name="connsiteY3" fmla="*/ 277827 h 661410"/>
                <a:gd name="connsiteX0" fmla="*/ 0 w 2162333"/>
                <a:gd name="connsiteY0" fmla="*/ 661410 h 661410"/>
                <a:gd name="connsiteX1" fmla="*/ 490287 w 2162333"/>
                <a:gd name="connsiteY1" fmla="*/ 42696 h 661410"/>
                <a:gd name="connsiteX2" fmla="*/ 1249173 w 2162333"/>
                <a:gd name="connsiteY2" fmla="*/ 78386 h 661410"/>
                <a:gd name="connsiteX3" fmla="*/ 2162333 w 2162333"/>
                <a:gd name="connsiteY3" fmla="*/ 277827 h 661410"/>
              </a:gdLst>
              <a:ahLst/>
              <a:cxnLst>
                <a:cxn ang="0">
                  <a:pos x="connsiteX0" y="connsiteY0"/>
                </a:cxn>
                <a:cxn ang="0">
                  <a:pos x="connsiteX1" y="connsiteY1"/>
                </a:cxn>
                <a:cxn ang="0">
                  <a:pos x="connsiteX2" y="connsiteY2"/>
                </a:cxn>
                <a:cxn ang="0">
                  <a:pos x="connsiteX3" y="connsiteY3"/>
                </a:cxn>
              </a:cxnLst>
              <a:rect l="l" t="t" r="r" b="b"/>
              <a:pathLst>
                <a:path w="2162333" h="661410">
                  <a:moveTo>
                    <a:pt x="0" y="661410"/>
                  </a:moveTo>
                  <a:cubicBezTo>
                    <a:pt x="125551" y="260523"/>
                    <a:pt x="282092" y="139867"/>
                    <a:pt x="490287" y="42696"/>
                  </a:cubicBezTo>
                  <a:cubicBezTo>
                    <a:pt x="698482" y="-54475"/>
                    <a:pt x="970499" y="39197"/>
                    <a:pt x="1249173" y="78386"/>
                  </a:cubicBezTo>
                  <a:cubicBezTo>
                    <a:pt x="1527847" y="117575"/>
                    <a:pt x="1903253" y="295244"/>
                    <a:pt x="2162333" y="277827"/>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9683378" y="4932108"/>
              <a:ext cx="1350393" cy="726418"/>
              <a:chOff x="5046054" y="1050132"/>
              <a:chExt cx="1350393" cy="726418"/>
            </a:xfrm>
          </p:grpSpPr>
          <p:grpSp>
            <p:nvGrpSpPr>
              <p:cNvPr id="7" name="Group 6"/>
              <p:cNvGrpSpPr/>
              <p:nvPr/>
            </p:nvGrpSpPr>
            <p:grpSpPr>
              <a:xfrm>
                <a:off x="5046054" y="1050132"/>
                <a:ext cx="1350393" cy="726418"/>
                <a:chOff x="5133703" y="1097280"/>
                <a:chExt cx="1262744" cy="679269"/>
              </a:xfrm>
              <a:solidFill>
                <a:schemeClr val="tx1"/>
              </a:solidFill>
            </p:grpSpPr>
            <p:sp>
              <p:nvSpPr>
                <p:cNvPr id="13" name="Oval 1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 name="Group 7"/>
              <p:cNvGrpSpPr/>
              <p:nvPr/>
            </p:nvGrpSpPr>
            <p:grpSpPr>
              <a:xfrm>
                <a:off x="5091115" y="1073708"/>
                <a:ext cx="1262740" cy="679266"/>
                <a:chOff x="5133703" y="1097280"/>
                <a:chExt cx="1262744" cy="679269"/>
              </a:xfrm>
            </p:grpSpPr>
            <p:sp>
              <p:nvSpPr>
                <p:cNvPr id="11" name="Oval 1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9" name="Oval 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44183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repeatCount="indefinite" fill="hold" nodeType="clickEffect">
                                  <p:stCondLst>
                                    <p:cond delay="0"/>
                                  </p:stCondLst>
                                  <p:endCondLst>
                                    <p:cond evt="onNext" delay="0">
                                      <p:tgtEl>
                                        <p:sldTgt/>
                                      </p:tgtEl>
                                    </p:cond>
                                  </p:endCondLst>
                                  <p:childTnLst>
                                    <p:animMotion origin="layout" path="M -2.5E-6 7.40741E-7 C 0.06901 7.40741E-7 0.125 0.09398 0.125 0.20972 C 0.125 0.32546 0.06901 0.41968 -2.5E-6 0.41968 C -0.06901 0.41968 -0.125 0.32546 -0.125 0.20972 C -0.125 0.09398 -0.06901 7.40741E-7 -2.5E-6 7.40741E-7 Z " pathEditMode="relative" rAng="0" ptsTypes="AAAAA">
                                      <p:cBhvr>
                                        <p:cTn id="6" dur="5000" fill="hold"/>
                                        <p:tgtEl>
                                          <p:spTgt spid="4"/>
                                        </p:tgtEl>
                                        <p:attrNameLst>
                                          <p:attrName>ppt_x</p:attrName>
                                          <p:attrName>ppt_y</p:attrName>
                                        </p:attrNameLst>
                                      </p:cBhvr>
                                      <p:rCtr x="0" y="20972"/>
                                    </p:animMotion>
                                  </p:childTnLst>
                                </p:cTn>
                              </p:par>
                              <p:par>
                                <p:cTn id="7" presetID="1" presetClass="path" presetSubtype="0" repeatCount="indefinite" fill="hold" grpId="0" nodeType="withEffect">
                                  <p:stCondLst>
                                    <p:cond delay="0"/>
                                  </p:stCondLst>
                                  <p:endCondLst>
                                    <p:cond evt="onNext" delay="0">
                                      <p:tgtEl>
                                        <p:sldTgt/>
                                      </p:tgtEl>
                                    </p:cond>
                                  </p:endCondLst>
                                  <p:childTnLst>
                                    <p:animMotion origin="layout" path="M 4.58333E-6 2.96296E-6 C -0.04974 -0.08542 -0.04896 -0.23033 0.00195 -0.32361 C 0.0526 -0.41713 0.13424 -0.42408 0.18372 -0.33912 C 0.23359 -0.25394 0.23242 -0.10857 0.18164 -0.01482 C 0.13085 0.07824 0.04947 0.08495 4.58333E-6 2.96296E-6 Z " pathEditMode="relative" rAng="13440000" ptsTypes="AAAAA">
                                      <p:cBhvr>
                                        <p:cTn id="8" dur="5000" fill="hold"/>
                                        <p:tgtEl>
                                          <p:spTgt spid="3"/>
                                        </p:tgtEl>
                                        <p:attrNameLst>
                                          <p:attrName>ppt_x</p:attrName>
                                          <p:attrName>ppt_y</p:attrName>
                                        </p:attrNameLst>
                                      </p:cBhvr>
                                      <p:rCtr x="9193" y="-1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73950"/>
            <a:ext cx="6096000" cy="646331"/>
          </a:xfrm>
          <a:prstGeom prst="rect">
            <a:avLst/>
          </a:prstGeom>
        </p:spPr>
        <p:txBody>
          <a:bodyPr>
            <a:spAutoFit/>
          </a:bodyPr>
          <a:lstStyle/>
          <a:p>
            <a:r>
              <a:rPr lang="en-IE" dirty="0">
                <a:latin typeface="Times New Roman" panose="02020603050405020304" pitchFamily="18" charset="0"/>
              </a:rPr>
              <a:t>predicted miRNA targets were enriched for transcriptional regulators</a:t>
            </a:r>
            <a:endParaRPr lang="en-IE" dirty="0"/>
          </a:p>
        </p:txBody>
      </p:sp>
      <p:sp>
        <p:nvSpPr>
          <p:cNvPr id="3" name="Rectangle 2"/>
          <p:cNvSpPr/>
          <p:nvPr/>
        </p:nvSpPr>
        <p:spPr>
          <a:xfrm>
            <a:off x="194504" y="1195195"/>
            <a:ext cx="2967479" cy="369332"/>
          </a:xfrm>
          <a:prstGeom prst="rect">
            <a:avLst/>
          </a:prstGeom>
        </p:spPr>
        <p:txBody>
          <a:bodyPr wrap="none">
            <a:spAutoFit/>
          </a:bodyPr>
          <a:lstStyle/>
          <a:p>
            <a:r>
              <a:rPr lang="en-IE" b="1" dirty="0">
                <a:solidFill>
                  <a:srgbClr val="5F6368"/>
                </a:solidFill>
                <a:latin typeface="arial" panose="020B0604020202020204" pitchFamily="34" charset="0"/>
              </a:rPr>
              <a:t>transcriptional regulation</a:t>
            </a:r>
            <a:endParaRPr lang="en-IE" dirty="0"/>
          </a:p>
        </p:txBody>
      </p:sp>
      <p:sp>
        <p:nvSpPr>
          <p:cNvPr id="4" name="Down Arrow 3"/>
          <p:cNvSpPr/>
          <p:nvPr/>
        </p:nvSpPr>
        <p:spPr>
          <a:xfrm rot="16790112">
            <a:off x="2655490" y="1291293"/>
            <a:ext cx="667657" cy="1030515"/>
          </a:xfrm>
          <a:prstGeom prst="downArrow">
            <a:avLst>
              <a:gd name="adj1" fmla="val 2954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 name="Group 4"/>
          <p:cNvGrpSpPr/>
          <p:nvPr/>
        </p:nvGrpSpPr>
        <p:grpSpPr>
          <a:xfrm>
            <a:off x="3727499" y="1712546"/>
            <a:ext cx="668438" cy="668438"/>
            <a:chOff x="3065364" y="5522814"/>
            <a:chExt cx="668438" cy="668438"/>
          </a:xfrm>
        </p:grpSpPr>
        <p:sp>
          <p:nvSpPr>
            <p:cNvPr id="6" name="Oval 5"/>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Oval 6"/>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pic>
        <p:nvPicPr>
          <p:cNvPr id="12290" name="Picture 2" descr="Icon Computer clipart transparent - Clipart Worl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437" y="1455740"/>
            <a:ext cx="1426482" cy="96144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35808" y="2731338"/>
            <a:ext cx="6096000" cy="923330"/>
          </a:xfrm>
          <a:prstGeom prst="rect">
            <a:avLst/>
          </a:prstGeom>
        </p:spPr>
        <p:txBody>
          <a:bodyPr>
            <a:spAutoFit/>
          </a:bodyPr>
          <a:lstStyle/>
          <a:p>
            <a:r>
              <a:rPr lang="en-IE" dirty="0" smtClean="0">
                <a:latin typeface="Times New Roman" panose="02020603050405020304" pitchFamily="18" charset="0"/>
              </a:rPr>
              <a:t>many </a:t>
            </a:r>
            <a:r>
              <a:rPr lang="en-IE" dirty="0">
                <a:latin typeface="Times New Roman" panose="02020603050405020304" pitchFamily="18" charset="0"/>
              </a:rPr>
              <a:t>miRNA target hubs in genetic networks are themselves transcription factors</a:t>
            </a:r>
            <a:r>
              <a:rPr lang="en-IE" dirty="0"/>
              <a:t/>
            </a:r>
            <a:br>
              <a:rPr lang="en-IE" dirty="0"/>
            </a:br>
            <a:endParaRPr lang="en-IE" dirty="0"/>
          </a:p>
        </p:txBody>
      </p:sp>
      <p:grpSp>
        <p:nvGrpSpPr>
          <p:cNvPr id="11" name="Group 10"/>
          <p:cNvGrpSpPr/>
          <p:nvPr/>
        </p:nvGrpSpPr>
        <p:grpSpPr>
          <a:xfrm>
            <a:off x="6066581" y="4288830"/>
            <a:ext cx="1219590" cy="1095969"/>
            <a:chOff x="3065364" y="5522814"/>
            <a:chExt cx="668438" cy="668438"/>
          </a:xfrm>
        </p:grpSpPr>
        <p:sp>
          <p:nvSpPr>
            <p:cNvPr id="12" name="Oval 11"/>
            <p:cNvSpPr/>
            <p:nvPr/>
          </p:nvSpPr>
          <p:spPr>
            <a:xfrm>
              <a:off x="3065364" y="5522814"/>
              <a:ext cx="668438" cy="668438"/>
            </a:xfrm>
            <a:prstGeom prst="ellipse">
              <a:avLst/>
            </a:prstGeom>
            <a:solidFill>
              <a:schemeClr val="bg1"/>
            </a:solid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3207052" y="5664504"/>
              <a:ext cx="385060" cy="385058"/>
            </a:xfrm>
            <a:prstGeom prst="ellipse">
              <a:avLst/>
            </a:prstGeom>
            <a:solidFill>
              <a:schemeClr val="bg1"/>
            </a:solid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5" name="Oval 14"/>
          <p:cNvSpPr/>
          <p:nvPr/>
        </p:nvSpPr>
        <p:spPr>
          <a:xfrm>
            <a:off x="5901790" y="4180789"/>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Tree>
    <p:extLst>
      <p:ext uri="{BB962C8B-B14F-4D97-AF65-F5344CB8AC3E}">
        <p14:creationId xmlns:p14="http://schemas.microsoft.com/office/powerpoint/2010/main" val="354821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743" y="121308"/>
            <a:ext cx="6096000" cy="1477328"/>
          </a:xfrm>
          <a:prstGeom prst="rect">
            <a:avLst/>
          </a:prstGeom>
        </p:spPr>
        <p:txBody>
          <a:bodyPr>
            <a:spAutoFit/>
          </a:bodyPr>
          <a:lstStyle/>
          <a:p>
            <a:r>
              <a:rPr lang="en-IE" dirty="0">
                <a:latin typeface="Times New Roman" panose="02020603050405020304" pitchFamily="18" charset="0"/>
              </a:rPr>
              <a:t>Furthermore, reciprocal feedback loops in which a miRNA and transcription factor co-regulate the expression of one another constitute a recurring network motif that occurs more often than predicted by chance</a:t>
            </a:r>
            <a:r>
              <a:rPr lang="en-IE" dirty="0"/>
              <a:t/>
            </a:r>
            <a:br>
              <a:rPr lang="en-IE" dirty="0"/>
            </a:br>
            <a:endParaRPr lang="en-IE" dirty="0"/>
          </a:p>
        </p:txBody>
      </p:sp>
      <p:pic>
        <p:nvPicPr>
          <p:cNvPr id="3" name="Picture 2"/>
          <p:cNvPicPr>
            <a:picLocks noChangeAspect="1"/>
          </p:cNvPicPr>
          <p:nvPr/>
        </p:nvPicPr>
        <p:blipFill>
          <a:blip r:embed="rId2"/>
          <a:stretch>
            <a:fillRect/>
          </a:stretch>
        </p:blipFill>
        <p:spPr>
          <a:xfrm>
            <a:off x="0" y="2210263"/>
            <a:ext cx="7044848" cy="4292138"/>
          </a:xfrm>
          <a:prstGeom prst="rect">
            <a:avLst/>
          </a:prstGeom>
        </p:spPr>
      </p:pic>
      <p:grpSp>
        <p:nvGrpSpPr>
          <p:cNvPr id="4" name="Group 3"/>
          <p:cNvGrpSpPr/>
          <p:nvPr/>
        </p:nvGrpSpPr>
        <p:grpSpPr>
          <a:xfrm>
            <a:off x="5103391" y="1230547"/>
            <a:ext cx="3220552" cy="1062073"/>
            <a:chOff x="7813219" y="4932108"/>
            <a:chExt cx="3220552" cy="1062073"/>
          </a:xfrm>
        </p:grpSpPr>
        <p:sp>
          <p:nvSpPr>
            <p:cNvPr id="5" name="Freeform 4"/>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9683378" y="4932108"/>
              <a:ext cx="1350393" cy="726418"/>
              <a:chOff x="5046054" y="1050132"/>
              <a:chExt cx="1350393" cy="726418"/>
            </a:xfrm>
          </p:grpSpPr>
          <p:grpSp>
            <p:nvGrpSpPr>
              <p:cNvPr id="7" name="Group 6"/>
              <p:cNvGrpSpPr/>
              <p:nvPr/>
            </p:nvGrpSpPr>
            <p:grpSpPr>
              <a:xfrm>
                <a:off x="5046054" y="1050132"/>
                <a:ext cx="1350393" cy="726418"/>
                <a:chOff x="5133703" y="1097280"/>
                <a:chExt cx="1262744" cy="679269"/>
              </a:xfrm>
              <a:solidFill>
                <a:schemeClr val="tx1"/>
              </a:solidFill>
            </p:grpSpPr>
            <p:sp>
              <p:nvSpPr>
                <p:cNvPr id="13" name="Oval 1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 name="Group 7"/>
              <p:cNvGrpSpPr/>
              <p:nvPr/>
            </p:nvGrpSpPr>
            <p:grpSpPr>
              <a:xfrm>
                <a:off x="5091115" y="1073708"/>
                <a:ext cx="1262740" cy="679266"/>
                <a:chOff x="5133703" y="1097280"/>
                <a:chExt cx="1262744" cy="679269"/>
              </a:xfrm>
            </p:grpSpPr>
            <p:sp>
              <p:nvSpPr>
                <p:cNvPr id="11" name="Oval 1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9" name="Oval 8"/>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15" name="Oval 14"/>
          <p:cNvSpPr/>
          <p:nvPr/>
        </p:nvSpPr>
        <p:spPr>
          <a:xfrm>
            <a:off x="8281351" y="4356332"/>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cxnSp>
        <p:nvCxnSpPr>
          <p:cNvPr id="16" name="Straight Connector 15"/>
          <p:cNvCxnSpPr/>
          <p:nvPr/>
        </p:nvCxnSpPr>
        <p:spPr>
          <a:xfrm flipH="1" flipV="1">
            <a:off x="10305143" y="643673"/>
            <a:ext cx="1583814" cy="2556744"/>
          </a:xfrm>
          <a:prstGeom prst="line">
            <a:avLst/>
          </a:prstGeom>
          <a:ln w="190500">
            <a:solidFill>
              <a:srgbClr val="0070C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7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nodeType="clickEffect">
                                  <p:stCondLst>
                                    <p:cond delay="0"/>
                                  </p:stCondLst>
                                  <p:childTnLst>
                                    <p:animEffect transition="out" filter="wipe(down)">
                                      <p:cBhvr>
                                        <p:cTn id="10" dur="180" accel="50000">
                                          <p:stCondLst>
                                            <p:cond delay="1820"/>
                                          </p:stCondLst>
                                        </p:cTn>
                                        <p:tgtEl>
                                          <p:spTgt spid="4"/>
                                        </p:tgtEl>
                                      </p:cBhvr>
                                    </p:animEffect>
                                    <p:anim calcmode="lin" valueType="num">
                                      <p:cBhvr>
                                        <p:cTn id="11"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18" dur="26">
                                          <p:stCondLst>
                                            <p:cond delay="620"/>
                                          </p:stCondLst>
                                        </p:cTn>
                                        <p:tgtEl>
                                          <p:spTgt spid="4"/>
                                        </p:tgtEl>
                                      </p:cBhvr>
                                      <p:to x="100000" y="60000"/>
                                    </p:animScale>
                                    <p:animScale>
                                      <p:cBhvr>
                                        <p:cTn id="19" dur="166" decel="50000">
                                          <p:stCondLst>
                                            <p:cond delay="64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set>
                                      <p:cBhvr>
                                        <p:cTn id="26" dur="1" fill="hold">
                                          <p:stCondLst>
                                            <p:cond delay="1999"/>
                                          </p:stCondLst>
                                        </p:cTn>
                                        <p:tgtEl>
                                          <p:spTgt spid="4"/>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3278" y="913131"/>
            <a:ext cx="6096000" cy="1200329"/>
          </a:xfrm>
          <a:prstGeom prst="rect">
            <a:avLst/>
          </a:prstGeom>
        </p:spPr>
        <p:txBody>
          <a:bodyPr>
            <a:spAutoFit/>
          </a:bodyPr>
          <a:lstStyle/>
          <a:p>
            <a:r>
              <a:rPr lang="en-IE" dirty="0">
                <a:latin typeface="Times New Roman" panose="02020603050405020304" pitchFamily="18" charset="0"/>
              </a:rPr>
              <a:t>In incoherent feedforward loops, the miRNA and transcription factor carry out opposing functions, which enables precise modulation of gene expression to reduce noise and confer stability</a:t>
            </a:r>
            <a:endParaRPr lang="en-IE" dirty="0"/>
          </a:p>
        </p:txBody>
      </p:sp>
      <p:grpSp>
        <p:nvGrpSpPr>
          <p:cNvPr id="3" name="Group 2"/>
          <p:cNvGrpSpPr/>
          <p:nvPr/>
        </p:nvGrpSpPr>
        <p:grpSpPr>
          <a:xfrm rot="6427357">
            <a:off x="2155106" y="2558489"/>
            <a:ext cx="1051314" cy="3293912"/>
            <a:chOff x="4097233" y="3610076"/>
            <a:chExt cx="1051314" cy="3293912"/>
          </a:xfrm>
        </p:grpSpPr>
        <p:sp>
          <p:nvSpPr>
            <p:cNvPr id="4" name="Freeform 3"/>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 name="Group 4"/>
            <p:cNvGrpSpPr/>
            <p:nvPr/>
          </p:nvGrpSpPr>
          <p:grpSpPr>
            <a:xfrm rot="4554080">
              <a:off x="3816038" y="3922064"/>
              <a:ext cx="1350393" cy="726418"/>
              <a:chOff x="5046054" y="1050132"/>
              <a:chExt cx="1350393" cy="726418"/>
            </a:xfrm>
          </p:grpSpPr>
          <p:grpSp>
            <p:nvGrpSpPr>
              <p:cNvPr id="9" name="Group 8"/>
              <p:cNvGrpSpPr/>
              <p:nvPr/>
            </p:nvGrpSpPr>
            <p:grpSpPr>
              <a:xfrm>
                <a:off x="5046054" y="1050132"/>
                <a:ext cx="1350393" cy="726418"/>
                <a:chOff x="5133703" y="1097280"/>
                <a:chExt cx="1262744" cy="679269"/>
              </a:xfrm>
              <a:solidFill>
                <a:schemeClr val="tx1"/>
              </a:solidFill>
            </p:grpSpPr>
            <p:sp>
              <p:nvSpPr>
                <p:cNvPr id="15" name="Oval 1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0" name="Group 9"/>
              <p:cNvGrpSpPr/>
              <p:nvPr/>
            </p:nvGrpSpPr>
            <p:grpSpPr>
              <a:xfrm>
                <a:off x="5091115" y="1073708"/>
                <a:ext cx="1262740" cy="679266"/>
                <a:chOff x="5133703" y="1097280"/>
                <a:chExt cx="1262744" cy="679269"/>
              </a:xfrm>
            </p:grpSpPr>
            <p:sp>
              <p:nvSpPr>
                <p:cNvPr id="13" name="Oval 1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1" name="Oval 10"/>
              <p:cNvSpPr/>
              <p:nvPr/>
            </p:nvSpPr>
            <p:spPr>
              <a:xfrm>
                <a:off x="5080485" y="125506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640309" y="128526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rot="14563994">
              <a:off x="3673577" y="4191885"/>
              <a:ext cx="1032805" cy="185494"/>
              <a:chOff x="3756961" y="1521856"/>
              <a:chExt cx="1032805" cy="185494"/>
            </a:xfrm>
          </p:grpSpPr>
          <p:sp>
            <p:nvSpPr>
              <p:cNvPr id="7" name="Rectangle 6"/>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rot="9642207">
                <a:off x="4180166" y="157768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17" name="Oval 16"/>
          <p:cNvSpPr/>
          <p:nvPr/>
        </p:nvSpPr>
        <p:spPr>
          <a:xfrm>
            <a:off x="4758875" y="3763961"/>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
        <p:nvSpPr>
          <p:cNvPr id="18" name="Rectangle 17"/>
          <p:cNvSpPr/>
          <p:nvPr/>
        </p:nvSpPr>
        <p:spPr>
          <a:xfrm rot="1345497">
            <a:off x="4504051" y="4059444"/>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Rectangle 18"/>
          <p:cNvSpPr/>
          <p:nvPr/>
        </p:nvSpPr>
        <p:spPr>
          <a:xfrm rot="8198303">
            <a:off x="4880928" y="3992012"/>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Oval 19"/>
          <p:cNvSpPr/>
          <p:nvPr/>
        </p:nvSpPr>
        <p:spPr>
          <a:xfrm rot="10981437">
            <a:off x="4747505" y="4156346"/>
            <a:ext cx="257594" cy="4494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1" name="Oval 20"/>
          <p:cNvSpPr/>
          <p:nvPr/>
        </p:nvSpPr>
        <p:spPr>
          <a:xfrm rot="10981437">
            <a:off x="5051493" y="4156346"/>
            <a:ext cx="257594" cy="4494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6-Point Star 21"/>
          <p:cNvSpPr/>
          <p:nvPr/>
        </p:nvSpPr>
        <p:spPr>
          <a:xfrm>
            <a:off x="4284868" y="3381829"/>
            <a:ext cx="417246" cy="529773"/>
          </a:xfrm>
          <a:custGeom>
            <a:avLst/>
            <a:gdLst>
              <a:gd name="connsiteX0" fmla="*/ 0 w 233462"/>
              <a:gd name="connsiteY0" fmla="*/ 95533 h 382132"/>
              <a:gd name="connsiteX1" fmla="*/ 77820 w 233462"/>
              <a:gd name="connsiteY1" fmla="*/ 95531 h 382132"/>
              <a:gd name="connsiteX2" fmla="*/ 116731 w 233462"/>
              <a:gd name="connsiteY2" fmla="*/ 0 h 382132"/>
              <a:gd name="connsiteX3" fmla="*/ 155642 w 233462"/>
              <a:gd name="connsiteY3" fmla="*/ 95531 h 382132"/>
              <a:gd name="connsiteX4" fmla="*/ 233462 w 233462"/>
              <a:gd name="connsiteY4" fmla="*/ 95533 h 382132"/>
              <a:gd name="connsiteX5" fmla="*/ 194553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38909 w 233462"/>
              <a:gd name="connsiteY11" fmla="*/ 191066 h 382132"/>
              <a:gd name="connsiteX12" fmla="*/ 0 w 233462"/>
              <a:gd name="connsiteY12" fmla="*/ 95533 h 382132"/>
              <a:gd name="connsiteX0" fmla="*/ 0 w 233462"/>
              <a:gd name="connsiteY0" fmla="*/ 95533 h 382132"/>
              <a:gd name="connsiteX1" fmla="*/ 77820 w 233462"/>
              <a:gd name="connsiteY1" fmla="*/ 95531 h 382132"/>
              <a:gd name="connsiteX2" fmla="*/ 116731 w 233462"/>
              <a:gd name="connsiteY2" fmla="*/ 0 h 382132"/>
              <a:gd name="connsiteX3" fmla="*/ 155642 w 233462"/>
              <a:gd name="connsiteY3" fmla="*/ 95531 h 382132"/>
              <a:gd name="connsiteX4" fmla="*/ 233462 w 233462"/>
              <a:gd name="connsiteY4" fmla="*/ 95533 h 382132"/>
              <a:gd name="connsiteX5" fmla="*/ 194553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77820 w 233462"/>
              <a:gd name="connsiteY1" fmla="*/ 95531 h 382132"/>
              <a:gd name="connsiteX2" fmla="*/ 116731 w 233462"/>
              <a:gd name="connsiteY2" fmla="*/ 0 h 382132"/>
              <a:gd name="connsiteX3" fmla="*/ 155642 w 233462"/>
              <a:gd name="connsiteY3" fmla="*/ 95531 h 382132"/>
              <a:gd name="connsiteX4" fmla="*/ 233462 w 233462"/>
              <a:gd name="connsiteY4" fmla="*/ 95533 h 382132"/>
              <a:gd name="connsiteX5" fmla="*/ 130259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77820 w 233462"/>
              <a:gd name="connsiteY1" fmla="*/ 95531 h 382132"/>
              <a:gd name="connsiteX2" fmla="*/ 116731 w 233462"/>
              <a:gd name="connsiteY2" fmla="*/ 0 h 382132"/>
              <a:gd name="connsiteX3" fmla="*/ 143735 w 233462"/>
              <a:gd name="connsiteY3" fmla="*/ 171731 h 382132"/>
              <a:gd name="connsiteX4" fmla="*/ 233462 w 233462"/>
              <a:gd name="connsiteY4" fmla="*/ 95533 h 382132"/>
              <a:gd name="connsiteX5" fmla="*/ 130259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43735 w 233462"/>
              <a:gd name="connsiteY3" fmla="*/ 171731 h 382132"/>
              <a:gd name="connsiteX4" fmla="*/ 233462 w 233462"/>
              <a:gd name="connsiteY4" fmla="*/ 95533 h 382132"/>
              <a:gd name="connsiteX5" fmla="*/ 130259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50878 w 233462"/>
              <a:gd name="connsiteY3" fmla="*/ 136012 h 382132"/>
              <a:gd name="connsiteX4" fmla="*/ 233462 w 233462"/>
              <a:gd name="connsiteY4" fmla="*/ 95533 h 382132"/>
              <a:gd name="connsiteX5" fmla="*/ 130259 w 233462"/>
              <a:gd name="connsiteY5" fmla="*/ 191066 h 382132"/>
              <a:gd name="connsiteX6" fmla="*/ 233462 w 233462"/>
              <a:gd name="connsiteY6" fmla="*/ 286599 h 382132"/>
              <a:gd name="connsiteX7" fmla="*/ 155642 w 233462"/>
              <a:gd name="connsiteY7" fmla="*/ 2866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50878 w 233462"/>
              <a:gd name="connsiteY3" fmla="*/ 136012 h 382132"/>
              <a:gd name="connsiteX4" fmla="*/ 233462 w 233462"/>
              <a:gd name="connsiteY4" fmla="*/ 95533 h 382132"/>
              <a:gd name="connsiteX5" fmla="*/ 130259 w 233462"/>
              <a:gd name="connsiteY5" fmla="*/ 191066 h 382132"/>
              <a:gd name="connsiteX6" fmla="*/ 233462 w 233462"/>
              <a:gd name="connsiteY6" fmla="*/ 286599 h 382132"/>
              <a:gd name="connsiteX7" fmla="*/ 134211 w 233462"/>
              <a:gd name="connsiteY7" fmla="*/ 210401 h 382132"/>
              <a:gd name="connsiteX8" fmla="*/ 116731 w 233462"/>
              <a:gd name="connsiteY8" fmla="*/ 382132 h 382132"/>
              <a:gd name="connsiteX9" fmla="*/ 77820 w 233462"/>
              <a:gd name="connsiteY9" fmla="*/ 286601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50878 w 233462"/>
              <a:gd name="connsiteY3" fmla="*/ 136012 h 382132"/>
              <a:gd name="connsiteX4" fmla="*/ 233462 w 233462"/>
              <a:gd name="connsiteY4" fmla="*/ 95533 h 382132"/>
              <a:gd name="connsiteX5" fmla="*/ 130259 w 233462"/>
              <a:gd name="connsiteY5" fmla="*/ 191066 h 382132"/>
              <a:gd name="connsiteX6" fmla="*/ 233462 w 233462"/>
              <a:gd name="connsiteY6" fmla="*/ 286599 h 382132"/>
              <a:gd name="connsiteX7" fmla="*/ 134211 w 233462"/>
              <a:gd name="connsiteY7" fmla="*/ 210401 h 382132"/>
              <a:gd name="connsiteX8" fmla="*/ 116731 w 233462"/>
              <a:gd name="connsiteY8" fmla="*/ 382132 h 382132"/>
              <a:gd name="connsiteX9" fmla="*/ 101633 w 233462"/>
              <a:gd name="connsiteY9" fmla="*/ 234214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50878 w 233462"/>
              <a:gd name="connsiteY3" fmla="*/ 136012 h 382132"/>
              <a:gd name="connsiteX4" fmla="*/ 233462 w 233462"/>
              <a:gd name="connsiteY4" fmla="*/ 95533 h 382132"/>
              <a:gd name="connsiteX5" fmla="*/ 130259 w 233462"/>
              <a:gd name="connsiteY5" fmla="*/ 191066 h 382132"/>
              <a:gd name="connsiteX6" fmla="*/ 233462 w 233462"/>
              <a:gd name="connsiteY6" fmla="*/ 286599 h 382132"/>
              <a:gd name="connsiteX7" fmla="*/ 134211 w 233462"/>
              <a:gd name="connsiteY7" fmla="*/ 229451 h 382132"/>
              <a:gd name="connsiteX8" fmla="*/ 116731 w 233462"/>
              <a:gd name="connsiteY8" fmla="*/ 382132 h 382132"/>
              <a:gd name="connsiteX9" fmla="*/ 101633 w 233462"/>
              <a:gd name="connsiteY9" fmla="*/ 234214 h 382132"/>
              <a:gd name="connsiteX10" fmla="*/ 0 w 233462"/>
              <a:gd name="connsiteY10" fmla="*/ 286599 h 382132"/>
              <a:gd name="connsiteX11" fmla="*/ 110346 w 233462"/>
              <a:gd name="connsiteY11" fmla="*/ 191066 h 382132"/>
              <a:gd name="connsiteX12" fmla="*/ 0 w 233462"/>
              <a:gd name="connsiteY12" fmla="*/ 95533 h 382132"/>
              <a:gd name="connsiteX0" fmla="*/ 0 w 233462"/>
              <a:gd name="connsiteY0" fmla="*/ 95533 h 382132"/>
              <a:gd name="connsiteX1" fmla="*/ 113539 w 233462"/>
              <a:gd name="connsiteY1" fmla="*/ 145537 h 382132"/>
              <a:gd name="connsiteX2" fmla="*/ 116731 w 233462"/>
              <a:gd name="connsiteY2" fmla="*/ 0 h 382132"/>
              <a:gd name="connsiteX3" fmla="*/ 150878 w 233462"/>
              <a:gd name="connsiteY3" fmla="*/ 136012 h 382132"/>
              <a:gd name="connsiteX4" fmla="*/ 233462 w 233462"/>
              <a:gd name="connsiteY4" fmla="*/ 95533 h 382132"/>
              <a:gd name="connsiteX5" fmla="*/ 154072 w 233462"/>
              <a:gd name="connsiteY5" fmla="*/ 186304 h 382132"/>
              <a:gd name="connsiteX6" fmla="*/ 233462 w 233462"/>
              <a:gd name="connsiteY6" fmla="*/ 286599 h 382132"/>
              <a:gd name="connsiteX7" fmla="*/ 134211 w 233462"/>
              <a:gd name="connsiteY7" fmla="*/ 229451 h 382132"/>
              <a:gd name="connsiteX8" fmla="*/ 116731 w 233462"/>
              <a:gd name="connsiteY8" fmla="*/ 382132 h 382132"/>
              <a:gd name="connsiteX9" fmla="*/ 101633 w 233462"/>
              <a:gd name="connsiteY9" fmla="*/ 234214 h 382132"/>
              <a:gd name="connsiteX10" fmla="*/ 0 w 233462"/>
              <a:gd name="connsiteY10" fmla="*/ 286599 h 382132"/>
              <a:gd name="connsiteX11" fmla="*/ 110346 w 233462"/>
              <a:gd name="connsiteY11" fmla="*/ 191066 h 382132"/>
              <a:gd name="connsiteX12" fmla="*/ 0 w 233462"/>
              <a:gd name="connsiteY12" fmla="*/ 95533 h 382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62" h="382132">
                <a:moveTo>
                  <a:pt x="0" y="95533"/>
                </a:moveTo>
                <a:lnTo>
                  <a:pt x="113539" y="145537"/>
                </a:lnTo>
                <a:lnTo>
                  <a:pt x="116731" y="0"/>
                </a:lnTo>
                <a:lnTo>
                  <a:pt x="150878" y="136012"/>
                </a:lnTo>
                <a:lnTo>
                  <a:pt x="233462" y="95533"/>
                </a:lnTo>
                <a:lnTo>
                  <a:pt x="154072" y="186304"/>
                </a:lnTo>
                <a:lnTo>
                  <a:pt x="233462" y="286599"/>
                </a:lnTo>
                <a:lnTo>
                  <a:pt x="134211" y="229451"/>
                </a:lnTo>
                <a:lnTo>
                  <a:pt x="116731" y="382132"/>
                </a:lnTo>
                <a:lnTo>
                  <a:pt x="101633" y="234214"/>
                </a:lnTo>
                <a:lnTo>
                  <a:pt x="0" y="286599"/>
                </a:lnTo>
                <a:lnTo>
                  <a:pt x="110346" y="191066"/>
                </a:lnTo>
                <a:lnTo>
                  <a:pt x="0" y="95533"/>
                </a:lnTo>
                <a:close/>
              </a:path>
            </a:pathLst>
          </a:cu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4338" name="Picture 2" descr="Mute Icon - Download Mute Icon 10454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878" y="3037184"/>
            <a:ext cx="2240456" cy="2240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10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fade">
                                      <p:cBhvr>
                                        <p:cTn id="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700" y="507137"/>
            <a:ext cx="6096000" cy="1754326"/>
          </a:xfrm>
          <a:prstGeom prst="rect">
            <a:avLst/>
          </a:prstGeom>
        </p:spPr>
        <p:txBody>
          <a:bodyPr>
            <a:spAutoFit/>
          </a:bodyPr>
          <a:lstStyle/>
          <a:p>
            <a:r>
              <a:rPr lang="en-IE" dirty="0">
                <a:latin typeface="Times New Roman" panose="02020603050405020304" pitchFamily="18" charset="0"/>
              </a:rPr>
              <a:t>Genes encoding </a:t>
            </a:r>
            <a:r>
              <a:rPr lang="en-IE" b="1" dirty="0">
                <a:latin typeface="Times New Roman" panose="02020603050405020304" pitchFamily="18" charset="0"/>
              </a:rPr>
              <a:t>transcription factors </a:t>
            </a:r>
            <a:r>
              <a:rPr lang="en-IE" dirty="0">
                <a:latin typeface="Times New Roman" panose="02020603050405020304" pitchFamily="18" charset="0"/>
              </a:rPr>
              <a:t>that are </a:t>
            </a:r>
            <a:r>
              <a:rPr lang="en-IE" b="1" dirty="0">
                <a:latin typeface="Times New Roman" panose="02020603050405020304" pitchFamily="18" charset="0"/>
              </a:rPr>
              <a:t>highly connected </a:t>
            </a:r>
            <a:r>
              <a:rPr lang="en-IE" dirty="0">
                <a:latin typeface="Times New Roman" panose="02020603050405020304" pitchFamily="18" charset="0"/>
              </a:rPr>
              <a:t>in the overall </a:t>
            </a:r>
            <a:r>
              <a:rPr lang="en-IE" b="1" dirty="0">
                <a:latin typeface="Times New Roman" panose="02020603050405020304" pitchFamily="18" charset="0"/>
              </a:rPr>
              <a:t>gene network </a:t>
            </a:r>
            <a:r>
              <a:rPr lang="en-IE" dirty="0">
                <a:latin typeface="Times New Roman" panose="02020603050405020304" pitchFamily="18" charset="0"/>
              </a:rPr>
              <a:t>tend to regulate </a:t>
            </a:r>
            <a:r>
              <a:rPr lang="en-IE" b="1" dirty="0">
                <a:latin typeface="Times New Roman" panose="02020603050405020304" pitchFamily="18" charset="0"/>
              </a:rPr>
              <a:t>miRNAs more extensively </a:t>
            </a:r>
            <a:r>
              <a:rPr lang="en-IE" dirty="0">
                <a:latin typeface="Times New Roman" panose="02020603050405020304" pitchFamily="18" charset="0"/>
              </a:rPr>
              <a:t>than they regulate other genes, </a:t>
            </a:r>
            <a:r>
              <a:rPr lang="en-IE" b="1" dirty="0">
                <a:latin typeface="Times New Roman" panose="02020603050405020304" pitchFamily="18" charset="0"/>
              </a:rPr>
              <a:t>and are </a:t>
            </a:r>
            <a:r>
              <a:rPr lang="en-IE" dirty="0">
                <a:latin typeface="Times New Roman" panose="02020603050405020304" pitchFamily="18" charset="0"/>
              </a:rPr>
              <a:t>themselves </a:t>
            </a:r>
            <a:r>
              <a:rPr lang="en-IE" b="1" dirty="0">
                <a:latin typeface="Times New Roman" panose="02020603050405020304" pitchFamily="18" charset="0"/>
              </a:rPr>
              <a:t>more likely </a:t>
            </a:r>
            <a:r>
              <a:rPr lang="en-IE" dirty="0">
                <a:latin typeface="Times New Roman" panose="02020603050405020304" pitchFamily="18" charset="0"/>
              </a:rPr>
              <a:t>than other genes </a:t>
            </a:r>
            <a:r>
              <a:rPr lang="en-IE" b="1" dirty="0">
                <a:latin typeface="Times New Roman" panose="02020603050405020304" pitchFamily="18" charset="0"/>
              </a:rPr>
              <a:t>to be regulated by these same </a:t>
            </a:r>
            <a:r>
              <a:rPr lang="en-IE" b="1" dirty="0" smtClean="0">
                <a:latin typeface="Times New Roman" panose="02020603050405020304" pitchFamily="18" charset="0"/>
              </a:rPr>
              <a:t>miRNAs</a:t>
            </a:r>
            <a:r>
              <a:rPr lang="en-IE" dirty="0"/>
              <a:t/>
            </a:r>
            <a:br>
              <a:rPr lang="en-IE" dirty="0"/>
            </a:br>
            <a:endParaRPr lang="en-IE" dirty="0"/>
          </a:p>
        </p:txBody>
      </p:sp>
      <p:cxnSp>
        <p:nvCxnSpPr>
          <p:cNvPr id="3" name="Straight Connector 2"/>
          <p:cNvCxnSpPr/>
          <p:nvPr/>
        </p:nvCxnSpPr>
        <p:spPr>
          <a:xfrm flipV="1">
            <a:off x="939800" y="2261464"/>
            <a:ext cx="780143" cy="3224936"/>
          </a:xfrm>
          <a:prstGeom prst="line">
            <a:avLst/>
          </a:prstGeom>
          <a:ln w="1905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188651" y="2261463"/>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pic>
        <p:nvPicPr>
          <p:cNvPr id="7" name="Picture 6"/>
          <p:cNvPicPr>
            <a:picLocks noChangeAspect="1"/>
          </p:cNvPicPr>
          <p:nvPr/>
        </p:nvPicPr>
        <p:blipFill>
          <a:blip r:embed="rId2"/>
          <a:stretch>
            <a:fillRect/>
          </a:stretch>
        </p:blipFill>
        <p:spPr>
          <a:xfrm>
            <a:off x="6253950" y="3573512"/>
            <a:ext cx="3283857" cy="265742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pSp>
        <p:nvGrpSpPr>
          <p:cNvPr id="8" name="Group 7"/>
          <p:cNvGrpSpPr/>
          <p:nvPr/>
        </p:nvGrpSpPr>
        <p:grpSpPr>
          <a:xfrm>
            <a:off x="5588000" y="1837514"/>
            <a:ext cx="2754659" cy="847899"/>
            <a:chOff x="7813219" y="4932108"/>
            <a:chExt cx="3220552" cy="1062073"/>
          </a:xfrm>
        </p:grpSpPr>
        <p:sp>
          <p:nvSpPr>
            <p:cNvPr id="9" name="Freeform 8"/>
            <p:cNvSpPr/>
            <p:nvPr/>
          </p:nvSpPr>
          <p:spPr>
            <a:xfrm>
              <a:off x="7813219" y="5275719"/>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0" name="Group 9"/>
            <p:cNvGrpSpPr/>
            <p:nvPr/>
          </p:nvGrpSpPr>
          <p:grpSpPr>
            <a:xfrm>
              <a:off x="9683378" y="4932108"/>
              <a:ext cx="1350393" cy="726418"/>
              <a:chOff x="5046054" y="1050132"/>
              <a:chExt cx="1350393" cy="726418"/>
            </a:xfrm>
          </p:grpSpPr>
          <p:grpSp>
            <p:nvGrpSpPr>
              <p:cNvPr id="11" name="Group 10"/>
              <p:cNvGrpSpPr/>
              <p:nvPr/>
            </p:nvGrpSpPr>
            <p:grpSpPr>
              <a:xfrm>
                <a:off x="5046054" y="1050132"/>
                <a:ext cx="1350393" cy="726418"/>
                <a:chOff x="5133703" y="1097280"/>
                <a:chExt cx="1262744" cy="679269"/>
              </a:xfrm>
              <a:solidFill>
                <a:schemeClr val="tx1"/>
              </a:solidFill>
            </p:grpSpPr>
            <p:sp>
              <p:nvSpPr>
                <p:cNvPr id="17" name="Oval 16"/>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Oval 17"/>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2" name="Group 11"/>
              <p:cNvGrpSpPr/>
              <p:nvPr/>
            </p:nvGrpSpPr>
            <p:grpSpPr>
              <a:xfrm>
                <a:off x="5091115" y="1073708"/>
                <a:ext cx="1262740" cy="679266"/>
                <a:chOff x="5133703" y="1097280"/>
                <a:chExt cx="1262744" cy="679269"/>
              </a:xfrm>
            </p:grpSpPr>
            <p:sp>
              <p:nvSpPr>
                <p:cNvPr id="15" name="Oval 14"/>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3" name="Oval 12"/>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cxnSp>
        <p:nvCxnSpPr>
          <p:cNvPr id="19" name="Straight Connector 18"/>
          <p:cNvCxnSpPr/>
          <p:nvPr/>
        </p:nvCxnSpPr>
        <p:spPr>
          <a:xfrm flipV="1">
            <a:off x="9066736" y="1604645"/>
            <a:ext cx="966981" cy="1625600"/>
          </a:xfrm>
          <a:prstGeom prst="line">
            <a:avLst/>
          </a:prstGeom>
          <a:ln w="76200">
            <a:solidFill>
              <a:srgbClr val="002060"/>
            </a:solidFill>
            <a:prstDash val="sysDash"/>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rot="17192317">
            <a:off x="2503487" y="3626007"/>
            <a:ext cx="1020521" cy="3293912"/>
            <a:chOff x="4128026" y="3610076"/>
            <a:chExt cx="1020521" cy="3293912"/>
          </a:xfrm>
        </p:grpSpPr>
        <p:sp>
          <p:nvSpPr>
            <p:cNvPr id="24" name="Freeform 23"/>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5" name="Group 24"/>
            <p:cNvGrpSpPr/>
            <p:nvPr/>
          </p:nvGrpSpPr>
          <p:grpSpPr>
            <a:xfrm rot="4554080">
              <a:off x="3816038" y="3922064"/>
              <a:ext cx="1350393" cy="726418"/>
              <a:chOff x="5046054" y="1050132"/>
              <a:chExt cx="1350393" cy="726418"/>
            </a:xfrm>
          </p:grpSpPr>
          <p:grpSp>
            <p:nvGrpSpPr>
              <p:cNvPr id="29" name="Group 28"/>
              <p:cNvGrpSpPr/>
              <p:nvPr/>
            </p:nvGrpSpPr>
            <p:grpSpPr>
              <a:xfrm>
                <a:off x="5046054" y="1050132"/>
                <a:ext cx="1350393" cy="726418"/>
                <a:chOff x="5133703" y="1097280"/>
                <a:chExt cx="1262744" cy="679269"/>
              </a:xfrm>
              <a:solidFill>
                <a:schemeClr val="tx1"/>
              </a:solidFill>
            </p:grpSpPr>
            <p:sp>
              <p:nvSpPr>
                <p:cNvPr id="35" name="Oval 34"/>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Oval 35"/>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30" name="Group 29"/>
              <p:cNvGrpSpPr/>
              <p:nvPr/>
            </p:nvGrpSpPr>
            <p:grpSpPr>
              <a:xfrm>
                <a:off x="5091115" y="1073708"/>
                <a:ext cx="1262740" cy="679266"/>
                <a:chOff x="5133703" y="1097280"/>
                <a:chExt cx="1262744" cy="679269"/>
              </a:xfrm>
            </p:grpSpPr>
            <p:sp>
              <p:nvSpPr>
                <p:cNvPr id="33" name="Oval 32"/>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31" name="Oval 30"/>
              <p:cNvSpPr/>
              <p:nvPr/>
            </p:nvSpPr>
            <p:spPr>
              <a:xfrm>
                <a:off x="5080485" y="125506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5640309" y="128526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6" name="Group 25"/>
            <p:cNvGrpSpPr/>
            <p:nvPr/>
          </p:nvGrpSpPr>
          <p:grpSpPr>
            <a:xfrm rot="14563994">
              <a:off x="4248494" y="4022723"/>
              <a:ext cx="1004848" cy="240242"/>
              <a:chOff x="3639987" y="2058048"/>
              <a:chExt cx="1004848" cy="240242"/>
            </a:xfrm>
          </p:grpSpPr>
          <p:sp>
            <p:nvSpPr>
              <p:cNvPr id="27" name="Rectangle 26"/>
              <p:cNvSpPr/>
              <p:nvPr/>
            </p:nvSpPr>
            <p:spPr>
              <a:xfrm rot="1954146">
                <a:off x="4035235" y="216862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Rectangle 27"/>
              <p:cNvSpPr/>
              <p:nvPr/>
            </p:nvSpPr>
            <p:spPr>
              <a:xfrm rot="9642207">
                <a:off x="3639987" y="205804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Tree>
    <p:extLst>
      <p:ext uri="{BB962C8B-B14F-4D97-AF65-F5344CB8AC3E}">
        <p14:creationId xmlns:p14="http://schemas.microsoft.com/office/powerpoint/2010/main" val="109580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accel="50000" decel="50000" autoRev="1" fill="hold" nodeType="clickEffect">
                                  <p:stCondLst>
                                    <p:cond delay="0"/>
                                  </p:stCondLst>
                                  <p:childTnLst>
                                    <p:animMotion origin="layout" path="M -4.375E-6 -4.81481E-6 L -0.00065 -0.11111 " pathEditMode="relative" rAng="0" ptsTypes="AA">
                                      <p:cBhvr>
                                        <p:cTn id="6" dur="2000" fill="hold"/>
                                        <p:tgtEl>
                                          <p:spTgt spid="3"/>
                                        </p:tgtEl>
                                        <p:attrNameLst>
                                          <p:attrName>ppt_x</p:attrName>
                                          <p:attrName>ppt_y</p:attrName>
                                        </p:attrNameLst>
                                      </p:cBhvr>
                                      <p:rCtr x="-39" y="-555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32" presetClass="emph" presetSubtype="0" repeatCount="5000" fill="hold" nodeType="withEffect">
                                  <p:stCondLst>
                                    <p:cond delay="0"/>
                                  </p:stCondLst>
                                  <p:childTnLst>
                                    <p:animRot by="120000">
                                      <p:cBhvr>
                                        <p:cTn id="23" dur="50" fill="hold">
                                          <p:stCondLst>
                                            <p:cond delay="0"/>
                                          </p:stCondLst>
                                        </p:cTn>
                                        <p:tgtEl>
                                          <p:spTgt spid="8"/>
                                        </p:tgtEl>
                                        <p:attrNameLst>
                                          <p:attrName>r</p:attrName>
                                        </p:attrNameLst>
                                      </p:cBhvr>
                                    </p:animRot>
                                    <p:animRot by="-240000">
                                      <p:cBhvr>
                                        <p:cTn id="24" dur="100" fill="hold">
                                          <p:stCondLst>
                                            <p:cond delay="100"/>
                                          </p:stCondLst>
                                        </p:cTn>
                                        <p:tgtEl>
                                          <p:spTgt spid="8"/>
                                        </p:tgtEl>
                                        <p:attrNameLst>
                                          <p:attrName>r</p:attrName>
                                        </p:attrNameLst>
                                      </p:cBhvr>
                                    </p:animRot>
                                    <p:animRot by="240000">
                                      <p:cBhvr>
                                        <p:cTn id="25" dur="100" fill="hold">
                                          <p:stCondLst>
                                            <p:cond delay="200"/>
                                          </p:stCondLst>
                                        </p:cTn>
                                        <p:tgtEl>
                                          <p:spTgt spid="8"/>
                                        </p:tgtEl>
                                        <p:attrNameLst>
                                          <p:attrName>r</p:attrName>
                                        </p:attrNameLst>
                                      </p:cBhvr>
                                    </p:animRot>
                                    <p:animRot by="-240000">
                                      <p:cBhvr>
                                        <p:cTn id="26" dur="100" fill="hold">
                                          <p:stCondLst>
                                            <p:cond delay="300"/>
                                          </p:stCondLst>
                                        </p:cTn>
                                        <p:tgtEl>
                                          <p:spTgt spid="8"/>
                                        </p:tgtEl>
                                        <p:attrNameLst>
                                          <p:attrName>r</p:attrName>
                                        </p:attrNameLst>
                                      </p:cBhvr>
                                    </p:animRot>
                                    <p:animRot by="120000">
                                      <p:cBhvr>
                                        <p:cTn id="27" dur="100" fill="hold">
                                          <p:stCondLst>
                                            <p:cond delay="400"/>
                                          </p:stCondLst>
                                        </p:cTn>
                                        <p:tgtEl>
                                          <p:spTgt spid="8"/>
                                        </p:tgtEl>
                                        <p:attrNameLst>
                                          <p:attrName>r</p:attrName>
                                        </p:attrNameLst>
                                      </p:cBhvr>
                                    </p:animRot>
                                  </p:childTnLst>
                                </p:cTn>
                              </p:par>
                              <p:par>
                                <p:cTn id="28" presetID="32" presetClass="emph" presetSubtype="0" repeatCount="2000" fill="hold" nodeType="withEffect">
                                  <p:stCondLst>
                                    <p:cond delay="0"/>
                                  </p:stCondLst>
                                  <p:childTnLst>
                                    <p:animRot by="120000">
                                      <p:cBhvr>
                                        <p:cTn id="29" dur="50" fill="hold">
                                          <p:stCondLst>
                                            <p:cond delay="0"/>
                                          </p:stCondLst>
                                        </p:cTn>
                                        <p:tgtEl>
                                          <p:spTgt spid="19"/>
                                        </p:tgtEl>
                                        <p:attrNameLst>
                                          <p:attrName>r</p:attrName>
                                        </p:attrNameLst>
                                      </p:cBhvr>
                                    </p:animRot>
                                    <p:animRot by="-240000">
                                      <p:cBhvr>
                                        <p:cTn id="30" dur="100" fill="hold">
                                          <p:stCondLst>
                                            <p:cond delay="100"/>
                                          </p:stCondLst>
                                        </p:cTn>
                                        <p:tgtEl>
                                          <p:spTgt spid="19"/>
                                        </p:tgtEl>
                                        <p:attrNameLst>
                                          <p:attrName>r</p:attrName>
                                        </p:attrNameLst>
                                      </p:cBhvr>
                                    </p:animRot>
                                    <p:animRot by="240000">
                                      <p:cBhvr>
                                        <p:cTn id="31" dur="100" fill="hold">
                                          <p:stCondLst>
                                            <p:cond delay="200"/>
                                          </p:stCondLst>
                                        </p:cTn>
                                        <p:tgtEl>
                                          <p:spTgt spid="19"/>
                                        </p:tgtEl>
                                        <p:attrNameLst>
                                          <p:attrName>r</p:attrName>
                                        </p:attrNameLst>
                                      </p:cBhvr>
                                    </p:animRot>
                                    <p:animRot by="-240000">
                                      <p:cBhvr>
                                        <p:cTn id="32" dur="100" fill="hold">
                                          <p:stCondLst>
                                            <p:cond delay="300"/>
                                          </p:stCondLst>
                                        </p:cTn>
                                        <p:tgtEl>
                                          <p:spTgt spid="19"/>
                                        </p:tgtEl>
                                        <p:attrNameLst>
                                          <p:attrName>r</p:attrName>
                                        </p:attrNameLst>
                                      </p:cBhvr>
                                    </p:animRot>
                                    <p:animRot by="120000">
                                      <p:cBhvr>
                                        <p:cTn id="33" dur="100" fill="hold">
                                          <p:stCondLst>
                                            <p:cond delay="400"/>
                                          </p:stCondLst>
                                        </p:cTn>
                                        <p:tgtEl>
                                          <p:spTgt spid="19"/>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8700" y="565835"/>
            <a:ext cx="6096000" cy="646331"/>
          </a:xfrm>
          <a:prstGeom prst="rect">
            <a:avLst/>
          </a:prstGeom>
        </p:spPr>
        <p:txBody>
          <a:bodyPr>
            <a:spAutoFit/>
          </a:bodyPr>
          <a:lstStyle/>
          <a:p>
            <a:r>
              <a:rPr lang="en-IE" dirty="0">
                <a:latin typeface="Times New Roman" panose="02020603050405020304" pitchFamily="18" charset="0"/>
              </a:rPr>
              <a:t>mi RNAs are also more likely to regulate a pair of transcription factors if the transcription factors physically </a:t>
            </a:r>
            <a:r>
              <a:rPr lang="en-IE" dirty="0" smtClean="0">
                <a:latin typeface="Times New Roman" panose="02020603050405020304" pitchFamily="18" charset="0"/>
              </a:rPr>
              <a:t>interact</a:t>
            </a:r>
            <a:endParaRPr lang="en-IE" dirty="0"/>
          </a:p>
        </p:txBody>
      </p:sp>
      <p:sp>
        <p:nvSpPr>
          <p:cNvPr id="3" name="Oval 2"/>
          <p:cNvSpPr/>
          <p:nvPr/>
        </p:nvSpPr>
        <p:spPr>
          <a:xfrm>
            <a:off x="1082074" y="2122445"/>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
        <p:nvSpPr>
          <p:cNvPr id="4" name="Oval 3"/>
          <p:cNvSpPr/>
          <p:nvPr/>
        </p:nvSpPr>
        <p:spPr>
          <a:xfrm>
            <a:off x="2618028" y="2133277"/>
            <a:ext cx="1549166" cy="1312049"/>
          </a:xfrm>
          <a:prstGeom prst="ellipse">
            <a:avLst/>
          </a:prstGeom>
          <a:solidFill>
            <a:schemeClr val="accent6">
              <a:lumMod val="60000"/>
              <a:lumOff val="4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grpSp>
        <p:nvGrpSpPr>
          <p:cNvPr id="5" name="Group 4"/>
          <p:cNvGrpSpPr/>
          <p:nvPr/>
        </p:nvGrpSpPr>
        <p:grpSpPr>
          <a:xfrm rot="4193288">
            <a:off x="1139675" y="2329889"/>
            <a:ext cx="1051314" cy="3293912"/>
            <a:chOff x="4097233" y="3610076"/>
            <a:chExt cx="1051314" cy="3293912"/>
          </a:xfrm>
        </p:grpSpPr>
        <p:sp>
          <p:nvSpPr>
            <p:cNvPr id="6" name="Freeform 5"/>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7" name="Group 6"/>
            <p:cNvGrpSpPr/>
            <p:nvPr/>
          </p:nvGrpSpPr>
          <p:grpSpPr>
            <a:xfrm rot="4554080">
              <a:off x="3816038" y="3922064"/>
              <a:ext cx="1350393" cy="726418"/>
              <a:chOff x="5046054" y="1050132"/>
              <a:chExt cx="1350393" cy="726418"/>
            </a:xfrm>
          </p:grpSpPr>
          <p:grpSp>
            <p:nvGrpSpPr>
              <p:cNvPr id="11" name="Group 10"/>
              <p:cNvGrpSpPr/>
              <p:nvPr/>
            </p:nvGrpSpPr>
            <p:grpSpPr>
              <a:xfrm>
                <a:off x="5046054" y="1050132"/>
                <a:ext cx="1350393" cy="726418"/>
                <a:chOff x="5133703" y="1097280"/>
                <a:chExt cx="1262744" cy="679269"/>
              </a:xfrm>
              <a:solidFill>
                <a:schemeClr val="tx1"/>
              </a:solidFill>
            </p:grpSpPr>
            <p:sp>
              <p:nvSpPr>
                <p:cNvPr id="17" name="Oval 16"/>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Oval 17"/>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12" name="Group 11"/>
              <p:cNvGrpSpPr/>
              <p:nvPr/>
            </p:nvGrpSpPr>
            <p:grpSpPr>
              <a:xfrm>
                <a:off x="5091115" y="1073708"/>
                <a:ext cx="1262740" cy="679266"/>
                <a:chOff x="5133703" y="1097280"/>
                <a:chExt cx="1262744" cy="679269"/>
              </a:xfrm>
            </p:grpSpPr>
            <p:sp>
              <p:nvSpPr>
                <p:cNvPr id="15" name="Oval 14"/>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3" name="Oval 12"/>
              <p:cNvSpPr/>
              <p:nvPr/>
            </p:nvSpPr>
            <p:spPr>
              <a:xfrm>
                <a:off x="5080485" y="125506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Oval 13"/>
              <p:cNvSpPr/>
              <p:nvPr/>
            </p:nvSpPr>
            <p:spPr>
              <a:xfrm>
                <a:off x="5640309" y="128526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8" name="Group 7"/>
            <p:cNvGrpSpPr/>
            <p:nvPr/>
          </p:nvGrpSpPr>
          <p:grpSpPr>
            <a:xfrm rot="14563994">
              <a:off x="3673577" y="4191885"/>
              <a:ext cx="1032805" cy="185494"/>
              <a:chOff x="3756961" y="1521856"/>
              <a:chExt cx="1032805" cy="185494"/>
            </a:xfrm>
          </p:grpSpPr>
          <p:sp>
            <p:nvSpPr>
              <p:cNvPr id="9" name="Rectangle 8"/>
              <p:cNvSpPr/>
              <p:nvPr/>
            </p:nvSpPr>
            <p:spPr>
              <a:xfrm rot="1954146">
                <a:off x="3756961" y="1521856"/>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rot="9642207">
                <a:off x="4180166" y="1577688"/>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19" name="Oval 18"/>
          <p:cNvSpPr/>
          <p:nvPr/>
        </p:nvSpPr>
        <p:spPr>
          <a:xfrm>
            <a:off x="6936774" y="2149832"/>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
        <p:nvSpPr>
          <p:cNvPr id="20" name="Oval 19"/>
          <p:cNvSpPr/>
          <p:nvPr/>
        </p:nvSpPr>
        <p:spPr>
          <a:xfrm>
            <a:off x="10033368" y="2365858"/>
            <a:ext cx="1549166" cy="1312049"/>
          </a:xfrm>
          <a:prstGeom prst="ellipse">
            <a:avLst/>
          </a:prstGeom>
          <a:solidFill>
            <a:schemeClr val="accent6">
              <a:lumMod val="60000"/>
              <a:lumOff val="40000"/>
            </a:schemeClr>
          </a:solid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grpSp>
        <p:nvGrpSpPr>
          <p:cNvPr id="21" name="Group 20"/>
          <p:cNvGrpSpPr/>
          <p:nvPr/>
        </p:nvGrpSpPr>
        <p:grpSpPr>
          <a:xfrm rot="6377892">
            <a:off x="7975679" y="2910447"/>
            <a:ext cx="1020521" cy="3293912"/>
            <a:chOff x="4128026" y="3610076"/>
            <a:chExt cx="1020521" cy="3293912"/>
          </a:xfrm>
        </p:grpSpPr>
        <p:sp>
          <p:nvSpPr>
            <p:cNvPr id="22" name="Freeform 21"/>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3" name="Group 22"/>
            <p:cNvGrpSpPr/>
            <p:nvPr/>
          </p:nvGrpSpPr>
          <p:grpSpPr>
            <a:xfrm rot="4554080">
              <a:off x="3816038" y="3922064"/>
              <a:ext cx="1350393" cy="726418"/>
              <a:chOff x="5046054" y="1050132"/>
              <a:chExt cx="1350393" cy="726418"/>
            </a:xfrm>
          </p:grpSpPr>
          <p:grpSp>
            <p:nvGrpSpPr>
              <p:cNvPr id="27" name="Group 26"/>
              <p:cNvGrpSpPr/>
              <p:nvPr/>
            </p:nvGrpSpPr>
            <p:grpSpPr>
              <a:xfrm>
                <a:off x="5046054" y="1050132"/>
                <a:ext cx="1350393" cy="726418"/>
                <a:chOff x="5133703" y="1097280"/>
                <a:chExt cx="1262744" cy="679269"/>
              </a:xfrm>
              <a:solidFill>
                <a:schemeClr val="tx1"/>
              </a:solidFill>
            </p:grpSpPr>
            <p:sp>
              <p:nvSpPr>
                <p:cNvPr id="33" name="Oval 32"/>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28" name="Group 27"/>
              <p:cNvGrpSpPr/>
              <p:nvPr/>
            </p:nvGrpSpPr>
            <p:grpSpPr>
              <a:xfrm>
                <a:off x="5091115" y="1073708"/>
                <a:ext cx="1262740" cy="679266"/>
                <a:chOff x="5133703" y="1097280"/>
                <a:chExt cx="1262744" cy="679269"/>
              </a:xfrm>
            </p:grpSpPr>
            <p:sp>
              <p:nvSpPr>
                <p:cNvPr id="31" name="Oval 30"/>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Oval 31"/>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9" name="Oval 28"/>
              <p:cNvSpPr/>
              <p:nvPr/>
            </p:nvSpPr>
            <p:spPr>
              <a:xfrm>
                <a:off x="5080485" y="125506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Oval 29"/>
              <p:cNvSpPr/>
              <p:nvPr/>
            </p:nvSpPr>
            <p:spPr>
              <a:xfrm>
                <a:off x="5640309" y="128526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sp>
        <p:nvSpPr>
          <p:cNvPr id="35" name="Rectangle 34"/>
          <p:cNvSpPr/>
          <p:nvPr/>
        </p:nvSpPr>
        <p:spPr>
          <a:xfrm>
            <a:off x="1954504" y="5133719"/>
            <a:ext cx="6096000" cy="1477328"/>
          </a:xfrm>
          <a:prstGeom prst="rect">
            <a:avLst/>
          </a:prstGeom>
        </p:spPr>
        <p:txBody>
          <a:bodyPr>
            <a:spAutoFit/>
          </a:bodyPr>
          <a:lstStyle/>
          <a:p>
            <a:r>
              <a:rPr lang="en-IE" dirty="0">
                <a:latin typeface="Times New Roman" panose="02020603050405020304" pitchFamily="18" charset="0"/>
              </a:rPr>
              <a:t>high-throughput transcriptomic data can be combined with known or predicted interactions between miRNAs, transcription factors and target genes, thereby uncovering regulatory networks in a way that would not be possible through the consideration of individual targets in isolation</a:t>
            </a:r>
            <a:endParaRPr lang="en-IE" dirty="0"/>
          </a:p>
        </p:txBody>
      </p:sp>
    </p:spTree>
    <p:extLst>
      <p:ext uri="{BB962C8B-B14F-4D97-AF65-F5344CB8AC3E}">
        <p14:creationId xmlns:p14="http://schemas.microsoft.com/office/powerpoint/2010/main" val="2968757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836" y="674511"/>
            <a:ext cx="6096000" cy="923330"/>
          </a:xfrm>
          <a:prstGeom prst="rect">
            <a:avLst/>
          </a:prstGeom>
        </p:spPr>
        <p:txBody>
          <a:bodyPr>
            <a:spAutoFit/>
          </a:bodyPr>
          <a:lstStyle/>
          <a:p>
            <a:r>
              <a:rPr lang="en-IE" dirty="0">
                <a:latin typeface="Times New Roman" panose="02020603050405020304" pitchFamily="18" charset="0"/>
              </a:rPr>
              <a:t>the influence of miRNAs is mediated not just directly through their primary targets but also indirectly through the action of the transcription factors they regulate</a:t>
            </a:r>
            <a:endParaRPr lang="en-IE" dirty="0"/>
          </a:p>
        </p:txBody>
      </p:sp>
      <p:grpSp>
        <p:nvGrpSpPr>
          <p:cNvPr id="3" name="Group 2"/>
          <p:cNvGrpSpPr/>
          <p:nvPr/>
        </p:nvGrpSpPr>
        <p:grpSpPr>
          <a:xfrm rot="6377892">
            <a:off x="2214547" y="1272717"/>
            <a:ext cx="1020521" cy="3293912"/>
            <a:chOff x="4128026" y="3610076"/>
            <a:chExt cx="1020521" cy="3293912"/>
          </a:xfrm>
        </p:grpSpPr>
        <p:sp>
          <p:nvSpPr>
            <p:cNvPr id="4" name="Freeform 3"/>
            <p:cNvSpPr/>
            <p:nvPr/>
          </p:nvSpPr>
          <p:spPr>
            <a:xfrm rot="4554080">
              <a:off x="3639787" y="5395228"/>
              <a:ext cx="2534194" cy="483326"/>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 name="connsiteX0" fmla="*/ 0 w 2534194"/>
                <a:gd name="connsiteY0" fmla="*/ 483326 h 483326"/>
                <a:gd name="connsiteX1" fmla="*/ 747848 w 2534194"/>
                <a:gd name="connsiteY1" fmla="*/ 171269 h 483326"/>
                <a:gd name="connsiteX2" fmla="*/ 1606731 w 2534194"/>
                <a:gd name="connsiteY2" fmla="*/ 470263 h 483326"/>
                <a:gd name="connsiteX3" fmla="*/ 2534194 w 2534194"/>
                <a:gd name="connsiteY3" fmla="*/ 0 h 483326"/>
              </a:gdLst>
              <a:ahLst/>
              <a:cxnLst>
                <a:cxn ang="0">
                  <a:pos x="connsiteX0" y="connsiteY0"/>
                </a:cxn>
                <a:cxn ang="0">
                  <a:pos x="connsiteX1" y="connsiteY1"/>
                </a:cxn>
                <a:cxn ang="0">
                  <a:pos x="connsiteX2" y="connsiteY2"/>
                </a:cxn>
                <a:cxn ang="0">
                  <a:pos x="connsiteX3" y="connsiteY3"/>
                </a:cxn>
              </a:cxnLst>
              <a:rect l="l" t="t" r="r" b="b"/>
              <a:pathLst>
                <a:path w="2534194" h="483326">
                  <a:moveTo>
                    <a:pt x="0" y="483326"/>
                  </a:moveTo>
                  <a:cubicBezTo>
                    <a:pt x="297180" y="125186"/>
                    <a:pt x="480060" y="173446"/>
                    <a:pt x="747848" y="171269"/>
                  </a:cubicBezTo>
                  <a:cubicBezTo>
                    <a:pt x="1015636" y="169092"/>
                    <a:pt x="1309007" y="498808"/>
                    <a:pt x="1606731" y="470263"/>
                  </a:cubicBezTo>
                  <a:cubicBezTo>
                    <a:pt x="1904455" y="441718"/>
                    <a:pt x="2275114" y="17417"/>
                    <a:pt x="2534194" y="0"/>
                  </a:cubicBezTo>
                </a:path>
              </a:pathLst>
            </a:custGeom>
            <a:noFill/>
            <a:ln w="1905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 name="Group 4"/>
            <p:cNvGrpSpPr/>
            <p:nvPr/>
          </p:nvGrpSpPr>
          <p:grpSpPr>
            <a:xfrm rot="4554080">
              <a:off x="3816038" y="3922064"/>
              <a:ext cx="1350393" cy="726418"/>
              <a:chOff x="5046054" y="1050132"/>
              <a:chExt cx="1350393" cy="726418"/>
            </a:xfrm>
          </p:grpSpPr>
          <p:grpSp>
            <p:nvGrpSpPr>
              <p:cNvPr id="6" name="Group 5"/>
              <p:cNvGrpSpPr/>
              <p:nvPr/>
            </p:nvGrpSpPr>
            <p:grpSpPr>
              <a:xfrm>
                <a:off x="5046054" y="1050132"/>
                <a:ext cx="1350393" cy="726418"/>
                <a:chOff x="5133703" y="1097280"/>
                <a:chExt cx="1262744" cy="679269"/>
              </a:xfrm>
              <a:solidFill>
                <a:schemeClr val="tx1"/>
              </a:solidFill>
            </p:grpSpPr>
            <p:sp>
              <p:nvSpPr>
                <p:cNvPr id="12" name="Oval 1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5091115" y="1073708"/>
                <a:ext cx="1262740" cy="679266"/>
                <a:chOff x="5133703" y="1097280"/>
                <a:chExt cx="1262744" cy="679269"/>
              </a:xfrm>
            </p:grpSpPr>
            <p:sp>
              <p:nvSpPr>
                <p:cNvPr id="10" name="Oval 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 name="Oval 7"/>
              <p:cNvSpPr/>
              <p:nvPr/>
            </p:nvSpPr>
            <p:spPr>
              <a:xfrm>
                <a:off x="5080485" y="125506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5640309" y="128526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cxnSp>
        <p:nvCxnSpPr>
          <p:cNvPr id="14" name="Straight Connector 13"/>
          <p:cNvCxnSpPr/>
          <p:nvPr/>
        </p:nvCxnSpPr>
        <p:spPr>
          <a:xfrm flipH="1">
            <a:off x="5281684" y="2626194"/>
            <a:ext cx="4792121" cy="1112276"/>
          </a:xfrm>
          <a:prstGeom prst="line">
            <a:avLst/>
          </a:prstGeom>
          <a:ln w="1905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6074914" y="3182332"/>
            <a:ext cx="668438" cy="668438"/>
            <a:chOff x="3065364" y="5522814"/>
            <a:chExt cx="668438" cy="668438"/>
          </a:xfrm>
        </p:grpSpPr>
        <p:sp>
          <p:nvSpPr>
            <p:cNvPr id="17" name="Oval 16"/>
            <p:cNvSpPr/>
            <p:nvPr/>
          </p:nvSpPr>
          <p:spPr>
            <a:xfrm>
              <a:off x="3065364" y="5522814"/>
              <a:ext cx="668438" cy="66843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8" name="Oval 17"/>
            <p:cNvSpPr/>
            <p:nvPr/>
          </p:nvSpPr>
          <p:spPr>
            <a:xfrm>
              <a:off x="3207052" y="5664504"/>
              <a:ext cx="385060" cy="385058"/>
            </a:xfrm>
            <a:prstGeom prst="ellipse">
              <a:avLst/>
            </a:prstGeom>
            <a:solidFill>
              <a:schemeClr val="bg1"/>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9" name="Oval 18"/>
            <p:cNvSpPr/>
            <p:nvPr/>
          </p:nvSpPr>
          <p:spPr>
            <a:xfrm>
              <a:off x="3300790" y="5758241"/>
              <a:ext cx="197584" cy="19758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20" name="Oval 19"/>
          <p:cNvSpPr/>
          <p:nvPr/>
        </p:nvSpPr>
        <p:spPr>
          <a:xfrm>
            <a:off x="4859966" y="5275078"/>
            <a:ext cx="1549166" cy="1312049"/>
          </a:xfrm>
          <a:prstGeom prst="ellipse">
            <a:avLst/>
          </a:prstGeom>
          <a:solidFill>
            <a:srgbClr val="FF7575"/>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TF</a:t>
            </a:r>
            <a:endParaRPr lang="en-IE" sz="3200" dirty="0"/>
          </a:p>
        </p:txBody>
      </p:sp>
    </p:spTree>
    <p:extLst>
      <p:ext uri="{BB962C8B-B14F-4D97-AF65-F5344CB8AC3E}">
        <p14:creationId xmlns:p14="http://schemas.microsoft.com/office/powerpoint/2010/main" val="258423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380" y="132140"/>
            <a:ext cx="6096000" cy="2308324"/>
          </a:xfrm>
          <a:prstGeom prst="rect">
            <a:avLst/>
          </a:prstGeom>
        </p:spPr>
        <p:txBody>
          <a:bodyPr>
            <a:spAutoFit/>
          </a:bodyPr>
          <a:lstStyle/>
          <a:p>
            <a:r>
              <a:rPr lang="en-IE" smtClean="0">
                <a:latin typeface="Times New Roman" panose="02020603050405020304" pitchFamily="18" charset="0"/>
              </a:rPr>
              <a:t>When comparing the profiles of wild-type and Dicer-knockout fibroblasts (which are consequently depleted of most mi RNAs), it was found that, as expected, the direct targets that were identified by HITS–CLIP were regulated post-transcriptionally. However, most of the overall gene expression changes after miRNA pertur-bation occurred at the level of transcription, with these changes being greater in both number and magnitude than post-transcriptional changes2</a:t>
            </a:r>
            <a:endParaRPr lang="en-IE" dirty="0"/>
          </a:p>
        </p:txBody>
      </p:sp>
      <p:sp>
        <p:nvSpPr>
          <p:cNvPr id="3" name="Rectangle 2"/>
          <p:cNvSpPr/>
          <p:nvPr/>
        </p:nvSpPr>
        <p:spPr>
          <a:xfrm>
            <a:off x="5095164" y="2440464"/>
            <a:ext cx="6096000" cy="1200329"/>
          </a:xfrm>
          <a:prstGeom prst="rect">
            <a:avLst/>
          </a:prstGeom>
        </p:spPr>
        <p:txBody>
          <a:bodyPr>
            <a:spAutoFit/>
          </a:bodyPr>
          <a:lstStyle/>
          <a:p>
            <a:r>
              <a:rPr lang="en-IE" dirty="0" smtClean="0">
                <a:latin typeface="Times New Roman" panose="02020603050405020304" pitchFamily="18" charset="0"/>
              </a:rPr>
              <a:t>The </a:t>
            </a:r>
            <a:r>
              <a:rPr lang="en-IE" dirty="0">
                <a:latin typeface="Times New Roman" panose="02020603050405020304" pitchFamily="18" charset="0"/>
              </a:rPr>
              <a:t>propagation of signal through transcription-factor interactions also provides further explanation as to how mi RNAs can have a major impact on cell behaviour, yet only modestly regulate most of their direct targets</a:t>
            </a:r>
            <a:endParaRPr lang="en-IE" dirty="0"/>
          </a:p>
        </p:txBody>
      </p:sp>
    </p:spTree>
    <p:extLst>
      <p:ext uri="{BB962C8B-B14F-4D97-AF65-F5344CB8AC3E}">
        <p14:creationId xmlns:p14="http://schemas.microsoft.com/office/powerpoint/2010/main" val="14793444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Concluding remarks</a:t>
            </a:r>
            <a:endParaRPr lang="en-IE" dirty="0"/>
          </a:p>
        </p:txBody>
      </p:sp>
      <p:sp>
        <p:nvSpPr>
          <p:cNvPr id="4" name="Rounded Rectangle 3"/>
          <p:cNvSpPr/>
          <p:nvPr/>
        </p:nvSpPr>
        <p:spPr>
          <a:xfrm rot="20110080">
            <a:off x="3153027" y="2294791"/>
            <a:ext cx="6240696" cy="941696"/>
          </a:xfrm>
          <a:prstGeom prst="roundRect">
            <a:avLst/>
          </a:prstGeom>
          <a:blipFill>
            <a:blip r:embed="rId2"/>
            <a:tile tx="0" ty="0" sx="100000" sy="100000" flip="none" algn="tl"/>
          </a:blipFill>
          <a:ln w="762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This are actually just mine</a:t>
            </a:r>
            <a:endPar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99504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take in account</a:t>
            </a:r>
            <a:endParaRPr lang="en-IE" dirty="0"/>
          </a:p>
        </p:txBody>
      </p:sp>
      <p:sp>
        <p:nvSpPr>
          <p:cNvPr id="3" name="Text Placeholder 2"/>
          <p:cNvSpPr>
            <a:spLocks noGrp="1"/>
          </p:cNvSpPr>
          <p:nvPr>
            <p:ph type="body" idx="1"/>
          </p:nvPr>
        </p:nvSpPr>
        <p:spPr/>
        <p:txBody>
          <a:bodyPr/>
          <a:lstStyle/>
          <a:p>
            <a:r>
              <a:rPr lang="en-US" dirty="0" smtClean="0"/>
              <a:t>To use</a:t>
            </a:r>
            <a:endParaRPr lang="en-IE" dirty="0"/>
          </a:p>
        </p:txBody>
      </p:sp>
      <p:sp>
        <p:nvSpPr>
          <p:cNvPr id="4" name="Content Placeholder 3"/>
          <p:cNvSpPr>
            <a:spLocks noGrp="1"/>
          </p:cNvSpPr>
          <p:nvPr>
            <p:ph sz="half" idx="2"/>
          </p:nvPr>
        </p:nvSpPr>
        <p:spPr/>
        <p:txBody>
          <a:bodyPr/>
          <a:lstStyle/>
          <a:p>
            <a:r>
              <a:rPr lang="en-US" dirty="0" smtClean="0"/>
              <a:t>miRNA</a:t>
            </a:r>
          </a:p>
          <a:p>
            <a:r>
              <a:rPr lang="en-US" dirty="0" err="1" smtClean="0"/>
              <a:t>Kegg</a:t>
            </a:r>
            <a:r>
              <a:rPr lang="en-US" dirty="0" smtClean="0"/>
              <a:t> network</a:t>
            </a:r>
          </a:p>
          <a:p>
            <a:r>
              <a:rPr lang="en-US" dirty="0" smtClean="0"/>
              <a:t>Protein – protein interaction</a:t>
            </a:r>
          </a:p>
          <a:p>
            <a:r>
              <a:rPr lang="en-US" dirty="0" smtClean="0"/>
              <a:t>Expression profiles</a:t>
            </a:r>
          </a:p>
          <a:p>
            <a:r>
              <a:rPr lang="en-US" dirty="0" err="1" smtClean="0"/>
              <a:t>Transcriptor</a:t>
            </a:r>
            <a:r>
              <a:rPr lang="en-US" dirty="0" smtClean="0"/>
              <a:t> factor</a:t>
            </a:r>
          </a:p>
          <a:p>
            <a:r>
              <a:rPr lang="en-US" dirty="0" err="1" smtClean="0"/>
              <a:t>Polycistronic</a:t>
            </a:r>
            <a:r>
              <a:rPr lang="en-US" smtClean="0"/>
              <a:t> miRNAs</a:t>
            </a:r>
            <a:endParaRPr lang="en-IE" dirty="0"/>
          </a:p>
        </p:txBody>
      </p:sp>
      <p:sp>
        <p:nvSpPr>
          <p:cNvPr id="5" name="Text Placeholder 4"/>
          <p:cNvSpPr>
            <a:spLocks noGrp="1"/>
          </p:cNvSpPr>
          <p:nvPr>
            <p:ph type="body" sz="quarter" idx="3"/>
          </p:nvPr>
        </p:nvSpPr>
        <p:spPr/>
        <p:txBody>
          <a:bodyPr/>
          <a:lstStyle/>
          <a:p>
            <a:r>
              <a:rPr lang="en-US" dirty="0" smtClean="0"/>
              <a:t>To consider</a:t>
            </a:r>
            <a:endParaRPr lang="en-IE" dirty="0"/>
          </a:p>
        </p:txBody>
      </p:sp>
      <p:sp>
        <p:nvSpPr>
          <p:cNvPr id="6" name="Content Placeholder 5"/>
          <p:cNvSpPr>
            <a:spLocks noGrp="1"/>
          </p:cNvSpPr>
          <p:nvPr>
            <p:ph sz="quarter" idx="4"/>
          </p:nvPr>
        </p:nvSpPr>
        <p:spPr/>
        <p:txBody>
          <a:bodyPr/>
          <a:lstStyle/>
          <a:p>
            <a:r>
              <a:rPr lang="en-US" dirty="0"/>
              <a:t>I do have cycles: TF – Gene </a:t>
            </a:r>
            <a:r>
              <a:rPr lang="en-US" dirty="0" smtClean="0"/>
              <a:t>– miRNA</a:t>
            </a:r>
          </a:p>
          <a:p>
            <a:r>
              <a:rPr lang="en-US" dirty="0" smtClean="0"/>
              <a:t>Frequency of interaction in the EP</a:t>
            </a:r>
          </a:p>
          <a:p>
            <a:r>
              <a:rPr lang="en-US" dirty="0" smtClean="0"/>
              <a:t>The amount of the different elements matter… A LOT, I cannot use it as binary</a:t>
            </a:r>
            <a:endParaRPr lang="en-IE" dirty="0"/>
          </a:p>
          <a:p>
            <a:endParaRPr lang="en-IE" dirty="0"/>
          </a:p>
        </p:txBody>
      </p:sp>
    </p:spTree>
    <p:extLst>
      <p:ext uri="{BB962C8B-B14F-4D97-AF65-F5344CB8AC3E}">
        <p14:creationId xmlns:p14="http://schemas.microsoft.com/office/powerpoint/2010/main" val="3992704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755900" y="3170723"/>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Freeform 2"/>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 name="Group 3"/>
          <p:cNvGrpSpPr/>
          <p:nvPr/>
        </p:nvGrpSpPr>
        <p:grpSpPr>
          <a:xfrm>
            <a:off x="3524625" y="1516857"/>
            <a:ext cx="1350393" cy="726418"/>
            <a:chOff x="5046054" y="1050132"/>
            <a:chExt cx="1350393" cy="726418"/>
          </a:xfrm>
        </p:grpSpPr>
        <p:grpSp>
          <p:nvGrpSpPr>
            <p:cNvPr id="5" name="Group 4"/>
            <p:cNvGrpSpPr/>
            <p:nvPr/>
          </p:nvGrpSpPr>
          <p:grpSpPr>
            <a:xfrm>
              <a:off x="5046054" y="1050132"/>
              <a:ext cx="1350393" cy="726418"/>
              <a:chOff x="5133703" y="1097280"/>
              <a:chExt cx="1262744" cy="679269"/>
            </a:xfrm>
            <a:solidFill>
              <a:schemeClr val="tx1"/>
            </a:solidFill>
          </p:grpSpPr>
          <p:sp>
            <p:nvSpPr>
              <p:cNvPr id="11" name="Oval 1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Oval 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4" name="Rectangle 13"/>
          <p:cNvSpPr/>
          <p:nvPr/>
        </p:nvSpPr>
        <p:spPr>
          <a:xfrm rot="1954146">
            <a:off x="3713416" y="1536370"/>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rot="8806952">
            <a:off x="4096277" y="1536370"/>
            <a:ext cx="609600" cy="1296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5315563" y="123873"/>
            <a:ext cx="6096000" cy="1477328"/>
          </a:xfrm>
          <a:prstGeom prst="rect">
            <a:avLst/>
          </a:prstGeom>
        </p:spPr>
        <p:txBody>
          <a:bodyPr>
            <a:spAutoFit/>
          </a:bodyPr>
          <a:lstStyle/>
          <a:p>
            <a:r>
              <a:rPr lang="en-IE" b="0" i="0" dirty="0" smtClean="0">
                <a:effectLst/>
                <a:latin typeface="Times New Roman" panose="02020603050405020304" pitchFamily="18" charset="0"/>
              </a:rPr>
              <a:t>Conveniently for the study of miRNA function, most targets show evidence of depleted mRNA levels, and mRNA destabilization is the dominant effect of mi RNAs by the time that substantial target repression occurs</a:t>
            </a:r>
            <a:r>
              <a:rPr lang="en-IE" dirty="0" smtClean="0"/>
              <a:t/>
            </a:r>
            <a:br>
              <a:rPr lang="en-IE" dirty="0" smtClean="0"/>
            </a:br>
            <a:endParaRPr lang="en-IE" dirty="0"/>
          </a:p>
        </p:txBody>
      </p:sp>
    </p:spTree>
    <p:extLst>
      <p:ext uri="{BB962C8B-B14F-4D97-AF65-F5344CB8AC3E}">
        <p14:creationId xmlns:p14="http://schemas.microsoft.com/office/powerpoint/2010/main" val="189471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grpId="0" nodeType="clickEffect">
                                  <p:stCondLst>
                                    <p:cond delay="0"/>
                                  </p:stCondLst>
                                  <p:childTnLst>
                                    <p:animRot by="120000">
                                      <p:cBhvr>
                                        <p:cTn id="16" dur="100" fill="hold">
                                          <p:stCondLst>
                                            <p:cond delay="0"/>
                                          </p:stCondLst>
                                        </p:cTn>
                                        <p:tgtEl>
                                          <p:spTgt spid="2"/>
                                        </p:tgtEl>
                                        <p:attrNameLst>
                                          <p:attrName>r</p:attrName>
                                        </p:attrNameLst>
                                      </p:cBhvr>
                                    </p:animRot>
                                    <p:animRot by="-240000">
                                      <p:cBhvr>
                                        <p:cTn id="17" dur="200" fill="hold">
                                          <p:stCondLst>
                                            <p:cond delay="200"/>
                                          </p:stCondLst>
                                        </p:cTn>
                                        <p:tgtEl>
                                          <p:spTgt spid="2"/>
                                        </p:tgtEl>
                                        <p:attrNameLst>
                                          <p:attrName>r</p:attrName>
                                        </p:attrNameLst>
                                      </p:cBhvr>
                                    </p:animRot>
                                    <p:animRot by="240000">
                                      <p:cBhvr>
                                        <p:cTn id="18" dur="200" fill="hold">
                                          <p:stCondLst>
                                            <p:cond delay="400"/>
                                          </p:stCondLst>
                                        </p:cTn>
                                        <p:tgtEl>
                                          <p:spTgt spid="2"/>
                                        </p:tgtEl>
                                        <p:attrNameLst>
                                          <p:attrName>r</p:attrName>
                                        </p:attrNameLst>
                                      </p:cBhvr>
                                    </p:animRot>
                                    <p:animRot by="-240000">
                                      <p:cBhvr>
                                        <p:cTn id="19" dur="200" fill="hold">
                                          <p:stCondLst>
                                            <p:cond delay="600"/>
                                          </p:stCondLst>
                                        </p:cTn>
                                        <p:tgtEl>
                                          <p:spTgt spid="2"/>
                                        </p:tgtEl>
                                        <p:attrNameLst>
                                          <p:attrName>r</p:attrName>
                                        </p:attrNameLst>
                                      </p:cBhvr>
                                    </p:animRot>
                                    <p:animRot by="120000">
                                      <p:cBhvr>
                                        <p:cTn id="20" dur="200" fill="hold">
                                          <p:stCondLst>
                                            <p:cond delay="800"/>
                                          </p:stCondLst>
                                        </p:cTn>
                                        <p:tgtEl>
                                          <p:spTgt spid="2"/>
                                        </p:tgtEl>
                                        <p:attrNameLst>
                                          <p:attrName>r</p:attrName>
                                        </p:attrNameLst>
                                      </p:cBhvr>
                                    </p:animRot>
                                  </p:childTnLst>
                                </p:cTn>
                              </p:par>
                              <p:par>
                                <p:cTn id="21" presetID="52" presetClass="exit" presetSubtype="0" fill="hold" grpId="1" nodeType="withEffect">
                                  <p:stCondLst>
                                    <p:cond delay="0"/>
                                  </p:stCondLst>
                                  <p:childTnLst>
                                    <p:animScale>
                                      <p:cBhvr>
                                        <p:cTn id="22" dur="1000" accel="50000">
                                          <p:stCondLst>
                                            <p:cond delay="0"/>
                                          </p:stCondLst>
                                        </p:cTn>
                                        <p:tgtEl>
                                          <p:spTgt spid="2"/>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23" dur="1000" accel="50000">
                                          <p:stCondLst>
                                            <p:cond delay="0"/>
                                          </p:stCondLst>
                                        </p:cTn>
                                        <p:tgtEl>
                                          <p:spTgt spid="2"/>
                                        </p:tgtEl>
                                        <p:attrNameLst>
                                          <p:attrName>ppt_x</p:attrName>
                                          <p:attrName>ppt_y</p:attrName>
                                        </p:attrNameLst>
                                      </p:cBhvr>
                                    </p:animMotion>
                                    <p:animEffect transition="out" filter="fade">
                                      <p:cBhvr>
                                        <p:cTn id="24" dur="1000"/>
                                        <p:tgtEl>
                                          <p:spTgt spid="2"/>
                                        </p:tgtEl>
                                      </p:cBhvr>
                                    </p:animEffect>
                                    <p:set>
                                      <p:cBhvr>
                                        <p:cTn id="2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755900" y="3170723"/>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Freeform 2"/>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 name="Group 3"/>
          <p:cNvGrpSpPr/>
          <p:nvPr/>
        </p:nvGrpSpPr>
        <p:grpSpPr>
          <a:xfrm>
            <a:off x="3524625" y="1516857"/>
            <a:ext cx="1350393" cy="726418"/>
            <a:chOff x="5046054" y="1050132"/>
            <a:chExt cx="1350393" cy="726418"/>
          </a:xfrm>
        </p:grpSpPr>
        <p:grpSp>
          <p:nvGrpSpPr>
            <p:cNvPr id="5" name="Group 4"/>
            <p:cNvGrpSpPr/>
            <p:nvPr/>
          </p:nvGrpSpPr>
          <p:grpSpPr>
            <a:xfrm>
              <a:off x="5046054" y="1050132"/>
              <a:ext cx="1350393" cy="726418"/>
              <a:chOff x="5133703" y="1097280"/>
              <a:chExt cx="1262744" cy="679269"/>
            </a:xfrm>
            <a:solidFill>
              <a:schemeClr val="tx1"/>
            </a:solidFill>
          </p:grpSpPr>
          <p:sp>
            <p:nvSpPr>
              <p:cNvPr id="11" name="Oval 1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Oval 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 name="Rectangle 15"/>
          <p:cNvSpPr/>
          <p:nvPr/>
        </p:nvSpPr>
        <p:spPr>
          <a:xfrm>
            <a:off x="5315563" y="123873"/>
            <a:ext cx="6096000" cy="923330"/>
          </a:xfrm>
          <a:prstGeom prst="rect">
            <a:avLst/>
          </a:prstGeom>
        </p:spPr>
        <p:txBody>
          <a:bodyPr>
            <a:spAutoFit/>
          </a:bodyPr>
          <a:lstStyle/>
          <a:p>
            <a:r>
              <a:rPr lang="en-IE" dirty="0"/>
              <a:t>However, in the vast majority of cases, the magnitude of miRNA-directed mRNA depletion is mild</a:t>
            </a:r>
            <a:r>
              <a:rPr lang="en-IE" dirty="0" smtClean="0"/>
              <a:t/>
            </a:r>
            <a:br>
              <a:rPr lang="en-IE" dirty="0" smtClean="0"/>
            </a:br>
            <a:endParaRPr lang="en-IE" dirty="0"/>
          </a:p>
        </p:txBody>
      </p:sp>
    </p:spTree>
    <p:extLst>
      <p:ext uri="{BB962C8B-B14F-4D97-AF65-F5344CB8AC3E}">
        <p14:creationId xmlns:p14="http://schemas.microsoft.com/office/powerpoint/2010/main" val="18327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500" fill="hold">
                                          <p:stCondLst>
                                            <p:cond delay="0"/>
                                          </p:stCondLst>
                                        </p:cTn>
                                        <p:tgtEl>
                                          <p:spTgt spid="2"/>
                                        </p:tgtEl>
                                        <p:attrNameLst>
                                          <p:attrName>r</p:attrName>
                                        </p:attrNameLst>
                                      </p:cBhvr>
                                    </p:animRot>
                                    <p:animRot by="-240000">
                                      <p:cBhvr>
                                        <p:cTn id="7" dur="1000" fill="hold">
                                          <p:stCondLst>
                                            <p:cond delay="1000"/>
                                          </p:stCondLst>
                                        </p:cTn>
                                        <p:tgtEl>
                                          <p:spTgt spid="2"/>
                                        </p:tgtEl>
                                        <p:attrNameLst>
                                          <p:attrName>r</p:attrName>
                                        </p:attrNameLst>
                                      </p:cBhvr>
                                    </p:animRot>
                                    <p:animRot by="240000">
                                      <p:cBhvr>
                                        <p:cTn id="8" dur="1000" fill="hold">
                                          <p:stCondLst>
                                            <p:cond delay="2000"/>
                                          </p:stCondLst>
                                        </p:cTn>
                                        <p:tgtEl>
                                          <p:spTgt spid="2"/>
                                        </p:tgtEl>
                                        <p:attrNameLst>
                                          <p:attrName>r</p:attrName>
                                        </p:attrNameLst>
                                      </p:cBhvr>
                                    </p:animRot>
                                    <p:animRot by="-240000">
                                      <p:cBhvr>
                                        <p:cTn id="9" dur="1000" fill="hold">
                                          <p:stCondLst>
                                            <p:cond delay="3000"/>
                                          </p:stCondLst>
                                        </p:cTn>
                                        <p:tgtEl>
                                          <p:spTgt spid="2"/>
                                        </p:tgtEl>
                                        <p:attrNameLst>
                                          <p:attrName>r</p:attrName>
                                        </p:attrNameLst>
                                      </p:cBhvr>
                                    </p:animRot>
                                    <p:animRot by="120000">
                                      <p:cBhvr>
                                        <p:cTn id="10" dur="1000" fill="hold">
                                          <p:stCondLst>
                                            <p:cond delay="4000"/>
                                          </p:stCondLst>
                                        </p:cTn>
                                        <p:tgtEl>
                                          <p:spTgt spid="2"/>
                                        </p:tgtEl>
                                        <p:attrNameLst>
                                          <p:attrName>r</p:attrName>
                                        </p:attrNameLst>
                                      </p:cBhvr>
                                    </p:animRot>
                                  </p:childTnLst>
                                </p:cTn>
                              </p:par>
                              <p:par>
                                <p:cTn id="11" presetID="42" presetClass="path" presetSubtype="0" accel="50000" decel="50000" fill="hold" grpId="1" nodeType="withEffect">
                                  <p:stCondLst>
                                    <p:cond delay="0"/>
                                  </p:stCondLst>
                                  <p:childTnLst>
                                    <p:animMotion origin="layout" path="M 1.66667E-6 3.7037E-7 L -0.00521 0.11991 " pathEditMode="relative" rAng="0" ptsTypes="AA">
                                      <p:cBhvr>
                                        <p:cTn id="12" dur="2000" fill="hold"/>
                                        <p:tgtEl>
                                          <p:spTgt spid="2"/>
                                        </p:tgtEl>
                                        <p:attrNameLst>
                                          <p:attrName>ppt_x</p:attrName>
                                          <p:attrName>ppt_y</p:attrName>
                                        </p:attrNameLst>
                                      </p:cBhvr>
                                      <p:rCtr x="-260" y="5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n User Profile · Free vector graphic on Pixab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0901" y="1223630"/>
            <a:ext cx="5054600" cy="4701954"/>
          </a:xfrm>
          <a:prstGeom prst="rect">
            <a:avLst/>
          </a:prstGeom>
        </p:spPr>
      </p:pic>
      <p:sp>
        <p:nvSpPr>
          <p:cNvPr id="4" name="Freeform 3"/>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6" name="Group 5"/>
          <p:cNvGrpSpPr/>
          <p:nvPr/>
        </p:nvGrpSpPr>
        <p:grpSpPr>
          <a:xfrm>
            <a:off x="3513463" y="1561307"/>
            <a:ext cx="1350393" cy="726418"/>
            <a:chOff x="5133703" y="1097280"/>
            <a:chExt cx="1262744" cy="679269"/>
          </a:xfrm>
          <a:solidFill>
            <a:schemeClr val="tx1"/>
          </a:solidFill>
        </p:grpSpPr>
        <p:sp>
          <p:nvSpPr>
            <p:cNvPr id="12" name="Oval 11"/>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Oval 12"/>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7" name="Group 6"/>
          <p:cNvGrpSpPr/>
          <p:nvPr/>
        </p:nvGrpSpPr>
        <p:grpSpPr>
          <a:xfrm>
            <a:off x="3558524" y="1584883"/>
            <a:ext cx="1262740" cy="679266"/>
            <a:chOff x="5133703" y="1097280"/>
            <a:chExt cx="1262744" cy="679269"/>
          </a:xfrm>
        </p:grpSpPr>
        <p:sp>
          <p:nvSpPr>
            <p:cNvPr id="10" name="Oval 9"/>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8" name="Oval 7"/>
          <p:cNvSpPr/>
          <p:nvPr/>
        </p:nvSpPr>
        <p:spPr>
          <a:xfrm>
            <a:off x="3876672" y="1762591"/>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4179588" y="1774379"/>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465463" y="5653415"/>
            <a:ext cx="6096000" cy="923330"/>
          </a:xfrm>
          <a:prstGeom prst="rect">
            <a:avLst/>
          </a:prstGeom>
        </p:spPr>
        <p:txBody>
          <a:bodyPr>
            <a:spAutoFit/>
          </a:bodyPr>
          <a:lstStyle/>
          <a:p>
            <a:r>
              <a:rPr lang="en-IE" b="0" i="0" dirty="0" smtClean="0">
                <a:effectLst/>
                <a:latin typeface="Times New Roman" panose="02020603050405020304" pitchFamily="18" charset="0"/>
              </a:rPr>
              <a:t>How is it then possible that such crucial regulators of cellular processes seem to have such modest effects on most of their targets?</a:t>
            </a:r>
            <a:endParaRPr lang="en-IE" dirty="0"/>
          </a:p>
        </p:txBody>
      </p:sp>
    </p:spTree>
    <p:extLst>
      <p:ext uri="{BB962C8B-B14F-4D97-AF65-F5344CB8AC3E}">
        <p14:creationId xmlns:p14="http://schemas.microsoft.com/office/powerpoint/2010/main" val="254591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2.59259E-6 L 0.02565 0.00092 " pathEditMode="relative" rAng="0" ptsTypes="AA">
                                      <p:cBhvr>
                                        <p:cTn id="6" dur="2000" fill="hold"/>
                                        <p:tgtEl>
                                          <p:spTgt spid="9"/>
                                        </p:tgtEl>
                                        <p:attrNameLst>
                                          <p:attrName>ppt_x</p:attrName>
                                          <p:attrName>ppt_y</p:attrName>
                                        </p:attrNameLst>
                                      </p:cBhvr>
                                      <p:rCtr x="1276" y="46"/>
                                    </p:animMotion>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3"/>
                                        </p:tgtEl>
                                        <p:attrNameLst>
                                          <p:attrName>r</p:attrName>
                                        </p:attrNameLst>
                                      </p:cBhvr>
                                    </p:animRot>
                                    <p:animRot by="-240000">
                                      <p:cBhvr>
                                        <p:cTn id="11" dur="200" fill="hold">
                                          <p:stCondLst>
                                            <p:cond delay="200"/>
                                          </p:stCondLst>
                                        </p:cTn>
                                        <p:tgtEl>
                                          <p:spTgt spid="3"/>
                                        </p:tgtEl>
                                        <p:attrNameLst>
                                          <p:attrName>r</p:attrName>
                                        </p:attrNameLst>
                                      </p:cBhvr>
                                    </p:animRot>
                                    <p:animRot by="240000">
                                      <p:cBhvr>
                                        <p:cTn id="12" dur="200" fill="hold">
                                          <p:stCondLst>
                                            <p:cond delay="400"/>
                                          </p:stCondLst>
                                        </p:cTn>
                                        <p:tgtEl>
                                          <p:spTgt spid="3"/>
                                        </p:tgtEl>
                                        <p:attrNameLst>
                                          <p:attrName>r</p:attrName>
                                        </p:attrNameLst>
                                      </p:cBhvr>
                                    </p:animRot>
                                    <p:animRot by="-240000">
                                      <p:cBhvr>
                                        <p:cTn id="13" dur="200" fill="hold">
                                          <p:stCondLst>
                                            <p:cond delay="600"/>
                                          </p:stCondLst>
                                        </p:cTn>
                                        <p:tgtEl>
                                          <p:spTgt spid="3"/>
                                        </p:tgtEl>
                                        <p:attrNameLst>
                                          <p:attrName>r</p:attrName>
                                        </p:attrNameLst>
                                      </p:cBhvr>
                                    </p:animRot>
                                    <p:animRot by="120000">
                                      <p:cBhvr>
                                        <p:cTn id="14"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755900" y="3170723"/>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Freeform 2"/>
          <p:cNvSpPr/>
          <p:nvPr/>
        </p:nvSpPr>
        <p:spPr>
          <a:xfrm>
            <a:off x="1654466" y="1860468"/>
            <a:ext cx="2534194" cy="718462"/>
          </a:xfrm>
          <a:custGeom>
            <a:avLst/>
            <a:gdLst>
              <a:gd name="connsiteX0" fmla="*/ 0 w 2534194"/>
              <a:gd name="connsiteY0" fmla="*/ 718462 h 718462"/>
              <a:gd name="connsiteX1" fmla="*/ 862148 w 2534194"/>
              <a:gd name="connsiteY1" fmla="*/ 5 h 718462"/>
              <a:gd name="connsiteX2" fmla="*/ 1606731 w 2534194"/>
              <a:gd name="connsiteY2" fmla="*/ 705399 h 718462"/>
              <a:gd name="connsiteX3" fmla="*/ 2534194 w 2534194"/>
              <a:gd name="connsiteY3" fmla="*/ 235136 h 718462"/>
            </a:gdLst>
            <a:ahLst/>
            <a:cxnLst>
              <a:cxn ang="0">
                <a:pos x="connsiteX0" y="connsiteY0"/>
              </a:cxn>
              <a:cxn ang="0">
                <a:pos x="connsiteX1" y="connsiteY1"/>
              </a:cxn>
              <a:cxn ang="0">
                <a:pos x="connsiteX2" y="connsiteY2"/>
              </a:cxn>
              <a:cxn ang="0">
                <a:pos x="connsiteX3" y="connsiteY3"/>
              </a:cxn>
            </a:cxnLst>
            <a:rect l="l" t="t" r="r" b="b"/>
            <a:pathLst>
              <a:path w="2534194" h="718462">
                <a:moveTo>
                  <a:pt x="0" y="718462"/>
                </a:moveTo>
                <a:cubicBezTo>
                  <a:pt x="297180" y="360322"/>
                  <a:pt x="594360" y="2182"/>
                  <a:pt x="862148" y="5"/>
                </a:cubicBezTo>
                <a:cubicBezTo>
                  <a:pt x="1129936" y="-2172"/>
                  <a:pt x="1328057" y="666210"/>
                  <a:pt x="1606731" y="705399"/>
                </a:cubicBezTo>
                <a:cubicBezTo>
                  <a:pt x="1885405" y="744588"/>
                  <a:pt x="2275114" y="252553"/>
                  <a:pt x="2534194" y="235136"/>
                </a:cubicBezTo>
              </a:path>
            </a:pathLst>
          </a:custGeom>
          <a:noFill/>
          <a:ln w="190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4" name="Group 3"/>
          <p:cNvGrpSpPr/>
          <p:nvPr/>
        </p:nvGrpSpPr>
        <p:grpSpPr>
          <a:xfrm>
            <a:off x="3524625" y="1516857"/>
            <a:ext cx="1350393" cy="726418"/>
            <a:chOff x="5046054" y="1050132"/>
            <a:chExt cx="1350393" cy="726418"/>
          </a:xfrm>
        </p:grpSpPr>
        <p:grpSp>
          <p:nvGrpSpPr>
            <p:cNvPr id="5" name="Group 4"/>
            <p:cNvGrpSpPr/>
            <p:nvPr/>
          </p:nvGrpSpPr>
          <p:grpSpPr>
            <a:xfrm>
              <a:off x="5046054" y="1050132"/>
              <a:ext cx="1350393" cy="726418"/>
              <a:chOff x="5133703" y="1097280"/>
              <a:chExt cx="1262744" cy="679269"/>
            </a:xfrm>
            <a:solidFill>
              <a:schemeClr val="tx1"/>
            </a:solidFill>
          </p:grpSpPr>
          <p:sp>
            <p:nvSpPr>
              <p:cNvPr id="11" name="Oval 10"/>
              <p:cNvSpPr/>
              <p:nvPr/>
            </p:nvSpPr>
            <p:spPr>
              <a:xfrm>
                <a:off x="5133703"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5717178" y="1097280"/>
                <a:ext cx="679269" cy="679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grpSp>
          <p:nvGrpSpPr>
            <p:cNvPr id="6" name="Group 5"/>
            <p:cNvGrpSpPr/>
            <p:nvPr/>
          </p:nvGrpSpPr>
          <p:grpSpPr>
            <a:xfrm>
              <a:off x="5091115" y="1073708"/>
              <a:ext cx="1262740" cy="679266"/>
              <a:chOff x="5133703" y="1097280"/>
              <a:chExt cx="1262744" cy="679269"/>
            </a:xfrm>
          </p:grpSpPr>
          <p:sp>
            <p:nvSpPr>
              <p:cNvPr id="9" name="Oval 8"/>
              <p:cNvSpPr/>
              <p:nvPr/>
            </p:nvSpPr>
            <p:spPr>
              <a:xfrm>
                <a:off x="5133703"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5717178" y="1097280"/>
                <a:ext cx="679269" cy="679269"/>
              </a:xfrm>
              <a:prstGeom prst="ellipse">
                <a:avLst/>
              </a:prstGeom>
              <a:solidFill>
                <a:srgbClr val="F5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7" name="Oval 6"/>
            <p:cNvSpPr/>
            <p:nvPr/>
          </p:nvSpPr>
          <p:spPr>
            <a:xfrm>
              <a:off x="5409263" y="1251416"/>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Oval 7"/>
            <p:cNvSpPr/>
            <p:nvPr/>
          </p:nvSpPr>
          <p:spPr>
            <a:xfrm>
              <a:off x="5712179" y="1263204"/>
              <a:ext cx="323850" cy="3238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sp>
        <p:nvSpPr>
          <p:cNvPr id="16" name="Rectangle 15"/>
          <p:cNvSpPr/>
          <p:nvPr/>
        </p:nvSpPr>
        <p:spPr>
          <a:xfrm>
            <a:off x="5315563" y="123873"/>
            <a:ext cx="6096000" cy="923330"/>
          </a:xfrm>
          <a:prstGeom prst="rect">
            <a:avLst/>
          </a:prstGeom>
        </p:spPr>
        <p:txBody>
          <a:bodyPr>
            <a:spAutoFit/>
          </a:bodyPr>
          <a:lstStyle/>
          <a:p>
            <a:r>
              <a:rPr lang="en-IE" dirty="0"/>
              <a:t>However, in the vast majority of cases, the magnitude of miRNA-directed mRNA depletion is mild</a:t>
            </a:r>
            <a:r>
              <a:rPr lang="en-IE" dirty="0" smtClean="0"/>
              <a:t/>
            </a:r>
            <a:br>
              <a:rPr lang="en-IE" dirty="0" smtClean="0"/>
            </a:br>
            <a:endParaRPr lang="en-IE" dirty="0"/>
          </a:p>
        </p:txBody>
      </p:sp>
      <p:sp>
        <p:nvSpPr>
          <p:cNvPr id="14" name="Freeform 13"/>
          <p:cNvSpPr/>
          <p:nvPr/>
        </p:nvSpPr>
        <p:spPr>
          <a:xfrm rot="322564">
            <a:off x="3569686" y="3506378"/>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2">
                <a:lumMod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Freeform 14"/>
          <p:cNvSpPr/>
          <p:nvPr/>
        </p:nvSpPr>
        <p:spPr>
          <a:xfrm rot="322564">
            <a:off x="4383472" y="3842033"/>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rgbClr val="92D05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Freeform 16"/>
          <p:cNvSpPr/>
          <p:nvPr/>
        </p:nvSpPr>
        <p:spPr>
          <a:xfrm rot="322564">
            <a:off x="5197258" y="4177688"/>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4">
                <a:lumMod val="7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75795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an User Profile · Free vector graphic on Pixab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6559" y="1582490"/>
            <a:ext cx="5054600" cy="4701954"/>
          </a:xfrm>
          <a:prstGeom prst="rect">
            <a:avLst/>
          </a:prstGeom>
        </p:spPr>
      </p:pic>
      <p:sp>
        <p:nvSpPr>
          <p:cNvPr id="2" name="Freeform 1"/>
          <p:cNvSpPr/>
          <p:nvPr/>
        </p:nvSpPr>
        <p:spPr>
          <a:xfrm>
            <a:off x="770660" y="695932"/>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Freeform 2"/>
          <p:cNvSpPr/>
          <p:nvPr/>
        </p:nvSpPr>
        <p:spPr>
          <a:xfrm rot="322564">
            <a:off x="1936828" y="2278948"/>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2">
                <a:lumMod val="50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Freeform 3"/>
          <p:cNvSpPr/>
          <p:nvPr/>
        </p:nvSpPr>
        <p:spPr>
          <a:xfrm rot="322564">
            <a:off x="2698362" y="5580039"/>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rgbClr val="92D050"/>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Freeform 4"/>
          <p:cNvSpPr/>
          <p:nvPr/>
        </p:nvSpPr>
        <p:spPr>
          <a:xfrm rot="322564">
            <a:off x="2140549" y="3929493"/>
            <a:ext cx="6807200" cy="1439377"/>
          </a:xfrm>
          <a:custGeom>
            <a:avLst/>
            <a:gdLst>
              <a:gd name="connsiteX0" fmla="*/ 0 w 6807200"/>
              <a:gd name="connsiteY0" fmla="*/ 1439377 h 1439377"/>
              <a:gd name="connsiteX1" fmla="*/ 2908300 w 6807200"/>
              <a:gd name="connsiteY1" fmla="*/ 67777 h 1439377"/>
              <a:gd name="connsiteX2" fmla="*/ 6807200 w 6807200"/>
              <a:gd name="connsiteY2" fmla="*/ 334477 h 1439377"/>
            </a:gdLst>
            <a:ahLst/>
            <a:cxnLst>
              <a:cxn ang="0">
                <a:pos x="connsiteX0" y="connsiteY0"/>
              </a:cxn>
              <a:cxn ang="0">
                <a:pos x="connsiteX1" y="connsiteY1"/>
              </a:cxn>
              <a:cxn ang="0">
                <a:pos x="connsiteX2" y="connsiteY2"/>
              </a:cxn>
            </a:cxnLst>
            <a:rect l="l" t="t" r="r" b="b"/>
            <a:pathLst>
              <a:path w="6807200" h="1439377">
                <a:moveTo>
                  <a:pt x="0" y="1439377"/>
                </a:moveTo>
                <a:cubicBezTo>
                  <a:pt x="886883" y="845652"/>
                  <a:pt x="1773767" y="251927"/>
                  <a:pt x="2908300" y="67777"/>
                </a:cubicBezTo>
                <a:cubicBezTo>
                  <a:pt x="4042833" y="-116373"/>
                  <a:pt x="5425016" y="109052"/>
                  <a:pt x="6807200" y="334477"/>
                </a:cubicBezTo>
              </a:path>
            </a:pathLst>
          </a:custGeom>
          <a:noFill/>
          <a:ln w="184150" cmpd="sng">
            <a:solidFill>
              <a:schemeClr val="accent4">
                <a:lumMod val="75000"/>
              </a:scheme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Plus 5"/>
          <p:cNvSpPr/>
          <p:nvPr/>
        </p:nvSpPr>
        <p:spPr>
          <a:xfrm>
            <a:off x="3762103" y="1240971"/>
            <a:ext cx="666206" cy="613955"/>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Plus 6"/>
          <p:cNvSpPr/>
          <p:nvPr/>
        </p:nvSpPr>
        <p:spPr>
          <a:xfrm>
            <a:off x="4674222" y="2915624"/>
            <a:ext cx="666206" cy="613955"/>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Plus 7"/>
          <p:cNvSpPr/>
          <p:nvPr/>
        </p:nvSpPr>
        <p:spPr>
          <a:xfrm>
            <a:off x="5586341" y="4590277"/>
            <a:ext cx="666206" cy="613955"/>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252547" y="-43846"/>
            <a:ext cx="6096000" cy="646331"/>
          </a:xfrm>
          <a:prstGeom prst="rect">
            <a:avLst/>
          </a:prstGeom>
        </p:spPr>
        <p:txBody>
          <a:bodyPr>
            <a:spAutoFit/>
          </a:bodyPr>
          <a:lstStyle/>
          <a:p>
            <a:r>
              <a:rPr lang="en-IE" b="0" i="0" dirty="0" smtClean="0">
                <a:effectLst/>
                <a:latin typeface="Times New Roman" panose="02020603050405020304" pitchFamily="18" charset="0"/>
              </a:rPr>
              <a:t>If targets are enriched for genes whose prod-</a:t>
            </a:r>
            <a:r>
              <a:rPr lang="en-IE" b="0" i="0" dirty="0" err="1" smtClean="0">
                <a:effectLst/>
                <a:latin typeface="Times New Roman" panose="02020603050405020304" pitchFamily="18" charset="0"/>
              </a:rPr>
              <a:t>ucts</a:t>
            </a:r>
            <a:r>
              <a:rPr lang="en-IE" b="0" i="0" dirty="0" smtClean="0">
                <a:effectLst/>
                <a:latin typeface="Times New Roman" panose="02020603050405020304" pitchFamily="18" charset="0"/>
              </a:rPr>
              <a:t> participate in common signalling pathways, </a:t>
            </a:r>
            <a:endParaRPr lang="en-IE" dirty="0"/>
          </a:p>
        </p:txBody>
      </p:sp>
      <p:sp>
        <p:nvSpPr>
          <p:cNvPr id="12" name="Rectangle 11"/>
          <p:cNvSpPr/>
          <p:nvPr/>
        </p:nvSpPr>
        <p:spPr>
          <a:xfrm>
            <a:off x="7669086" y="616338"/>
            <a:ext cx="4679461" cy="1200329"/>
          </a:xfrm>
          <a:prstGeom prst="rect">
            <a:avLst/>
          </a:prstGeom>
        </p:spPr>
        <p:txBody>
          <a:bodyPr wrap="square">
            <a:spAutoFit/>
          </a:bodyPr>
          <a:lstStyle/>
          <a:p>
            <a:r>
              <a:rPr lang="en-IE" b="0" i="0" dirty="0" smtClean="0">
                <a:effectLst/>
                <a:latin typeface="Times New Roman" panose="02020603050405020304" pitchFamily="18" charset="0"/>
              </a:rPr>
              <a:t>then the sum of typically modest interactions </a:t>
            </a:r>
            <a:r>
              <a:rPr lang="en-IE" dirty="0" smtClean="0"/>
              <a:t>can facilitate a stronger response than might be achieved through the direct regulation of any one gene in isolation</a:t>
            </a:r>
            <a:endParaRPr lang="en-IE" dirty="0"/>
          </a:p>
        </p:txBody>
      </p:sp>
    </p:spTree>
    <p:extLst>
      <p:ext uri="{BB962C8B-B14F-4D97-AF65-F5344CB8AC3E}">
        <p14:creationId xmlns:p14="http://schemas.microsoft.com/office/powerpoint/2010/main" val="383522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nodeType="clickEffect">
                                  <p:stCondLst>
                                    <p:cond delay="0"/>
                                  </p:stCondLst>
                                  <p:childTnLst>
                                    <p:animRot by="120000">
                                      <p:cBhvr>
                                        <p:cTn id="16" dur="100" fill="hold">
                                          <p:stCondLst>
                                            <p:cond delay="0"/>
                                          </p:stCondLst>
                                        </p:cTn>
                                        <p:tgtEl>
                                          <p:spTgt spid="10"/>
                                        </p:tgtEl>
                                        <p:attrNameLst>
                                          <p:attrName>r</p:attrName>
                                        </p:attrNameLst>
                                      </p:cBhvr>
                                    </p:animRot>
                                    <p:animRot by="-240000">
                                      <p:cBhvr>
                                        <p:cTn id="17" dur="200" fill="hold">
                                          <p:stCondLst>
                                            <p:cond delay="200"/>
                                          </p:stCondLst>
                                        </p:cTn>
                                        <p:tgtEl>
                                          <p:spTgt spid="10"/>
                                        </p:tgtEl>
                                        <p:attrNameLst>
                                          <p:attrName>r</p:attrName>
                                        </p:attrNameLst>
                                      </p:cBhvr>
                                    </p:animRot>
                                    <p:animRot by="240000">
                                      <p:cBhvr>
                                        <p:cTn id="18" dur="200" fill="hold">
                                          <p:stCondLst>
                                            <p:cond delay="400"/>
                                          </p:stCondLst>
                                        </p:cTn>
                                        <p:tgtEl>
                                          <p:spTgt spid="10"/>
                                        </p:tgtEl>
                                        <p:attrNameLst>
                                          <p:attrName>r</p:attrName>
                                        </p:attrNameLst>
                                      </p:cBhvr>
                                    </p:animRot>
                                    <p:animRot by="-240000">
                                      <p:cBhvr>
                                        <p:cTn id="19" dur="200" fill="hold">
                                          <p:stCondLst>
                                            <p:cond delay="600"/>
                                          </p:stCondLst>
                                        </p:cTn>
                                        <p:tgtEl>
                                          <p:spTgt spid="10"/>
                                        </p:tgtEl>
                                        <p:attrNameLst>
                                          <p:attrName>r</p:attrName>
                                        </p:attrNameLst>
                                      </p:cBhvr>
                                    </p:animRot>
                                    <p:animRot by="120000">
                                      <p:cBhvr>
                                        <p:cTn id="20"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1240</Words>
  <Application>Microsoft Office PowerPoint</Application>
  <PresentationFormat>Widescreen</PresentationFormat>
  <Paragraphs>118</Paragraphs>
  <Slides>49</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Arial</vt:lpstr>
      <vt:lpstr>Calibri</vt:lpstr>
      <vt:lpstr>Calibri Light</vt:lpstr>
      <vt:lpstr>Cambria Math</vt:lpstr>
      <vt:lpstr>Times New Roman</vt:lpstr>
      <vt:lpstr>Office Theme</vt:lpstr>
      <vt:lpstr>miRNA interactions</vt:lpstr>
      <vt:lpstr>PowerPoint Presentation</vt:lpstr>
      <vt:lpstr>PowerPoint Presentation</vt:lpstr>
      <vt:lpstr>Features of miRNA-regulated networks</vt:lpstr>
      <vt:lpstr>PowerPoint Presentation</vt:lpstr>
      <vt:lpstr>PowerPoint Presentation</vt:lpstr>
      <vt:lpstr>PowerPoint Presentation</vt:lpstr>
      <vt:lpstr>PowerPoint Presentation</vt:lpstr>
      <vt:lpstr>PowerPoint Presentation</vt:lpstr>
      <vt:lpstr>PowerPoint Presentation</vt:lpstr>
      <vt:lpstr>Polycistrons as cooperative functional units</vt:lpstr>
      <vt:lpstr>Polycistrons as cooperative functional units</vt:lpstr>
      <vt:lpstr>Polycistrons as cooperative functional units</vt:lpstr>
      <vt:lpstr>PowerPoint Presentation</vt:lpstr>
      <vt:lpstr>PowerPoint Presentation</vt:lpstr>
      <vt:lpstr>PowerPoint Presentation</vt:lpstr>
      <vt:lpstr>PowerPoint Presentation</vt:lpstr>
      <vt:lpstr>PowerPoint Presentation</vt:lpstr>
      <vt:lpstr>Dominant regulatory roles of network hubs</vt:lpstr>
      <vt:lpstr>PowerPoint Presentation</vt:lpstr>
      <vt:lpstr>PowerPoint Presentation</vt:lpstr>
      <vt:lpstr>PowerPoint Presentation</vt:lpstr>
      <vt:lpstr>PowerPoint Presentation</vt:lpstr>
      <vt:lpstr>PowerPoint Presentation</vt:lpstr>
      <vt:lpstr>Challenges in understanding miRNA function</vt:lpstr>
      <vt:lpstr>PowerPoint Presentation</vt:lpstr>
      <vt:lpstr>PowerPoint Presentation</vt:lpstr>
      <vt:lpstr>PowerPoint Presentation</vt:lpstr>
      <vt:lpstr>Accuracy of target prediction</vt:lpstr>
      <vt:lpstr>PowerPoint Presentation</vt:lpstr>
      <vt:lpstr>Indirect effects</vt:lpstr>
      <vt:lpstr>PowerPoint Presentation</vt:lpstr>
      <vt:lpstr>Context-dependent effects.</vt:lpstr>
      <vt:lpstr>PowerPoint Presentation</vt:lpstr>
      <vt:lpstr>The influence of competitive endogenous RNAs</vt:lpstr>
      <vt:lpstr>PowerPoint Presentation</vt:lpstr>
      <vt:lpstr>PowerPoint Presentation</vt:lpstr>
      <vt:lpstr>PowerPoint Presentation</vt:lpstr>
      <vt:lpstr>miRNA–transcription factor co-regulation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Concluding remarks</vt:lpstr>
      <vt:lpstr>To take in account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Guerrero Vazquez, Karen</dc:creator>
  <cp:lastModifiedBy>Guerrero Vazquez, Karen</cp:lastModifiedBy>
  <cp:revision>43</cp:revision>
  <dcterms:created xsi:type="dcterms:W3CDTF">2022-06-27T15:16:31Z</dcterms:created>
  <dcterms:modified xsi:type="dcterms:W3CDTF">2022-06-28T16:04:17Z</dcterms:modified>
</cp:coreProperties>
</file>