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5" r:id="rId10"/>
    <p:sldId id="263" r:id="rId11"/>
    <p:sldId id="269" r:id="rId12"/>
    <p:sldId id="270" r:id="rId13"/>
    <p:sldId id="268" r:id="rId14"/>
    <p:sldId id="272" r:id="rId15"/>
    <p:sldId id="266" r:id="rId16"/>
    <p:sldId id="271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0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04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716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389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863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41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9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69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064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60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863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476B-565F-4263-AF18-6AD894D4C674}" type="datetimeFigureOut">
              <a:rPr lang="en-IE" smtClean="0"/>
              <a:t>15/07/2022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2A65-2D73-4FBB-96EA-4482D61C59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701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base.org/cgi-bin/mirna_entry.pl?acc=MI0022608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base.org/cgi-bin/reference.pl?medline=22955976" TargetMode="External"/><Relationship Id="rId2" Type="http://schemas.openxmlformats.org/officeDocument/2006/relationships/hyperlink" Target="http://www.ncbi.nlm.nih.gov/pubmed/22955976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base.org/cgi-bin/reference.pl?medline=20300190" TargetMode="External"/><Relationship Id="rId2" Type="http://schemas.openxmlformats.org/officeDocument/2006/relationships/hyperlink" Target="http://www.ncbi.nlm.nih.gov/pubmed/2030019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mirbase.org/cgi-bin/reference.pl?medline=21199797" TargetMode="External"/><Relationship Id="rId4" Type="http://schemas.openxmlformats.org/officeDocument/2006/relationships/hyperlink" Target="http://www.ncbi.nlm.nih.gov/pubmed/2119979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Dryrun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Cardiovascular cancer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72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" y="121038"/>
            <a:ext cx="604921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proteins, all </a:t>
            </a:r>
            <a:r>
              <a:rPr lang="en-US" dirty="0" err="1" smtClean="0"/>
              <a:t>mirnas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662 nodes</a:t>
            </a:r>
          </a:p>
          <a:p>
            <a:r>
              <a:rPr lang="en-US" dirty="0" smtClean="0"/>
              <a:t>16406 edges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02" y="1338226"/>
            <a:ext cx="7049298" cy="53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25% top connected nodes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133 nodes</a:t>
            </a:r>
          </a:p>
          <a:p>
            <a:r>
              <a:rPr lang="en-US" dirty="0" smtClean="0"/>
              <a:t>3181 edges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15" y="1605422"/>
            <a:ext cx="7773485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1% top </a:t>
            </a:r>
            <a:r>
              <a:rPr lang="en-US" dirty="0"/>
              <a:t>connected nodes </a:t>
            </a:r>
            <a:r>
              <a:rPr lang="en-US" dirty="0" smtClean="0"/>
              <a:t>with the </a:t>
            </a:r>
            <a:r>
              <a:rPr lang="en-US" dirty="0" err="1" smtClean="0"/>
              <a:t>mirnas</a:t>
            </a:r>
            <a:r>
              <a:rPr lang="en-US" dirty="0" smtClean="0"/>
              <a:t> (no </a:t>
            </a:r>
            <a:r>
              <a:rPr lang="en-US" dirty="0" err="1" smtClean="0"/>
              <a:t>mirnas</a:t>
            </a:r>
            <a:r>
              <a:rPr lang="en-US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66 nodes</a:t>
            </a:r>
          </a:p>
          <a:p>
            <a:r>
              <a:rPr lang="en-US" dirty="0" smtClean="0"/>
              <a:t>1119 edges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87" y="1638764"/>
            <a:ext cx="683990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99319"/>
            <a:ext cx="10515600" cy="1325563"/>
          </a:xfrm>
        </p:spPr>
        <p:txBody>
          <a:bodyPr/>
          <a:lstStyle/>
          <a:p>
            <a:r>
              <a:rPr lang="en-US" dirty="0" smtClean="0"/>
              <a:t>Let’s practice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38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Magalhaes</a:t>
            </a:r>
            <a:r>
              <a:rPr lang="en-US" dirty="0" smtClean="0"/>
              <a:t> 2009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45" y="1422813"/>
            <a:ext cx="6725589" cy="2857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3" y="4823978"/>
            <a:ext cx="600158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7" y="1314933"/>
            <a:ext cx="692564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String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8" y="1401088"/>
            <a:ext cx="7753498" cy="47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10% top connected nodes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161 nodes</a:t>
            </a:r>
          </a:p>
          <a:p>
            <a:endParaRPr lang="en-US" dirty="0"/>
          </a:p>
          <a:p>
            <a:r>
              <a:rPr lang="en-US" dirty="0" smtClean="0"/>
              <a:t>390 edges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26" y="1837275"/>
            <a:ext cx="5679705" cy="43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&gt; 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76 nodes</a:t>
            </a:r>
          </a:p>
          <a:p>
            <a:r>
              <a:rPr lang="en-US" dirty="0" smtClean="0"/>
              <a:t>390 edges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38" y="1650889"/>
            <a:ext cx="414395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66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MGST1:</a:t>
            </a:r>
          </a:p>
          <a:p>
            <a:pPr lvl="1"/>
            <a:r>
              <a:rPr lang="en-IE" b="1" dirty="0"/>
              <a:t>Microsomal Glutathione S-Transferase </a:t>
            </a:r>
            <a:r>
              <a:rPr lang="en-IE" b="1" dirty="0" smtClean="0"/>
              <a:t>1</a:t>
            </a:r>
          </a:p>
          <a:p>
            <a:pPr lvl="1"/>
            <a:r>
              <a:rPr lang="en-IE" dirty="0"/>
              <a:t>I</a:t>
            </a:r>
            <a:r>
              <a:rPr lang="en-IE" dirty="0" smtClean="0"/>
              <a:t>nvolved </a:t>
            </a:r>
            <a:r>
              <a:rPr lang="en-IE" dirty="0"/>
              <a:t>in the production of leukotrienes and prostaglandin E, important mediators of inflammation. </a:t>
            </a:r>
            <a:endParaRPr lang="en-IE" dirty="0" smtClean="0"/>
          </a:p>
          <a:p>
            <a:r>
              <a:rPr lang="en-IE" dirty="0" smtClean="0"/>
              <a:t>C1QB and C1QA</a:t>
            </a:r>
          </a:p>
          <a:p>
            <a:pPr lvl="1"/>
            <a:r>
              <a:rPr lang="en-IE" b="1" dirty="0"/>
              <a:t>C</a:t>
            </a:r>
            <a:r>
              <a:rPr lang="en-IE" b="1" dirty="0" smtClean="0"/>
              <a:t>omplement </a:t>
            </a:r>
            <a:r>
              <a:rPr lang="en-IE" b="1" dirty="0"/>
              <a:t>C1q B </a:t>
            </a:r>
            <a:r>
              <a:rPr lang="en-IE" b="1" dirty="0" smtClean="0"/>
              <a:t>chain ; </a:t>
            </a:r>
            <a:r>
              <a:rPr lang="en-IE" b="1" dirty="0"/>
              <a:t>complement C1q </a:t>
            </a:r>
            <a:r>
              <a:rPr lang="en-IE" b="1" dirty="0" smtClean="0"/>
              <a:t>A chain</a:t>
            </a:r>
          </a:p>
          <a:p>
            <a:pPr lvl="1"/>
            <a:r>
              <a:rPr lang="en-IE" dirty="0"/>
              <a:t> protein complex involved in the complement system, which is part of the innate immune </a:t>
            </a:r>
            <a:r>
              <a:rPr lang="en-IE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7315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Mirna</a:t>
            </a:r>
            <a:r>
              <a:rPr lang="en-US" dirty="0" smtClean="0"/>
              <a:t> seeds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143 different seeds</a:t>
            </a:r>
          </a:p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265867"/>
                  </p:ext>
                </p:extLst>
              </p:nvPr>
            </p:nvGraphicFramePr>
            <p:xfrm>
              <a:off x="980621" y="2601142"/>
              <a:ext cx="2180590" cy="40538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50503">
                      <a:extLst>
                        <a:ext uri="{9D8B030D-6E8A-4147-A177-3AD203B41FA5}">
                          <a16:colId xmlns:a16="http://schemas.microsoft.com/office/drawing/2014/main" val="2632159912"/>
                        </a:ext>
                      </a:extLst>
                    </a:gridCol>
                    <a:gridCol w="1130087">
                      <a:extLst>
                        <a:ext uri="{9D8B030D-6E8A-4147-A177-3AD203B41FA5}">
                          <a16:colId xmlns:a16="http://schemas.microsoft.com/office/drawing/2014/main" val="2256803279"/>
                        </a:ext>
                      </a:extLst>
                    </a:gridCol>
                  </a:tblGrid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seed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count(*)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0836700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CUGGGCA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3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53392255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GGGCUGG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3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1050361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UGGGAGG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2411037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UGGGGAG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30815419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GGGCCAG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8738386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CUGGGGA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48790182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CGGGGAG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35384550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UGCCAGC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65733642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CCGGAGC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70116302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UGUCUGG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4392405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GAGCCCU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85102653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GGGGGCG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79038078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CUCUAGC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24878978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CUCAGGG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 dirty="0">
                              <a:effectLst/>
                            </a:rPr>
                            <a:t>1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76191419"/>
                      </a:ext>
                    </a:extLst>
                  </a:tr>
                  <a:tr h="208026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1676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265867"/>
                  </p:ext>
                </p:extLst>
              </p:nvPr>
            </p:nvGraphicFramePr>
            <p:xfrm>
              <a:off x="980621" y="2601142"/>
              <a:ext cx="2180590" cy="40538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50503">
                      <a:extLst>
                        <a:ext uri="{9D8B030D-6E8A-4147-A177-3AD203B41FA5}">
                          <a16:colId xmlns:a16="http://schemas.microsoft.com/office/drawing/2014/main" val="2632159912"/>
                        </a:ext>
                      </a:extLst>
                    </a:gridCol>
                    <a:gridCol w="1130087">
                      <a:extLst>
                        <a:ext uri="{9D8B030D-6E8A-4147-A177-3AD203B41FA5}">
                          <a16:colId xmlns:a16="http://schemas.microsoft.com/office/drawing/2014/main" val="2256803279"/>
                        </a:ext>
                      </a:extLst>
                    </a:gridCol>
                  </a:tblGrid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seed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count(*)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0836700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CUGGGCA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3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53392255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GGGCUGG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3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1050361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UGGGAGG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2411037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UGGGGAG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30815419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GGGCCAG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8738386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CUGGGGA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48790182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CGGGGAG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2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35384550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UGCCAGC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65733642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CCGGAGC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70116302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UGUCUGG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4392405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GAGCCCU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85102653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>
                              <a:effectLst/>
                            </a:rPr>
                            <a:t>GGGGGCG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79038078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CUCUAGC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>
                              <a:effectLst/>
                            </a:rPr>
                            <a:t>1</a:t>
                          </a:r>
                          <a:endParaRPr lang="en-IE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24878978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IE" sz="1600" u="none" strike="noStrike" dirty="0">
                              <a:effectLst/>
                            </a:rPr>
                            <a:t>CUCAGGG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E" sz="1600" u="none" strike="noStrike" dirty="0">
                              <a:effectLst/>
                            </a:rPr>
                            <a:t>1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76191419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578" t="-1502381" r="-109827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E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16762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516" y="1486097"/>
            <a:ext cx="685895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37" y="235561"/>
            <a:ext cx="8166463" cy="6781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50% top connectivity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00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Mirnas</a:t>
            </a:r>
            <a:r>
              <a:rPr lang="en-US" dirty="0" smtClean="0"/>
              <a:t> with target to 5 or more genes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28" y="1825625"/>
            <a:ext cx="4365171" cy="4351338"/>
          </a:xfrm>
        </p:spPr>
        <p:txBody>
          <a:bodyPr/>
          <a:lstStyle/>
          <a:p>
            <a:r>
              <a:rPr lang="en-US" dirty="0" smtClean="0"/>
              <a:t>26 nodes </a:t>
            </a: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mirnas</a:t>
            </a:r>
            <a:endParaRPr lang="en-US" dirty="0" smtClean="0"/>
          </a:p>
          <a:p>
            <a:r>
              <a:rPr lang="en-US" dirty="0" smtClean="0"/>
              <a:t>2066 edges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23" y="1825625"/>
            <a:ext cx="5549537" cy="42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/>
              <a:t>APOD</a:t>
            </a:r>
          </a:p>
          <a:p>
            <a:r>
              <a:rPr lang="it-IT" b="1" dirty="0"/>
              <a:t>C3</a:t>
            </a:r>
          </a:p>
          <a:p>
            <a:r>
              <a:rPr lang="it-IT" dirty="0"/>
              <a:t>C4A</a:t>
            </a:r>
          </a:p>
          <a:p>
            <a:r>
              <a:rPr lang="it-IT" b="1" dirty="0"/>
              <a:t>CALB1</a:t>
            </a:r>
          </a:p>
          <a:p>
            <a:r>
              <a:rPr lang="it-IT" dirty="0"/>
              <a:t>CLU</a:t>
            </a:r>
          </a:p>
          <a:p>
            <a:r>
              <a:rPr lang="it-IT" b="1" dirty="0"/>
              <a:t>COL1A1</a:t>
            </a:r>
          </a:p>
          <a:p>
            <a:r>
              <a:rPr lang="it-IT" dirty="0"/>
              <a:t>COL3A1</a:t>
            </a:r>
          </a:p>
          <a:p>
            <a:r>
              <a:rPr lang="it-IT" dirty="0"/>
              <a:t>CTSS</a:t>
            </a:r>
          </a:p>
          <a:p>
            <a:r>
              <a:rPr lang="it-IT" dirty="0"/>
              <a:t>GFAP</a:t>
            </a:r>
            <a:endParaRPr lang="en-IE" dirty="0"/>
          </a:p>
          <a:p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Mirnas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48349" y="2554333"/>
            <a:ext cx="5183188" cy="3684588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hsa-miR-10400-5p</a:t>
            </a:r>
          </a:p>
          <a:p>
            <a:r>
              <a:rPr lang="en-IE" dirty="0"/>
              <a:t>hsa-miR-1233-3p</a:t>
            </a:r>
          </a:p>
          <a:p>
            <a:r>
              <a:rPr lang="en-IE" b="1" dirty="0"/>
              <a:t>hsa-miR-3150a-3p</a:t>
            </a:r>
          </a:p>
          <a:p>
            <a:r>
              <a:rPr lang="en-IE" dirty="0"/>
              <a:t>hsa-miR-365a-5p</a:t>
            </a:r>
          </a:p>
          <a:p>
            <a:r>
              <a:rPr lang="en-IE" dirty="0"/>
              <a:t>hsa-miR-3714</a:t>
            </a:r>
          </a:p>
          <a:p>
            <a:r>
              <a:rPr lang="en-IE" dirty="0"/>
              <a:t>hsa-miR-423-5p</a:t>
            </a:r>
          </a:p>
          <a:p>
            <a:r>
              <a:rPr lang="en-IE" dirty="0"/>
              <a:t>hsa-miR-4446-3p</a:t>
            </a:r>
          </a:p>
          <a:p>
            <a:r>
              <a:rPr lang="en-IE" dirty="0"/>
              <a:t>hsa-miR-4508</a:t>
            </a:r>
          </a:p>
          <a:p>
            <a:r>
              <a:rPr lang="en-IE" dirty="0" smtClean="0"/>
              <a:t>hsa-miR-4537</a:t>
            </a:r>
            <a:endParaRPr lang="en-IE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166463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hsa-miR-4746-3p</a:t>
            </a:r>
          </a:p>
          <a:p>
            <a:r>
              <a:rPr lang="en-IE" dirty="0" smtClean="0"/>
              <a:t>hsa-miR-6746-3p</a:t>
            </a:r>
          </a:p>
          <a:p>
            <a:r>
              <a:rPr lang="en-IE" dirty="0" smtClean="0"/>
              <a:t>hsa-miR-6751-5p</a:t>
            </a:r>
          </a:p>
          <a:p>
            <a:r>
              <a:rPr lang="en-IE" dirty="0" smtClean="0"/>
              <a:t>hsa-miR-6754-5p</a:t>
            </a:r>
          </a:p>
          <a:p>
            <a:r>
              <a:rPr lang="en-IE" dirty="0" smtClean="0"/>
              <a:t>hsa-miR-6763-5p</a:t>
            </a:r>
          </a:p>
          <a:p>
            <a:r>
              <a:rPr lang="en-IE" dirty="0" smtClean="0"/>
              <a:t>hsa-miR-6794-5p</a:t>
            </a:r>
          </a:p>
          <a:p>
            <a:r>
              <a:rPr lang="en-IE" dirty="0" smtClean="0"/>
              <a:t>hsa-miR-6856-5p</a:t>
            </a:r>
          </a:p>
          <a:p>
            <a:r>
              <a:rPr lang="en-IE" dirty="0" smtClean="0"/>
              <a:t>hsa-miR-8089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42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6616210"/>
              </p:ext>
            </p:extLst>
          </p:nvPr>
        </p:nvGraphicFramePr>
        <p:xfrm>
          <a:off x="378823" y="496385"/>
          <a:ext cx="4755885" cy="60619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64477">
                  <a:extLst>
                    <a:ext uri="{9D8B030D-6E8A-4147-A177-3AD203B41FA5}">
                      <a16:colId xmlns:a16="http://schemas.microsoft.com/office/drawing/2014/main" val="3550399095"/>
                    </a:ext>
                  </a:extLst>
                </a:gridCol>
                <a:gridCol w="891340">
                  <a:extLst>
                    <a:ext uri="{9D8B030D-6E8A-4147-A177-3AD203B41FA5}">
                      <a16:colId xmlns:a16="http://schemas.microsoft.com/office/drawing/2014/main" val="660892827"/>
                    </a:ext>
                  </a:extLst>
                </a:gridCol>
                <a:gridCol w="1315329">
                  <a:extLst>
                    <a:ext uri="{9D8B030D-6E8A-4147-A177-3AD203B41FA5}">
                      <a16:colId xmlns:a16="http://schemas.microsoft.com/office/drawing/2014/main" val="1480998530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3568705285"/>
                    </a:ext>
                  </a:extLst>
                </a:gridCol>
              </a:tblGrid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miRNA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Target selected genes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Seed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 smtClean="0">
                          <a:effectLst/>
                        </a:rPr>
                        <a:t>Occurrences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ctr"/>
                </a:tc>
                <a:extLst>
                  <a:ext uri="{0D108BD9-81ED-4DB2-BD59-A6C34878D82A}">
                    <a16:rowId xmlns:a16="http://schemas.microsoft.com/office/drawing/2014/main" val="84474464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hsa-miR-10400-5p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AAGGCAG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12582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hsa-miR-1233-3p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AGAGAGG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3241950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hsa-miR-3150a-3p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AGCCGCC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661013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hsa-miR-365a-5p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AGGGCUG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897305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hsa-miR-3714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AGGGGGA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741004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hsa-miR-423-5p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CAGGGAG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932365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hsa-miR-4446-3p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CGGGGCU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5547925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hsa-miR-4508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CUGGGGA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885266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hsa-miR-4537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GAGCCCU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6964630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hsa-miR-4746-3p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GAGCCGA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137410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hsa-miR-6746-3p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GAGGGGC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40302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hsa-miR-6751-5p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GCGGUGC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100900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hsa-miR-6754-5p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2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GGGACUU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255191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hsa-miR-6763-5p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4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UGGGGAG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156447"/>
                  </a:ext>
                </a:extLst>
              </a:tr>
              <a:tr h="37091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hsa-miR-6794-5p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UGGGGGU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99185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hsa-miR-6856-5p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3550505389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dirty="0">
                          <a:effectLst/>
                        </a:rPr>
                        <a:t>hsa-miR-8089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</a:rPr>
                        <a:t>3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955131251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www.mirbase.org/cgi-bin/mirna_entry.pl?acc=MI0022608</a:t>
            </a:r>
            <a:endParaRPr lang="en-I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81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 </a:t>
            </a:r>
            <a:r>
              <a:rPr lang="en-US" dirty="0"/>
              <a:t>that </a:t>
            </a:r>
            <a:r>
              <a:rPr lang="en-US" b="1" dirty="0" smtClean="0"/>
              <a:t>hsa-miR-6763-5p</a:t>
            </a:r>
            <a:r>
              <a:rPr lang="en-US" dirty="0" smtClean="0"/>
              <a:t> binds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APOD</a:t>
            </a:r>
          </a:p>
          <a:p>
            <a:r>
              <a:rPr lang="en-IE" dirty="0"/>
              <a:t>C1QB</a:t>
            </a:r>
          </a:p>
          <a:p>
            <a:r>
              <a:rPr lang="en-IE" dirty="0"/>
              <a:t>C3</a:t>
            </a:r>
          </a:p>
          <a:p>
            <a:r>
              <a:rPr lang="en-IE" dirty="0"/>
              <a:t>CALB1</a:t>
            </a:r>
          </a:p>
          <a:p>
            <a:r>
              <a:rPr lang="en-IE" dirty="0"/>
              <a:t>COL1A1</a:t>
            </a:r>
          </a:p>
          <a:p>
            <a:r>
              <a:rPr lang="en-IE" dirty="0"/>
              <a:t>MGST1</a:t>
            </a:r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068" y="1825625"/>
            <a:ext cx="6767732" cy="4351338"/>
          </a:xfrm>
        </p:spPr>
        <p:txBody>
          <a:bodyPr/>
          <a:lstStyle/>
          <a:p>
            <a:r>
              <a:rPr lang="en-IE" dirty="0"/>
              <a:t>PMID:</a:t>
            </a:r>
            <a:r>
              <a:rPr lang="en-IE" dirty="0">
                <a:hlinkClick r:id="rId2"/>
              </a:rPr>
              <a:t>22955976</a:t>
            </a:r>
            <a:r>
              <a:rPr lang="en-IE" dirty="0">
                <a:hlinkClick r:id="rId3"/>
              </a:rPr>
              <a:t>"Discovery of hundreds of </a:t>
            </a:r>
            <a:r>
              <a:rPr lang="en-IE" dirty="0" err="1">
                <a:hlinkClick r:id="rId3"/>
              </a:rPr>
              <a:t>mirtrons</a:t>
            </a:r>
            <a:r>
              <a:rPr lang="en-IE" dirty="0">
                <a:hlinkClick r:id="rId3"/>
              </a:rPr>
              <a:t> in mouse and human small RNA </a:t>
            </a:r>
            <a:r>
              <a:rPr lang="en-IE" dirty="0" err="1">
                <a:hlinkClick r:id="rId3"/>
              </a:rPr>
              <a:t>data"</a:t>
            </a:r>
            <a:r>
              <a:rPr lang="en-IE" dirty="0" err="1"/>
              <a:t>Ladewig</a:t>
            </a:r>
            <a:r>
              <a:rPr lang="en-IE" dirty="0"/>
              <a:t> E, Okamura K, Flynt AS, </a:t>
            </a:r>
            <a:r>
              <a:rPr lang="en-IE" dirty="0" err="1"/>
              <a:t>Westholm</a:t>
            </a:r>
            <a:r>
              <a:rPr lang="en-IE" dirty="0"/>
              <a:t> JO, Lai </a:t>
            </a:r>
            <a:r>
              <a:rPr lang="en-IE" dirty="0" err="1"/>
              <a:t>ECGenome</a:t>
            </a:r>
            <a:r>
              <a:rPr lang="en-IE" dirty="0"/>
              <a:t> Res. 22:1634-1645(2012).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25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 that </a:t>
            </a:r>
            <a:r>
              <a:rPr lang="en-IE" b="1" dirty="0"/>
              <a:t>hsa-miR-3150a-3p</a:t>
            </a:r>
            <a:r>
              <a:rPr lang="en-IE" dirty="0"/>
              <a:t> </a:t>
            </a:r>
            <a:r>
              <a:rPr lang="en-IE" dirty="0" smtClean="0"/>
              <a:t>binds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APOD</a:t>
            </a:r>
          </a:p>
          <a:p>
            <a:r>
              <a:rPr lang="pt-BR" dirty="0"/>
              <a:t>C1QA</a:t>
            </a:r>
          </a:p>
          <a:p>
            <a:r>
              <a:rPr lang="pt-BR" dirty="0"/>
              <a:t>C1QB</a:t>
            </a:r>
          </a:p>
          <a:p>
            <a:r>
              <a:rPr lang="pt-BR" dirty="0"/>
              <a:t>C4A</a:t>
            </a:r>
          </a:p>
          <a:p>
            <a:r>
              <a:rPr lang="pt-BR" dirty="0"/>
              <a:t>MGST1</a:t>
            </a:r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8277" y="1825625"/>
            <a:ext cx="7555523" cy="4351338"/>
          </a:xfrm>
        </p:spPr>
        <p:txBody>
          <a:bodyPr>
            <a:normAutofit fontScale="92500"/>
          </a:bodyPr>
          <a:lstStyle/>
          <a:p>
            <a:r>
              <a:rPr lang="en-IE" dirty="0"/>
              <a:t>PMID:</a:t>
            </a:r>
            <a:r>
              <a:rPr lang="en-IE" dirty="0">
                <a:hlinkClick r:id="rId2"/>
              </a:rPr>
              <a:t>20300190</a:t>
            </a:r>
            <a:r>
              <a:rPr lang="en-IE" dirty="0">
                <a:hlinkClick r:id="rId3"/>
              </a:rPr>
              <a:t>"Characterization of the Melanoma </a:t>
            </a:r>
            <a:r>
              <a:rPr lang="en-IE" dirty="0" err="1">
                <a:hlinkClick r:id="rId3"/>
              </a:rPr>
              <a:t>miRNAome</a:t>
            </a:r>
            <a:r>
              <a:rPr lang="en-IE" dirty="0">
                <a:hlinkClick r:id="rId3"/>
              </a:rPr>
              <a:t> by Deep </a:t>
            </a:r>
            <a:r>
              <a:rPr lang="en-IE" dirty="0" err="1">
                <a:hlinkClick r:id="rId3"/>
              </a:rPr>
              <a:t>Sequencing"</a:t>
            </a:r>
            <a:r>
              <a:rPr lang="en-IE" dirty="0" err="1"/>
              <a:t>Stark</a:t>
            </a:r>
            <a:r>
              <a:rPr lang="en-IE" dirty="0"/>
              <a:t> MS, </a:t>
            </a:r>
            <a:r>
              <a:rPr lang="en-IE" dirty="0" err="1"/>
              <a:t>Tyagi</a:t>
            </a:r>
            <a:r>
              <a:rPr lang="en-IE" dirty="0"/>
              <a:t> S, </a:t>
            </a:r>
            <a:r>
              <a:rPr lang="en-IE" dirty="0" err="1"/>
              <a:t>Nancarrow</a:t>
            </a:r>
            <a:r>
              <a:rPr lang="en-IE" dirty="0"/>
              <a:t> DJ, Boyle GM, Cook AL, Whiteman DC, Parsons PG, Schmidt C, Sturm RA, Hayward </a:t>
            </a:r>
            <a:r>
              <a:rPr lang="en-IE" dirty="0" err="1"/>
              <a:t>NKPLoS</a:t>
            </a:r>
            <a:r>
              <a:rPr lang="en-IE" dirty="0"/>
              <a:t> One. 5:e9685(2010</a:t>
            </a:r>
            <a:r>
              <a:rPr lang="en-IE" dirty="0" smtClean="0"/>
              <a:t>).</a:t>
            </a:r>
          </a:p>
          <a:p>
            <a:r>
              <a:rPr lang="en-IE" dirty="0"/>
              <a:t>PMID:</a:t>
            </a:r>
            <a:r>
              <a:rPr lang="en-IE" dirty="0">
                <a:hlinkClick r:id="rId4"/>
              </a:rPr>
              <a:t>21199797</a:t>
            </a:r>
            <a:r>
              <a:rPr lang="en-IE" dirty="0">
                <a:hlinkClick r:id="rId5"/>
              </a:rPr>
              <a:t>"Identification of new microRNAs in paired normal and </a:t>
            </a:r>
            <a:r>
              <a:rPr lang="en-IE" dirty="0" err="1">
                <a:hlinkClick r:id="rId5"/>
              </a:rPr>
              <a:t>tumor</a:t>
            </a:r>
            <a:r>
              <a:rPr lang="en-IE" dirty="0">
                <a:hlinkClick r:id="rId5"/>
              </a:rPr>
              <a:t> breast tissue suggests a dual role for the ERBB2/Her2 </a:t>
            </a:r>
            <a:r>
              <a:rPr lang="en-IE" dirty="0" err="1">
                <a:hlinkClick r:id="rId5"/>
              </a:rPr>
              <a:t>gene"</a:t>
            </a:r>
            <a:r>
              <a:rPr lang="en-IE" dirty="0" err="1"/>
              <a:t>Persson</a:t>
            </a:r>
            <a:r>
              <a:rPr lang="en-IE" dirty="0"/>
              <a:t> H, </a:t>
            </a:r>
            <a:r>
              <a:rPr lang="en-IE" dirty="0" err="1"/>
              <a:t>Kvist</a:t>
            </a:r>
            <a:r>
              <a:rPr lang="en-IE" dirty="0"/>
              <a:t> A, </a:t>
            </a:r>
            <a:r>
              <a:rPr lang="en-IE" dirty="0" err="1"/>
              <a:t>Rego</a:t>
            </a:r>
            <a:r>
              <a:rPr lang="en-IE" dirty="0"/>
              <a:t> N, </a:t>
            </a:r>
            <a:r>
              <a:rPr lang="en-IE" dirty="0" err="1"/>
              <a:t>Staaf</a:t>
            </a:r>
            <a:r>
              <a:rPr lang="en-IE" dirty="0"/>
              <a:t> J, </a:t>
            </a:r>
            <a:r>
              <a:rPr lang="en-IE" dirty="0" err="1"/>
              <a:t>Vallon-Christersson</a:t>
            </a:r>
            <a:r>
              <a:rPr lang="en-IE" dirty="0"/>
              <a:t> J, </a:t>
            </a:r>
            <a:r>
              <a:rPr lang="en-IE" dirty="0" err="1"/>
              <a:t>Luts</a:t>
            </a:r>
            <a:r>
              <a:rPr lang="en-IE" dirty="0"/>
              <a:t> L, Loman N, </a:t>
            </a:r>
            <a:r>
              <a:rPr lang="en-IE" dirty="0" err="1"/>
              <a:t>Jonsson</a:t>
            </a:r>
            <a:r>
              <a:rPr lang="en-IE" dirty="0"/>
              <a:t> G, </a:t>
            </a:r>
            <a:r>
              <a:rPr lang="en-IE" dirty="0" err="1"/>
              <a:t>Naya</a:t>
            </a:r>
            <a:r>
              <a:rPr lang="en-IE" dirty="0"/>
              <a:t> H, </a:t>
            </a:r>
            <a:r>
              <a:rPr lang="en-IE" dirty="0" err="1"/>
              <a:t>Hoglund</a:t>
            </a:r>
            <a:r>
              <a:rPr lang="en-IE" dirty="0"/>
              <a:t> M, Borg A, </a:t>
            </a:r>
            <a:r>
              <a:rPr lang="en-IE" dirty="0" err="1"/>
              <a:t>Rovira</a:t>
            </a:r>
            <a:r>
              <a:rPr lang="en-IE" dirty="0"/>
              <a:t> </a:t>
            </a:r>
            <a:r>
              <a:rPr lang="en-IE" dirty="0" err="1"/>
              <a:t>CCancer</a:t>
            </a:r>
            <a:r>
              <a:rPr lang="en-IE" dirty="0"/>
              <a:t> Res. 71:78-86(2011).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66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5881541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 smtClean="0"/>
              <a:t>APOD</a:t>
            </a:r>
          </a:p>
          <a:p>
            <a:pPr lvl="1"/>
            <a:r>
              <a:rPr lang="en-IE" dirty="0" smtClean="0"/>
              <a:t>Encodes </a:t>
            </a:r>
            <a:r>
              <a:rPr lang="en-IE" dirty="0"/>
              <a:t>a component of high density </a:t>
            </a:r>
            <a:r>
              <a:rPr lang="en-IE" dirty="0" smtClean="0"/>
              <a:t>lipoprotein. </a:t>
            </a:r>
          </a:p>
          <a:p>
            <a:pPr lvl="1"/>
            <a:r>
              <a:rPr lang="en-IE" dirty="0" smtClean="0"/>
              <a:t>Homology </a:t>
            </a:r>
            <a:r>
              <a:rPr lang="en-IE" dirty="0"/>
              <a:t>to plasma retinol-binding protein and other </a:t>
            </a:r>
            <a:r>
              <a:rPr lang="en-IE" dirty="0" err="1" smtClean="0"/>
              <a:t>lipocalins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This </a:t>
            </a:r>
            <a:r>
              <a:rPr lang="en-IE" dirty="0"/>
              <a:t>glycoprotein is closely associated with </a:t>
            </a:r>
            <a:r>
              <a:rPr lang="en-IE" dirty="0" smtClean="0"/>
              <a:t>an </a:t>
            </a:r>
            <a:r>
              <a:rPr lang="en-IE" dirty="0"/>
              <a:t>enzyme involved in lipoprotein metabolism. [provided by </a:t>
            </a:r>
            <a:r>
              <a:rPr lang="en-IE" dirty="0" err="1"/>
              <a:t>RefSeq</a:t>
            </a:r>
            <a:r>
              <a:rPr lang="en-IE" dirty="0"/>
              <a:t>, Aug 2008]</a:t>
            </a:r>
            <a:endParaRPr lang="it-IT" b="1" dirty="0"/>
          </a:p>
          <a:p>
            <a:r>
              <a:rPr lang="it-IT" b="1" dirty="0" smtClean="0"/>
              <a:t>C3</a:t>
            </a:r>
          </a:p>
          <a:p>
            <a:pPr lvl="1"/>
            <a:r>
              <a:rPr lang="en-IE" dirty="0" smtClean="0"/>
              <a:t>Central </a:t>
            </a:r>
            <a:r>
              <a:rPr lang="en-IE" dirty="0"/>
              <a:t>role in the activation of complement </a:t>
            </a:r>
            <a:r>
              <a:rPr lang="en-IE" dirty="0" smtClean="0"/>
              <a:t>system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C3a peptide, also known as the C3a </a:t>
            </a:r>
            <a:r>
              <a:rPr lang="en-IE" dirty="0" err="1"/>
              <a:t>anaphylatoxin</a:t>
            </a:r>
            <a:r>
              <a:rPr lang="en-IE" dirty="0"/>
              <a:t>, modulates inflammation and possesses antimicrobial activity. </a:t>
            </a:r>
            <a:endParaRPr lang="en-IE" dirty="0" smtClean="0"/>
          </a:p>
          <a:p>
            <a:pPr lvl="1"/>
            <a:r>
              <a:rPr lang="en-IE" dirty="0" smtClean="0"/>
              <a:t>Mutations </a:t>
            </a:r>
            <a:r>
              <a:rPr lang="en-IE" dirty="0"/>
              <a:t>in this gene are associated with atypical </a:t>
            </a:r>
            <a:r>
              <a:rPr lang="en-IE" dirty="0" err="1"/>
              <a:t>hemolytic</a:t>
            </a:r>
            <a:r>
              <a:rPr lang="en-IE" dirty="0"/>
              <a:t> uremic syndrome and age-related macular degeneration in human patients. [provided by </a:t>
            </a:r>
            <a:r>
              <a:rPr lang="en-IE" dirty="0" err="1"/>
              <a:t>RefSeq</a:t>
            </a:r>
            <a:r>
              <a:rPr lang="en-IE" dirty="0"/>
              <a:t>, Nov 2015]</a:t>
            </a:r>
            <a:endParaRPr lang="it-IT" b="1" dirty="0"/>
          </a:p>
          <a:p>
            <a:r>
              <a:rPr lang="it-IT" b="1" dirty="0" smtClean="0"/>
              <a:t>CALB1</a:t>
            </a:r>
          </a:p>
          <a:p>
            <a:pPr lvl="1"/>
            <a:r>
              <a:rPr lang="en-IE" dirty="0" smtClean="0"/>
              <a:t>Calcium </a:t>
            </a:r>
            <a:r>
              <a:rPr lang="en-IE" dirty="0"/>
              <a:t>binding capability. </a:t>
            </a:r>
            <a:endParaRPr lang="en-IE" dirty="0" smtClean="0"/>
          </a:p>
          <a:p>
            <a:pPr lvl="1"/>
            <a:r>
              <a:rPr lang="en-IE" dirty="0" smtClean="0"/>
              <a:t>Depletion </a:t>
            </a:r>
            <a:r>
              <a:rPr lang="en-IE" dirty="0"/>
              <a:t>of this protein was noted in patients with Huntington disease. [provided by </a:t>
            </a:r>
            <a:r>
              <a:rPr lang="en-IE" dirty="0" err="1"/>
              <a:t>RefSeq</a:t>
            </a:r>
            <a:r>
              <a:rPr lang="en-IE" dirty="0"/>
              <a:t>, Jan 2015]</a:t>
            </a:r>
            <a:endParaRPr lang="it-IT" b="1" dirty="0"/>
          </a:p>
          <a:p>
            <a:r>
              <a:rPr lang="it-IT" b="1" dirty="0" smtClean="0"/>
              <a:t>COL1A1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ncodes </a:t>
            </a:r>
            <a:r>
              <a:rPr lang="en-IE" dirty="0"/>
              <a:t>the pro-alpha1 chains of type I </a:t>
            </a:r>
            <a:r>
              <a:rPr lang="en-IE" dirty="0" smtClean="0"/>
              <a:t>collagen.</a:t>
            </a:r>
          </a:p>
          <a:p>
            <a:pPr lvl="1"/>
            <a:r>
              <a:rPr lang="en-IE" dirty="0"/>
              <a:t>A</a:t>
            </a:r>
            <a:r>
              <a:rPr lang="en-IE" dirty="0" smtClean="0"/>
              <a:t>ssociated </a:t>
            </a:r>
            <a:r>
              <a:rPr lang="en-IE" dirty="0"/>
              <a:t>with </a:t>
            </a:r>
            <a:r>
              <a:rPr lang="en-IE" dirty="0" smtClean="0"/>
              <a:t>dermatofibrosarcoma </a:t>
            </a:r>
            <a:r>
              <a:rPr lang="en-IE" dirty="0"/>
              <a:t>protuberans, resulting from unregulated expression of the growth </a:t>
            </a:r>
            <a:r>
              <a:rPr lang="en-IE" dirty="0" smtClean="0"/>
              <a:t>factor</a:t>
            </a:r>
            <a:r>
              <a:rPr lang="en-IE" dirty="0"/>
              <a:t> </a:t>
            </a:r>
            <a:r>
              <a:rPr lang="en-IE" dirty="0" smtClean="0"/>
              <a:t>[provided </a:t>
            </a:r>
            <a:r>
              <a:rPr lang="en-IE" dirty="0"/>
              <a:t>by R. </a:t>
            </a:r>
            <a:r>
              <a:rPr lang="en-IE" dirty="0" err="1"/>
              <a:t>Dalgleish</a:t>
            </a:r>
            <a:r>
              <a:rPr lang="en-IE" dirty="0"/>
              <a:t>, Feb 2008]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13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44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7234" y="1825625"/>
            <a:ext cx="7356566" cy="9567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100 proteins</a:t>
            </a:r>
          </a:p>
          <a:p>
            <a:r>
              <a:rPr lang="en-US" dirty="0" smtClean="0"/>
              <a:t>1634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466"/>
            <a:ext cx="3877216" cy="5258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73" y="2782389"/>
            <a:ext cx="4685256" cy="39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RWRMTN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39375" cy="1352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4996"/>
            <a:ext cx="839269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6" y="176332"/>
            <a:ext cx="5021496" cy="3638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729" y="3009878"/>
            <a:ext cx="4012071" cy="31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62953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network from String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866" y="1825625"/>
            <a:ext cx="4010933" cy="4351338"/>
          </a:xfrm>
        </p:spPr>
        <p:txBody>
          <a:bodyPr/>
          <a:lstStyle/>
          <a:p>
            <a:r>
              <a:rPr lang="en-US" dirty="0" smtClean="0"/>
              <a:t>100 nodes</a:t>
            </a:r>
          </a:p>
          <a:p>
            <a:r>
              <a:rPr lang="en-US" dirty="0" smtClean="0"/>
              <a:t>1634 edges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468530"/>
            <a:ext cx="714474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4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25% top connected nodes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 nodes</a:t>
            </a:r>
          </a:p>
          <a:p>
            <a:r>
              <a:rPr lang="en-US" dirty="0" smtClean="0"/>
              <a:t>287 edges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24" y="1661483"/>
            <a:ext cx="700185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560</Words>
  <Application>Microsoft Office PowerPoint</Application>
  <PresentationFormat>Widescreen</PresentationFormat>
  <Paragraphs>205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Dryrun</vt:lpstr>
      <vt:lpstr>PowerPoint Presentation</vt:lpstr>
      <vt:lpstr>APPs</vt:lpstr>
      <vt:lpstr>String</vt:lpstr>
      <vt:lpstr>RWRMTN</vt:lpstr>
      <vt:lpstr>PowerPoint Presentation</vt:lpstr>
      <vt:lpstr>PowerPoint Presentation</vt:lpstr>
      <vt:lpstr>Original network from String</vt:lpstr>
      <vt:lpstr>25% top connected nodes </vt:lpstr>
      <vt:lpstr>PowerPoint Presentation</vt:lpstr>
      <vt:lpstr>All proteins, all mirnas</vt:lpstr>
      <vt:lpstr>25% top connected nodes</vt:lpstr>
      <vt:lpstr>1% top connected nodes with the mirnas (no mirnas)</vt:lpstr>
      <vt:lpstr>Let’s practice</vt:lpstr>
      <vt:lpstr>De Magalhaes 2009</vt:lpstr>
      <vt:lpstr>PowerPoint Presentation</vt:lpstr>
      <vt:lpstr>Original String network</vt:lpstr>
      <vt:lpstr>10% top connected nodes</vt:lpstr>
      <vt:lpstr>Degree &gt; 3</vt:lpstr>
      <vt:lpstr>Proteins</vt:lpstr>
      <vt:lpstr>Mirna seeds</vt:lpstr>
      <vt:lpstr>50% top connectivity</vt:lpstr>
      <vt:lpstr>Mirnas with target to 5 or more genes</vt:lpstr>
      <vt:lpstr>PowerPoint Presentation</vt:lpstr>
      <vt:lpstr>PowerPoint Presentation</vt:lpstr>
      <vt:lpstr>Genes that hsa-miR-6763-5p binds</vt:lpstr>
      <vt:lpstr>Genes that hsa-miR-3150a-3p binds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Dryrun</dc:title>
  <dc:creator>Guerrero Vazquez, Karen</dc:creator>
  <cp:lastModifiedBy>Guerrero Vazquez, Karen</cp:lastModifiedBy>
  <cp:revision>18</cp:revision>
  <dcterms:created xsi:type="dcterms:W3CDTF">2022-07-11T10:23:12Z</dcterms:created>
  <dcterms:modified xsi:type="dcterms:W3CDTF">2022-07-15T18:05:10Z</dcterms:modified>
</cp:coreProperties>
</file>