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8" r:id="rId9"/>
    <p:sldId id="322" r:id="rId10"/>
    <p:sldId id="320" r:id="rId11"/>
    <p:sldId id="321" r:id="rId12"/>
    <p:sldId id="323" r:id="rId13"/>
    <p:sldId id="319" r:id="rId14"/>
    <p:sldId id="310" r:id="rId15"/>
    <p:sldId id="296" r:id="rId16"/>
    <p:sldId id="297" r:id="rId17"/>
    <p:sldId id="305" r:id="rId18"/>
    <p:sldId id="304" r:id="rId19"/>
    <p:sldId id="289" r:id="rId20"/>
    <p:sldId id="290" r:id="rId21"/>
    <p:sldId id="298" r:id="rId22"/>
    <p:sldId id="299" r:id="rId23"/>
    <p:sldId id="300" r:id="rId24"/>
    <p:sldId id="308" r:id="rId25"/>
    <p:sldId id="309" r:id="rId26"/>
    <p:sldId id="302" r:id="rId27"/>
    <p:sldId id="303" r:id="rId28"/>
    <p:sldId id="306" r:id="rId29"/>
    <p:sldId id="307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423" autoAdjust="0"/>
  </p:normalViewPr>
  <p:slideViewPr>
    <p:cSldViewPr snapToGrid="0">
      <p:cViewPr varScale="1">
        <p:scale>
          <a:sx n="67" d="100"/>
          <a:sy n="67" d="100"/>
        </p:scale>
        <p:origin x="8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314-305A-4C72-B948-EF6A3CE55A31}" type="datetimeFigureOut">
              <a:rPr lang="en-IE" smtClean="0"/>
              <a:t>11/03/2022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7863F-8FF0-4026-A23E-3D32C22754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2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 20.04.3 LTS (Focal Fossa)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14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02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0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2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18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4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79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65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88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99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25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9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78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6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69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9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5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25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12" y="732704"/>
            <a:ext cx="5114773" cy="1996209"/>
          </a:xfrm>
        </p:spPr>
        <p:txBody>
          <a:bodyPr/>
          <a:lstStyle/>
          <a:p>
            <a:r>
              <a:rPr lang="en-US" sz="8800" dirty="0" smtClean="0"/>
              <a:t>miRNA</a:t>
            </a:r>
            <a:br>
              <a:rPr lang="en-US" sz="8800" dirty="0" smtClean="0"/>
            </a:br>
            <a:r>
              <a:rPr lang="en-US" sz="8800" dirty="0"/>
              <a:t> </a:t>
            </a:r>
            <a:r>
              <a:rPr lang="en-US" sz="8800" dirty="0" smtClean="0"/>
              <a:t>     Data</a:t>
            </a:r>
            <a:endParaRPr lang="en-IE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335" y="3120304"/>
            <a:ext cx="5114773" cy="1046162"/>
          </a:xfrm>
        </p:spPr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29385" y="6184734"/>
            <a:ext cx="33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en-US" dirty="0" smtClean="0">
                <a:solidFill>
                  <a:schemeClr val="bg1"/>
                </a:solidFill>
              </a:rPr>
              <a:t>Presented on </a:t>
            </a:r>
            <a:r>
              <a:rPr lang="en-US" dirty="0" smtClean="0">
                <a:solidFill>
                  <a:schemeClr val="bg1"/>
                </a:solidFill>
              </a:rPr>
              <a:t>March 11, </a:t>
            </a:r>
            <a:r>
              <a:rPr lang="en-US" dirty="0" smtClean="0">
                <a:solidFill>
                  <a:schemeClr val="bg1"/>
                </a:solidFill>
              </a:rPr>
              <a:t>2022 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1026" name="Picture 2" descr="HumiR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8418">
            <a:off x="7409433" y="1438276"/>
            <a:ext cx="31813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Eutils</a:t>
            </a:r>
            <a:r>
              <a:rPr lang="en-US" dirty="0" smtClean="0"/>
              <a:t> (NCBI calls)</a:t>
            </a:r>
          </a:p>
          <a:p>
            <a:r>
              <a:rPr lang="en-US" dirty="0" smtClean="0"/>
              <a:t>- Gene corrector</a:t>
            </a:r>
          </a:p>
          <a:p>
            <a:endParaRPr lang="en-US" dirty="0"/>
          </a:p>
          <a:p>
            <a:r>
              <a:rPr lang="en-US" dirty="0" smtClean="0"/>
              <a:t>Unified source of targets </a:t>
            </a:r>
          </a:p>
          <a:p>
            <a:r>
              <a:rPr lang="en-US" dirty="0" smtClean="0"/>
              <a:t>Tools to quickly integrate more NCBI data</a:t>
            </a:r>
          </a:p>
          <a:p>
            <a:endParaRPr lang="en-US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692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get familiarize with:</a:t>
            </a:r>
          </a:p>
          <a:p>
            <a:pPr lvl="1"/>
            <a:r>
              <a:rPr lang="en-US" dirty="0" err="1" smtClean="0"/>
              <a:t>TargetScan</a:t>
            </a:r>
            <a:endParaRPr lang="en-US" dirty="0" smtClean="0"/>
          </a:p>
          <a:p>
            <a:pPr lvl="1"/>
            <a:r>
              <a:rPr lang="en-US" dirty="0" err="1" smtClean="0"/>
              <a:t>miRNet</a:t>
            </a:r>
            <a:endParaRPr lang="en-US" dirty="0" smtClean="0"/>
          </a:p>
          <a:p>
            <a:pPr lvl="1"/>
            <a:r>
              <a:rPr lang="en-US" dirty="0" err="1" smtClean="0"/>
              <a:t>Enrichr</a:t>
            </a:r>
            <a:endParaRPr lang="en-US" dirty="0" smtClean="0"/>
          </a:p>
          <a:p>
            <a:pPr lvl="1"/>
            <a:r>
              <a:rPr lang="en-US" dirty="0" err="1" smtClean="0"/>
              <a:t>Cytoscape</a:t>
            </a:r>
            <a:endParaRPr lang="en-US" dirty="0" smtClean="0"/>
          </a:p>
          <a:p>
            <a:pPr lvl="1"/>
            <a:r>
              <a:rPr lang="en-US" dirty="0" err="1" smtClean="0"/>
              <a:t>PathVisio</a:t>
            </a:r>
            <a:endParaRPr lang="en-US" dirty="0" smtClean="0"/>
          </a:p>
          <a:p>
            <a:pPr lvl="1"/>
            <a:r>
              <a:rPr lang="en-US" dirty="0" smtClean="0"/>
              <a:t>Ingenuity Pathway Analysis</a:t>
            </a:r>
          </a:p>
          <a:p>
            <a:pPr lvl="1"/>
            <a:r>
              <a:rPr lang="en-US" dirty="0" smtClean="0"/>
              <a:t>Complex Pathway Simulator</a:t>
            </a:r>
          </a:p>
          <a:p>
            <a:pPr lvl="1"/>
            <a:r>
              <a:rPr lang="en-US" b="1" dirty="0" smtClean="0"/>
              <a:t>GENE Expression Omnibus</a:t>
            </a:r>
          </a:p>
          <a:p>
            <a:pPr lvl="1"/>
            <a:r>
              <a:rPr lang="en-US" dirty="0" smtClean="0"/>
              <a:t>Xpress</a:t>
            </a:r>
          </a:p>
          <a:p>
            <a:pPr lvl="1"/>
            <a:endParaRPr lang="en-US" dirty="0" smtClean="0"/>
          </a:p>
          <a:p>
            <a:pPr lvl="1"/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week (or two)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235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tools for the efficient clustering of microRNAs and the pathways in order to select potential microRNAs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following weeks	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6048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'</a:t>
            </a:r>
            <a:r>
              <a:rPr lang="en-IE" dirty="0" err="1" smtClean="0"/>
              <a:t>hsa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ksh</a:t>
            </a:r>
            <a:r>
              <a:rPr lang="en-IE" dirty="0"/>
              <a:t>'</a:t>
            </a:r>
          </a:p>
          <a:p>
            <a:r>
              <a:rPr lang="en-IE" dirty="0"/>
              <a:t>'mdv'</a:t>
            </a:r>
          </a:p>
          <a:p>
            <a:r>
              <a:rPr lang="en-IE" dirty="0"/>
              <a:t>'mml'</a:t>
            </a:r>
          </a:p>
          <a:p>
            <a:r>
              <a:rPr lang="en-IE" dirty="0"/>
              <a:t>'</a:t>
            </a:r>
            <a:r>
              <a:rPr lang="en-IE" dirty="0" err="1"/>
              <a:t>mmu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ola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ptr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rno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ssc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tgu</a:t>
            </a:r>
            <a:r>
              <a:rPr lang="en-IE" dirty="0"/>
              <a:t>'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 different species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'</a:t>
            </a:r>
            <a:r>
              <a:rPr lang="en-IE" dirty="0" err="1"/>
              <a:t>ath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bmo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bta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cel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cfa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cgr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dme</a:t>
            </a:r>
            <a:r>
              <a:rPr lang="en-IE" dirty="0"/>
              <a:t>'</a:t>
            </a:r>
          </a:p>
          <a:p>
            <a:r>
              <a:rPr lang="en-IE" dirty="0" smtClean="0"/>
              <a:t>'</a:t>
            </a:r>
            <a:r>
              <a:rPr lang="en-IE" dirty="0" err="1" smtClean="0"/>
              <a:t>dre</a:t>
            </a:r>
            <a:r>
              <a:rPr lang="en-IE" dirty="0" smtClean="0"/>
              <a:t>‘</a:t>
            </a:r>
          </a:p>
          <a:p>
            <a:r>
              <a:rPr lang="en-IE" dirty="0"/>
              <a:t>'</a:t>
            </a:r>
            <a:r>
              <a:rPr lang="en-IE" dirty="0" err="1"/>
              <a:t>ebv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gga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hcm</a:t>
            </a:r>
            <a:r>
              <a:rPr lang="en-IE" dirty="0"/>
              <a:t>'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7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</a:t>
            </a:r>
            <a:endParaRPr lang="en-I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666830"/>
              </p:ext>
            </p:extLst>
          </p:nvPr>
        </p:nvGraphicFramePr>
        <p:xfrm>
          <a:off x="271463" y="1965262"/>
          <a:ext cx="8460367" cy="2354036"/>
        </p:xfrm>
        <a:graphic>
          <a:graphicData uri="http://schemas.openxmlformats.org/drawingml/2006/table">
            <a:tbl>
              <a:tblPr/>
              <a:tblGrid>
                <a:gridCol w="1645224">
                  <a:extLst>
                    <a:ext uri="{9D8B030D-6E8A-4147-A177-3AD203B41FA5}">
                      <a16:colId xmlns:a16="http://schemas.microsoft.com/office/drawing/2014/main" val="3712938864"/>
                    </a:ext>
                  </a:extLst>
                </a:gridCol>
                <a:gridCol w="469326">
                  <a:extLst>
                    <a:ext uri="{9D8B030D-6E8A-4147-A177-3AD203B41FA5}">
                      <a16:colId xmlns:a16="http://schemas.microsoft.com/office/drawing/2014/main" val="1059617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911889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0908704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248402162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251687466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8271846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26599543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year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PubmedID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Prediction Algorithm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alternative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517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24275495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2869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21605702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7744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21071411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8698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31504780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5095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DIANAmiTED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34469540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2022</a:t>
            </a:r>
          </a:p>
          <a:p>
            <a:pPr lvl="1"/>
            <a:r>
              <a:rPr lang="en-US" dirty="0" smtClean="0"/>
              <a:t>Diana had been on since 2011 (6)</a:t>
            </a:r>
            <a:endParaRPr lang="en-IE" dirty="0" smtClean="0"/>
          </a:p>
          <a:p>
            <a:r>
              <a:rPr lang="en-IE" dirty="0" smtClean="0"/>
              <a:t>estimates </a:t>
            </a:r>
            <a:r>
              <a:rPr lang="en-IE" dirty="0"/>
              <a:t>of </a:t>
            </a:r>
            <a:r>
              <a:rPr lang="en-IE" dirty="0" smtClean="0"/>
              <a:t>microRNAs</a:t>
            </a:r>
          </a:p>
          <a:p>
            <a:r>
              <a:rPr lang="en-IE" dirty="0"/>
              <a:t>querying of the expression of one or many </a:t>
            </a:r>
            <a:r>
              <a:rPr lang="en-IE" dirty="0" smtClean="0"/>
              <a:t>miRNAs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426" y="318054"/>
            <a:ext cx="391532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Disease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Organism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Gender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Health_state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Tissue_definition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ALL MIRNAS (2464)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Diana </a:t>
            </a:r>
            <a:r>
              <a:rPr lang="en-US" dirty="0" err="1" smtClean="0"/>
              <a:t>miTED</a:t>
            </a:r>
            <a:r>
              <a:rPr lang="en-US" dirty="0" smtClean="0"/>
              <a:t> columns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 err="1">
                <a:latin typeface="Arial"/>
              </a:rPr>
              <a:t>S.No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Sample_ID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Collection</a:t>
            </a:r>
          </a:p>
          <a:p>
            <a:r>
              <a:rPr lang="en-IE" sz="2400" spc="-1" dirty="0" err="1">
                <a:latin typeface="Arial"/>
              </a:rPr>
              <a:t>Project_ID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Tissue_or_organ_of_origin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Tissue_subregion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Cell_Line</a:t>
            </a:r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41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8 publication from 2007 to 2019</a:t>
            </a:r>
          </a:p>
          <a:p>
            <a:r>
              <a:rPr lang="en-IE" dirty="0" smtClean="0"/>
              <a:t>the</a:t>
            </a:r>
            <a:r>
              <a:rPr lang="en-IE" dirty="0"/>
              <a:t> Human microRNA Disease </a:t>
            </a:r>
            <a:r>
              <a:rPr lang="en-IE" dirty="0" smtClean="0"/>
              <a:t>Database</a:t>
            </a:r>
            <a:endParaRPr lang="en-IE" dirty="0"/>
          </a:p>
          <a:p>
            <a:r>
              <a:rPr lang="en-IE" dirty="0" smtClean="0"/>
              <a:t>curated </a:t>
            </a:r>
            <a:r>
              <a:rPr lang="en-IE" dirty="0"/>
              <a:t>experiment-supported evidence for human </a:t>
            </a:r>
            <a:r>
              <a:rPr lang="en-IE" dirty="0" smtClean="0"/>
              <a:t>microRNA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HMDD v3.2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19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HMDD </a:t>
            </a:r>
            <a:r>
              <a:rPr lang="en-US" dirty="0" err="1" smtClean="0"/>
              <a:t>colums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category</a:t>
            </a:r>
          </a:p>
          <a:p>
            <a:r>
              <a:rPr lang="en-IE" sz="2400" spc="-1" dirty="0" err="1">
                <a:latin typeface="Arial"/>
              </a:rPr>
              <a:t>mir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disease</a:t>
            </a:r>
          </a:p>
          <a:p>
            <a:r>
              <a:rPr lang="en-IE" sz="2400" spc="-1" dirty="0" err="1">
                <a:latin typeface="Arial"/>
              </a:rPr>
              <a:t>pmid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description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73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 papers from 2003 to 2021 including one for R client and 4 usage </a:t>
            </a:r>
            <a:endParaRPr lang="en-IE" dirty="0"/>
          </a:p>
          <a:p>
            <a:r>
              <a:rPr lang="en-IE" dirty="0" err="1"/>
              <a:t>Rfam</a:t>
            </a:r>
            <a:r>
              <a:rPr lang="en-IE" dirty="0"/>
              <a:t> is a collection of multiple sequence alignments and covariance models representing non-coding RNA families</a:t>
            </a:r>
            <a:r>
              <a:rPr lang="en-IE" dirty="0" smtClean="0"/>
              <a:t>.</a:t>
            </a:r>
          </a:p>
          <a:p>
            <a:r>
              <a:rPr lang="en-US" dirty="0" smtClean="0"/>
              <a:t>2021 </a:t>
            </a:r>
            <a:r>
              <a:rPr lang="en-IE" dirty="0" smtClean="0"/>
              <a:t>synchronising microRNA families between </a:t>
            </a:r>
            <a:r>
              <a:rPr lang="en-IE" dirty="0" err="1" smtClean="0"/>
              <a:t>rfam</a:t>
            </a:r>
            <a:r>
              <a:rPr lang="en-IE" dirty="0" smtClean="0"/>
              <a:t> and </a:t>
            </a:r>
            <a:r>
              <a:rPr lang="en-IE" dirty="0" err="1" smtClean="0"/>
              <a:t>miRBase</a:t>
            </a:r>
            <a:r>
              <a:rPr lang="en-IE" dirty="0" smtClean="0"/>
              <a:t> v22</a:t>
            </a:r>
          </a:p>
          <a:p>
            <a:r>
              <a:rPr lang="en-IE" dirty="0"/>
              <a:t>manually curated </a:t>
            </a:r>
            <a:r>
              <a:rPr lang="en-IE" dirty="0" smtClean="0"/>
              <a:t>an initial </a:t>
            </a:r>
            <a:r>
              <a:rPr lang="en-IE" dirty="0"/>
              <a:t>set of 1678 multiple sequence </a:t>
            </a:r>
            <a:r>
              <a:rPr lang="en-IE" dirty="0" smtClean="0"/>
              <a:t>alignments. Second phase in </a:t>
            </a:r>
            <a:r>
              <a:rPr lang="en-IE" dirty="0" err="1" smtClean="0"/>
              <a:t>wating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err="1"/>
              <a:t>rfaRm</a:t>
            </a:r>
            <a:r>
              <a:rPr lang="en-IE" dirty="0" smtClean="0"/>
              <a:t>: R client-side interface for </a:t>
            </a:r>
            <a:r>
              <a:rPr lang="en-IE" dirty="0" err="1" smtClean="0"/>
              <a:t>Rfam</a:t>
            </a:r>
            <a:r>
              <a:rPr lang="en-IE" dirty="0" smtClean="0"/>
              <a:t> database of RNA families analysis</a:t>
            </a:r>
            <a:endParaRPr lang="en-IE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035" y="245893"/>
            <a:ext cx="4497128" cy="12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058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2015, 2021</a:t>
            </a:r>
          </a:p>
          <a:p>
            <a:r>
              <a:rPr lang="en-IE" dirty="0"/>
              <a:t>miRNA target binding </a:t>
            </a:r>
            <a:r>
              <a:rPr lang="en-IE" dirty="0" smtClean="0"/>
              <a:t>sites</a:t>
            </a:r>
          </a:p>
          <a:p>
            <a:endParaRPr lang="en-IE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2" descr="miRANSNP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891"/>
          <a:stretch/>
        </p:blipFill>
        <p:spPr bwMode="auto">
          <a:xfrm>
            <a:off x="150678" y="268975"/>
            <a:ext cx="6395777" cy="138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Characterization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99449" y="1792026"/>
            <a:ext cx="5040000" cy="360000"/>
          </a:xfrm>
        </p:spPr>
        <p:txBody>
          <a:bodyPr/>
          <a:lstStyle/>
          <a:p>
            <a:pPr algn="ctr"/>
            <a:r>
              <a:rPr lang="en-US" dirty="0" smtClean="0"/>
              <a:t>Expression Tissue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0480" y="1792026"/>
            <a:ext cx="5040001" cy="360001"/>
          </a:xfrm>
        </p:spPr>
        <p:txBody>
          <a:bodyPr/>
          <a:lstStyle/>
          <a:p>
            <a:pPr algn="ctr"/>
            <a:r>
              <a:rPr lang="en-US" dirty="0" smtClean="0"/>
              <a:t>Target mRNA</a:t>
            </a:r>
            <a:endParaRPr lang="en-IE" dirty="0"/>
          </a:p>
        </p:txBody>
      </p:sp>
      <p:pic>
        <p:nvPicPr>
          <p:cNvPr id="9" name="Picture 4" descr="miRWalk 2.0 available – miRNA Blo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990303"/>
              </a:clrFrom>
              <a:clrTo>
                <a:srgbClr val="99030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27" y="2232000"/>
            <a:ext cx="2439035" cy="65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27" y="2983589"/>
            <a:ext cx="2439035" cy="611065"/>
          </a:xfrm>
          <a:prstGeom prst="rect">
            <a:avLst/>
          </a:prstGeom>
        </p:spPr>
      </p:pic>
      <p:pic>
        <p:nvPicPr>
          <p:cNvPr id="11" name="Picture 4" descr="http://mirdb.org/images/banner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67" y="3920591"/>
            <a:ext cx="2370229" cy="66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8044" y="2212157"/>
            <a:ext cx="2442810" cy="742947"/>
          </a:xfrm>
          <a:prstGeom prst="rect">
            <a:avLst/>
          </a:prstGeom>
        </p:spPr>
      </p:pic>
      <p:pic>
        <p:nvPicPr>
          <p:cNvPr id="13" name="Picture 2" descr="miRANSNP3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2" t="24297" r="28891"/>
          <a:stretch/>
        </p:blipFill>
        <p:spPr bwMode="auto">
          <a:xfrm>
            <a:off x="1257602" y="4901842"/>
            <a:ext cx="2785760" cy="8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iRBase logo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66"/>
              </a:clrFrom>
              <a:clrTo>
                <a:srgbClr val="0000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67" y="2939268"/>
            <a:ext cx="2671763" cy="16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09" y="2953030"/>
            <a:ext cx="2439035" cy="6110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284364" y="3598364"/>
            <a:ext cx="2433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HMDD v3.2</a:t>
            </a:r>
            <a:endParaRPr lang="en-IE" sz="3200" b="1" dirty="0"/>
          </a:p>
        </p:txBody>
      </p:sp>
    </p:spTree>
    <p:extLst>
      <p:ext uri="{BB962C8B-B14F-4D97-AF65-F5344CB8AC3E}">
        <p14:creationId xmlns:p14="http://schemas.microsoft.com/office/powerpoint/2010/main" val="33216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miRBase</a:t>
            </a:r>
            <a:r>
              <a:rPr lang="en-US" dirty="0" smtClean="0"/>
              <a:t> local database in </a:t>
            </a:r>
            <a:r>
              <a:rPr lang="en-US" dirty="0" err="1" smtClean="0"/>
              <a:t>mySQL</a:t>
            </a:r>
            <a:endParaRPr lang="en-IE" dirty="0"/>
          </a:p>
        </p:txBody>
      </p:sp>
      <p:pic>
        <p:nvPicPr>
          <p:cNvPr id="4098" name="Picture 2" descr="Amazon RDS for MySQL – Amazon Web Services (AW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25" y="1649413"/>
            <a:ext cx="863715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73" y="1711909"/>
            <a:ext cx="3511602" cy="21727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4555" y="6119813"/>
            <a:ext cx="466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www.mirbase.org/ftp/CURRENT/database_files/</a:t>
            </a:r>
          </a:p>
        </p:txBody>
      </p:sp>
    </p:spTree>
    <p:extLst>
      <p:ext uri="{BB962C8B-B14F-4D97-AF65-F5344CB8AC3E}">
        <p14:creationId xmlns:p14="http://schemas.microsoft.com/office/powerpoint/2010/main" val="21946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IE" dirty="0"/>
          </a:p>
        </p:txBody>
      </p:sp>
      <p:pic>
        <p:nvPicPr>
          <p:cNvPr id="6146" name="Picture 2" descr="Window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22293" r="10563" b="33457"/>
          <a:stretch/>
        </p:blipFill>
        <p:spPr bwMode="auto">
          <a:xfrm>
            <a:off x="648000" y="1368000"/>
            <a:ext cx="59721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pgrading from Ubuntu 18.04? Look Out for These New Features - OMG! Ubuntu!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09" y="2057677"/>
            <a:ext cx="4206876" cy="420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CREATE USER '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'@'localhost' IDENTIFIED BY '123';</a:t>
            </a:r>
          </a:p>
          <a:p>
            <a:r>
              <a:rPr lang="en-IE" sz="2400" spc="-1" dirty="0">
                <a:latin typeface="Arial"/>
              </a:rPr>
              <a:t>GRANT ALL PRIVILEGES ON *.* TO '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'@'localhost' WITH GRANT OPTION;</a:t>
            </a:r>
          </a:p>
          <a:p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CREATE DATABASE </a:t>
            </a:r>
            <a:r>
              <a:rPr lang="en-IE" sz="2400" spc="-1" dirty="0" err="1">
                <a:latin typeface="Arial"/>
              </a:rPr>
              <a:t>mirnadbs</a:t>
            </a:r>
            <a:r>
              <a:rPr lang="en-IE" sz="2400" spc="-1" dirty="0">
                <a:latin typeface="Arial"/>
              </a:rPr>
              <a:t>;</a:t>
            </a:r>
          </a:p>
          <a:p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To run the load into file I need to run the </a:t>
            </a:r>
            <a:r>
              <a:rPr lang="en-IE" sz="2400" spc="-1" dirty="0" err="1">
                <a:latin typeface="Arial"/>
              </a:rPr>
              <a:t>sql</a:t>
            </a:r>
            <a:r>
              <a:rPr lang="en-IE" sz="2400" spc="-1" dirty="0">
                <a:latin typeface="Arial"/>
              </a:rPr>
              <a:t> as</a:t>
            </a:r>
          </a:p>
          <a:p>
            <a:r>
              <a:rPr lang="en-IE" sz="2400" spc="-1" dirty="0" err="1">
                <a:latin typeface="Arial"/>
              </a:rPr>
              <a:t>sudo</a:t>
            </a:r>
            <a:r>
              <a:rPr lang="en-IE" sz="2400" spc="-1" dirty="0">
                <a:latin typeface="Arial"/>
              </a:rPr>
              <a:t> </a:t>
            </a:r>
            <a:r>
              <a:rPr lang="en-IE" sz="2400" spc="-1" dirty="0" err="1">
                <a:latin typeface="Arial"/>
              </a:rPr>
              <a:t>mysql</a:t>
            </a:r>
            <a:r>
              <a:rPr lang="en-IE" sz="2400" spc="-1" dirty="0">
                <a:latin typeface="Arial"/>
              </a:rPr>
              <a:t> --local-</a:t>
            </a:r>
            <a:r>
              <a:rPr lang="en-IE" sz="2400" spc="-1" dirty="0" err="1">
                <a:latin typeface="Arial"/>
              </a:rPr>
              <a:t>infile</a:t>
            </a:r>
            <a:r>
              <a:rPr lang="en-IE" sz="2400" spc="-1" dirty="0">
                <a:latin typeface="Arial"/>
              </a:rPr>
              <a:t>=1 -u 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 </a:t>
            </a:r>
            <a:r>
              <a:rPr lang="en-IE" sz="2400" spc="-1" dirty="0" smtClean="0">
                <a:latin typeface="Arial"/>
              </a:rPr>
              <a:t>–p</a:t>
            </a:r>
          </a:p>
          <a:p>
            <a:r>
              <a:rPr lang="en-IE" sz="2400" spc="-1" dirty="0">
                <a:latin typeface="Arial"/>
              </a:rPr>
              <a:t>LOAD DATA LOCAL INFILE </a:t>
            </a:r>
            <a:r>
              <a:rPr lang="en-IE" sz="2400" spc="-1" dirty="0" smtClean="0">
                <a:latin typeface="Arial"/>
              </a:rPr>
              <a:t>'confidence_score.txt</a:t>
            </a:r>
            <a:r>
              <a:rPr lang="en-IE" sz="2400" spc="-1" dirty="0">
                <a:latin typeface="Arial"/>
              </a:rPr>
              <a:t>' INTO TABLE </a:t>
            </a:r>
            <a:r>
              <a:rPr lang="en-IE" sz="2400" spc="-1" dirty="0" err="1">
                <a:latin typeface="Arial"/>
              </a:rPr>
              <a:t>confidence_score</a:t>
            </a:r>
            <a:r>
              <a:rPr lang="en-IE" sz="2400" spc="-1" dirty="0">
                <a:latin typeface="Arial"/>
              </a:rPr>
              <a:t> ;</a:t>
            </a:r>
          </a:p>
          <a:p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to create </a:t>
            </a:r>
            <a:r>
              <a:rPr lang="en-IE" dirty="0" err="1" smtClean="0"/>
              <a:t>mySQL</a:t>
            </a:r>
            <a:r>
              <a:rPr lang="en-IE" dirty="0" smtClean="0"/>
              <a:t> database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92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to create </a:t>
            </a:r>
            <a:r>
              <a:rPr lang="en-IE" dirty="0" err="1"/>
              <a:t>mySQL</a:t>
            </a:r>
            <a:r>
              <a:rPr lang="en-IE" dirty="0"/>
              <a:t>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368000"/>
            <a:ext cx="799259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-1" dirty="0" smtClean="0">
                <a:latin typeface="Arial"/>
              </a:rPr>
              <a:t>General objective: Get all datasets together for evaluation</a:t>
            </a:r>
          </a:p>
          <a:p>
            <a:endParaRPr lang="en-IE" sz="2400" spc="-1" dirty="0" smtClean="0">
              <a:latin typeface="Arial"/>
            </a:endParaRPr>
          </a:p>
          <a:p>
            <a:r>
              <a:rPr lang="en-IE" sz="2400" spc="-1" dirty="0" smtClean="0">
                <a:latin typeface="Arial"/>
              </a:rPr>
              <a:t>Specific Objectives</a:t>
            </a:r>
          </a:p>
          <a:p>
            <a:pPr lvl="1"/>
            <a:r>
              <a:rPr lang="en-US" sz="2100" spc="-1" dirty="0" smtClean="0">
                <a:latin typeface="Arial"/>
              </a:rPr>
              <a:t>Recompile all the datasets</a:t>
            </a:r>
          </a:p>
          <a:p>
            <a:pPr lvl="1"/>
            <a:r>
              <a:rPr lang="en-US" sz="2100" spc="-1" dirty="0" smtClean="0">
                <a:latin typeface="Arial"/>
              </a:rPr>
              <a:t>Distinguish the differences and similarities </a:t>
            </a:r>
          </a:p>
          <a:p>
            <a:pPr lvl="1"/>
            <a:r>
              <a:rPr lang="en-US" sz="2100" spc="-1" dirty="0" smtClean="0">
                <a:latin typeface="Arial"/>
              </a:rPr>
              <a:t>Design the model with compatibility for all datasets</a:t>
            </a:r>
            <a:endParaRPr lang="en-IE" sz="2100" spc="-1" dirty="0" smtClean="0">
              <a:latin typeface="Arial"/>
            </a:endParaRPr>
          </a:p>
          <a:p>
            <a:pPr lvl="1"/>
            <a:r>
              <a:rPr lang="en-IE" sz="2100" spc="-1" dirty="0" smtClean="0">
                <a:latin typeface="Arial"/>
              </a:rPr>
              <a:t>Separate </a:t>
            </a:r>
            <a:r>
              <a:rPr lang="en-IE" sz="2100" spc="-1" dirty="0">
                <a:latin typeface="Arial"/>
              </a:rPr>
              <a:t>the txt datasets in order to run a LOAD DATA LOCAL INFILE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800" spc="-1" dirty="0">
                <a:latin typeface="Arial"/>
              </a:rPr>
              <a:t>Process for python processing of </a:t>
            </a:r>
            <a:r>
              <a:rPr lang="en-IE" sz="4800" spc="-1" dirty="0" smtClean="0">
                <a:latin typeface="Arial"/>
              </a:rPr>
              <a:t>data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57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09755" y="89689"/>
            <a:ext cx="10971300" cy="15120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1714"/>
              </a:spcBef>
            </a:pPr>
            <a:endParaRPr lang="en-IE" sz="5321" spc="-1" dirty="0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8500"/>
          </a:bodyPr>
          <a:lstStyle/>
          <a:p>
            <a:endParaRPr lang="en-IE" sz="3870" spc="-1" dirty="0">
              <a:latin typeface="Arial"/>
            </a:endParaRPr>
          </a:p>
          <a:p>
            <a:endParaRPr lang="en-IE" sz="3870" spc="-1" dirty="0">
              <a:latin typeface="Arial"/>
            </a:endParaRPr>
          </a:p>
          <a:p>
            <a:endParaRPr lang="en-IE" sz="3870" spc="-1" dirty="0">
              <a:latin typeface="Arial"/>
            </a:endParaRPr>
          </a:p>
          <a:p>
            <a:r>
              <a:rPr lang="en-IE" sz="3870" spc="-1" dirty="0">
                <a:latin typeface="Arial"/>
              </a:rPr>
              <a:t>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5" y="523767"/>
            <a:ext cx="10758969" cy="1847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5" y="3419417"/>
            <a:ext cx="10930670" cy="10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5400" spc="-1" dirty="0" smtClean="0">
                <a:latin typeface="Arial"/>
              </a:rPr>
              <a:t>Python </a:t>
            </a:r>
            <a:r>
              <a:rPr lang="en-IE" sz="5400" spc="-1" dirty="0">
                <a:latin typeface="Arial"/>
              </a:rPr>
              <a:t>processing of </a:t>
            </a:r>
            <a:r>
              <a:rPr lang="en-IE" sz="5400" spc="-1" dirty="0" smtClean="0">
                <a:latin typeface="Arial"/>
              </a:rPr>
              <a:t>data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4639239"/>
          </a:xfrm>
        </p:spPr>
        <p:txBody>
          <a:bodyPr>
            <a:normAutofit/>
          </a:bodyPr>
          <a:lstStyle/>
          <a:p>
            <a:r>
              <a:rPr lang="en-IE" sz="2400" spc="-1" dirty="0">
                <a:latin typeface="Arial"/>
              </a:rPr>
              <a:t>Methodology: </a:t>
            </a:r>
          </a:p>
          <a:p>
            <a:r>
              <a:rPr lang="en-IE" sz="2400" spc="-1" dirty="0">
                <a:latin typeface="Arial"/>
              </a:rPr>
              <a:t>- Create a virtual </a:t>
            </a:r>
            <a:r>
              <a:rPr lang="en-IE" sz="2400" spc="-1" dirty="0" err="1">
                <a:latin typeface="Arial"/>
              </a:rPr>
              <a:t>enviroment</a:t>
            </a:r>
            <a:r>
              <a:rPr lang="en-IE" sz="2400" spc="-1" dirty="0">
                <a:latin typeface="Arial"/>
              </a:rPr>
              <a:t> to get control of the versions that I am </a:t>
            </a:r>
            <a:r>
              <a:rPr lang="en-IE" sz="2400" spc="-1" dirty="0" err="1">
                <a:latin typeface="Arial"/>
              </a:rPr>
              <a:t>ussing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python3 -m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venv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/home/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mirnadbs</a:t>
            </a:r>
            <a:endParaRPr lang="en-IE" sz="2100" spc="-1" dirty="0">
              <a:latin typeface="Arial"/>
            </a:endParaRPr>
          </a:p>
          <a:p>
            <a:r>
              <a:rPr lang="en-IE" sz="2400" spc="-1" dirty="0">
                <a:solidFill>
                  <a:srgbClr val="000000"/>
                </a:solidFill>
                <a:latin typeface="Arial"/>
              </a:rPr>
              <a:t>- Activate </a:t>
            </a:r>
            <a:r>
              <a:rPr lang="en-IE" sz="2400" spc="-1" dirty="0" err="1">
                <a:solidFill>
                  <a:srgbClr val="000000"/>
                </a:solidFill>
                <a:latin typeface="Arial"/>
              </a:rPr>
              <a:t>enviroment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source /home/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mirnadbs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/bin/activate</a:t>
            </a:r>
            <a:endParaRPr lang="en-IE" sz="21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- Clone my own repo</a:t>
            </a:r>
          </a:p>
          <a:p>
            <a:r>
              <a:rPr lang="en-IE" sz="2400" spc="-1" dirty="0">
                <a:latin typeface="Arial"/>
              </a:rPr>
              <a:t>For this I download the desktop version because it rocks (from </a:t>
            </a:r>
            <a:r>
              <a:rPr lang="en-IE" sz="2400" spc="-1" dirty="0">
                <a:solidFill>
                  <a:srgbClr val="729FCF"/>
                </a:solidFill>
                <a:latin typeface="Arial"/>
              </a:rPr>
              <a:t>https://gist.github.com/berkorbay/6feda478a00b0432d13f1fc0a50467f1)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wget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https://github.com/shiftkey/desktop/releases/download/release-2.9.3-linux3/GitHubDesktop-linux-2.9.3-linux3.deb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### Uncomment below line if you have not installed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-core before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#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apt-get install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-core 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GitHubDesktop-linux-2.9.3-linux3.deb</a:t>
            </a:r>
            <a:endParaRPr lang="en-IE" sz="21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86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95300" y="2873747"/>
            <a:ext cx="10971684" cy="1144631"/>
          </a:xfrm>
        </p:spPr>
        <p:txBody>
          <a:bodyPr/>
          <a:lstStyle/>
          <a:p>
            <a:r>
              <a:rPr lang="en-US" dirty="0" smtClean="0"/>
              <a:t>Week 5:</a:t>
            </a:r>
          </a:p>
          <a:p>
            <a:pPr lvl="1"/>
            <a:r>
              <a:rPr lang="en-US" dirty="0" smtClean="0"/>
              <a:t>Finish to build database</a:t>
            </a:r>
          </a:p>
          <a:p>
            <a:pPr lvl="2"/>
            <a:r>
              <a:rPr lang="en-US" dirty="0" smtClean="0"/>
              <a:t>Python script</a:t>
            </a:r>
          </a:p>
          <a:p>
            <a:pPr lvl="1"/>
            <a:r>
              <a:rPr lang="en-US" dirty="0" smtClean="0"/>
              <a:t>Design queries for analysis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mirnaSNIP</a:t>
            </a:r>
            <a:r>
              <a:rPr lang="en-US" dirty="0" smtClean="0"/>
              <a:t> and </a:t>
            </a:r>
            <a:r>
              <a:rPr lang="en-US" dirty="0" err="1" smtClean="0"/>
              <a:t>rFAM</a:t>
            </a:r>
            <a:r>
              <a:rPr lang="en-US" dirty="0" smtClean="0"/>
              <a:t> or discard </a:t>
            </a:r>
          </a:p>
          <a:p>
            <a:r>
              <a:rPr lang="en-US" dirty="0" smtClean="0"/>
              <a:t>Week 6:</a:t>
            </a:r>
          </a:p>
          <a:p>
            <a:pPr lvl="1"/>
            <a:r>
              <a:rPr lang="en-IE" dirty="0"/>
              <a:t>Compare seed-gene relationship among different </a:t>
            </a:r>
            <a:r>
              <a:rPr lang="en-IE" dirty="0" smtClean="0"/>
              <a:t>databases(?) (MML48)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47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/>
              <a:t>binding registers: </a:t>
            </a:r>
            <a:r>
              <a:rPr lang="en-US" dirty="0" smtClean="0"/>
              <a:t>             </a:t>
            </a:r>
            <a:r>
              <a:rPr lang="en-US" dirty="0" smtClean="0"/>
              <a:t>15,436,301</a:t>
            </a:r>
          </a:p>
          <a:p>
            <a:pPr lvl="1"/>
            <a:r>
              <a:rPr lang="en-IE" dirty="0" err="1"/>
              <a:t>mirTarBase</a:t>
            </a:r>
            <a:r>
              <a:rPr lang="en-IE" dirty="0"/>
              <a:t>     7,694 </a:t>
            </a:r>
          </a:p>
          <a:p>
            <a:pPr lvl="1"/>
            <a:r>
              <a:rPr lang="en-IE" dirty="0"/>
              <a:t> </a:t>
            </a:r>
            <a:r>
              <a:rPr lang="en-IE" dirty="0" err="1"/>
              <a:t>mirWalk</a:t>
            </a:r>
            <a:r>
              <a:rPr lang="en-IE" dirty="0"/>
              <a:t>     </a:t>
            </a:r>
            <a:r>
              <a:rPr lang="en-IE" dirty="0" smtClean="0"/>
              <a:t>15,428,606</a:t>
            </a:r>
          </a:p>
          <a:p>
            <a:pPr lvl="2"/>
            <a:r>
              <a:rPr lang="en-US" dirty="0" err="1"/>
              <a:t>hsa</a:t>
            </a:r>
            <a:r>
              <a:rPr lang="en-US" dirty="0"/>
              <a:t>	12,526,887</a:t>
            </a:r>
          </a:p>
          <a:p>
            <a:pPr lvl="2"/>
            <a:r>
              <a:rPr lang="en-US" dirty="0" err="1"/>
              <a:t>mmu</a:t>
            </a:r>
            <a:r>
              <a:rPr lang="en-US" dirty="0"/>
              <a:t>	 2,018,527</a:t>
            </a:r>
          </a:p>
          <a:p>
            <a:pPr lvl="2"/>
            <a:r>
              <a:rPr lang="en-US" dirty="0" err="1"/>
              <a:t>dre</a:t>
            </a:r>
            <a:r>
              <a:rPr lang="en-US" dirty="0"/>
              <a:t>	890,399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Targets</a:t>
            </a:r>
            <a:r>
              <a:rPr lang="en-US" dirty="0"/>
              <a:t>: </a:t>
            </a:r>
            <a:r>
              <a:rPr lang="en-US" dirty="0" smtClean="0"/>
              <a:t>                                         29,951</a:t>
            </a:r>
          </a:p>
          <a:p>
            <a:r>
              <a:rPr lang="en-US" dirty="0" smtClean="0"/>
              <a:t>miRNAs:                                          </a:t>
            </a:r>
            <a:r>
              <a:rPr lang="en-US" dirty="0" smtClean="0"/>
              <a:t>5,277</a:t>
            </a:r>
          </a:p>
          <a:p>
            <a:pPr lvl="1"/>
            <a:r>
              <a:rPr lang="en-US" dirty="0" smtClean="0"/>
              <a:t>22 different species</a:t>
            </a:r>
          </a:p>
          <a:p>
            <a:pPr lvl="2"/>
            <a:r>
              <a:rPr lang="en-US" dirty="0" err="1" smtClean="0"/>
              <a:t>hsa</a:t>
            </a:r>
            <a:r>
              <a:rPr lang="en-US" dirty="0" smtClean="0"/>
              <a:t>	2673</a:t>
            </a:r>
            <a:endParaRPr lang="en-US" dirty="0"/>
          </a:p>
          <a:p>
            <a:pPr lvl="2"/>
            <a:r>
              <a:rPr lang="en-US" dirty="0" err="1" smtClean="0"/>
              <a:t>mmu</a:t>
            </a:r>
            <a:r>
              <a:rPr lang="en-US" dirty="0" smtClean="0"/>
              <a:t>	1978</a:t>
            </a:r>
            <a:endParaRPr lang="en-US" dirty="0"/>
          </a:p>
          <a:p>
            <a:pPr lvl="2"/>
            <a:r>
              <a:rPr lang="en-US" dirty="0" err="1" smtClean="0"/>
              <a:t>dre</a:t>
            </a:r>
            <a:r>
              <a:rPr lang="en-US" dirty="0" smtClean="0"/>
              <a:t>	374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Combinations miRNAs-Target:    8,800,625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values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109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98" y="2057168"/>
            <a:ext cx="754485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miRNas</a:t>
            </a:r>
            <a:r>
              <a:rPr lang="en-US" dirty="0" smtClean="0"/>
              <a:t>		</a:t>
            </a:r>
            <a:r>
              <a:rPr lang="pl-PL" dirty="0" smtClean="0"/>
              <a:t>5277</a:t>
            </a:r>
            <a:r>
              <a:rPr lang="pl-PL" dirty="0"/>
              <a:t>		</a:t>
            </a:r>
            <a:endParaRPr lang="en-US" dirty="0" smtClean="0"/>
          </a:p>
          <a:p>
            <a:r>
              <a:rPr lang="pl-PL" dirty="0" smtClean="0"/>
              <a:t>Min</a:t>
            </a:r>
            <a:r>
              <a:rPr lang="en-US" dirty="0" smtClean="0"/>
              <a:t> amount of Genes</a:t>
            </a:r>
            <a:r>
              <a:rPr lang="pl-PL" dirty="0"/>
              <a:t>	1		</a:t>
            </a:r>
          </a:p>
          <a:p>
            <a:r>
              <a:rPr lang="pl-PL" dirty="0" smtClean="0"/>
              <a:t>Max</a:t>
            </a:r>
            <a:r>
              <a:rPr lang="en-US" dirty="0" smtClean="0"/>
              <a:t> amount of Genes</a:t>
            </a:r>
            <a:r>
              <a:rPr lang="pl-PL" dirty="0"/>
              <a:t>	7214		</a:t>
            </a:r>
          </a:p>
          <a:p>
            <a:r>
              <a:rPr lang="pl-PL" dirty="0" smtClean="0"/>
              <a:t>Sum</a:t>
            </a:r>
            <a:r>
              <a:rPr lang="en-US" dirty="0" smtClean="0"/>
              <a:t>		</a:t>
            </a:r>
            <a:r>
              <a:rPr lang="pl-PL" dirty="0"/>
              <a:t>	8800625		</a:t>
            </a:r>
          </a:p>
          <a:p>
            <a:r>
              <a:rPr lang="pl-PL" dirty="0"/>
              <a:t>median		950		</a:t>
            </a:r>
          </a:p>
          <a:p>
            <a:r>
              <a:rPr lang="pl-PL" dirty="0"/>
              <a:t>mean	</a:t>
            </a:r>
            <a:r>
              <a:rPr lang="en-US" dirty="0"/>
              <a:t>	</a:t>
            </a:r>
            <a:r>
              <a:rPr lang="pl-PL" dirty="0"/>
              <a:t>	1668		</a:t>
            </a:r>
          </a:p>
          <a:p>
            <a:r>
              <a:rPr lang="pl-PL" dirty="0"/>
              <a:t>SE.mean		</a:t>
            </a:r>
            <a:r>
              <a:rPr lang="pl-PL" dirty="0" smtClean="0"/>
              <a:t>22</a:t>
            </a:r>
            <a:endParaRPr lang="en-US" dirty="0" smtClean="0"/>
          </a:p>
          <a:p>
            <a:r>
              <a:rPr lang="en-IE" dirty="0"/>
              <a:t>1st </a:t>
            </a:r>
            <a:r>
              <a:rPr lang="en-IE" dirty="0" smtClean="0"/>
              <a:t>Quartile		538  </a:t>
            </a:r>
            <a:endParaRPr lang="en-IE" dirty="0"/>
          </a:p>
          <a:p>
            <a:r>
              <a:rPr lang="en-IE" dirty="0"/>
              <a:t>3rd </a:t>
            </a:r>
            <a:r>
              <a:rPr lang="en-IE" dirty="0" smtClean="0"/>
              <a:t>Quartile		2644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MiRNA-Target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826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of target genes 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033761"/>
            <a:ext cx="6786279" cy="41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2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8" y="1760712"/>
            <a:ext cx="7543800" cy="465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5388" y="1885950"/>
            <a:ext cx="266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163   </a:t>
            </a:r>
            <a:r>
              <a:rPr lang="en-IE" dirty="0" smtClean="0"/>
              <a:t>One target</a:t>
            </a:r>
            <a:endParaRPr lang="en-IE" dirty="0"/>
          </a:p>
          <a:p>
            <a:r>
              <a:rPr lang="en-IE" dirty="0" smtClean="0"/>
              <a:t>2761  Few targets (&lt;1000)</a:t>
            </a:r>
            <a:endParaRPr lang="en-IE" dirty="0"/>
          </a:p>
          <a:p>
            <a:r>
              <a:rPr lang="en-IE" dirty="0" smtClean="0"/>
              <a:t>638  Many targets (&gt;4000)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9386887" y="3142564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Total: 5277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789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211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Human</a:t>
            </a: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533700"/>
            <a:ext cx="8006162" cy="49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5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076" y="1674988"/>
            <a:ext cx="7392404" cy="455994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Human; few targets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9363471"/>
      </p:ext>
    </p:extLst>
  </p:cSld>
  <p:clrMapOvr>
    <a:masterClrMapping/>
  </p:clrMapOvr>
</p:sld>
</file>

<file path=ppt/theme/theme1.xml><?xml version="1.0" encoding="utf-8"?>
<a:theme xmlns:a="http://schemas.openxmlformats.org/drawingml/2006/main" name="tf11936837_win32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tf11936837_win32</Template>
  <TotalTime>10797</TotalTime>
  <Words>621</Words>
  <Application>Microsoft Office PowerPoint</Application>
  <PresentationFormat>Widescreen</PresentationFormat>
  <Paragraphs>213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Bodoni MT</vt:lpstr>
      <vt:lpstr>Calibri</vt:lpstr>
      <vt:lpstr>Gill Sans MT</vt:lpstr>
      <vt:lpstr>Times New Roman</vt:lpstr>
      <vt:lpstr>Wingdings</vt:lpstr>
      <vt:lpstr>tf11936837_win32</vt:lpstr>
      <vt:lpstr>miRNA       Data</vt:lpstr>
      <vt:lpstr>PowerPoint Presentation</vt:lpstr>
      <vt:lpstr>General values</vt:lpstr>
      <vt:lpstr>MiRNA-Target</vt:lpstr>
      <vt:lpstr># of target genes </vt:lpstr>
      <vt:lpstr>PowerPoint Presentation</vt:lpstr>
      <vt:lpstr>PowerPoint Presentation</vt:lpstr>
      <vt:lpstr>Only Human</vt:lpstr>
      <vt:lpstr>Only Human; few targets</vt:lpstr>
      <vt:lpstr>New tools</vt:lpstr>
      <vt:lpstr>Plans for next week (or two)</vt:lpstr>
      <vt:lpstr>Plans for following weeks </vt:lpstr>
      <vt:lpstr>22 different species</vt:lpstr>
      <vt:lpstr>Download data</vt:lpstr>
      <vt:lpstr>PowerPoint Presentation</vt:lpstr>
      <vt:lpstr>Diana miTED columns</vt:lpstr>
      <vt:lpstr>HMDD v3.2</vt:lpstr>
      <vt:lpstr>HMDD colums</vt:lpstr>
      <vt:lpstr>PowerPoint Presentation</vt:lpstr>
      <vt:lpstr>PowerPoint Presentation</vt:lpstr>
      <vt:lpstr>Characterization</vt:lpstr>
      <vt:lpstr>miRBase local database in mySQL</vt:lpstr>
      <vt:lpstr>Operating system</vt:lpstr>
      <vt:lpstr>Process to create mySQL database</vt:lpstr>
      <vt:lpstr>Process to create mySQL database</vt:lpstr>
      <vt:lpstr>Process for python processing of data</vt:lpstr>
      <vt:lpstr>PowerPoint Presentation</vt:lpstr>
      <vt:lpstr>Python processing of data</vt:lpstr>
      <vt:lpstr>What’s next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71</cp:revision>
  <dcterms:created xsi:type="dcterms:W3CDTF">2022-01-20T14:21:59Z</dcterms:created>
  <dcterms:modified xsi:type="dcterms:W3CDTF">2022-03-11T14:37:32Z</dcterms:modified>
</cp:coreProperties>
</file>