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8" r:id="rId3"/>
    <p:sldId id="268" r:id="rId4"/>
    <p:sldId id="259" r:id="rId5"/>
    <p:sldId id="271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wei liu" userId="34562458abd956b0" providerId="LiveId" clId="{B8CB9454-6477-4488-9201-C9AE0C0B383F}"/>
    <pc:docChg chg="delSld modSld delMainMaster">
      <pc:chgData name="yawei liu" userId="34562458abd956b0" providerId="LiveId" clId="{B8CB9454-6477-4488-9201-C9AE0C0B383F}" dt="2024-10-23T07:26:31.889" v="5" actId="47"/>
      <pc:docMkLst>
        <pc:docMk/>
      </pc:docMkLst>
      <pc:sldChg chg="del">
        <pc:chgData name="yawei liu" userId="34562458abd956b0" providerId="LiveId" clId="{B8CB9454-6477-4488-9201-C9AE0C0B383F}" dt="2024-10-23T07:19:58.771" v="0" actId="2696"/>
        <pc:sldMkLst>
          <pc:docMk/>
          <pc:sldMk cId="2751228321" sldId="256"/>
        </pc:sldMkLst>
      </pc:sldChg>
      <pc:sldChg chg="del">
        <pc:chgData name="yawei liu" userId="34562458abd956b0" providerId="LiveId" clId="{B8CB9454-6477-4488-9201-C9AE0C0B383F}" dt="2024-10-23T07:26:31.889" v="5" actId="47"/>
        <pc:sldMkLst>
          <pc:docMk/>
          <pc:sldMk cId="319163682" sldId="263"/>
        </pc:sldMkLst>
      </pc:sldChg>
      <pc:sldChg chg="modSp mod">
        <pc:chgData name="yawei liu" userId="34562458abd956b0" providerId="LiveId" clId="{B8CB9454-6477-4488-9201-C9AE0C0B383F}" dt="2024-10-23T07:20:24.666" v="4" actId="20577"/>
        <pc:sldMkLst>
          <pc:docMk/>
          <pc:sldMk cId="3255912478" sldId="268"/>
        </pc:sldMkLst>
        <pc:spChg chg="mod">
          <ac:chgData name="yawei liu" userId="34562458abd956b0" providerId="LiveId" clId="{B8CB9454-6477-4488-9201-C9AE0C0B383F}" dt="2024-10-23T07:20:24.666" v="4" actId="20577"/>
          <ac:spMkLst>
            <pc:docMk/>
            <pc:sldMk cId="3255912478" sldId="268"/>
            <ac:spMk id="15" creationId="{AEBF3352-ABF7-DEBF-F040-AC65E4214507}"/>
          </ac:spMkLst>
        </pc:spChg>
      </pc:sldChg>
      <pc:sldMasterChg chg="del delSldLayout">
        <pc:chgData name="yawei liu" userId="34562458abd956b0" providerId="LiveId" clId="{B8CB9454-6477-4488-9201-C9AE0C0B383F}" dt="2024-10-23T07:19:58.771" v="0" actId="2696"/>
        <pc:sldMasterMkLst>
          <pc:docMk/>
          <pc:sldMasterMk cId="2385323241" sldId="2147483648"/>
        </pc:sldMasterMkLst>
        <pc:sldLayoutChg chg="del">
          <pc:chgData name="yawei liu" userId="34562458abd956b0" providerId="LiveId" clId="{B8CB9454-6477-4488-9201-C9AE0C0B383F}" dt="2024-10-23T07:19:58.771" v="0" actId="2696"/>
          <pc:sldLayoutMkLst>
            <pc:docMk/>
            <pc:sldMasterMk cId="2385323241" sldId="2147483648"/>
            <pc:sldLayoutMk cId="2009586708" sldId="2147483649"/>
          </pc:sldLayoutMkLst>
        </pc:sldLayoutChg>
        <pc:sldLayoutChg chg="del">
          <pc:chgData name="yawei liu" userId="34562458abd956b0" providerId="LiveId" clId="{B8CB9454-6477-4488-9201-C9AE0C0B383F}" dt="2024-10-23T07:19:58.771" v="0" actId="2696"/>
          <pc:sldLayoutMkLst>
            <pc:docMk/>
            <pc:sldMasterMk cId="2385323241" sldId="2147483648"/>
            <pc:sldLayoutMk cId="964051899" sldId="2147483650"/>
          </pc:sldLayoutMkLst>
        </pc:sldLayoutChg>
        <pc:sldLayoutChg chg="del">
          <pc:chgData name="yawei liu" userId="34562458abd956b0" providerId="LiveId" clId="{B8CB9454-6477-4488-9201-C9AE0C0B383F}" dt="2024-10-23T07:19:58.771" v="0" actId="2696"/>
          <pc:sldLayoutMkLst>
            <pc:docMk/>
            <pc:sldMasterMk cId="2385323241" sldId="2147483648"/>
            <pc:sldLayoutMk cId="3607456562" sldId="2147483651"/>
          </pc:sldLayoutMkLst>
        </pc:sldLayoutChg>
        <pc:sldLayoutChg chg="del">
          <pc:chgData name="yawei liu" userId="34562458abd956b0" providerId="LiveId" clId="{B8CB9454-6477-4488-9201-C9AE0C0B383F}" dt="2024-10-23T07:19:58.771" v="0" actId="2696"/>
          <pc:sldLayoutMkLst>
            <pc:docMk/>
            <pc:sldMasterMk cId="2385323241" sldId="2147483648"/>
            <pc:sldLayoutMk cId="2035920872" sldId="2147483652"/>
          </pc:sldLayoutMkLst>
        </pc:sldLayoutChg>
        <pc:sldLayoutChg chg="del">
          <pc:chgData name="yawei liu" userId="34562458abd956b0" providerId="LiveId" clId="{B8CB9454-6477-4488-9201-C9AE0C0B383F}" dt="2024-10-23T07:19:58.771" v="0" actId="2696"/>
          <pc:sldLayoutMkLst>
            <pc:docMk/>
            <pc:sldMasterMk cId="2385323241" sldId="2147483648"/>
            <pc:sldLayoutMk cId="3448217495" sldId="2147483653"/>
          </pc:sldLayoutMkLst>
        </pc:sldLayoutChg>
        <pc:sldLayoutChg chg="del">
          <pc:chgData name="yawei liu" userId="34562458abd956b0" providerId="LiveId" clId="{B8CB9454-6477-4488-9201-C9AE0C0B383F}" dt="2024-10-23T07:19:58.771" v="0" actId="2696"/>
          <pc:sldLayoutMkLst>
            <pc:docMk/>
            <pc:sldMasterMk cId="2385323241" sldId="2147483648"/>
            <pc:sldLayoutMk cId="155264698" sldId="2147483654"/>
          </pc:sldLayoutMkLst>
        </pc:sldLayoutChg>
        <pc:sldLayoutChg chg="del">
          <pc:chgData name="yawei liu" userId="34562458abd956b0" providerId="LiveId" clId="{B8CB9454-6477-4488-9201-C9AE0C0B383F}" dt="2024-10-23T07:19:58.771" v="0" actId="2696"/>
          <pc:sldLayoutMkLst>
            <pc:docMk/>
            <pc:sldMasterMk cId="2385323241" sldId="2147483648"/>
            <pc:sldLayoutMk cId="3030030279" sldId="2147483655"/>
          </pc:sldLayoutMkLst>
        </pc:sldLayoutChg>
        <pc:sldLayoutChg chg="del">
          <pc:chgData name="yawei liu" userId="34562458abd956b0" providerId="LiveId" clId="{B8CB9454-6477-4488-9201-C9AE0C0B383F}" dt="2024-10-23T07:19:58.771" v="0" actId="2696"/>
          <pc:sldLayoutMkLst>
            <pc:docMk/>
            <pc:sldMasterMk cId="2385323241" sldId="2147483648"/>
            <pc:sldLayoutMk cId="3840663105" sldId="2147483656"/>
          </pc:sldLayoutMkLst>
        </pc:sldLayoutChg>
        <pc:sldLayoutChg chg="del">
          <pc:chgData name="yawei liu" userId="34562458abd956b0" providerId="LiveId" clId="{B8CB9454-6477-4488-9201-C9AE0C0B383F}" dt="2024-10-23T07:19:58.771" v="0" actId="2696"/>
          <pc:sldLayoutMkLst>
            <pc:docMk/>
            <pc:sldMasterMk cId="2385323241" sldId="2147483648"/>
            <pc:sldLayoutMk cId="1642665810" sldId="2147483657"/>
          </pc:sldLayoutMkLst>
        </pc:sldLayoutChg>
        <pc:sldLayoutChg chg="del">
          <pc:chgData name="yawei liu" userId="34562458abd956b0" providerId="LiveId" clId="{B8CB9454-6477-4488-9201-C9AE0C0B383F}" dt="2024-10-23T07:19:58.771" v="0" actId="2696"/>
          <pc:sldLayoutMkLst>
            <pc:docMk/>
            <pc:sldMasterMk cId="2385323241" sldId="2147483648"/>
            <pc:sldLayoutMk cId="2275067607" sldId="2147483658"/>
          </pc:sldLayoutMkLst>
        </pc:sldLayoutChg>
        <pc:sldLayoutChg chg="del">
          <pc:chgData name="yawei liu" userId="34562458abd956b0" providerId="LiveId" clId="{B8CB9454-6477-4488-9201-C9AE0C0B383F}" dt="2024-10-23T07:19:58.771" v="0" actId="2696"/>
          <pc:sldLayoutMkLst>
            <pc:docMk/>
            <pc:sldMasterMk cId="2385323241" sldId="2147483648"/>
            <pc:sldLayoutMk cId="3516071461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443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ltGray">
          <a:xfrm>
            <a:off x="0" y="6611938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altLang="zh-CN" sz="2800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871531" y="5301208"/>
            <a:ext cx="8737600" cy="533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altLang="zh-CN" b="1" noProof="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defRPr>
            </a:lvl1pPr>
          </a:lstStyle>
          <a:p>
            <a:pPr lvl="0" algn="ctr">
              <a:buNone/>
            </a:pPr>
            <a:r>
              <a:rPr lang="zh-CN" altLang="en-US" noProof="0"/>
              <a:t>单击此处编辑母版副标题样式</a:t>
            </a:r>
            <a:endParaRPr lang="en-US" altLang="zh-CN" noProof="0" dirty="0"/>
          </a:p>
        </p:txBody>
      </p:sp>
      <p:sp>
        <p:nvSpPr>
          <p:cNvPr id="104464" name="Rectangle 16"/>
          <p:cNvSpPr>
            <a:spLocks noGrp="1" noChangeArrowheads="1"/>
          </p:cNvSpPr>
          <p:nvPr>
            <p:ph type="ctrTitle" sz="quarter"/>
          </p:nvPr>
        </p:nvSpPr>
        <p:spPr bwMode="gray">
          <a:xfrm>
            <a:off x="0" y="2708920"/>
            <a:ext cx="12192000" cy="1728192"/>
          </a:xfr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en-US" altLang="ko-KR" sz="4400" noProof="0" dirty="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ko-KR" noProof="0" dirty="0"/>
          </a:p>
        </p:txBody>
      </p:sp>
      <p:sp>
        <p:nvSpPr>
          <p:cNvPr id="2" name="AutoShape 2" descr="http://img1.imgtn.bdimg.com/it/u=3892170013,3237731476&amp;fm=23&amp;gp=0.jpg"/>
          <p:cNvSpPr>
            <a:spLocks noChangeAspect="1" noChangeArrowheads="1"/>
          </p:cNvSpPr>
          <p:nvPr/>
        </p:nvSpPr>
        <p:spPr bwMode="auto">
          <a:xfrm>
            <a:off x="84667" y="-136525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399445" cy="115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5" descr="http://img0.imgtn.bdimg.com/it/u=2718136314,1125667962&amp;fm=23&amp;gp=0.jpg"/>
          <p:cNvSpPr>
            <a:spLocks noChangeAspect="1" noChangeArrowheads="1"/>
          </p:cNvSpPr>
          <p:nvPr/>
        </p:nvSpPr>
        <p:spPr bwMode="auto">
          <a:xfrm>
            <a:off x="287867" y="15875"/>
            <a:ext cx="4064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446" y="0"/>
            <a:ext cx="7768801" cy="1151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 descr="https://gimg2.baidu.com/image_search/src=http%3A%2F%2Fszeb.sz.gov.cn%2Fimg%2F0%2F56%2F56142%2F7880960.jpg&amp;refer=http%3A%2F%2Fszeb.sz.gov.cn&amp;app=2002&amp;size=f9999,10000&amp;q=a80&amp;n=0&amp;g=0n&amp;fmt=jpeg?sec=1647186580&amp;t=77a31773e4f26ac9f0a456b52cb73092">
            <a:extLst>
              <a:ext uri="{FF2B5EF4-FFF2-40B4-BE49-F238E27FC236}">
                <a16:creationId xmlns:a16="http://schemas.microsoft.com/office/drawing/2014/main" id="{EC1F9808-F30B-4B36-87FE-86E7DB2F6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247" y="0"/>
            <a:ext cx="2023753" cy="115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507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 anchor="ctr"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586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48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52526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52526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57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75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AE8161-FE42-4471-A70B-300C37D0711A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34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58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290301" y="6599239"/>
            <a:ext cx="901700" cy="276225"/>
          </a:xfrm>
        </p:spPr>
        <p:txBody>
          <a:bodyPr/>
          <a:lstStyle>
            <a:lvl1pPr>
              <a:defRPr/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08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/>
          </p:cNvSpPr>
          <p:nvPr/>
        </p:nvSpPr>
        <p:spPr bwMode="ltGray">
          <a:xfrm>
            <a:off x="0" y="1"/>
            <a:ext cx="12192000" cy="836613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52526"/>
            <a:ext cx="109728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 dirty="0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white">
          <a:xfrm>
            <a:off x="406400" y="152401"/>
            <a:ext cx="112776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9" name="Text Box 7"/>
          <p:cNvSpPr txBox="1">
            <a:spLocks noChangeArrowheads="1"/>
          </p:cNvSpPr>
          <p:nvPr/>
        </p:nvSpPr>
        <p:spPr bwMode="gray">
          <a:xfrm>
            <a:off x="0" y="838201"/>
            <a:ext cx="12192000" cy="2444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zh-CN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432" name="Rectangle 8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19051" y="838200"/>
            <a:ext cx="12172949" cy="228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CAE8161-FE42-4471-A70B-300C37D0711A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1034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16480" y="6477953"/>
            <a:ext cx="1056117" cy="38004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3A24BC7-8527-466E-A502-793FCCD2AE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129083" y="6477952"/>
            <a:ext cx="828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1" dirty="0">
                <a:solidFill>
                  <a:schemeClr val="tx1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              主讲人：刘亚维</a:t>
            </a:r>
          </a:p>
        </p:txBody>
      </p:sp>
      <p:pic>
        <p:nvPicPr>
          <p:cNvPr id="10" name="图片 9" descr="http://cas.hit.edu.cn/images/login/logo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40" y="6463496"/>
            <a:ext cx="2133223" cy="39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pic.baike.soso.com/p/20110221/bki-20110221142131-1020344158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2597" y="6453335"/>
            <a:ext cx="719403" cy="40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连接符 12"/>
          <p:cNvCxnSpPr/>
          <p:nvPr/>
        </p:nvCxnSpPr>
        <p:spPr bwMode="auto">
          <a:xfrm>
            <a:off x="0" y="6453336"/>
            <a:ext cx="12192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0186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charset="0"/>
          <a:ea typeface="宋体" charset="0"/>
          <a:cs typeface="宋体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65FB9CEB-F177-93C9-C78C-D66D0AEFB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F5B1CCF-7EFB-2C5F-DB66-81D0A7D00F49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4 </a:t>
            </a:r>
            <a:r>
              <a:rPr lang="zh-CN" altLang="en-US" dirty="0"/>
              <a:t> </a:t>
            </a:r>
            <a:r>
              <a:rPr lang="en-US" altLang="zh-CN" dirty="0"/>
              <a:t>IP</a:t>
            </a:r>
            <a:r>
              <a:rPr lang="zh-CN" altLang="en-US" dirty="0"/>
              <a:t>数据报的收发与转发</a:t>
            </a:r>
          </a:p>
        </p:txBody>
      </p:sp>
    </p:spTree>
    <p:extLst>
      <p:ext uri="{BB962C8B-B14F-4D97-AF65-F5344CB8AC3E}">
        <p14:creationId xmlns:p14="http://schemas.microsoft.com/office/powerpoint/2010/main" val="87723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02DBEE-9240-4F8C-CEFC-4F328734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得分标准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90FF2B-F0DE-D127-5DD7-E07B63D8A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操作验收：</a:t>
            </a:r>
            <a:r>
              <a:rPr lang="en-US" altLang="zh-CN" dirty="0"/>
              <a:t>	50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实验内容</a:t>
            </a:r>
            <a:r>
              <a:rPr lang="en-US" altLang="zh-CN" dirty="0"/>
              <a:t>1+2</a:t>
            </a:r>
            <a:r>
              <a:rPr lang="zh-CN" altLang="en-US" dirty="0"/>
              <a:t>：</a:t>
            </a:r>
            <a:r>
              <a:rPr lang="en-US" altLang="zh-CN" dirty="0"/>
              <a:t>	5+5</a:t>
            </a:r>
            <a:r>
              <a:rPr lang="zh-CN" altLang="en-US" dirty="0"/>
              <a:t>分</a:t>
            </a:r>
          </a:p>
          <a:p>
            <a:pPr lvl="1"/>
            <a:r>
              <a:rPr lang="zh-CN" altLang="en-US" dirty="0"/>
              <a:t>实验内容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		10</a:t>
            </a:r>
            <a:r>
              <a:rPr lang="zh-CN" altLang="en-US" dirty="0"/>
              <a:t>分</a:t>
            </a:r>
          </a:p>
          <a:p>
            <a:pPr lvl="1"/>
            <a:r>
              <a:rPr lang="zh-CN" altLang="en-US" dirty="0"/>
              <a:t>实验内容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		10</a:t>
            </a:r>
            <a:r>
              <a:rPr lang="zh-CN" altLang="en-US" dirty="0"/>
              <a:t>分</a:t>
            </a:r>
            <a:endParaRPr lang="en-US" altLang="zh-CN" dirty="0"/>
          </a:p>
          <a:p>
            <a:pPr lvl="1"/>
            <a:r>
              <a:rPr lang="zh-CN" altLang="en-US" dirty="0"/>
              <a:t>实验内容</a:t>
            </a:r>
            <a:r>
              <a:rPr lang="en-US" altLang="zh-CN" dirty="0"/>
              <a:t>5+6</a:t>
            </a:r>
            <a:r>
              <a:rPr lang="zh-CN" altLang="en-US" dirty="0"/>
              <a:t>：</a:t>
            </a:r>
            <a:r>
              <a:rPr lang="en-US" altLang="zh-CN" dirty="0"/>
              <a:t>	15+5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实验报告：</a:t>
            </a:r>
            <a:r>
              <a:rPr lang="en-US" altLang="zh-CN" dirty="0"/>
              <a:t>	40</a:t>
            </a:r>
            <a:r>
              <a:rPr lang="zh-CN" altLang="en-US" dirty="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416330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39F46-55F5-9D3F-37C1-CFAEDE9B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实验内容及验收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AEBF3352-ABF7-DEBF-F040-AC65E4214507}"/>
              </a:ext>
            </a:extLst>
          </p:cNvPr>
          <p:cNvSpPr txBox="1">
            <a:spLocks/>
          </p:cNvSpPr>
          <p:nvPr/>
        </p:nvSpPr>
        <p:spPr bwMode="auto">
          <a:xfrm>
            <a:off x="609600" y="1152526"/>
            <a:ext cx="1097280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使用虚拟机实现多主机间的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数据收发及转发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原始套接字，将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一条消息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主机发送给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主机，再由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主机转发给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主机。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程序改进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示例程序只实现了一个数据包（携带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条消息）的发、转、收过程，要求实现每条消息由控制台输入，并且不限制发送消息的数目。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验收：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实验环境的介绍。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启用三个终端。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控制台输出清晰，展示每条消息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(UDP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数据包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的接收时间、消息内容等。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itchFamily="2" charset="2"/>
              <a:buChar char="v"/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内容占位符 25" descr="图形用户界面, 应用程序&#10;&#10;描述已自动生成">
            <a:extLst>
              <a:ext uri="{FF2B5EF4-FFF2-40B4-BE49-F238E27FC236}">
                <a16:creationId xmlns:a16="http://schemas.microsoft.com/office/drawing/2014/main" id="{72556918-B243-EAD8-E92D-0F1955917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452" y="3821499"/>
            <a:ext cx="3666710" cy="2170692"/>
          </a:xfrm>
          <a:prstGeom prst="rect">
            <a:avLst/>
          </a:prstGeom>
        </p:spPr>
      </p:pic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BC9A8FAA-C40A-1B68-D1F6-7BF787A937CF}"/>
              </a:ext>
            </a:extLst>
          </p:cNvPr>
          <p:cNvSpPr/>
          <p:nvPr/>
        </p:nvSpPr>
        <p:spPr bwMode="auto">
          <a:xfrm>
            <a:off x="8049296" y="4945485"/>
            <a:ext cx="1013138" cy="304802"/>
          </a:xfrm>
          <a:custGeom>
            <a:avLst/>
            <a:gdLst>
              <a:gd name="connsiteX0" fmla="*/ 0 w 1013138"/>
              <a:gd name="connsiteY0" fmla="*/ 300509 h 304802"/>
              <a:gd name="connsiteX1" fmla="*/ 467932 w 1013138"/>
              <a:gd name="connsiteY1" fmla="*/ 2 h 304802"/>
              <a:gd name="connsiteX2" fmla="*/ 1013138 w 1013138"/>
              <a:gd name="connsiteY2" fmla="*/ 304802 h 304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3138" h="304802">
                <a:moveTo>
                  <a:pt x="0" y="300509"/>
                </a:moveTo>
                <a:cubicBezTo>
                  <a:pt x="149538" y="149898"/>
                  <a:pt x="299076" y="-713"/>
                  <a:pt x="467932" y="2"/>
                </a:cubicBezTo>
                <a:cubicBezTo>
                  <a:pt x="636788" y="717"/>
                  <a:pt x="824963" y="152759"/>
                  <a:pt x="1013138" y="304802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F94775EE-C128-A3A3-AC1E-AEFD007CC197}"/>
              </a:ext>
            </a:extLst>
          </p:cNvPr>
          <p:cNvSpPr/>
          <p:nvPr/>
        </p:nvSpPr>
        <p:spPr bwMode="auto">
          <a:xfrm>
            <a:off x="9062434" y="4945485"/>
            <a:ext cx="1013138" cy="304802"/>
          </a:xfrm>
          <a:custGeom>
            <a:avLst/>
            <a:gdLst>
              <a:gd name="connsiteX0" fmla="*/ 0 w 1013138"/>
              <a:gd name="connsiteY0" fmla="*/ 300509 h 304802"/>
              <a:gd name="connsiteX1" fmla="*/ 467932 w 1013138"/>
              <a:gd name="connsiteY1" fmla="*/ 2 h 304802"/>
              <a:gd name="connsiteX2" fmla="*/ 1013138 w 1013138"/>
              <a:gd name="connsiteY2" fmla="*/ 304802 h 304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3138" h="304802">
                <a:moveTo>
                  <a:pt x="0" y="300509"/>
                </a:moveTo>
                <a:cubicBezTo>
                  <a:pt x="149538" y="149898"/>
                  <a:pt x="299076" y="-713"/>
                  <a:pt x="467932" y="2"/>
                </a:cubicBezTo>
                <a:cubicBezTo>
                  <a:pt x="636788" y="717"/>
                  <a:pt x="824963" y="152759"/>
                  <a:pt x="1013138" y="304802"/>
                </a:cubicBezTo>
              </a:path>
            </a:pathLst>
          </a:cu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91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5F46B-6092-1FE1-2697-33EEE9FD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实验内容及验收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6E7EB-F518-B7C4-8366-AF7C6C59F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 </a:t>
            </a:r>
            <a:r>
              <a:rPr lang="en-US" altLang="zh-CN" sz="2000" dirty="0"/>
              <a:t>(3)</a:t>
            </a:r>
            <a:r>
              <a:rPr lang="zh-CN" altLang="en-US" sz="2000" dirty="0"/>
              <a:t>基于</a:t>
            </a:r>
            <a:r>
              <a:rPr lang="zh-CN" altLang="en-US" sz="2000" dirty="0">
                <a:solidFill>
                  <a:srgbClr val="FF0000"/>
                </a:solidFill>
              </a:rPr>
              <a:t>单网口</a:t>
            </a:r>
            <a:r>
              <a:rPr lang="zh-CN" altLang="en-US" sz="2000" dirty="0"/>
              <a:t>主机的</a:t>
            </a:r>
            <a:r>
              <a:rPr lang="en-US" altLang="zh-CN" sz="2000" dirty="0"/>
              <a:t>IP</a:t>
            </a:r>
            <a:r>
              <a:rPr lang="zh-CN" altLang="en-US" sz="2000" dirty="0"/>
              <a:t>数据转发及收发</a:t>
            </a:r>
            <a:endParaRPr lang="en-US" altLang="zh-CN" sz="2000" dirty="0"/>
          </a:p>
          <a:p>
            <a:pPr lvl="1"/>
            <a:r>
              <a:rPr lang="zh-CN" altLang="en-US" sz="2000" dirty="0"/>
              <a:t>在一个</a:t>
            </a:r>
            <a:r>
              <a:rPr lang="zh-CN" altLang="en-US" sz="2000" dirty="0">
                <a:solidFill>
                  <a:srgbClr val="FF0000"/>
                </a:solidFill>
              </a:rPr>
              <a:t>局域网</a:t>
            </a:r>
            <a:r>
              <a:rPr lang="zh-CN" altLang="en-US" sz="2000" dirty="0"/>
              <a:t>中，</a:t>
            </a:r>
            <a:r>
              <a:rPr lang="zh-CN" altLang="en-US" sz="2000" dirty="0">
                <a:solidFill>
                  <a:srgbClr val="FF0000"/>
                </a:solidFill>
              </a:rPr>
              <a:t>模拟</a:t>
            </a:r>
            <a:r>
              <a:rPr lang="en-US" altLang="zh-CN" sz="2000" dirty="0"/>
              <a:t>IP</a:t>
            </a:r>
            <a:r>
              <a:rPr lang="zh-CN" altLang="en-US" sz="2000" dirty="0"/>
              <a:t>数据报的路由转发过程。通过原始套接字实现了</a:t>
            </a:r>
            <a:r>
              <a:rPr lang="zh-CN" altLang="en-US" sz="2000" dirty="0">
                <a:solidFill>
                  <a:srgbClr val="FF0000"/>
                </a:solidFill>
              </a:rPr>
              <a:t>完整的</a:t>
            </a:r>
            <a:r>
              <a:rPr lang="zh-CN" altLang="en-US" sz="2000" dirty="0"/>
              <a:t>消息</a:t>
            </a:r>
            <a:r>
              <a:rPr lang="zh-CN" altLang="en-US" sz="2000" dirty="0">
                <a:solidFill>
                  <a:srgbClr val="FF0000"/>
                </a:solidFill>
              </a:rPr>
              <a:t>封装过程</a:t>
            </a:r>
            <a:r>
              <a:rPr lang="zh-CN" altLang="en-US" sz="2000" dirty="0"/>
              <a:t>，实现了</a:t>
            </a:r>
            <a:r>
              <a:rPr lang="en-US" altLang="zh-CN" sz="2000" dirty="0">
                <a:solidFill>
                  <a:srgbClr val="FF0000"/>
                </a:solidFill>
              </a:rPr>
              <a:t>UDP</a:t>
            </a:r>
            <a:r>
              <a:rPr lang="zh-CN" altLang="en-US" sz="2000" dirty="0">
                <a:solidFill>
                  <a:srgbClr val="FF0000"/>
                </a:solidFill>
              </a:rPr>
              <a:t>头部、</a:t>
            </a:r>
            <a:r>
              <a:rPr lang="en-US" altLang="zh-CN" sz="2000" dirty="0">
                <a:solidFill>
                  <a:srgbClr val="FF0000"/>
                </a:solidFill>
              </a:rPr>
              <a:t>IP</a:t>
            </a:r>
            <a:r>
              <a:rPr lang="zh-CN" altLang="en-US" sz="2000" dirty="0">
                <a:solidFill>
                  <a:srgbClr val="FF0000"/>
                </a:solidFill>
              </a:rPr>
              <a:t>头部、</a:t>
            </a:r>
            <a:r>
              <a:rPr lang="en-US" altLang="zh-CN" sz="2000" dirty="0">
                <a:solidFill>
                  <a:srgbClr val="FF0000"/>
                </a:solidFill>
              </a:rPr>
              <a:t>MAC</a:t>
            </a:r>
            <a:r>
              <a:rPr lang="zh-CN" altLang="en-US" sz="2000" dirty="0">
                <a:solidFill>
                  <a:srgbClr val="FF0000"/>
                </a:solidFill>
              </a:rPr>
              <a:t>帧头部的构造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zh-CN" altLang="en-US" sz="2000" dirty="0"/>
              <a:t>注意：传输过程中，</a:t>
            </a:r>
            <a:r>
              <a:rPr lang="en-US" altLang="zh-CN" sz="2000" dirty="0"/>
              <a:t>IP</a:t>
            </a:r>
            <a:r>
              <a:rPr lang="zh-CN" altLang="en-US" sz="2000" dirty="0"/>
              <a:t>数据报的源</a:t>
            </a:r>
            <a:r>
              <a:rPr lang="en-US" altLang="zh-CN" sz="2000" dirty="0"/>
              <a:t>IP</a:t>
            </a:r>
            <a:r>
              <a:rPr lang="zh-CN" altLang="en-US" sz="2000" dirty="0"/>
              <a:t>地址和目的</a:t>
            </a:r>
            <a:r>
              <a:rPr lang="en-US" altLang="zh-CN" sz="2000" dirty="0"/>
              <a:t>IP</a:t>
            </a:r>
            <a:r>
              <a:rPr lang="zh-CN" altLang="en-US" sz="2000" dirty="0"/>
              <a:t>地址不会发生改变，始终为</a:t>
            </a:r>
            <a:r>
              <a:rPr lang="en-US" altLang="zh-CN" sz="2000" dirty="0"/>
              <a:t>192.168.1.1</a:t>
            </a:r>
            <a:r>
              <a:rPr lang="zh-CN" altLang="en-US" sz="2000" dirty="0"/>
              <a:t>和</a:t>
            </a:r>
            <a:r>
              <a:rPr lang="en-US" altLang="zh-CN" sz="2000" dirty="0"/>
              <a:t>192.168.1.3</a:t>
            </a:r>
            <a:endParaRPr lang="zh-CN" altLang="en-US" sz="2000" dirty="0"/>
          </a:p>
          <a:p>
            <a:r>
              <a:rPr lang="zh-CN" altLang="en-US" sz="2000" dirty="0"/>
              <a:t>验收：</a:t>
            </a:r>
          </a:p>
          <a:p>
            <a:pPr lvl="1"/>
            <a:r>
              <a:rPr lang="zh-CN" altLang="en-US" sz="2000" dirty="0"/>
              <a:t>启用三个终端</a:t>
            </a:r>
          </a:p>
          <a:p>
            <a:pPr lvl="1"/>
            <a:r>
              <a:rPr lang="zh-CN" altLang="en-US" sz="2000" dirty="0"/>
              <a:t>控制台输出清晰</a:t>
            </a:r>
            <a:endParaRPr lang="en-US" altLang="zh-CN" sz="2000" dirty="0"/>
          </a:p>
          <a:p>
            <a:pPr lvl="2"/>
            <a:r>
              <a:rPr lang="zh-CN" altLang="en-US" sz="1800" dirty="0"/>
              <a:t>展示收到</a:t>
            </a:r>
            <a:r>
              <a:rPr lang="en-US" altLang="zh-CN" sz="1800" dirty="0"/>
              <a:t>IP</a:t>
            </a:r>
            <a:r>
              <a:rPr lang="zh-CN" altLang="en-US" sz="1800" dirty="0"/>
              <a:t>数据报的时间、</a:t>
            </a:r>
            <a:br>
              <a:rPr lang="en-US" altLang="zh-CN" sz="1800" dirty="0"/>
            </a:br>
            <a:r>
              <a:rPr lang="zh-CN" altLang="en-US" sz="1800" dirty="0"/>
              <a:t>源</a:t>
            </a:r>
            <a:r>
              <a:rPr lang="en-US" altLang="zh-CN" sz="1800" dirty="0"/>
              <a:t>MAC</a:t>
            </a:r>
            <a:r>
              <a:rPr lang="zh-CN" altLang="en-US" sz="1800" dirty="0"/>
              <a:t>地址、目的</a:t>
            </a:r>
            <a:r>
              <a:rPr lang="en-US" altLang="zh-CN" sz="1800" dirty="0"/>
              <a:t>MAC</a:t>
            </a:r>
            <a:br>
              <a:rPr lang="en-US" altLang="zh-CN" sz="1800" dirty="0"/>
            </a:br>
            <a:r>
              <a:rPr lang="zh-CN" altLang="en-US" sz="1800" dirty="0"/>
              <a:t>地址、源</a:t>
            </a:r>
            <a:r>
              <a:rPr lang="en-US" altLang="zh-CN" sz="1800" dirty="0"/>
              <a:t>IP</a:t>
            </a:r>
            <a:r>
              <a:rPr lang="zh-CN" altLang="en-US" sz="1800" dirty="0"/>
              <a:t>地址、目的</a:t>
            </a:r>
            <a:r>
              <a:rPr lang="en-US" altLang="zh-CN" sz="1800" dirty="0"/>
              <a:t>IP</a:t>
            </a:r>
            <a:br>
              <a:rPr lang="en-US" altLang="zh-CN" sz="1800" dirty="0"/>
            </a:br>
            <a:r>
              <a:rPr lang="zh-CN" altLang="en-US" sz="1800" dirty="0"/>
              <a:t>地址、</a:t>
            </a:r>
            <a:r>
              <a:rPr lang="en-US" altLang="zh-CN" sz="1800" dirty="0"/>
              <a:t>TTL</a:t>
            </a:r>
            <a:r>
              <a:rPr lang="zh-CN" altLang="en-US" sz="1800" dirty="0"/>
              <a:t>等。</a:t>
            </a:r>
            <a:endParaRPr lang="en-US" altLang="zh-CN" sz="1800" dirty="0"/>
          </a:p>
          <a:p>
            <a:pPr lvl="1"/>
            <a:r>
              <a:rPr lang="zh-CN" altLang="en-US" sz="2000" dirty="0"/>
              <a:t>展示代码：讲解封装整个消息的过程</a:t>
            </a:r>
          </a:p>
          <a:p>
            <a:pPr>
              <a:lnSpc>
                <a:spcPts val="3100"/>
              </a:lnSpc>
            </a:pPr>
            <a:endParaRPr lang="zh-CN" altLang="en-US" sz="2000" dirty="0"/>
          </a:p>
        </p:txBody>
      </p:sp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9F1A516E-2F94-36A7-BBF4-78CEC1E3B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538" y="3198126"/>
            <a:ext cx="5696732" cy="2563528"/>
          </a:xfrm>
          <a:prstGeom prst="rect">
            <a:avLst/>
          </a:prstGeom>
        </p:spPr>
      </p:pic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9BA075FD-B4BF-6E54-F2CF-10B90CA43B65}"/>
              </a:ext>
            </a:extLst>
          </p:cNvPr>
          <p:cNvSpPr/>
          <p:nvPr/>
        </p:nvSpPr>
        <p:spPr bwMode="auto">
          <a:xfrm>
            <a:off x="6928513" y="4339971"/>
            <a:ext cx="1933433" cy="486787"/>
          </a:xfrm>
          <a:custGeom>
            <a:avLst/>
            <a:gdLst>
              <a:gd name="connsiteX0" fmla="*/ 0 w 1933433"/>
              <a:gd name="connsiteY0" fmla="*/ 486787 h 486787"/>
              <a:gd name="connsiteX1" fmla="*/ 868908 w 1933433"/>
              <a:gd name="connsiteY1" fmla="*/ 17 h 486787"/>
              <a:gd name="connsiteX2" fmla="*/ 1933433 w 1933433"/>
              <a:gd name="connsiteY2" fmla="*/ 468590 h 48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3433" h="486787">
                <a:moveTo>
                  <a:pt x="0" y="486787"/>
                </a:moveTo>
                <a:cubicBezTo>
                  <a:pt x="273334" y="244918"/>
                  <a:pt x="546669" y="3050"/>
                  <a:pt x="868908" y="17"/>
                </a:cubicBezTo>
                <a:cubicBezTo>
                  <a:pt x="1191147" y="-3016"/>
                  <a:pt x="1771176" y="391253"/>
                  <a:pt x="1933433" y="46859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5FDB0F38-B700-ADE7-6C9B-A5CE6DAF9BC2}"/>
              </a:ext>
            </a:extLst>
          </p:cNvPr>
          <p:cNvSpPr/>
          <p:nvPr/>
        </p:nvSpPr>
        <p:spPr bwMode="auto">
          <a:xfrm>
            <a:off x="8926903" y="4307772"/>
            <a:ext cx="1933433" cy="486787"/>
          </a:xfrm>
          <a:custGeom>
            <a:avLst/>
            <a:gdLst>
              <a:gd name="connsiteX0" fmla="*/ 0 w 1933433"/>
              <a:gd name="connsiteY0" fmla="*/ 486787 h 486787"/>
              <a:gd name="connsiteX1" fmla="*/ 868908 w 1933433"/>
              <a:gd name="connsiteY1" fmla="*/ 17 h 486787"/>
              <a:gd name="connsiteX2" fmla="*/ 1933433 w 1933433"/>
              <a:gd name="connsiteY2" fmla="*/ 468590 h 48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3433" h="486787">
                <a:moveTo>
                  <a:pt x="0" y="486787"/>
                </a:moveTo>
                <a:cubicBezTo>
                  <a:pt x="273334" y="244918"/>
                  <a:pt x="546669" y="3050"/>
                  <a:pt x="868908" y="17"/>
                </a:cubicBezTo>
                <a:cubicBezTo>
                  <a:pt x="1191147" y="-3016"/>
                  <a:pt x="1771176" y="391253"/>
                  <a:pt x="1933433" y="46859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325D3C-6011-C604-973D-FF62975C69F5}"/>
              </a:ext>
            </a:extLst>
          </p:cNvPr>
          <p:cNvSpPr txBox="1"/>
          <p:nvPr/>
        </p:nvSpPr>
        <p:spPr>
          <a:xfrm>
            <a:off x="6928513" y="4124889"/>
            <a:ext cx="1468834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SA:192.168.1.1 DA:</a:t>
            </a: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192.168.1.3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A7F72B-56D5-8347-7686-434C09D33244}"/>
              </a:ext>
            </a:extLst>
          </p:cNvPr>
          <p:cNvSpPr txBox="1"/>
          <p:nvPr/>
        </p:nvSpPr>
        <p:spPr>
          <a:xfrm>
            <a:off x="9158725" y="4096983"/>
            <a:ext cx="1468834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SA:192.168.1.1 DA:192.168.1.3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01BEA30-4F4C-7328-FAE9-AA528FBE829F}"/>
              </a:ext>
            </a:extLst>
          </p:cNvPr>
          <p:cNvSpPr txBox="1"/>
          <p:nvPr/>
        </p:nvSpPr>
        <p:spPr>
          <a:xfrm>
            <a:off x="6160394" y="5838423"/>
            <a:ext cx="261870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SA:aa.aa.aa.aa.aa.aa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 DA: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bb.bb.bb.bb.bb.bb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62B2024-1A33-4DB5-16B6-F05326270CD6}"/>
              </a:ext>
            </a:extLst>
          </p:cNvPr>
          <p:cNvSpPr txBox="1"/>
          <p:nvPr/>
        </p:nvSpPr>
        <p:spPr>
          <a:xfrm>
            <a:off x="8963695" y="5828884"/>
            <a:ext cx="2618705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SA: bb.bb.bb.bb.bb.bb DA: cc.cc.cc.cc.cc.cc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31382E9-0927-5F79-E8E0-0CBC59AC0FD7}"/>
              </a:ext>
            </a:extLst>
          </p:cNvPr>
          <p:cNvSpPr txBox="1"/>
          <p:nvPr/>
        </p:nvSpPr>
        <p:spPr>
          <a:xfrm>
            <a:off x="6340105" y="4071027"/>
            <a:ext cx="807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5F50655-7C55-8F5B-D161-5ADDBA4DAB0A}"/>
              </a:ext>
            </a:extLst>
          </p:cNvPr>
          <p:cNvSpPr txBox="1"/>
          <p:nvPr/>
        </p:nvSpPr>
        <p:spPr>
          <a:xfrm>
            <a:off x="5353318" y="5799950"/>
            <a:ext cx="807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链路层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6DCADA0-207F-5EBC-E3F3-FE29593B2EDA}"/>
              </a:ext>
            </a:extLst>
          </p:cNvPr>
          <p:cNvCxnSpPr>
            <a:stCxn id="11" idx="2"/>
          </p:cNvCxnSpPr>
          <p:nvPr/>
        </p:nvCxnSpPr>
        <p:spPr bwMode="auto">
          <a:xfrm flipH="1">
            <a:off x="7447280" y="4324944"/>
            <a:ext cx="215650" cy="15039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E4DB281-C52B-1DF5-4FAB-C305CD311596}"/>
              </a:ext>
            </a:extLst>
          </p:cNvPr>
          <p:cNvCxnSpPr>
            <a:cxnSpLocks/>
            <a:stCxn id="10" idx="1"/>
            <a:endCxn id="14" idx="0"/>
          </p:cNvCxnSpPr>
          <p:nvPr/>
        </p:nvCxnSpPr>
        <p:spPr bwMode="auto">
          <a:xfrm>
            <a:off x="9795811" y="4307789"/>
            <a:ext cx="477237" cy="15210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4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屏幕上有字&#10;&#10;描述已自动生成">
            <a:extLst>
              <a:ext uri="{FF2B5EF4-FFF2-40B4-BE49-F238E27FC236}">
                <a16:creationId xmlns:a16="http://schemas.microsoft.com/office/drawing/2014/main" id="{80883101-DBB1-0FA4-5D09-CFF73FB63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421" y="3726289"/>
            <a:ext cx="6618207" cy="262299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735F46B-6092-1FE1-2697-33EEE9FD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实验内容及验收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6E7EB-F518-B7C4-8366-AF7C6C59F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 </a:t>
            </a:r>
            <a:r>
              <a:rPr lang="en-US" altLang="zh-CN" sz="2400" dirty="0"/>
              <a:t>(4) </a:t>
            </a:r>
            <a:r>
              <a:rPr lang="zh-CN" altLang="en-US" sz="2400" dirty="0"/>
              <a:t>改进实验内容</a:t>
            </a:r>
            <a:r>
              <a:rPr lang="en-US" altLang="zh-CN" sz="2400" dirty="0"/>
              <a:t>3(</a:t>
            </a:r>
            <a:r>
              <a:rPr lang="zh-CN" altLang="en-US" sz="2400" dirty="0"/>
              <a:t>可组队完成</a:t>
            </a:r>
            <a:r>
              <a:rPr lang="en-US" altLang="zh-CN" sz="2400" dirty="0"/>
              <a:t>)</a:t>
            </a:r>
          </a:p>
          <a:p>
            <a:pPr lvl="1"/>
            <a:r>
              <a:rPr lang="zh-CN" altLang="en-US" sz="2000" dirty="0"/>
              <a:t>扩展实验的网络规模，由原始方案中</a:t>
            </a:r>
            <a:r>
              <a:rPr lang="en-US" altLang="zh-CN" sz="2000" dirty="0"/>
              <a:t>3</a:t>
            </a:r>
            <a:r>
              <a:rPr lang="zh-CN" altLang="en-US" sz="2000" dirty="0"/>
              <a:t>台主机增加到</a:t>
            </a:r>
            <a:r>
              <a:rPr lang="zh-CN" altLang="en-US" sz="2000" dirty="0">
                <a:solidFill>
                  <a:srgbClr val="FF0000"/>
                </a:solidFill>
              </a:rPr>
              <a:t>不少于</a:t>
            </a:r>
            <a:r>
              <a:rPr lang="en-US" altLang="zh-CN" sz="2000" dirty="0">
                <a:solidFill>
                  <a:srgbClr val="FF0000"/>
                </a:solidFill>
              </a:rPr>
              <a:t>5</a:t>
            </a:r>
            <a:r>
              <a:rPr lang="zh-CN" altLang="en-US" sz="2000" dirty="0">
                <a:solidFill>
                  <a:srgbClr val="FF0000"/>
                </a:solidFill>
              </a:rPr>
              <a:t>台</a:t>
            </a:r>
            <a:r>
              <a:rPr lang="zh-CN" altLang="en-US" sz="2000" dirty="0"/>
              <a:t>主机，共同完成</a:t>
            </a:r>
            <a:r>
              <a:rPr lang="en-US" altLang="zh-CN" sz="2000" dirty="0"/>
              <a:t>IP</a:t>
            </a:r>
            <a:r>
              <a:rPr lang="zh-CN" altLang="en-US" sz="2000" dirty="0"/>
              <a:t>数据报转发及收发过程</a:t>
            </a:r>
            <a:endParaRPr lang="en-US" altLang="zh-CN" sz="2000" dirty="0"/>
          </a:p>
          <a:p>
            <a:pPr lvl="1"/>
            <a:r>
              <a:rPr lang="zh-CN" altLang="en-US" sz="2000" dirty="0"/>
              <a:t>要求采用</a:t>
            </a:r>
            <a:r>
              <a:rPr lang="zh-CN" altLang="en-US" sz="2000" dirty="0">
                <a:solidFill>
                  <a:srgbClr val="FF0000"/>
                </a:solidFill>
              </a:rPr>
              <a:t>转发表（图中仅供参考）</a:t>
            </a:r>
            <a:r>
              <a:rPr lang="zh-CN" altLang="en-US" sz="2000" dirty="0"/>
              <a:t>改进示例程序，增加程序通用性。</a:t>
            </a:r>
            <a:endParaRPr lang="en-US" altLang="zh-CN" sz="2000" dirty="0"/>
          </a:p>
          <a:p>
            <a:pPr lvl="2"/>
            <a:r>
              <a:rPr lang="zh-CN" altLang="en-US" sz="1800" dirty="0"/>
              <a:t>注：转发表中的</a:t>
            </a:r>
            <a:r>
              <a:rPr lang="zh-CN" altLang="en-US" sz="1800" dirty="0">
                <a:solidFill>
                  <a:srgbClr val="FF0000"/>
                </a:solidFill>
              </a:rPr>
              <a:t>下一跳</a:t>
            </a:r>
            <a:r>
              <a:rPr lang="en-US" altLang="zh-CN" sz="1800" dirty="0">
                <a:solidFill>
                  <a:srgbClr val="FF0000"/>
                </a:solidFill>
              </a:rPr>
              <a:t>MAC</a:t>
            </a:r>
            <a:r>
              <a:rPr lang="zh-CN" altLang="en-US" sz="1800" dirty="0"/>
              <a:t>，可由</a:t>
            </a:r>
            <a:r>
              <a:rPr lang="zh-CN" altLang="en-US" sz="1800" dirty="0">
                <a:solidFill>
                  <a:srgbClr val="FF0000"/>
                </a:solidFill>
              </a:rPr>
              <a:t>下一跳</a:t>
            </a:r>
            <a:r>
              <a:rPr lang="en-US" altLang="zh-CN" sz="1800" dirty="0">
                <a:solidFill>
                  <a:srgbClr val="FF0000"/>
                </a:solidFill>
              </a:rPr>
              <a:t>IP</a:t>
            </a:r>
            <a:r>
              <a:rPr lang="zh-CN" altLang="en-US" sz="1800" dirty="0"/>
              <a:t>，利用</a:t>
            </a:r>
            <a:r>
              <a:rPr lang="en-US" altLang="zh-CN" sz="1800" dirty="0">
                <a:solidFill>
                  <a:srgbClr val="FF0000"/>
                </a:solidFill>
              </a:rPr>
              <a:t>ARP</a:t>
            </a:r>
            <a:r>
              <a:rPr lang="zh-CN" altLang="en-US" sz="1800" dirty="0"/>
              <a:t>协议获得（建议编程实现，但不要求）</a:t>
            </a:r>
          </a:p>
          <a:p>
            <a:r>
              <a:rPr lang="zh-CN" altLang="en-US" sz="2400" dirty="0"/>
              <a:t>验收：</a:t>
            </a:r>
          </a:p>
          <a:p>
            <a:pPr lvl="1"/>
            <a:r>
              <a:rPr lang="zh-CN" altLang="en-US" sz="2000" dirty="0"/>
              <a:t>每个主机启用一个终端</a:t>
            </a:r>
          </a:p>
          <a:p>
            <a:pPr lvl="1"/>
            <a:r>
              <a:rPr lang="zh-CN" altLang="en-US" sz="2000" dirty="0"/>
              <a:t>控制台输出清晰</a:t>
            </a:r>
            <a:endParaRPr lang="en-US" altLang="zh-CN" sz="2000" dirty="0"/>
          </a:p>
          <a:p>
            <a:pPr lvl="2"/>
            <a:r>
              <a:rPr lang="zh-CN" altLang="en-US" sz="1800" dirty="0"/>
              <a:t>展示收到</a:t>
            </a:r>
            <a:r>
              <a:rPr lang="en-US" altLang="zh-CN" sz="1800" dirty="0"/>
              <a:t>IP</a:t>
            </a:r>
            <a:r>
              <a:rPr lang="zh-CN" altLang="en-US" sz="1800" dirty="0"/>
              <a:t>数据报的时间、</a:t>
            </a:r>
            <a:br>
              <a:rPr lang="en-US" altLang="zh-CN" sz="1800" dirty="0"/>
            </a:br>
            <a:r>
              <a:rPr lang="zh-CN" altLang="en-US" sz="1800" dirty="0"/>
              <a:t>源</a:t>
            </a:r>
            <a:r>
              <a:rPr lang="en-US" altLang="zh-CN" sz="1800" dirty="0"/>
              <a:t>MAC</a:t>
            </a:r>
            <a:r>
              <a:rPr lang="zh-CN" altLang="en-US" sz="1800" dirty="0"/>
              <a:t>地址、目的</a:t>
            </a:r>
            <a:r>
              <a:rPr lang="en-US" altLang="zh-CN" sz="1800" dirty="0"/>
              <a:t>MAC</a:t>
            </a:r>
            <a:br>
              <a:rPr lang="en-US" altLang="zh-CN" sz="1800" dirty="0"/>
            </a:br>
            <a:r>
              <a:rPr lang="zh-CN" altLang="en-US" sz="1800" dirty="0"/>
              <a:t>地址、源</a:t>
            </a:r>
            <a:r>
              <a:rPr lang="en-US" altLang="zh-CN" sz="1800" dirty="0"/>
              <a:t>IP</a:t>
            </a:r>
            <a:r>
              <a:rPr lang="zh-CN" altLang="en-US" sz="1800" dirty="0"/>
              <a:t>地址、目的</a:t>
            </a:r>
            <a:r>
              <a:rPr lang="en-US" altLang="zh-CN" sz="1800" dirty="0"/>
              <a:t>IP</a:t>
            </a:r>
            <a:br>
              <a:rPr lang="en-US" altLang="zh-CN" sz="1800" dirty="0"/>
            </a:br>
            <a:r>
              <a:rPr lang="zh-CN" altLang="en-US" sz="1800" dirty="0"/>
              <a:t>地址、</a:t>
            </a:r>
            <a:r>
              <a:rPr lang="en-US" altLang="zh-CN" sz="1800" dirty="0"/>
              <a:t>TTL</a:t>
            </a:r>
            <a:r>
              <a:rPr lang="zh-CN" altLang="en-US" sz="1800" dirty="0"/>
              <a:t>等。</a:t>
            </a:r>
            <a:endParaRPr lang="en-US" altLang="zh-CN" sz="1800" dirty="0"/>
          </a:p>
          <a:p>
            <a:pPr lvl="1"/>
            <a:r>
              <a:rPr lang="zh-CN" altLang="en-US" sz="2000" dirty="0"/>
              <a:t>展示代码：讲解查表转发的过程</a:t>
            </a:r>
          </a:p>
          <a:p>
            <a:endParaRPr lang="zh-CN" altLang="en-US" sz="2400" dirty="0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F1389222-3E51-9DA3-28CD-753338E7D0B3}"/>
              </a:ext>
            </a:extLst>
          </p:cNvPr>
          <p:cNvSpPr/>
          <p:nvPr/>
        </p:nvSpPr>
        <p:spPr bwMode="auto">
          <a:xfrm>
            <a:off x="6186985" y="4512737"/>
            <a:ext cx="1501254" cy="359514"/>
          </a:xfrm>
          <a:custGeom>
            <a:avLst/>
            <a:gdLst>
              <a:gd name="connsiteX0" fmla="*/ 0 w 1501254"/>
              <a:gd name="connsiteY0" fmla="*/ 327669 h 359514"/>
              <a:gd name="connsiteX1" fmla="*/ 773373 w 1501254"/>
              <a:gd name="connsiteY1" fmla="*/ 123 h 359514"/>
              <a:gd name="connsiteX2" fmla="*/ 1501254 w 1501254"/>
              <a:gd name="connsiteY2" fmla="*/ 359514 h 35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1254" h="359514">
                <a:moveTo>
                  <a:pt x="0" y="327669"/>
                </a:moveTo>
                <a:cubicBezTo>
                  <a:pt x="261582" y="161242"/>
                  <a:pt x="523164" y="-5185"/>
                  <a:pt x="773373" y="123"/>
                </a:cubicBezTo>
                <a:cubicBezTo>
                  <a:pt x="1023582" y="5430"/>
                  <a:pt x="1430741" y="313263"/>
                  <a:pt x="1501254" y="359514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A0CD5B6D-A99F-57A6-5BD0-C488E944B2B5}"/>
              </a:ext>
            </a:extLst>
          </p:cNvPr>
          <p:cNvSpPr/>
          <p:nvPr/>
        </p:nvSpPr>
        <p:spPr bwMode="auto">
          <a:xfrm>
            <a:off x="7765961" y="4506296"/>
            <a:ext cx="1198144" cy="359514"/>
          </a:xfrm>
          <a:custGeom>
            <a:avLst/>
            <a:gdLst>
              <a:gd name="connsiteX0" fmla="*/ 0 w 1501254"/>
              <a:gd name="connsiteY0" fmla="*/ 327669 h 359514"/>
              <a:gd name="connsiteX1" fmla="*/ 773373 w 1501254"/>
              <a:gd name="connsiteY1" fmla="*/ 123 h 359514"/>
              <a:gd name="connsiteX2" fmla="*/ 1501254 w 1501254"/>
              <a:gd name="connsiteY2" fmla="*/ 359514 h 35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1254" h="359514">
                <a:moveTo>
                  <a:pt x="0" y="327669"/>
                </a:moveTo>
                <a:cubicBezTo>
                  <a:pt x="261582" y="161242"/>
                  <a:pt x="523164" y="-5185"/>
                  <a:pt x="773373" y="123"/>
                </a:cubicBezTo>
                <a:cubicBezTo>
                  <a:pt x="1023582" y="5430"/>
                  <a:pt x="1430741" y="313263"/>
                  <a:pt x="1501254" y="359514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18863D14-2345-334D-89D9-51EAD9628D36}"/>
              </a:ext>
            </a:extLst>
          </p:cNvPr>
          <p:cNvSpPr/>
          <p:nvPr/>
        </p:nvSpPr>
        <p:spPr bwMode="auto">
          <a:xfrm>
            <a:off x="8987318" y="4529906"/>
            <a:ext cx="1234214" cy="359514"/>
          </a:xfrm>
          <a:custGeom>
            <a:avLst/>
            <a:gdLst>
              <a:gd name="connsiteX0" fmla="*/ 0 w 1501254"/>
              <a:gd name="connsiteY0" fmla="*/ 327669 h 359514"/>
              <a:gd name="connsiteX1" fmla="*/ 773373 w 1501254"/>
              <a:gd name="connsiteY1" fmla="*/ 123 h 359514"/>
              <a:gd name="connsiteX2" fmla="*/ 1501254 w 1501254"/>
              <a:gd name="connsiteY2" fmla="*/ 359514 h 35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1254" h="359514">
                <a:moveTo>
                  <a:pt x="0" y="327669"/>
                </a:moveTo>
                <a:cubicBezTo>
                  <a:pt x="261582" y="161242"/>
                  <a:pt x="523164" y="-5185"/>
                  <a:pt x="773373" y="123"/>
                </a:cubicBezTo>
                <a:cubicBezTo>
                  <a:pt x="1023582" y="5430"/>
                  <a:pt x="1430741" y="313263"/>
                  <a:pt x="1501254" y="359514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4766439E-D724-5006-7038-D6F7C389F10F}"/>
              </a:ext>
            </a:extLst>
          </p:cNvPr>
          <p:cNvSpPr/>
          <p:nvPr/>
        </p:nvSpPr>
        <p:spPr bwMode="auto">
          <a:xfrm>
            <a:off x="10263184" y="4525755"/>
            <a:ext cx="1501254" cy="359514"/>
          </a:xfrm>
          <a:custGeom>
            <a:avLst/>
            <a:gdLst>
              <a:gd name="connsiteX0" fmla="*/ 0 w 1501254"/>
              <a:gd name="connsiteY0" fmla="*/ 327669 h 359514"/>
              <a:gd name="connsiteX1" fmla="*/ 773373 w 1501254"/>
              <a:gd name="connsiteY1" fmla="*/ 123 h 359514"/>
              <a:gd name="connsiteX2" fmla="*/ 1501254 w 1501254"/>
              <a:gd name="connsiteY2" fmla="*/ 359514 h 359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1254" h="359514">
                <a:moveTo>
                  <a:pt x="0" y="327669"/>
                </a:moveTo>
                <a:cubicBezTo>
                  <a:pt x="261582" y="161242"/>
                  <a:pt x="523164" y="-5185"/>
                  <a:pt x="773373" y="123"/>
                </a:cubicBezTo>
                <a:cubicBezTo>
                  <a:pt x="1023582" y="5430"/>
                  <a:pt x="1430741" y="313263"/>
                  <a:pt x="1501254" y="359514"/>
                </a:cubicBezTo>
              </a:path>
            </a:pathLst>
          </a:cu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9011AD3-5200-D35A-34A6-B512747D6AD4}"/>
              </a:ext>
            </a:extLst>
          </p:cNvPr>
          <p:cNvSpPr txBox="1"/>
          <p:nvPr/>
        </p:nvSpPr>
        <p:spPr>
          <a:xfrm>
            <a:off x="7568593" y="4278335"/>
            <a:ext cx="1468834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SA:192.168.1.1 DA:</a:t>
            </a: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192.168.1.5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7447A5C-1DC9-EFD7-F0DF-9271CE586788}"/>
              </a:ext>
            </a:extLst>
          </p:cNvPr>
          <p:cNvCxnSpPr/>
          <p:nvPr/>
        </p:nvCxnSpPr>
        <p:spPr bwMode="auto">
          <a:xfrm flipH="1">
            <a:off x="8305800" y="4506296"/>
            <a:ext cx="370840" cy="1122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1B9E016-A849-AE16-D364-6FCE1670F31F}"/>
              </a:ext>
            </a:extLst>
          </p:cNvPr>
          <p:cNvSpPr txBox="1"/>
          <p:nvPr/>
        </p:nvSpPr>
        <p:spPr>
          <a:xfrm>
            <a:off x="6045200" y="4278335"/>
            <a:ext cx="1468834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SA:192.168.1.1 DA:</a:t>
            </a: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192.168.1.5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23A0747-779E-3738-B10B-C1AEC6E6B109}"/>
              </a:ext>
            </a:extLst>
          </p:cNvPr>
          <p:cNvSpPr txBox="1"/>
          <p:nvPr/>
        </p:nvSpPr>
        <p:spPr>
          <a:xfrm>
            <a:off x="9091986" y="4278335"/>
            <a:ext cx="1468834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SA:192.168.1.1 DA:</a:t>
            </a: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192.168.1.5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4DF54B1-F2E1-2A53-A405-CECE2EE8D6FB}"/>
              </a:ext>
            </a:extLst>
          </p:cNvPr>
          <p:cNvSpPr txBox="1"/>
          <p:nvPr/>
        </p:nvSpPr>
        <p:spPr>
          <a:xfrm>
            <a:off x="10624356" y="4278335"/>
            <a:ext cx="1468834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SA:192.168.1.1 DA:</a:t>
            </a: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192.168.1.5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358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7" grpId="0" animBg="1"/>
      <p:bldP spid="17" grpId="1" animBg="1"/>
      <p:bldP spid="21" grpId="0" animBg="1"/>
      <p:bldP spid="21" grpId="1" animBg="1"/>
      <p:bldP spid="22" grpId="0" animBg="1"/>
      <p:bldP spid="22" grpId="1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E3159-EE13-3DF6-60B8-673E154C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实验内容及验收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3EA22B-93EF-C2A2-690D-02CCCE9DF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(5) </a:t>
            </a:r>
            <a:r>
              <a:rPr lang="zh-CN" altLang="en-US" sz="2000" dirty="0"/>
              <a:t>基于</a:t>
            </a:r>
            <a:r>
              <a:rPr lang="zh-CN" altLang="en-US" sz="2000" dirty="0">
                <a:solidFill>
                  <a:srgbClr val="FF0000"/>
                </a:solidFill>
              </a:rPr>
              <a:t>双网口</a:t>
            </a:r>
            <a:r>
              <a:rPr lang="zh-CN" altLang="en-US" sz="2000" dirty="0"/>
              <a:t>主机的路由转发</a:t>
            </a:r>
          </a:p>
          <a:p>
            <a:pPr lvl="1"/>
            <a:r>
              <a:rPr lang="zh-CN" altLang="en-US" sz="1800" dirty="0"/>
              <a:t>构造了静态路由表，实现了</a:t>
            </a:r>
            <a:r>
              <a:rPr lang="zh-CN" altLang="en-US" sz="1800" dirty="0">
                <a:solidFill>
                  <a:srgbClr val="FF0000"/>
                </a:solidFill>
              </a:rPr>
              <a:t>不同子网间</a:t>
            </a:r>
            <a:r>
              <a:rPr lang="zh-CN" altLang="en-US" sz="1800" dirty="0"/>
              <a:t>的</a:t>
            </a:r>
            <a:r>
              <a:rPr lang="en-US" altLang="zh-CN" sz="1800" dirty="0"/>
              <a:t>IP</a:t>
            </a:r>
            <a:r>
              <a:rPr lang="zh-CN" altLang="en-US" sz="1800" dirty="0"/>
              <a:t>数据报查表转发过程。</a:t>
            </a:r>
            <a:endParaRPr lang="en-US" altLang="zh-CN" sz="1800" dirty="0"/>
          </a:p>
          <a:p>
            <a:pPr lvl="1"/>
            <a:r>
              <a:rPr lang="zh-CN" altLang="en-US" sz="1800" dirty="0"/>
              <a:t>提示：路由主机的</a:t>
            </a:r>
            <a:r>
              <a:rPr lang="zh-CN" altLang="en-US" sz="1800" dirty="0">
                <a:solidFill>
                  <a:srgbClr val="FF0000"/>
                </a:solidFill>
              </a:rPr>
              <a:t>示例代码未经测试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r>
              <a:rPr lang="en-US" altLang="zh-CN" sz="2000" dirty="0"/>
              <a:t>(6) </a:t>
            </a:r>
            <a:r>
              <a:rPr lang="zh-CN" altLang="en-US" sz="2000" dirty="0"/>
              <a:t>通过完善路由表，改进示例程序实现双向传输。</a:t>
            </a:r>
            <a:endParaRPr lang="en-US" altLang="zh-CN" sz="2000" dirty="0"/>
          </a:p>
          <a:p>
            <a:pPr lvl="1"/>
            <a:r>
              <a:rPr lang="zh-CN" altLang="en-US" sz="1800" dirty="0"/>
              <a:t>原方案中，发送一条消息“</a:t>
            </a:r>
            <a:r>
              <a:rPr lang="en-US" altLang="zh-CN" sz="1800" dirty="0"/>
              <a:t>Hello, this is a test message.</a:t>
            </a:r>
            <a:r>
              <a:rPr lang="zh-CN" altLang="en-US" sz="1800" dirty="0"/>
              <a:t>”到接收主机。</a:t>
            </a:r>
            <a:endParaRPr lang="en-US" altLang="zh-CN" sz="1800" dirty="0"/>
          </a:p>
          <a:p>
            <a:pPr lvl="1"/>
            <a:r>
              <a:rPr lang="zh-CN" altLang="en-US" sz="1800" dirty="0"/>
              <a:t>改进后，接收主机回复发送主机一条消息，“</a:t>
            </a:r>
            <a:r>
              <a:rPr lang="en-US" altLang="zh-CN" sz="1800" dirty="0"/>
              <a:t>Hello! Got your message loud and clear.</a:t>
            </a:r>
            <a:r>
              <a:rPr lang="zh-CN" altLang="en-US" sz="1800" dirty="0"/>
              <a:t>”</a:t>
            </a:r>
          </a:p>
          <a:p>
            <a:r>
              <a:rPr lang="zh-CN" altLang="en-US" sz="2000" dirty="0"/>
              <a:t>验收：</a:t>
            </a:r>
          </a:p>
          <a:p>
            <a:pPr lvl="1"/>
            <a:r>
              <a:rPr lang="zh-CN" altLang="en-US" sz="1800" dirty="0"/>
              <a:t>实验环境的介绍</a:t>
            </a:r>
            <a:endParaRPr lang="en-US" altLang="zh-CN" sz="1800" dirty="0"/>
          </a:p>
          <a:p>
            <a:pPr lvl="1"/>
            <a:r>
              <a:rPr lang="zh-CN" altLang="en-US" sz="1800" dirty="0"/>
              <a:t>启用三个终端</a:t>
            </a:r>
            <a:endParaRPr lang="en-US" altLang="zh-CN" sz="1800" dirty="0"/>
          </a:p>
          <a:p>
            <a:pPr lvl="1"/>
            <a:r>
              <a:rPr lang="zh-CN" altLang="en-US" sz="1800" dirty="0"/>
              <a:t>控制台输出清晰</a:t>
            </a:r>
            <a:endParaRPr lang="en-US" altLang="zh-CN" sz="1800" dirty="0"/>
          </a:p>
          <a:p>
            <a:pPr lvl="2"/>
            <a:r>
              <a:rPr lang="zh-CN" altLang="en-US" sz="1800" dirty="0"/>
              <a:t>特别是路由主机的控制台，展示</a:t>
            </a:r>
            <a:br>
              <a:rPr lang="en-US" altLang="zh-CN" sz="1800" dirty="0"/>
            </a:br>
            <a:r>
              <a:rPr lang="zh-CN" altLang="en-US" sz="1800" dirty="0"/>
              <a:t>收到的数据报的源</a:t>
            </a:r>
            <a:r>
              <a:rPr lang="en-US" altLang="zh-CN" sz="1800" dirty="0"/>
              <a:t>MAC</a:t>
            </a:r>
            <a:r>
              <a:rPr lang="zh-CN" altLang="en-US" sz="1800" dirty="0"/>
              <a:t>地址，目</a:t>
            </a:r>
            <a:br>
              <a:rPr lang="en-US" altLang="zh-CN" sz="1800" dirty="0"/>
            </a:br>
            <a:r>
              <a:rPr lang="zh-CN" altLang="en-US" sz="1800" dirty="0"/>
              <a:t>的</a:t>
            </a:r>
            <a:r>
              <a:rPr lang="en-US" altLang="zh-CN" sz="1800" dirty="0"/>
              <a:t>MAC</a:t>
            </a:r>
            <a:r>
              <a:rPr lang="zh-CN" altLang="en-US" sz="1800" dirty="0"/>
              <a:t>地址、源</a:t>
            </a:r>
            <a:r>
              <a:rPr lang="en-US" altLang="zh-CN" sz="1800" dirty="0"/>
              <a:t>IP</a:t>
            </a:r>
            <a:r>
              <a:rPr lang="zh-CN" altLang="en-US" sz="1800" dirty="0"/>
              <a:t>地址、目的</a:t>
            </a:r>
            <a:r>
              <a:rPr lang="en-US" altLang="zh-CN" sz="1800" dirty="0"/>
              <a:t>IP</a:t>
            </a:r>
            <a:br>
              <a:rPr lang="en-US" altLang="zh-CN" sz="1800" dirty="0"/>
            </a:br>
            <a:r>
              <a:rPr lang="zh-CN" altLang="en-US" sz="1800" dirty="0"/>
              <a:t>地址、</a:t>
            </a:r>
            <a:r>
              <a:rPr lang="en-US" altLang="zh-CN" sz="1800" dirty="0" err="1"/>
              <a:t>ttl</a:t>
            </a:r>
            <a:r>
              <a:rPr lang="zh-CN" altLang="en-US" sz="1800" dirty="0"/>
              <a:t>、源端口号、目的端口号</a:t>
            </a:r>
            <a:endParaRPr lang="en-US" altLang="zh-CN" sz="1800" dirty="0"/>
          </a:p>
          <a:p>
            <a:pPr lvl="1"/>
            <a:r>
              <a:rPr lang="zh-CN" altLang="en-US" sz="1800" dirty="0"/>
              <a:t>展示代码：讲解查表转发过程</a:t>
            </a:r>
          </a:p>
        </p:txBody>
      </p:sp>
      <p:pic>
        <p:nvPicPr>
          <p:cNvPr id="6" name="图片 5" descr="图形用户界面, 应用程序&#10;&#10;描述已自动生成">
            <a:extLst>
              <a:ext uri="{FF2B5EF4-FFF2-40B4-BE49-F238E27FC236}">
                <a16:creationId xmlns:a16="http://schemas.microsoft.com/office/drawing/2014/main" id="{6846DA2A-36F6-C027-5A8C-CA0C4438E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780" y="4432935"/>
            <a:ext cx="5753100" cy="1771650"/>
          </a:xfrm>
          <a:prstGeom prst="rect">
            <a:avLst/>
          </a:prstGeom>
        </p:spPr>
      </p:pic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27E3BF1F-DC3E-9AB7-C28E-0C9AECD3D453}"/>
              </a:ext>
            </a:extLst>
          </p:cNvPr>
          <p:cNvSpPr/>
          <p:nvPr/>
        </p:nvSpPr>
        <p:spPr bwMode="auto">
          <a:xfrm>
            <a:off x="6502401" y="4177411"/>
            <a:ext cx="2273186" cy="486787"/>
          </a:xfrm>
          <a:custGeom>
            <a:avLst/>
            <a:gdLst>
              <a:gd name="connsiteX0" fmla="*/ 0 w 1933433"/>
              <a:gd name="connsiteY0" fmla="*/ 486787 h 486787"/>
              <a:gd name="connsiteX1" fmla="*/ 868908 w 1933433"/>
              <a:gd name="connsiteY1" fmla="*/ 17 h 486787"/>
              <a:gd name="connsiteX2" fmla="*/ 1933433 w 1933433"/>
              <a:gd name="connsiteY2" fmla="*/ 468590 h 48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3433" h="486787">
                <a:moveTo>
                  <a:pt x="0" y="486787"/>
                </a:moveTo>
                <a:cubicBezTo>
                  <a:pt x="273334" y="244918"/>
                  <a:pt x="546669" y="3050"/>
                  <a:pt x="868908" y="17"/>
                </a:cubicBezTo>
                <a:cubicBezTo>
                  <a:pt x="1191147" y="-3016"/>
                  <a:pt x="1771176" y="391253"/>
                  <a:pt x="1933433" y="46859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CF82CF5F-4FF1-4385-7B3D-F1E5188AF451}"/>
              </a:ext>
            </a:extLst>
          </p:cNvPr>
          <p:cNvSpPr/>
          <p:nvPr/>
        </p:nvSpPr>
        <p:spPr bwMode="auto">
          <a:xfrm>
            <a:off x="8840543" y="4135052"/>
            <a:ext cx="2310057" cy="559626"/>
          </a:xfrm>
          <a:custGeom>
            <a:avLst/>
            <a:gdLst>
              <a:gd name="connsiteX0" fmla="*/ 0 w 1933433"/>
              <a:gd name="connsiteY0" fmla="*/ 486787 h 486787"/>
              <a:gd name="connsiteX1" fmla="*/ 868908 w 1933433"/>
              <a:gd name="connsiteY1" fmla="*/ 17 h 486787"/>
              <a:gd name="connsiteX2" fmla="*/ 1933433 w 1933433"/>
              <a:gd name="connsiteY2" fmla="*/ 468590 h 48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3433" h="486787">
                <a:moveTo>
                  <a:pt x="0" y="486787"/>
                </a:moveTo>
                <a:cubicBezTo>
                  <a:pt x="273334" y="244918"/>
                  <a:pt x="546669" y="3050"/>
                  <a:pt x="868908" y="17"/>
                </a:cubicBezTo>
                <a:cubicBezTo>
                  <a:pt x="1191147" y="-3016"/>
                  <a:pt x="1771176" y="391253"/>
                  <a:pt x="1933433" y="46859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069F63-5747-548D-502F-CDD985542325}"/>
              </a:ext>
            </a:extLst>
          </p:cNvPr>
          <p:cNvSpPr txBox="1"/>
          <p:nvPr/>
        </p:nvSpPr>
        <p:spPr>
          <a:xfrm>
            <a:off x="6842153" y="3921689"/>
            <a:ext cx="1468834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SA:192.168.1.1 DA:</a:t>
            </a: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192.168.2.2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C599B0D-0A4A-271F-2458-78C2989DCF0A}"/>
              </a:ext>
            </a:extLst>
          </p:cNvPr>
          <p:cNvSpPr txBox="1"/>
          <p:nvPr/>
        </p:nvSpPr>
        <p:spPr>
          <a:xfrm>
            <a:off x="9072365" y="3893783"/>
            <a:ext cx="1468834" cy="200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700" b="1" i="0" u="none" strike="noStrike" kern="1200" cap="none" spc="0" normalizeH="0" baseline="0" noProof="0" dirty="0">
                <a:ln>
                  <a:noFill/>
                </a:ln>
                <a:solidFill>
                  <a:srgbClr val="163794"/>
                </a:solidFill>
                <a:effectLst/>
                <a:uLnTx/>
                <a:uFillTx/>
                <a:latin typeface="Arial" charset="0"/>
                <a:ea typeface="宋体" pitchFamily="2" charset="-122"/>
              </a:rPr>
              <a:t>SA:192.168.1.1 DA:192.168.2.2</a:t>
            </a:r>
            <a:endParaRPr kumimoji="0" lang="zh-CN" altLang="en-US" sz="700" b="1" i="0" u="none" strike="noStrike" kern="1200" cap="none" spc="0" normalizeH="0" baseline="0" noProof="0" dirty="0">
              <a:ln>
                <a:noFill/>
              </a:ln>
              <a:solidFill>
                <a:srgbClr val="163794"/>
              </a:solidFill>
              <a:effectLst/>
              <a:uLnTx/>
              <a:uFillTx/>
              <a:latin typeface="Arial" charset="0"/>
              <a:ea typeface="宋体" pitchFamily="2" charset="-122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950F873-EDED-497C-0C4A-74FCB63004AF}"/>
              </a:ext>
            </a:extLst>
          </p:cNvPr>
          <p:cNvCxnSpPr/>
          <p:nvPr/>
        </p:nvCxnSpPr>
        <p:spPr bwMode="auto">
          <a:xfrm flipH="1">
            <a:off x="7635240" y="4093838"/>
            <a:ext cx="335280" cy="167196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67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293CF-E51A-2B87-C4D4-F6796DB3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实验报告评价指标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3E1CD-A94A-6C4A-7E18-81A7D4154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确保实验报告中有清晰的问题描述、方法论、结果分析和结论。</a:t>
            </a:r>
          </a:p>
          <a:p>
            <a:r>
              <a:rPr lang="zh-CN" altLang="en-US" dirty="0"/>
              <a:t>检查报告是否包含了必要的代码片段和运行结果截图。</a:t>
            </a:r>
          </a:p>
          <a:p>
            <a:r>
              <a:rPr lang="zh-CN" altLang="en-US" dirty="0"/>
              <a:t>功能实现是否包含了所有的实验内容。</a:t>
            </a:r>
          </a:p>
          <a:p>
            <a:r>
              <a:rPr lang="zh-CN" altLang="en-US" dirty="0"/>
              <a:t>讨论部分是否合理解释了实验结果，是否给出了合理的结论。</a:t>
            </a:r>
          </a:p>
          <a:p>
            <a:r>
              <a:rPr lang="zh-CN" altLang="en-US" dirty="0"/>
              <a:t>报告的整体结构是否符合要求，语言是否清晰。</a:t>
            </a:r>
          </a:p>
          <a:p>
            <a:r>
              <a:rPr lang="zh-CN" altLang="en-US" dirty="0"/>
              <a:t>篇幅适宜，不能过少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192875"/>
      </p:ext>
    </p:extLst>
  </p:cSld>
  <p:clrMapOvr>
    <a:masterClrMapping/>
  </p:clrMapOvr>
</p:sld>
</file>

<file path=ppt/theme/theme1.xml><?xml version="1.0" encoding="utf-8"?>
<a:theme xmlns:a="http://schemas.openxmlformats.org/drawingml/2006/main" name="国外精美的的PPT模板及图标之二">
  <a:themeElements>
    <a:clrScheme name="国外精美的的PPT模板及图标之二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国外精美的的PPT模板及图标之二">
      <a:majorFont>
        <a:latin typeface="Verdana"/>
        <a:ea typeface="宋体"/>
        <a:cs typeface="宋体"/>
      </a:majorFont>
      <a:minorFont>
        <a:latin typeface="Arial"/>
        <a:ea typeface="宋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0"/>
            <a:cs typeface="宋体" charset="0"/>
          </a:defRPr>
        </a:defPPr>
      </a:lstStyle>
    </a:lnDef>
  </a:objectDefaults>
  <a:extraClrSchemeLst>
    <a:extraClrScheme>
      <a:clrScheme name="国外精美的的PPT模板及图标之二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795</Words>
  <Application>Microsoft Office PowerPoint</Application>
  <PresentationFormat>宽屏</PresentationFormat>
  <Paragraphs>68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华文行楷</vt:lpstr>
      <vt:lpstr>微软雅黑</vt:lpstr>
      <vt:lpstr>Arial</vt:lpstr>
      <vt:lpstr>Verdana</vt:lpstr>
      <vt:lpstr>Wingdings</vt:lpstr>
      <vt:lpstr>国外精美的的PPT模板及图标之二</vt:lpstr>
      <vt:lpstr>实验4  IP数据报的收发与转发</vt:lpstr>
      <vt:lpstr>得分标准</vt:lpstr>
      <vt:lpstr>实验内容及验收</vt:lpstr>
      <vt:lpstr>实验内容及验收</vt:lpstr>
      <vt:lpstr>实验内容及验收</vt:lpstr>
      <vt:lpstr>实验内容及验收</vt:lpstr>
      <vt:lpstr>实验报告评价指标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yawei liu</dc:creator>
  <cp:lastModifiedBy>yawei liu</cp:lastModifiedBy>
  <cp:revision>1</cp:revision>
  <dcterms:created xsi:type="dcterms:W3CDTF">2024-10-22T23:52:41Z</dcterms:created>
  <dcterms:modified xsi:type="dcterms:W3CDTF">2024-10-23T07:26:41Z</dcterms:modified>
</cp:coreProperties>
</file>