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Viga"/>
      <p:regular r:id="rId33"/>
    </p:embeddedFont>
    <p:embeddedFont>
      <p:font typeface="Proxima Nova Semibold"/>
      <p:regular r:id="rId34"/>
      <p:bold r:id="rId35"/>
      <p:boldItalic r:id="rId36"/>
    </p:embeddedFont>
    <p:embeddedFont>
      <p:font typeface="Oswald SemiBold"/>
      <p:regular r:id="rId37"/>
      <p:bold r:id="rId38"/>
    </p:embeddedFont>
    <p:embeddedFont>
      <p:font typeface="Oswald"/>
      <p:regular r:id="rId39"/>
      <p:bold r:id="rId40"/>
    </p:embeddedFont>
    <p:embeddedFont>
      <p:font typeface="DM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22" Type="http://schemas.openxmlformats.org/officeDocument/2006/relationships/slide" Target="slides/slide16.xml"/><Relationship Id="rId44" Type="http://schemas.openxmlformats.org/officeDocument/2006/relationships/font" Target="fonts/DM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DM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33" Type="http://schemas.openxmlformats.org/officeDocument/2006/relationships/font" Target="fonts/Viga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Oswald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Oswald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b90c39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b90c39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bed60d8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bed60d8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b90c39f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b90c39f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8bb5303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8bb5303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a6ab0fba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a6ab0fba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9ff22e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9ff22e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b90c39f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b90c39f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a6ab0fba9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0a6ab0fba9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a77ed342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0a77ed342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a77ed342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a77ed342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dca54fc3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bdca54fc3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cc9837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cc9837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cc9837f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0cc9837f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a77ed34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a77ed34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a77ed34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a77ed34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d812c85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d812c85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a77ed34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a77ed34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8bb5303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8bb5303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a6ab0f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a6ab0f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bbde61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bbde61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8bb5303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8bb5303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3" name="Google Shape;83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7" name="Google Shape;97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7" name="Google Shape;107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4" name="Google Shape;124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1" name="Google Shape;141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7" name="Google Shape;157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72" name="Google Shape;172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3" name="Google Shape;173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3" name="Google Shape;43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acunetix.com/blog/web-security-zone/mutation-xss-in-google-search/" TargetMode="External"/><Relationship Id="rId4" Type="http://schemas.openxmlformats.org/officeDocument/2006/relationships/hyperlink" Target="https://samy.pl/myspace/" TargetMode="External"/><Relationship Id="rId9" Type="http://schemas.openxmlformats.org/officeDocument/2006/relationships/hyperlink" Target="https://cheatsheetseries.owasp.org/cheatsheets/Cross_Site_Scripting_Prevention_Cheat_Sheet.html" TargetMode="External"/><Relationship Id="rId5" Type="http://schemas.openxmlformats.org/officeDocument/2006/relationships/hyperlink" Target="https://sekurak.pl/czym-jest-xss/" TargetMode="External"/><Relationship Id="rId6" Type="http://schemas.openxmlformats.org/officeDocument/2006/relationships/hyperlink" Target="https://portswigger.net/web-security/cross-site-scripting" TargetMode="External"/><Relationship Id="rId7" Type="http://schemas.openxmlformats.org/officeDocument/2006/relationships/hyperlink" Target="https://owasp.org/www-community/attacks/xss/" TargetMode="External"/><Relationship Id="rId8" Type="http://schemas.openxmlformats.org/officeDocument/2006/relationships/hyperlink" Target="https://www.acunetix.com/vulnerabilities/web/cross-site-script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Wstęp do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Cross Site Scripting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Jakub Drohomirecki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Jakub Paluch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8" name="Google Shape;188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89" name="Google Shape;189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90" name="Google Shape;190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" name="Google Shape;191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92" name="Google Shape;192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2" name="Google Shape;312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313" name="Google Shape;313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316" name="Google Shape;316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5663426" y="967325"/>
            <a:ext cx="862900" cy="787458"/>
            <a:chOff x="1958520" y="2302574"/>
            <a:chExt cx="359213" cy="327807"/>
          </a:xfrm>
        </p:grpSpPr>
        <p:sp>
          <p:nvSpPr>
            <p:cNvPr id="391" name="Google Shape;391;p38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8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395" name="Google Shape;395;p38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8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400" name="Google Shape;400;p38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8"/>
          <p:cNvSpPr txBox="1"/>
          <p:nvPr>
            <p:ph idx="4294967295" type="body"/>
          </p:nvPr>
        </p:nvSpPr>
        <p:spPr>
          <a:xfrm>
            <a:off x="6344900" y="2067200"/>
            <a:ext cx="2578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wstrzykuje złośliwy kod na stronę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5704050" y="3730325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408" name="Google Shape;408;p38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409" name="Google Shape;409;p38"/>
          <p:cNvSpPr txBox="1"/>
          <p:nvPr/>
        </p:nvSpPr>
        <p:spPr>
          <a:xfrm>
            <a:off x="5452400" y="17257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410" name="Google Shape;410;p38"/>
          <p:cNvSpPr txBox="1"/>
          <p:nvPr/>
        </p:nvSpPr>
        <p:spPr>
          <a:xfrm>
            <a:off x="184450" y="1077713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odwiedza stronę z wstrzykniętym złośliwym skryptem</a:t>
            </a:r>
            <a:endParaRPr/>
          </a:p>
        </p:txBody>
      </p:sp>
      <p:sp>
        <p:nvSpPr>
          <p:cNvPr id="411" name="Google Shape;411;p38"/>
          <p:cNvSpPr txBox="1"/>
          <p:nvPr/>
        </p:nvSpPr>
        <p:spPr>
          <a:xfrm>
            <a:off x="6572600" y="86500"/>
            <a:ext cx="2672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otrzymuje zapytanie i wysyła klientowi przechowywany na serwerze złośliwy kod</a:t>
            </a:r>
            <a:endParaRPr/>
          </a:p>
        </p:txBody>
      </p:sp>
      <p:sp>
        <p:nvSpPr>
          <p:cNvPr id="412" name="Google Shape;412;p38"/>
          <p:cNvSpPr txBox="1"/>
          <p:nvPr/>
        </p:nvSpPr>
        <p:spPr>
          <a:xfrm>
            <a:off x="258750" y="31817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złośliwy skrypt</a:t>
            </a:r>
            <a:endParaRPr/>
          </a:p>
        </p:txBody>
      </p:sp>
      <p:sp>
        <p:nvSpPr>
          <p:cNvPr id="413" name="Google Shape;413;p38"/>
          <p:cNvSpPr txBox="1"/>
          <p:nvPr/>
        </p:nvSpPr>
        <p:spPr>
          <a:xfrm>
            <a:off x="4695900" y="4229100"/>
            <a:ext cx="340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Atakujący zdobywa dane każdej osoby, która odwiedzi zainfekowaną stronę</a:t>
            </a:r>
            <a:endParaRPr/>
          </a:p>
        </p:txBody>
      </p:sp>
      <p:cxnSp>
        <p:nvCxnSpPr>
          <p:cNvPr id="414" name="Google Shape;414;p38"/>
          <p:cNvCxnSpPr/>
          <p:nvPr/>
        </p:nvCxnSpPr>
        <p:spPr>
          <a:xfrm flipH="1" rot="10800000">
            <a:off x="2364475" y="1707150"/>
            <a:ext cx="3018600" cy="9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8"/>
          <p:cNvCxnSpPr/>
          <p:nvPr/>
        </p:nvCxnSpPr>
        <p:spPr>
          <a:xfrm flipH="1">
            <a:off x="2249400" y="1587225"/>
            <a:ext cx="30663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8"/>
          <p:cNvCxnSpPr/>
          <p:nvPr/>
        </p:nvCxnSpPr>
        <p:spPr>
          <a:xfrm>
            <a:off x="2264675" y="2832775"/>
            <a:ext cx="31707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8"/>
          <p:cNvCxnSpPr/>
          <p:nvPr/>
        </p:nvCxnSpPr>
        <p:spPr>
          <a:xfrm rot="10800000">
            <a:off x="6190050" y="2138175"/>
            <a:ext cx="117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Reflected XSS jest wykonywany jedynie po stronie użytkownika i nie jest zapisywany na serwerze zaatakowanej strony. Podatność ta może zostać wykorzystana, gdy ofiara ataku wejdzie w link, prowadzący do strony z wykorzystaną podatnością Reflected XSS. Po wejściu na taką stronę, przeglądarka ofiary automatycznie wykona skrypt napisany przez atakującego.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Przykład: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Podatność na stronie lert.uber.com z 2016 roku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424" name="Google Shape;424;p39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Reflected XSS (Non-persistent)</a:t>
            </a:r>
            <a:endParaRPr/>
          </a:p>
        </p:txBody>
      </p:sp>
      <p:sp>
        <p:nvSpPr>
          <p:cNvPr id="425" name="Google Shape;42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5" y="2665663"/>
            <a:ext cx="43815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40"/>
          <p:cNvGrpSpPr/>
          <p:nvPr/>
        </p:nvGrpSpPr>
        <p:grpSpPr>
          <a:xfrm>
            <a:off x="5663426" y="967325"/>
            <a:ext cx="862900" cy="787458"/>
            <a:chOff x="1958520" y="2302574"/>
            <a:chExt cx="359213" cy="327807"/>
          </a:xfrm>
        </p:grpSpPr>
        <p:sp>
          <p:nvSpPr>
            <p:cNvPr id="432" name="Google Shape;432;p40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436" name="Google Shape;436;p40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40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441" name="Google Shape;441;p40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40"/>
          <p:cNvSpPr txBox="1"/>
          <p:nvPr>
            <p:ph idx="4294967295" type="body"/>
          </p:nvPr>
        </p:nvSpPr>
        <p:spPr>
          <a:xfrm>
            <a:off x="3384250" y="2472700"/>
            <a:ext cx="25785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wysyła ofierze złośliwy link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5704050" y="3730325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449" name="Google Shape;449;p40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450" name="Google Shape;450;p40"/>
          <p:cNvSpPr txBox="1"/>
          <p:nvPr/>
        </p:nvSpPr>
        <p:spPr>
          <a:xfrm>
            <a:off x="5452400" y="17257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451" name="Google Shape;451;p40"/>
          <p:cNvSpPr txBox="1"/>
          <p:nvPr/>
        </p:nvSpPr>
        <p:spPr>
          <a:xfrm>
            <a:off x="184450" y="1077713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klika w złośliwy link i wysyła zapytanie do serwera strony</a:t>
            </a:r>
            <a:endParaRPr/>
          </a:p>
        </p:txBody>
      </p:sp>
      <p:sp>
        <p:nvSpPr>
          <p:cNvPr id="452" name="Google Shape;452;p40"/>
          <p:cNvSpPr txBox="1"/>
          <p:nvPr/>
        </p:nvSpPr>
        <p:spPr>
          <a:xfrm>
            <a:off x="6572600" y="86500"/>
            <a:ext cx="267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otrzymuje zapytanie i odsyła klientowi odpowiedź zawierającą złośliwy skrypt</a:t>
            </a:r>
            <a:endParaRPr/>
          </a:p>
        </p:txBody>
      </p:sp>
      <p:sp>
        <p:nvSpPr>
          <p:cNvPr id="453" name="Google Shape;453;p40"/>
          <p:cNvSpPr txBox="1"/>
          <p:nvPr/>
        </p:nvSpPr>
        <p:spPr>
          <a:xfrm>
            <a:off x="258750" y="31817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złośliwy skrypt</a:t>
            </a:r>
            <a:endParaRPr/>
          </a:p>
        </p:txBody>
      </p:sp>
      <p:sp>
        <p:nvSpPr>
          <p:cNvPr id="454" name="Google Shape;454;p40"/>
          <p:cNvSpPr txBox="1"/>
          <p:nvPr/>
        </p:nvSpPr>
        <p:spPr>
          <a:xfrm>
            <a:off x="4695900" y="4229100"/>
            <a:ext cx="340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Atakujący zdobywa dane osoby, która kliknęła w złośliwy link</a:t>
            </a:r>
            <a:endParaRPr/>
          </a:p>
        </p:txBody>
      </p:sp>
      <p:cxnSp>
        <p:nvCxnSpPr>
          <p:cNvPr id="455" name="Google Shape;455;p40"/>
          <p:cNvCxnSpPr/>
          <p:nvPr/>
        </p:nvCxnSpPr>
        <p:spPr>
          <a:xfrm flipH="1" rot="10800000">
            <a:off x="2331625" y="1632275"/>
            <a:ext cx="3018600" cy="9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0"/>
          <p:cNvCxnSpPr/>
          <p:nvPr/>
        </p:nvCxnSpPr>
        <p:spPr>
          <a:xfrm flipH="1">
            <a:off x="2249400" y="1587225"/>
            <a:ext cx="3066300" cy="9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0"/>
          <p:cNvCxnSpPr/>
          <p:nvPr/>
        </p:nvCxnSpPr>
        <p:spPr>
          <a:xfrm>
            <a:off x="2268525" y="2822550"/>
            <a:ext cx="3166800" cy="9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0"/>
          <p:cNvCxnSpPr/>
          <p:nvPr/>
        </p:nvCxnSpPr>
        <p:spPr>
          <a:xfrm rot="10800000">
            <a:off x="2298775" y="2762575"/>
            <a:ext cx="3084300" cy="9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DOM-Based XSS nazywane też często type-0 XSS powstaje gdy JS pobiera dane ze źródła kontrolowanego przez atakującego np. adresu URL i przekazuje je do “ujścia” (sink), które wspiera dynamiczną obsługę kodu. Pozwala to atakującemu wykonanie złośliwego kodu JS, który zazwyczaj pozwala przejąć kontrolę nad kontem uż</a:t>
            </a:r>
            <a:r>
              <a:rPr lang="en"/>
              <a:t>ytkownika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Przykład</a:t>
            </a:r>
            <a:br>
              <a:rPr b="1" lang="en"/>
            </a:br>
            <a:r>
              <a:rPr lang="en"/>
              <a:t>W 2018 w wyszukiwarce DuckDuckGo wykryto podatność na DOM XSS</a:t>
            </a:r>
            <a:endParaRPr/>
          </a:p>
        </p:txBody>
      </p:sp>
      <p:sp>
        <p:nvSpPr>
          <p:cNvPr id="465" name="Google Shape;465;p41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DOM-Based XSS</a:t>
            </a:r>
            <a:endParaRPr/>
          </a:p>
        </p:txBody>
      </p:sp>
      <p:pic>
        <p:nvPicPr>
          <p:cNvPr id="466" name="Google Shape;4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38" y="2693525"/>
            <a:ext cx="65055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42"/>
          <p:cNvGrpSpPr/>
          <p:nvPr/>
        </p:nvGrpSpPr>
        <p:grpSpPr>
          <a:xfrm>
            <a:off x="5936626" y="967325"/>
            <a:ext cx="862900" cy="787458"/>
            <a:chOff x="1958520" y="2302574"/>
            <a:chExt cx="359213" cy="327807"/>
          </a:xfrm>
        </p:grpSpPr>
        <p:sp>
          <p:nvSpPr>
            <p:cNvPr id="473" name="Google Shape;473;p42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42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477" name="Google Shape;477;p42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42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482" name="Google Shape;482;p42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2"/>
          <p:cNvSpPr txBox="1"/>
          <p:nvPr>
            <p:ph idx="4294967295" type="body"/>
          </p:nvPr>
        </p:nvSpPr>
        <p:spPr>
          <a:xfrm>
            <a:off x="5573775" y="3959250"/>
            <a:ext cx="34236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tworzy URL zawierający złośliwy kod JS i wysyła go do ofiary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5626000" y="35851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490" name="Google Shape;490;p42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491" name="Google Shape;491;p42"/>
          <p:cNvSpPr txBox="1"/>
          <p:nvPr/>
        </p:nvSpPr>
        <p:spPr>
          <a:xfrm>
            <a:off x="5706275" y="175477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492" name="Google Shape;492;p42"/>
          <p:cNvSpPr txBox="1"/>
          <p:nvPr/>
        </p:nvSpPr>
        <p:spPr>
          <a:xfrm>
            <a:off x="390375" y="967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odwiedza złośliwy link</a:t>
            </a:r>
            <a:endParaRPr/>
          </a:p>
        </p:txBody>
      </p:sp>
      <p:sp>
        <p:nvSpPr>
          <p:cNvPr id="493" name="Google Shape;493;p42"/>
          <p:cNvSpPr txBox="1"/>
          <p:nvPr/>
        </p:nvSpPr>
        <p:spPr>
          <a:xfrm>
            <a:off x="6362975" y="71525"/>
            <a:ext cx="267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otrzymuje zapytanie, ale nie wysyła złośliwego kodu w odpowiedzi</a:t>
            </a:r>
            <a:endParaRPr/>
          </a:p>
        </p:txBody>
      </p:sp>
      <p:sp>
        <p:nvSpPr>
          <p:cNvPr id="494" name="Google Shape;494;p42"/>
          <p:cNvSpPr txBox="1"/>
          <p:nvPr/>
        </p:nvSpPr>
        <p:spPr>
          <a:xfrm>
            <a:off x="258750" y="318170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skrypt strony sprawiając, że złośliwy skrypt zostaje umieszony w stronie.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326700" y="42291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wykonuje złośliwy skrypt po stronie klienta</a:t>
            </a:r>
            <a:endParaRPr/>
          </a:p>
        </p:txBody>
      </p:sp>
      <p:cxnSp>
        <p:nvCxnSpPr>
          <p:cNvPr id="496" name="Google Shape;496;p42"/>
          <p:cNvCxnSpPr/>
          <p:nvPr/>
        </p:nvCxnSpPr>
        <p:spPr>
          <a:xfrm flipH="1" rot="10800000">
            <a:off x="2364475" y="1573650"/>
            <a:ext cx="3447000" cy="11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42"/>
          <p:cNvCxnSpPr/>
          <p:nvPr/>
        </p:nvCxnSpPr>
        <p:spPr>
          <a:xfrm flipH="1">
            <a:off x="2249475" y="1412550"/>
            <a:ext cx="3600300" cy="11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42"/>
          <p:cNvCxnSpPr/>
          <p:nvPr/>
        </p:nvCxnSpPr>
        <p:spPr>
          <a:xfrm>
            <a:off x="2264675" y="2832775"/>
            <a:ext cx="31707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2"/>
          <p:cNvCxnSpPr/>
          <p:nvPr/>
        </p:nvCxnSpPr>
        <p:spPr>
          <a:xfrm rot="10800000">
            <a:off x="2448925" y="2763725"/>
            <a:ext cx="30861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2"/>
          <p:cNvSpPr txBox="1"/>
          <p:nvPr/>
        </p:nvSpPr>
        <p:spPr>
          <a:xfrm>
            <a:off x="3167150" y="2344338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Wrażliwe dane użytkownika zostają wysłane do atakującego</a:t>
            </a:r>
            <a:endParaRPr/>
          </a:p>
        </p:txBody>
      </p:sp>
      <p:sp>
        <p:nvSpPr>
          <p:cNvPr id="501" name="Google Shape;50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XSS polega na wstrzyknięciu do strony pozornie nieszkodliwego kodu, który zinterpretowany i zparse’owany przez przeglądarkę użytkownika stanie się niebezpieczny.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Przykład: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 2019 roku na stronie Google została odkryta podatność Mutation XSS (mXSS). Biblioteka DOMPurify używana do sanityzacji strony inaczej interpretowała payload </a:t>
            </a:r>
            <a:r>
              <a:rPr lang="en" sz="1000">
                <a:solidFill>
                  <a:srgbClr val="99007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&lt;noscript&gt;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&lt;p title=</a:t>
            </a:r>
            <a:r>
              <a:rPr lang="en" sz="1000">
                <a:solidFill>
                  <a:srgbClr val="DD1144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"&lt;/noscript&gt;&lt;img src=x onerror=alert(1)&gt;"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/>
              <a:t>niż przeglądarki, w związku z czym niesanityzowany kod przedostał się na stronę. </a:t>
            </a:r>
            <a:endParaRPr/>
          </a:p>
        </p:txBody>
      </p:sp>
      <p:sp>
        <p:nvSpPr>
          <p:cNvPr id="507" name="Google Shape;507;p43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r>
              <a:rPr lang="en"/>
              <a:t> XSS</a:t>
            </a:r>
            <a:endParaRPr/>
          </a:p>
        </p:txBody>
      </p:sp>
      <p:pic>
        <p:nvPicPr>
          <p:cNvPr id="508" name="Google Shape;5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50" y="3672450"/>
            <a:ext cx="37623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250" y="3672438"/>
            <a:ext cx="21812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3"/>
          <p:cNvSpPr txBox="1"/>
          <p:nvPr/>
        </p:nvSpPr>
        <p:spPr>
          <a:xfrm>
            <a:off x="626625" y="3152450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Parser HTML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5555250" y="3152450"/>
            <a:ext cx="18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Parser JS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2" name="Google Shape;51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44"/>
          <p:cNvGrpSpPr/>
          <p:nvPr/>
        </p:nvGrpSpPr>
        <p:grpSpPr>
          <a:xfrm>
            <a:off x="5936626" y="967325"/>
            <a:ext cx="862900" cy="787458"/>
            <a:chOff x="1958520" y="2302574"/>
            <a:chExt cx="359213" cy="327807"/>
          </a:xfrm>
        </p:grpSpPr>
        <p:sp>
          <p:nvSpPr>
            <p:cNvPr id="518" name="Google Shape;518;p44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4"/>
          <p:cNvGrpSpPr/>
          <p:nvPr/>
        </p:nvGrpSpPr>
        <p:grpSpPr>
          <a:xfrm>
            <a:off x="971543" y="1596883"/>
            <a:ext cx="1323611" cy="1278886"/>
            <a:chOff x="889343" y="3801227"/>
            <a:chExt cx="351585" cy="339705"/>
          </a:xfrm>
        </p:grpSpPr>
        <p:sp>
          <p:nvSpPr>
            <p:cNvPr id="522" name="Google Shape;522;p44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4"/>
          <p:cNvGrpSpPr/>
          <p:nvPr/>
        </p:nvGrpSpPr>
        <p:grpSpPr>
          <a:xfrm>
            <a:off x="5834134" y="2717727"/>
            <a:ext cx="1067888" cy="1000340"/>
            <a:chOff x="2753373" y="2902523"/>
            <a:chExt cx="347552" cy="325557"/>
          </a:xfrm>
        </p:grpSpPr>
        <p:sp>
          <p:nvSpPr>
            <p:cNvPr id="527" name="Google Shape;527;p44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44"/>
          <p:cNvSpPr txBox="1"/>
          <p:nvPr>
            <p:ph idx="4294967295" type="body"/>
          </p:nvPr>
        </p:nvSpPr>
        <p:spPr>
          <a:xfrm>
            <a:off x="6517125" y="2166500"/>
            <a:ext cx="23697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lt2"/>
                </a:solidFill>
              </a:rPr>
              <a:t> Atakujący wstrzykuje skrypt na serwer strony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534" name="Google Shape;534;p44"/>
          <p:cNvSpPr txBox="1"/>
          <p:nvPr/>
        </p:nvSpPr>
        <p:spPr>
          <a:xfrm>
            <a:off x="5626000" y="35851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Atakujący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888250" y="2781500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Klient Strony</a:t>
            </a:r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5706275" y="175477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Strona</a:t>
            </a:r>
            <a:endParaRPr/>
          </a:p>
        </p:txBody>
      </p:sp>
      <p:sp>
        <p:nvSpPr>
          <p:cNvPr id="537" name="Google Shape;537;p44"/>
          <p:cNvSpPr txBox="1"/>
          <p:nvPr/>
        </p:nvSpPr>
        <p:spPr>
          <a:xfrm>
            <a:off x="390375" y="967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Klient wysyła zapytanie na stronę</a:t>
            </a:r>
            <a:endParaRPr/>
          </a:p>
        </p:txBody>
      </p:sp>
      <p:sp>
        <p:nvSpPr>
          <p:cNvPr id="538" name="Google Shape;538;p44"/>
          <p:cNvSpPr txBox="1"/>
          <p:nvPr/>
        </p:nvSpPr>
        <p:spPr>
          <a:xfrm>
            <a:off x="6362975" y="71525"/>
            <a:ext cx="2672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Strona widzi wstrzyknięty kod, ale nie widzi w nim nic nieprawidłowego</a:t>
            </a:r>
            <a:endParaRPr/>
          </a:p>
        </p:txBody>
      </p:sp>
      <p:sp>
        <p:nvSpPr>
          <p:cNvPr id="539" name="Google Shape;539;p44"/>
          <p:cNvSpPr txBox="1"/>
          <p:nvPr/>
        </p:nvSpPr>
        <p:spPr>
          <a:xfrm>
            <a:off x="258750" y="318170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Przeglądarka klienta inaczej interpretuje otrzymany kod i egzekwuje złośliwy skrypt</a:t>
            </a:r>
            <a:endParaRPr/>
          </a:p>
        </p:txBody>
      </p:sp>
      <p:sp>
        <p:nvSpPr>
          <p:cNvPr id="540" name="Google Shape;540;p44"/>
          <p:cNvSpPr txBox="1"/>
          <p:nvPr/>
        </p:nvSpPr>
        <p:spPr>
          <a:xfrm>
            <a:off x="4758950" y="41168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Atakujący otrzymuje wrażliwe dane ofiary</a:t>
            </a:r>
            <a:endParaRPr/>
          </a:p>
        </p:txBody>
      </p:sp>
      <p:cxnSp>
        <p:nvCxnSpPr>
          <p:cNvPr id="541" name="Google Shape;541;p44"/>
          <p:cNvCxnSpPr/>
          <p:nvPr/>
        </p:nvCxnSpPr>
        <p:spPr>
          <a:xfrm flipH="1" rot="10800000">
            <a:off x="2364475" y="1573650"/>
            <a:ext cx="3447000" cy="11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/>
          <p:nvPr/>
        </p:nvCxnSpPr>
        <p:spPr>
          <a:xfrm flipH="1">
            <a:off x="2249475" y="1412550"/>
            <a:ext cx="3600300" cy="11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/>
          <p:nvPr/>
        </p:nvCxnSpPr>
        <p:spPr>
          <a:xfrm>
            <a:off x="2264675" y="2832775"/>
            <a:ext cx="31707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/>
          <p:nvPr/>
        </p:nvCxnSpPr>
        <p:spPr>
          <a:xfrm rot="10800000">
            <a:off x="6408900" y="2298375"/>
            <a:ext cx="39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4"/>
          <p:cNvSpPr txBox="1"/>
          <p:nvPr/>
        </p:nvSpPr>
        <p:spPr>
          <a:xfrm>
            <a:off x="3517125" y="270288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Serwer wysyła odpowiedź z pozornie bezpiecznym kodem</a:t>
            </a:r>
            <a:endParaRPr/>
          </a:p>
        </p:txBody>
      </p:sp>
      <p:sp>
        <p:nvSpPr>
          <p:cNvPr id="546" name="Google Shape;54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Sanityzacja kodu </a:t>
            </a:r>
            <a:r>
              <a:rPr lang="en"/>
              <a:t>(np. za pomocą biblioteki DOMPurify)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Encoding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Unikanie walidacji po stronie przeglądarki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Walidacja danych po stronie serwera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Ochrona cookies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Ograniczenie możliwości wprowadzania danych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Content-Security-Policy</a:t>
            </a:r>
            <a:endParaRPr/>
          </a:p>
        </p:txBody>
      </p:sp>
      <p:sp>
        <p:nvSpPr>
          <p:cNvPr id="552" name="Google Shape;552;p45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Sposoby obrony przed XSS</a:t>
            </a:r>
            <a:endParaRPr/>
          </a:p>
        </p:txBody>
      </p:sp>
      <p:sp>
        <p:nvSpPr>
          <p:cNvPr id="553" name="Google Shape;55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Biblioteki do sanityzacji kodu (np. DOMPurify, HtmlSanitizer) pomagają oczyścić podany kod z potencjalnych podatności na XSS, zwłaszcza jeżeli pozwalamy użytkownikom naszej strony na umieszczanie własnego kodu HTML na naszym serwerze</a:t>
            </a:r>
            <a:endParaRPr/>
          </a:p>
        </p:txBody>
      </p:sp>
      <p:sp>
        <p:nvSpPr>
          <p:cNvPr id="559" name="Google Shape;559;p46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Sanityzacja kodu</a:t>
            </a:r>
            <a:endParaRPr/>
          </a:p>
        </p:txBody>
      </p:sp>
      <p:pic>
        <p:nvPicPr>
          <p:cNvPr id="560" name="Google Shape;5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38" y="1492863"/>
            <a:ext cx="41052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Encoding polega na podmianie pewnych potencjalnie niebezpiecznych znaków na ich odpowiedniki, np zamiast “&lt;” użyjemy “%3C” lub “&amp;lt”. Dzięki temu wstrzyknięty kod będzie interpretowany przez serwer jako zwykły tekst.</a:t>
            </a:r>
            <a:endParaRPr/>
          </a:p>
        </p:txBody>
      </p:sp>
      <p:sp>
        <p:nvSpPr>
          <p:cNvPr id="567" name="Google Shape;567;p47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568" name="Google Shape;56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9" name="Google Shape;5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338" y="2218538"/>
            <a:ext cx="42195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75" y="3645927"/>
            <a:ext cx="7051100" cy="74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75" y="1803200"/>
            <a:ext cx="3922599" cy="8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850" y="4480175"/>
            <a:ext cx="5536564" cy="5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Podatność Cross-Site Scripting pozwala atakującemu wymusić na stronie wykonanie wprowadzonego skryptu. Taki skrypt następnie może być wykonywany przez przeglądarki innych użytkowników zaatakowanej strony.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XSS dzieli się na 4 rodzaje: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Stored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Reflected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DOM-Based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Mutation</a:t>
            </a:r>
            <a:endParaRPr/>
          </a:p>
        </p:txBody>
      </p:sp>
      <p:sp>
        <p:nvSpPr>
          <p:cNvPr id="324" name="Google Shape;324;p30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 czym polega podatność Cross-Site Scripting (XSS)?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8"/>
          <p:cNvSpPr txBox="1"/>
          <p:nvPr>
            <p:ph idx="1" type="body"/>
          </p:nvPr>
        </p:nvSpPr>
        <p:spPr>
          <a:xfrm>
            <a:off x="686550" y="940650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Aby ograniczyć miejsca, poprzez które użytkownik może wprowadzić własny input, warto zamiast textboxów użyć np. dropdownów (o ile to możliwe)</a:t>
            </a:r>
            <a:endParaRPr/>
          </a:p>
        </p:txBody>
      </p:sp>
      <p:sp>
        <p:nvSpPr>
          <p:cNvPr id="578" name="Google Shape;578;p48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Ograniczenie możliwosci wprowadzenia danych</a:t>
            </a:r>
            <a:endParaRPr/>
          </a:p>
        </p:txBody>
      </p:sp>
      <p:sp>
        <p:nvSpPr>
          <p:cNvPr id="579" name="Google Shape;57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75" y="2577975"/>
            <a:ext cx="2009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800" y="2081288"/>
            <a:ext cx="15049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9"/>
          <p:cNvSpPr txBox="1"/>
          <p:nvPr>
            <p:ph idx="1" type="body"/>
          </p:nvPr>
        </p:nvSpPr>
        <p:spPr>
          <a:xfrm>
            <a:off x="67907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Content-Security-Policy to mechanizm działający po stronie przeglądarki, pozwalający na stworzenie whitelisty dla zasobów działających po stronie użytkownika, dzięki czemu zostaną pobrane one tylko z zaufanych źródeł.</a:t>
            </a:r>
            <a:endParaRPr/>
          </a:p>
        </p:txBody>
      </p:sp>
      <p:sp>
        <p:nvSpPr>
          <p:cNvPr id="587" name="Google Shape;587;p49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Content-Security-Policy</a:t>
            </a:r>
            <a:endParaRPr/>
          </a:p>
        </p:txBody>
      </p:sp>
      <p:sp>
        <p:nvSpPr>
          <p:cNvPr id="588" name="Google Shape;58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9" name="Google Shape;5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25" y="2376488"/>
            <a:ext cx="58959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https://www.acunetix.com/blog/web-security-zone/mutation-xss-in-google-search/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4"/>
              </a:rPr>
              <a:t>https://samy.pl/myspace/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https://sekurak.pl/czym-jest-xss/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https://portswigger.net/web-security/cross-site-scripting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https://owasp.org/www-community/attacks/xss/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https://www.acunetix.com/vulnerabilities/web/cross-site-scripting/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https://cheatsheetseries.owasp.org/cheatsheets/Cross_Site_Scripting_Prevention_Cheat_Sheet.html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0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596" name="Google Shape;59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Kradzież plików cookies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Podmiana zawartości strony internetowej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Uruchomienie keyloggera w przeglądarce użytkownika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Przekierowanie użytkownika na inną stronę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Rozprzestrzenianie robaków</a:t>
            </a:r>
            <a:endParaRPr/>
          </a:p>
        </p:txBody>
      </p:sp>
      <p:sp>
        <p:nvSpPr>
          <p:cNvPr id="331" name="Google Shape;331;p31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Zagrożenia ataku XSS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</a:t>
            </a:r>
            <a:endParaRPr/>
          </a:p>
        </p:txBody>
      </p:sp>
      <p:sp>
        <p:nvSpPr>
          <p:cNvPr id="338" name="Google Shape;33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525" y="338175"/>
            <a:ext cx="340995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525" y="338175"/>
            <a:ext cx="3537274" cy="31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01022"/>
            <a:ext cx="9144001" cy="251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Słynne ataki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2787">
            <a:off x="-184250" y="1358650"/>
            <a:ext cx="5703651" cy="29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48759">
            <a:off x="4529425" y="2590925"/>
            <a:ext cx="40005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33920">
            <a:off x="3629975" y="64475"/>
            <a:ext cx="4584100" cy="23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 październiku 2005 roku, ponad milion użytkowników padło ofiarą Samy. Był to robak wykorzystujący podatność XSS na MySpace. Był on relatywnie nieszkodliwy, a jego działanie polegało na umieszczeniu na profilu ofiary tekstu “but most of all, samy is my hero” oraz zreplikowanie się na profilu następnego użytkownika. </a:t>
            </a:r>
            <a:endParaRPr/>
          </a:p>
        </p:txBody>
      </p:sp>
      <p:sp>
        <p:nvSpPr>
          <p:cNvPr id="356" name="Google Shape;356;p34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Samy</a:t>
            </a:r>
            <a:endParaRPr/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4421"/>
            <a:ext cx="9144002" cy="151670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idx="1" type="body"/>
          </p:nvPr>
        </p:nvSpPr>
        <p:spPr>
          <a:xfrm>
            <a:off x="634125" y="832950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&lt;script&gt;...&lt;/script&gt;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&lt;img src=</a:t>
            </a:r>
            <a:r>
              <a:rPr i="1" lang="en">
                <a:solidFill>
                  <a:srgbClr val="980000"/>
                </a:solidFill>
              </a:rPr>
              <a:t>*nieistniejący adres*</a:t>
            </a:r>
            <a:r>
              <a:rPr lang="en"/>
              <a:t> onerror=’...’&gt;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Za pomocą wszelkich event handlerów, jak np. onload, onmouseover, itd.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SemiBold"/>
                <a:ea typeface="Oswald SemiBold"/>
                <a:cs typeface="Oswald SemiBold"/>
                <a:sym typeface="Oswald SemiBold"/>
              </a:rPr>
              <a:t>Jak wywoływać skrypty w HTML?</a:t>
            </a:r>
            <a:endParaRPr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25" y="1872800"/>
            <a:ext cx="8345951" cy="1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Jak to wygląda?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2" name="Google Shape;3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00" y="1172525"/>
            <a:ext cx="19621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600" y="3069650"/>
            <a:ext cx="21145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 txBox="1"/>
          <p:nvPr/>
        </p:nvSpPr>
        <p:spPr>
          <a:xfrm>
            <a:off x="3260050" y="2563575"/>
            <a:ext cx="416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Gdy payload to:</a:t>
            </a:r>
            <a:br>
              <a:rPr lang="en">
                <a:latin typeface="DM Sans"/>
                <a:ea typeface="DM Sans"/>
                <a:cs typeface="DM Sans"/>
                <a:sym typeface="DM Sans"/>
              </a:rPr>
            </a:br>
            <a:r>
              <a:rPr i="1" lang="en" sz="1100">
                <a:latin typeface="DM Sans"/>
                <a:ea typeface="DM Sans"/>
                <a:cs typeface="DM Sans"/>
                <a:sym typeface="DM Sans"/>
              </a:rPr>
              <a:t>“&gt;&lt;script&gt;alert(1)&lt;/script&gt;</a:t>
            </a:r>
            <a:endParaRPr i="1" sz="1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50" y="1930175"/>
            <a:ext cx="6644198" cy="4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75" y="4078838"/>
            <a:ext cx="8839200" cy="30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XSS pozwala atakującemu na umieszczenie złośliwego skryptu na serwerze. Podczas każdej wizyty, serwer wysyła użytkownikom kod wraz ze złośliwym skryptem.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Przykład: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 2014 roku Tweety pisane poprzez TweetDecka nie były poddawane filtrowaniu. Przez to przeoczenie dało się na serwerach Twittera umieszczać skrypty wykonywane przez przeglądarkę każdego użytkownika kto takiego tweeta wyświetli.</a:t>
            </a:r>
            <a:endParaRPr/>
          </a:p>
        </p:txBody>
      </p:sp>
      <p:sp>
        <p:nvSpPr>
          <p:cNvPr id="383" name="Google Shape;383;p37"/>
          <p:cNvSpPr txBox="1"/>
          <p:nvPr>
            <p:ph type="title"/>
          </p:nvPr>
        </p:nvSpPr>
        <p:spPr>
          <a:xfrm>
            <a:off x="494125" y="338175"/>
            <a:ext cx="7968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XSS (Persistent)</a:t>
            </a:r>
            <a:endParaRPr/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20" y="2663000"/>
            <a:ext cx="3612025" cy="22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