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7" r:id="rId5"/>
    <p:sldId id="269" r:id="rId6"/>
    <p:sldId id="268" r:id="rId7"/>
    <p:sldId id="270" r:id="rId8"/>
    <p:sldId id="259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>
        <p:scale>
          <a:sx n="33" d="100"/>
          <a:sy n="33" d="100"/>
        </p:scale>
        <p:origin x="1984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00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8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1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08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77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7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7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88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164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118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2693673-12CE-40B8-B5F9-AB68F6D65A67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F1C9570-9E4F-4E05-A1E8-D057A11E68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B80A51-3224-4134-8413-79708750D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C6BB88-5524-41E6-8092-5F71A0FE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A1C36C-0CCE-4EF8-B411-E7A825801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F84E76-6B9F-CDA7-EB70-1E89F771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0" y="4644803"/>
            <a:ext cx="10694388" cy="11515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Design &amp; Build</a:t>
            </a:r>
            <a:br>
              <a:rPr lang="en-US" altLang="zh-CN" sz="6000" b="1" dirty="0">
                <a:solidFill>
                  <a:srgbClr val="FFFFFF"/>
                </a:solidFill>
              </a:rPr>
            </a:br>
            <a:r>
              <a:rPr lang="en-US" altLang="zh-CN" sz="6000" b="1" dirty="0">
                <a:solidFill>
                  <a:srgbClr val="FFFFFF"/>
                </a:solidFill>
              </a:rPr>
              <a:t>Group 9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6B018B-200A-4092-0FAA-5510627A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060" y="5480185"/>
            <a:ext cx="10694388" cy="3811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endParaRPr lang="en-US" altLang="zh-CN" spc="80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34DD54-60CA-AB1F-7F35-8E0C3D21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06" y="456748"/>
            <a:ext cx="4667691" cy="242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5329F3-3B48-98C7-6982-7C11D930E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77" y="1282320"/>
            <a:ext cx="2658729" cy="107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456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581F6-1DF0-2F79-B6BA-AF59D0C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10074926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Thanks for</a:t>
            </a:r>
            <a:br>
              <a:rPr lang="en-US" altLang="zh-CN" sz="4400" dirty="0"/>
            </a:br>
            <a:r>
              <a:rPr lang="en-US" altLang="zh-CN" sz="4400" dirty="0"/>
              <a:t>Listening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CBBBE-ECF0-E8A5-F38E-755688C7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117" y="0"/>
            <a:ext cx="2673596" cy="13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C6BC2-E9E2-4780-8A41-064073CD4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0450CF-22E9-4B1D-B146-30FEE770C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38079-1F65-476A-BC6C-F2D3BD268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40C935-D2D3-4F63-A4DA-CD768BB3F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8D8045-0F80-4964-B591-0D599AB42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8A5889-0EE6-4E19-98FE-29F79E987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0FE4C3-64BE-4A2B-818D-4D844793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670D04-30D8-487E-A3F4-0655E4801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A856DE3-B9AB-43F7-A80F-CB9F149A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b="1" cap="all" spc="-100" dirty="0">
                <a:solidFill>
                  <a:srgbClr val="FFFFFF"/>
                </a:solidFill>
              </a:rPr>
              <a:t>1.</a:t>
            </a:r>
            <a:br>
              <a:rPr lang="en-US" altLang="zh-CN" b="1" cap="all" spc="-100" dirty="0">
                <a:solidFill>
                  <a:srgbClr val="FFFFFF"/>
                </a:solidFill>
              </a:rPr>
            </a:br>
            <a:r>
              <a:rPr lang="en-US" altLang="zh-CN" b="1" cap="all" spc="-100" dirty="0">
                <a:solidFill>
                  <a:srgbClr val="FFFFFF"/>
                </a:solidFill>
              </a:rPr>
              <a:t>Home</a:t>
            </a:r>
            <a:br>
              <a:rPr lang="en-US" altLang="zh-CN" b="1" cap="all" spc="-100" dirty="0">
                <a:solidFill>
                  <a:srgbClr val="FFFFFF"/>
                </a:solidFill>
              </a:rPr>
            </a:br>
            <a:r>
              <a:rPr lang="en-US" altLang="zh-CN" b="1" cap="all" spc="-100" dirty="0">
                <a:solidFill>
                  <a:srgbClr val="FFFFFF"/>
                </a:solidFill>
              </a:rPr>
              <a:t>page</a:t>
            </a:r>
            <a:br>
              <a:rPr lang="en-US" altLang="zh-CN" b="1" cap="all" spc="-100" dirty="0">
                <a:solidFill>
                  <a:srgbClr val="FFFFFF"/>
                </a:solidFill>
              </a:rPr>
            </a:br>
            <a:r>
              <a:rPr lang="en-US" altLang="zh-CN" b="1" cap="all" spc="-100" dirty="0">
                <a:solidFill>
                  <a:srgbClr val="FFFFFF"/>
                </a:solidFill>
              </a:rPr>
              <a:t>(website)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4B154C-0A60-41BF-B149-21BD6D9B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C1BCB1-67D2-4359-8F92-3A69D16DD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00E080-59F0-4F83-B2C9-C7330EFDF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506867-1785-46B5-8ECF-33F482D0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8D164DC-E2F3-CBA2-C68C-95364E32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99" y="1282320"/>
            <a:ext cx="7867210" cy="44056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A8A2B6-6C82-4F71-BD0A-2E57CD231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5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546"/>
            <a:ext cx="4861009" cy="1281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cap="all" spc="-100" dirty="0">
                <a:solidFill>
                  <a:schemeClr val="bg2">
                    <a:lumMod val="25000"/>
                  </a:schemeClr>
                </a:solidFill>
              </a:rPr>
              <a:t>enrollment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5927C0-87D2-DB32-CDD6-0FB95DF185EA}"/>
              </a:ext>
            </a:extLst>
          </p:cNvPr>
          <p:cNvSpPr txBox="1"/>
          <p:nvPr/>
        </p:nvSpPr>
        <p:spPr>
          <a:xfrm>
            <a:off x="505899" y="1934661"/>
            <a:ext cx="47656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Creating an account;</a:t>
            </a:r>
          </a:p>
          <a:p>
            <a:r>
              <a:rPr lang="en-US" altLang="zh-CN" sz="2400" dirty="0"/>
              <a:t>Choosing the type of account;</a:t>
            </a:r>
          </a:p>
          <a:p>
            <a:r>
              <a:rPr lang="en-US" altLang="zh-CN" sz="2400" dirty="0"/>
              <a:t>Checking privacy policy and service agreement;</a:t>
            </a:r>
          </a:p>
          <a:p>
            <a:r>
              <a:rPr lang="en-US" altLang="zh-CN" sz="2400" dirty="0"/>
              <a:t>Returning to the login page automatically after enrollment.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A02B9-1586-DEB4-6632-4AED1040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717" y="1467087"/>
            <a:ext cx="6289040" cy="3514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91C779-67BC-24DB-4681-3B37D95D4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143" y="42279"/>
            <a:ext cx="1667857" cy="8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7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89" y="475922"/>
            <a:ext cx="4861009" cy="128175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3000"/>
              </a:lnSpc>
            </a:pPr>
            <a:r>
              <a:rPr lang="en-US" altLang="zh-CN" cap="all" spc="-100" dirty="0">
                <a:solidFill>
                  <a:schemeClr val="bg2">
                    <a:lumMod val="25000"/>
                  </a:schemeClr>
                </a:solidFill>
              </a:rPr>
              <a:t>Login &amp; logout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5927C0-87D2-DB32-CDD6-0FB95DF185EA}"/>
              </a:ext>
            </a:extLst>
          </p:cNvPr>
          <p:cNvSpPr txBox="1"/>
          <p:nvPr/>
        </p:nvSpPr>
        <p:spPr>
          <a:xfrm>
            <a:off x="821690" y="2631347"/>
            <a:ext cx="476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Prompts in every input box;</a:t>
            </a:r>
          </a:p>
          <a:p>
            <a:r>
              <a:rPr lang="en-US" altLang="zh-CN" sz="2400" dirty="0"/>
              <a:t>New prompts appear if invalid inputs are entered.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1C779-67BC-24DB-4681-3B37D95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43" y="42279"/>
            <a:ext cx="1667857" cy="867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50C9D5E-7827-637A-1FD2-376B1D29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7677"/>
            <a:ext cx="5274310" cy="294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79" y="394642"/>
            <a:ext cx="10445439" cy="1281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cap="all" spc="-100" dirty="0">
                <a:solidFill>
                  <a:schemeClr val="bg2">
                    <a:lumMod val="25000"/>
                  </a:schemeClr>
                </a:solidFill>
              </a:rPr>
              <a:t>to connect the robot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1C779-67BC-24DB-4681-3B37D95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43" y="42279"/>
            <a:ext cx="1667857" cy="867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B17BD7-4F1C-56CF-FF01-73AEB307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7" t="20134" r="24821" b="44225"/>
          <a:stretch/>
        </p:blipFill>
        <p:spPr>
          <a:xfrm>
            <a:off x="957257" y="1555155"/>
            <a:ext cx="4585694" cy="16342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D33279-A071-6652-5722-BBB3915697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" t="22940" r="3646" b="1323"/>
          <a:stretch/>
        </p:blipFill>
        <p:spPr bwMode="auto">
          <a:xfrm>
            <a:off x="957257" y="3429000"/>
            <a:ext cx="6689423" cy="295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3A04CD0-A7BF-14DA-9A1C-93D2FFADF8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352" r="25728" b="44558"/>
          <a:stretch/>
        </p:blipFill>
        <p:spPr>
          <a:xfrm>
            <a:off x="8037518" y="2431407"/>
            <a:ext cx="3412802" cy="24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7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280" y="475922"/>
            <a:ext cx="8138160" cy="1281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cap="all" spc="-100" dirty="0">
                <a:solidFill>
                  <a:schemeClr val="bg2">
                    <a:lumMod val="25000"/>
                  </a:schemeClr>
                </a:solidFill>
              </a:rPr>
              <a:t>Exploration history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5927C0-87D2-DB32-CDD6-0FB95DF185EA}"/>
              </a:ext>
            </a:extLst>
          </p:cNvPr>
          <p:cNvSpPr txBox="1"/>
          <p:nvPr/>
        </p:nvSpPr>
        <p:spPr>
          <a:xfrm>
            <a:off x="665365" y="2579160"/>
            <a:ext cx="6182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Sorting out by:</a:t>
            </a:r>
          </a:p>
          <a:p>
            <a:r>
              <a:rPr lang="en-US" altLang="zh-CN" sz="2400" dirty="0"/>
              <a:t>Number of Treasures</a:t>
            </a:r>
          </a:p>
          <a:p>
            <a:r>
              <a:rPr lang="en-US" altLang="zh-CN" sz="2400" dirty="0"/>
              <a:t>Time of Exploration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1C779-67BC-24DB-4681-3B37D95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43" y="42279"/>
            <a:ext cx="1667857" cy="867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EFF2B6-EE8E-8EF1-ADBA-B1C8E8793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86" y="1757677"/>
            <a:ext cx="7065298" cy="39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0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5F38F-1CCF-28FC-5D71-5DE222CB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280" y="475922"/>
            <a:ext cx="8138160" cy="12817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altLang="zh-CN" cap="all" spc="-100" dirty="0">
                <a:solidFill>
                  <a:schemeClr val="bg2">
                    <a:lumMod val="25000"/>
                  </a:schemeClr>
                </a:solidFill>
              </a:rPr>
              <a:t>Exploration page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5927C0-87D2-DB32-CDD6-0FB95DF185EA}"/>
              </a:ext>
            </a:extLst>
          </p:cNvPr>
          <p:cNvSpPr txBox="1"/>
          <p:nvPr/>
        </p:nvSpPr>
        <p:spPr>
          <a:xfrm>
            <a:off x="334625" y="1757677"/>
            <a:ext cx="47656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Displaying pictures of treasures and time of exploration;</a:t>
            </a:r>
          </a:p>
          <a:p>
            <a:r>
              <a:rPr lang="en-US" altLang="zh-CN" sz="2400" dirty="0"/>
              <a:t>Clicking on the “Exploration completed” to record the time;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91C779-67BC-24DB-4681-3B37D95D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143" y="42279"/>
            <a:ext cx="1667857" cy="867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1D637-588B-0711-7DC6-0EDA620D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972" y="1438797"/>
            <a:ext cx="6551625" cy="36615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25ABD0-30D9-2C5A-012A-6631F6A21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74" t="50000" r="39795" b="15184"/>
          <a:stretch/>
        </p:blipFill>
        <p:spPr>
          <a:xfrm>
            <a:off x="2372103" y="4015549"/>
            <a:ext cx="4689238" cy="23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581F6-1DF0-2F79-B6BA-AF59D0C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2.</a:t>
            </a:r>
            <a:br>
              <a:rPr lang="en-US" altLang="zh-CN" sz="4400" b="1" dirty="0"/>
            </a:br>
            <a:r>
              <a:rPr lang="en-US" altLang="zh-CN" sz="4400" b="1" dirty="0"/>
              <a:t>About</a:t>
            </a:r>
            <a:br>
              <a:rPr lang="en-US" altLang="zh-CN" sz="4400" b="1" dirty="0"/>
            </a:br>
            <a:r>
              <a:rPr lang="en-US" altLang="zh-CN" sz="4400" b="1" dirty="0"/>
              <a:t>the</a:t>
            </a:r>
            <a:br>
              <a:rPr lang="en-US" altLang="zh-CN" sz="4400" b="1" dirty="0"/>
            </a:br>
            <a:r>
              <a:rPr lang="en-US" altLang="zh-CN" sz="4400" b="1" dirty="0"/>
              <a:t>Object Detection Software</a:t>
            </a:r>
            <a:endParaRPr lang="zh-CN" altLang="en-US" sz="4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CBBBE-ECF0-E8A5-F38E-755688C7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251" y="-4810"/>
            <a:ext cx="1985461" cy="103244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63F610-C787-119F-0054-0D295A5CA637}"/>
              </a:ext>
            </a:extLst>
          </p:cNvPr>
          <p:cNvSpPr/>
          <p:nvPr/>
        </p:nvSpPr>
        <p:spPr>
          <a:xfrm>
            <a:off x="5257675" y="405654"/>
            <a:ext cx="2673595" cy="62926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 Setup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CEAEA18-CCE8-6864-AE2E-8F0F8D7DDF3D}"/>
              </a:ext>
            </a:extLst>
          </p:cNvPr>
          <p:cNvSpPr/>
          <p:nvPr/>
        </p:nvSpPr>
        <p:spPr>
          <a:xfrm>
            <a:off x="5304768" y="5269838"/>
            <a:ext cx="2673595" cy="62926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Results Storage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A9E40E-660A-9DF4-907E-307A0E1B0B4C}"/>
              </a:ext>
            </a:extLst>
          </p:cNvPr>
          <p:cNvSpPr/>
          <p:nvPr/>
        </p:nvSpPr>
        <p:spPr>
          <a:xfrm>
            <a:off x="5257675" y="1865644"/>
            <a:ext cx="4695804" cy="62926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Collection and Annotation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81C6642-62C4-20C5-9C57-34DF27027314}"/>
              </a:ext>
            </a:extLst>
          </p:cNvPr>
          <p:cNvSpPr/>
          <p:nvPr/>
        </p:nvSpPr>
        <p:spPr>
          <a:xfrm>
            <a:off x="5304768" y="3920678"/>
            <a:ext cx="2673595" cy="62926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 Training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8850A8-11A7-15F5-D69A-80E7BC70459D}"/>
              </a:ext>
            </a:extLst>
          </p:cNvPr>
          <p:cNvSpPr txBox="1"/>
          <p:nvPr/>
        </p:nvSpPr>
        <p:spPr>
          <a:xfrm>
            <a:off x="5304768" y="5933323"/>
            <a:ext cx="524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Saving the model's detection results in the form of text files (.txt).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4E4611-7A54-D075-727A-F571F3AC220A}"/>
              </a:ext>
            </a:extLst>
          </p:cNvPr>
          <p:cNvSpPr txBox="1"/>
          <p:nvPr/>
        </p:nvSpPr>
        <p:spPr>
          <a:xfrm>
            <a:off x="5304768" y="4725224"/>
            <a:ext cx="639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Using the prepared dataset to train the YOLOv8 model.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C8AFA2-1100-38D5-946E-5829EE66A45C}"/>
              </a:ext>
            </a:extLst>
          </p:cNvPr>
          <p:cNvSpPr txBox="1"/>
          <p:nvPr/>
        </p:nvSpPr>
        <p:spPr>
          <a:xfrm>
            <a:off x="5257675" y="1152195"/>
            <a:ext cx="6255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Downloading the YOLOv8 version and creating a virtual environment using </a:t>
            </a:r>
            <a:r>
              <a:rPr lang="en-US" altLang="zh-CN" dirty="0" err="1"/>
              <a:t>Conda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6DE13C-EF9F-BD2E-5F5E-ACB17528287C}"/>
              </a:ext>
            </a:extLst>
          </p:cNvPr>
          <p:cNvSpPr txBox="1"/>
          <p:nvPr/>
        </p:nvSpPr>
        <p:spPr>
          <a:xfrm>
            <a:off x="5304768" y="2841523"/>
            <a:ext cx="5068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Downloading over 2000 images online;</a:t>
            </a:r>
          </a:p>
          <a:p>
            <a:r>
              <a:rPr lang="en-US" altLang="zh-CN" dirty="0"/>
              <a:t>Using the labeling tool, </a:t>
            </a:r>
            <a:r>
              <a:rPr lang="en-US" altLang="zh-CN" dirty="0" err="1"/>
              <a:t>LabelImg</a:t>
            </a:r>
            <a:r>
              <a:rPr lang="en-US" altLang="zh-CN" dirty="0"/>
              <a:t>, to annotate each image.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34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3581F6-1DF0-2F79-B6BA-AF59D0CD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/>
              <a:t>3.</a:t>
            </a:r>
            <a:br>
              <a:rPr lang="en-US" altLang="zh-CN" sz="4400" b="1" dirty="0"/>
            </a:br>
            <a:r>
              <a:rPr lang="en-US" altLang="zh-CN" sz="4400" b="1" dirty="0"/>
              <a:t>About</a:t>
            </a:r>
            <a:br>
              <a:rPr lang="en-US" altLang="zh-CN" sz="4400" b="1" dirty="0"/>
            </a:br>
            <a:r>
              <a:rPr lang="en-US" altLang="zh-CN" sz="4400" b="1" dirty="0"/>
              <a:t>the</a:t>
            </a:r>
            <a:br>
              <a:rPr lang="en-US" altLang="zh-CN" sz="4400" b="1" dirty="0"/>
            </a:br>
            <a:r>
              <a:rPr lang="en-US" altLang="zh-CN" sz="4400" b="1" dirty="0"/>
              <a:t>Robot</a:t>
            </a:r>
            <a:endParaRPr lang="zh-CN" altLang="en-US" sz="4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6103F1-4430-BF15-39E1-DE0315BCC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altLang="zh-CN" sz="2800" dirty="0"/>
              <a:t>Exploring the maze;</a:t>
            </a:r>
          </a:p>
          <a:p>
            <a:r>
              <a:rPr lang="en-US" altLang="zh-CN" sz="2800" dirty="0"/>
              <a:t>Returning to the starting position;</a:t>
            </a:r>
          </a:p>
          <a:p>
            <a:r>
              <a:rPr lang="en-US" altLang="zh-CN" sz="2800" dirty="0"/>
              <a:t>Transmitting parameters to the website;</a:t>
            </a:r>
          </a:p>
          <a:p>
            <a:r>
              <a:rPr lang="en-US" altLang="zh-CN" sz="2800" dirty="0"/>
              <a:t>Transmitting video to the object detection algorithm to recognize the treasure in real time;</a:t>
            </a:r>
          </a:p>
          <a:p>
            <a:r>
              <a:rPr lang="en-US" altLang="zh-CN" sz="2800" dirty="0"/>
              <a:t>Generating the route as a picture after exploration.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CBBBE-ECF0-E8A5-F38E-755688C7D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19" y="0"/>
            <a:ext cx="2219394" cy="115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2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135</TotalTime>
  <Words>226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肥皂</vt:lpstr>
      <vt:lpstr>Design &amp; Build Group 9</vt:lpstr>
      <vt:lpstr>1. Home page (website)</vt:lpstr>
      <vt:lpstr>enrollment</vt:lpstr>
      <vt:lpstr>Login &amp; logout</vt:lpstr>
      <vt:lpstr>to connect the robot</vt:lpstr>
      <vt:lpstr>Exploration history</vt:lpstr>
      <vt:lpstr>Exploration page</vt:lpstr>
      <vt:lpstr>2. About the Object Detection Software</vt:lpstr>
      <vt:lpstr>3. About the Robot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Xinrui Yao</dc:creator>
  <cp:lastModifiedBy>Xinrui Yao</cp:lastModifiedBy>
  <cp:revision>23</cp:revision>
  <dcterms:created xsi:type="dcterms:W3CDTF">2023-10-10T14:24:00Z</dcterms:created>
  <dcterms:modified xsi:type="dcterms:W3CDTF">2023-10-10T16:42:39Z</dcterms:modified>
</cp:coreProperties>
</file>