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59" r:id="rId3"/>
    <p:sldId id="258" r:id="rId4"/>
    <p:sldId id="263" r:id="rId5"/>
    <p:sldId id="264" r:id="rId6"/>
    <p:sldId id="265" r:id="rId7"/>
    <p:sldId id="266" r:id="rId8"/>
    <p:sldId id="267" r:id="rId9"/>
    <p:sldId id="269" r:id="rId10"/>
    <p:sldId id="271" r:id="rId11"/>
    <p:sldId id="268" r:id="rId12"/>
    <p:sldId id="270" r:id="rId13"/>
    <p:sldId id="287" r:id="rId14"/>
    <p:sldId id="288" r:id="rId15"/>
    <p:sldId id="290" r:id="rId16"/>
    <p:sldId id="289" r:id="rId17"/>
    <p:sldId id="272" r:id="rId18"/>
    <p:sldId id="273" r:id="rId19"/>
    <p:sldId id="274" r:id="rId20"/>
    <p:sldId id="276" r:id="rId21"/>
    <p:sldId id="277" r:id="rId22"/>
    <p:sldId id="278" r:id="rId23"/>
    <p:sldId id="279" r:id="rId24"/>
    <p:sldId id="282" r:id="rId25"/>
    <p:sldId id="284" r:id="rId26"/>
    <p:sldId id="283" r:id="rId27"/>
    <p:sldId id="285" r:id="rId28"/>
    <p:sldId id="286" r:id="rId29"/>
    <p:sldId id="281" r:id="rId30"/>
    <p:sldId id="280" r:id="rId3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1" autoAdjust="0"/>
    <p:restoredTop sz="94660"/>
  </p:normalViewPr>
  <p:slideViewPr>
    <p:cSldViewPr>
      <p:cViewPr varScale="1">
        <p:scale>
          <a:sx n="106" d="100"/>
          <a:sy n="106" d="100"/>
        </p:scale>
        <p:origin x="172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46A13-E311-44CE-86C1-E19A69638BC7}" type="datetimeFigureOut">
              <a:rPr lang="ru-RU" smtClean="0"/>
              <a:pPr/>
              <a:t>07.02.2020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21327D-DA6A-4A53-994B-F519A7636D16}" type="slidenum">
              <a:rPr lang="ru-RU" smtClean="0"/>
              <a:pPr/>
              <a:t>‹#›</a:t>
            </a:fld>
            <a:endParaRPr lang="ru-RU"/>
          </a:p>
        </p:txBody>
      </p:sp>
    </p:spTree>
    <p:extLst>
      <p:ext uri="{BB962C8B-B14F-4D97-AF65-F5344CB8AC3E}">
        <p14:creationId xmlns:p14="http://schemas.microsoft.com/office/powerpoint/2010/main" val="1204710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3521327D-DA6A-4A53-994B-F519A7636D16}"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21327D-DA6A-4A53-994B-F519A7636D16}" type="slidenum">
              <a:rPr lang="ru-RU" smtClean="0"/>
              <a:pPr/>
              <a:t>21</a:t>
            </a:fld>
            <a:endParaRPr lang="ru-RU"/>
          </a:p>
        </p:txBody>
      </p:sp>
    </p:spTree>
    <p:extLst>
      <p:ext uri="{BB962C8B-B14F-4D97-AF65-F5344CB8AC3E}">
        <p14:creationId xmlns:p14="http://schemas.microsoft.com/office/powerpoint/2010/main" val="3074813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914400" y="1524000"/>
            <a:ext cx="7623175" cy="1752600"/>
          </a:xfrm>
        </p:spPr>
        <p:txBody>
          <a:bodyPr/>
          <a:lstStyle>
            <a:lvl1pPr>
              <a:defRPr sz="5000">
                <a:latin typeface="+mn-lt"/>
              </a:defRPr>
            </a:lvl1pPr>
          </a:lstStyle>
          <a:p>
            <a:r>
              <a:rPr lang="ru-RU" altLang="en-US" dirty="0"/>
              <a:t>Образец заголовка</a:t>
            </a:r>
          </a:p>
        </p:txBody>
      </p:sp>
      <p:sp>
        <p:nvSpPr>
          <p:cNvPr id="819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ru-RU" altLang="en-US"/>
              <a:t>Образец подзаголовка</a:t>
            </a:r>
          </a:p>
        </p:txBody>
      </p:sp>
      <p:sp>
        <p:nvSpPr>
          <p:cNvPr id="8196" name="Rectangle 4"/>
          <p:cNvSpPr>
            <a:spLocks noGrp="1" noChangeArrowheads="1"/>
          </p:cNvSpPr>
          <p:nvPr>
            <p:ph type="dt" sz="half" idx="2"/>
          </p:nvPr>
        </p:nvSpPr>
        <p:spPr/>
        <p:txBody>
          <a:bodyPr/>
          <a:lstStyle>
            <a:lvl1pPr>
              <a:defRPr>
                <a:latin typeface="+mn-lt"/>
              </a:defRPr>
            </a:lvl1pPr>
          </a:lstStyle>
          <a:p>
            <a:fld id="{863771B8-D31F-4A0E-BAB5-27A24C8769EF}" type="datetime1">
              <a:rPr lang="ru-RU" smtClean="0"/>
              <a:pPr/>
              <a:t>07.02.2020</a:t>
            </a:fld>
            <a:endParaRPr lang="ru-RU" dirty="0"/>
          </a:p>
        </p:txBody>
      </p:sp>
      <p:sp>
        <p:nvSpPr>
          <p:cNvPr id="8197" name="Rectangle 5"/>
          <p:cNvSpPr>
            <a:spLocks noGrp="1" noChangeArrowheads="1"/>
          </p:cNvSpPr>
          <p:nvPr>
            <p:ph type="ftr" sz="quarter" idx="3"/>
          </p:nvPr>
        </p:nvSpPr>
        <p:spPr>
          <a:xfrm>
            <a:off x="3124200" y="6243638"/>
            <a:ext cx="2895600" cy="457200"/>
          </a:xfrm>
        </p:spPr>
        <p:txBody>
          <a:bodyPr/>
          <a:lstStyle>
            <a:lvl1pPr>
              <a:defRPr>
                <a:latin typeface="+mn-lt"/>
              </a:defRPr>
            </a:lvl1pPr>
          </a:lstStyle>
          <a:p>
            <a:endParaRPr lang="ru-RU" dirty="0"/>
          </a:p>
        </p:txBody>
      </p:sp>
      <p:sp>
        <p:nvSpPr>
          <p:cNvPr id="8198" name="Rectangle 6"/>
          <p:cNvSpPr>
            <a:spLocks noGrp="1" noChangeArrowheads="1"/>
          </p:cNvSpPr>
          <p:nvPr>
            <p:ph type="sldNum" sz="quarter" idx="4"/>
          </p:nvPr>
        </p:nvSpPr>
        <p:spPr/>
        <p:txBody>
          <a:bodyPr/>
          <a:lstStyle>
            <a:lvl1pPr>
              <a:defRPr>
                <a:latin typeface="+mn-lt"/>
              </a:defRPr>
            </a:lvl1pPr>
          </a:lstStyle>
          <a:p>
            <a:fld id="{89BF1683-A66A-46E9-B983-53F8D6ED2DEA}" type="slidenum">
              <a:rPr lang="ru-RU" smtClean="0"/>
              <a:pPr/>
              <a:t>‹#›</a:t>
            </a:fld>
            <a:endParaRPr lang="ru-RU" dirty="0"/>
          </a:p>
        </p:txBody>
      </p:sp>
      <p:sp>
        <p:nvSpPr>
          <p:cNvPr id="8199"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ru-RU"/>
          </a:p>
        </p:txBody>
      </p:sp>
      <p:sp>
        <p:nvSpPr>
          <p:cNvPr id="8200"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CEBB5092-9559-45B2-BF54-F4CE3A227C9F}" type="datetime1">
              <a:rPr lang="ru-RU" smtClean="0"/>
              <a:pPr/>
              <a:t>07.02.2020</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9BF1683-A66A-46E9-B983-53F8D6ED2DE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7813"/>
            <a:ext cx="2057400" cy="5853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7813"/>
            <a:ext cx="6019800" cy="5853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fld id="{B5437645-D359-425B-9091-48ED5D330197}" type="datetime1">
              <a:rPr lang="ru-RU" smtClean="0"/>
              <a:pPr/>
              <a:t>07.02.2020</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9BF1683-A66A-46E9-B983-53F8D6ED2DE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atin typeface="+mn-lt"/>
              </a:defRPr>
            </a:lvl1pPr>
          </a:lstStyle>
          <a:p>
            <a:r>
              <a:rPr lang="ru-RU" dirty="0"/>
              <a:t>Образец заголовка</a:t>
            </a:r>
          </a:p>
        </p:txBody>
      </p:sp>
      <p:sp>
        <p:nvSpPr>
          <p:cNvPr id="3" name="Содержимое 2"/>
          <p:cNvSpPr>
            <a:spLocks noGrp="1"/>
          </p:cNvSpPr>
          <p:nvPr>
            <p:ph idx="1"/>
          </p:nvPr>
        </p:nvSpPr>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lvl1pPr>
              <a:defRPr>
                <a:latin typeface="+mn-lt"/>
              </a:defRPr>
            </a:lvl1pPr>
          </a:lstStyle>
          <a:p>
            <a:fld id="{DF886FA1-1DD2-4423-AB05-AF0DD4FDE0FB}" type="datetime1">
              <a:rPr lang="ru-RU" smtClean="0"/>
              <a:pPr/>
              <a:t>07.02.2020</a:t>
            </a:fld>
            <a:endParaRPr lang="ru-RU" dirty="0"/>
          </a:p>
        </p:txBody>
      </p:sp>
      <p:sp>
        <p:nvSpPr>
          <p:cNvPr id="5" name="Нижний колонтитул 4"/>
          <p:cNvSpPr>
            <a:spLocks noGrp="1"/>
          </p:cNvSpPr>
          <p:nvPr>
            <p:ph type="ftr" sz="quarter" idx="11"/>
          </p:nvPr>
        </p:nvSpPr>
        <p:spPr/>
        <p:txBody>
          <a:bodyPr/>
          <a:lstStyle>
            <a:lvl1pPr>
              <a:defRPr>
                <a:latin typeface="+mn-lt"/>
              </a:defRPr>
            </a:lvl1pPr>
          </a:lstStyle>
          <a:p>
            <a:endParaRPr lang="ru-RU" dirty="0"/>
          </a:p>
        </p:txBody>
      </p:sp>
      <p:sp>
        <p:nvSpPr>
          <p:cNvPr id="6" name="Номер слайда 5"/>
          <p:cNvSpPr>
            <a:spLocks noGrp="1"/>
          </p:cNvSpPr>
          <p:nvPr>
            <p:ph type="sldNum" sz="quarter" idx="12"/>
          </p:nvPr>
        </p:nvSpPr>
        <p:spPr/>
        <p:txBody>
          <a:bodyPr/>
          <a:lstStyle>
            <a:lvl1pPr>
              <a:defRPr>
                <a:latin typeface="+mn-lt"/>
              </a:defRPr>
            </a:lvl1pPr>
          </a:lstStyle>
          <a:p>
            <a:fld id="{89BF1683-A66A-46E9-B983-53F8D6ED2DEA}"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fld id="{C63774DF-6B2D-46D9-AE97-87B12667FE7F}" type="datetime1">
              <a:rPr lang="ru-RU" smtClean="0"/>
              <a:pPr/>
              <a:t>07.02.2020</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89BF1683-A66A-46E9-B983-53F8D6ED2DEA}" type="slidenum">
              <a:rPr lang="ru-RU" smtClean="0"/>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fld id="{9093F87B-F169-4890-89C4-2BFDB0C3B2E7}" type="datetime1">
              <a:rPr lang="ru-RU" smtClean="0"/>
              <a:pPr/>
              <a:t>07.02.2020</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9BF1683-A66A-46E9-B983-53F8D6ED2DE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fld id="{E866E606-4A4A-48D7-AE66-EE40EFCD3666}" type="datetime1">
              <a:rPr lang="ru-RU" smtClean="0"/>
              <a:pPr/>
              <a:t>07.02.2020</a:t>
            </a:fld>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89BF1683-A66A-46E9-B983-53F8D6ED2DE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fld id="{36E618B1-9DF9-4A29-8822-F6CC9CB598AE}" type="datetime1">
              <a:rPr lang="ru-RU" smtClean="0"/>
              <a:pPr/>
              <a:t>07.02.2020</a:t>
            </a:fld>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89BF1683-A66A-46E9-B983-53F8D6ED2DE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04A4C04F-2F6E-4459-B3D3-30CFC7DD16A9}" type="datetime1">
              <a:rPr lang="ru-RU" smtClean="0"/>
              <a:pPr/>
              <a:t>07.02.2020</a:t>
            </a:fld>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89BF1683-A66A-46E9-B983-53F8D6ED2DE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fld id="{D2DC66DC-1512-4632-84BC-664EC8E9D6E8}" type="datetime1">
              <a:rPr lang="ru-RU" smtClean="0"/>
              <a:pPr/>
              <a:t>07.02.2020</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9BF1683-A66A-46E9-B983-53F8D6ED2DE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fld id="{B8D7CA34-0419-43CB-B29B-628325AEA8E8}" type="datetime1">
              <a:rPr lang="ru-RU" smtClean="0"/>
              <a:pPr/>
              <a:t>07.02.2020</a:t>
            </a:fld>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9BF1683-A66A-46E9-B983-53F8D6ED2DE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ltLang="en-US" dirty="0"/>
              <a:t>Образец заголовка</a:t>
            </a:r>
          </a:p>
        </p:txBody>
      </p:sp>
      <p:sp>
        <p:nvSpPr>
          <p:cNvPr id="717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ltLang="en-US"/>
              <a:t>Образец текста</a:t>
            </a:r>
          </a:p>
          <a:p>
            <a:pPr lvl="1"/>
            <a:r>
              <a:rPr lang="ru-RU" altLang="en-US"/>
              <a:t>Второй уровень</a:t>
            </a:r>
          </a:p>
          <a:p>
            <a:pPr lvl="2"/>
            <a:r>
              <a:rPr lang="ru-RU" altLang="en-US"/>
              <a:t>Третий уровень</a:t>
            </a:r>
          </a:p>
          <a:p>
            <a:pPr lvl="3"/>
            <a:r>
              <a:rPr lang="ru-RU" altLang="en-US"/>
              <a:t>Четвертый уровень</a:t>
            </a:r>
          </a:p>
          <a:p>
            <a:pPr lvl="4"/>
            <a:r>
              <a:rPr lang="ru-RU" altLang="en-US"/>
              <a:t>Пятый уровень</a:t>
            </a:r>
          </a:p>
        </p:txBody>
      </p:sp>
      <p:sp>
        <p:nvSpPr>
          <p:cNvPr id="717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n-lt"/>
              </a:defRPr>
            </a:lvl1pPr>
          </a:lstStyle>
          <a:p>
            <a:fld id="{F5F1BCEE-2D62-48F6-B794-20457E8BBC10}" type="datetime1">
              <a:rPr lang="ru-RU" smtClean="0"/>
              <a:pPr/>
              <a:t>07.02.2020</a:t>
            </a:fld>
            <a:endParaRPr lang="ru-RU" dirty="0"/>
          </a:p>
        </p:txBody>
      </p:sp>
      <p:sp>
        <p:nvSpPr>
          <p:cNvPr id="717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n-lt"/>
              </a:defRPr>
            </a:lvl1pPr>
          </a:lstStyle>
          <a:p>
            <a:endParaRPr lang="ru-RU" dirty="0"/>
          </a:p>
        </p:txBody>
      </p:sp>
      <p:sp>
        <p:nvSpPr>
          <p:cNvPr id="717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n-lt"/>
              </a:defRPr>
            </a:lvl1pPr>
          </a:lstStyle>
          <a:p>
            <a:fld id="{89BF1683-A66A-46E9-B983-53F8D6ED2DEA}" type="slidenum">
              <a:rPr lang="ru-RU" smtClean="0"/>
              <a:pPr/>
              <a:t>‹#›</a:t>
            </a:fld>
            <a:endParaRPr lang="ru-RU" dirty="0"/>
          </a:p>
        </p:txBody>
      </p:sp>
      <p:sp>
        <p:nvSpPr>
          <p:cNvPr id="717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ru-RU"/>
          </a:p>
        </p:txBody>
      </p:sp>
      <p:sp>
        <p:nvSpPr>
          <p:cNvPr id="717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fontAlgn="base" hangingPunct="1">
        <a:spcBef>
          <a:spcPct val="0"/>
        </a:spcBef>
        <a:spcAft>
          <a:spcPct val="0"/>
        </a:spcAft>
        <a:defRPr sz="4200">
          <a:solidFill>
            <a:schemeClr val="tx2"/>
          </a:solidFill>
          <a:latin typeface="+mn-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sz="4000" b="1" dirty="0">
                <a:latin typeface="+mn-lt"/>
              </a:rPr>
              <a:t>Методы программирования</a:t>
            </a:r>
          </a:p>
        </p:txBody>
      </p:sp>
      <p:sp>
        <p:nvSpPr>
          <p:cNvPr id="3" name="Подзаголовок 2"/>
          <p:cNvSpPr>
            <a:spLocks noGrp="1"/>
          </p:cNvSpPr>
          <p:nvPr>
            <p:ph type="subTitle" idx="1"/>
          </p:nvPr>
        </p:nvSpPr>
        <p:spPr>
          <a:xfrm>
            <a:off x="1981200" y="4714884"/>
            <a:ext cx="6553200" cy="1000116"/>
          </a:xfrm>
        </p:spPr>
        <p:txBody>
          <a:bodyPr/>
          <a:lstStyle/>
          <a:p>
            <a:pPr algn="r"/>
            <a:r>
              <a:rPr lang="ru-RU" sz="2000" b="1" dirty="0"/>
              <a:t>Кузнецов Алексей Владимирович, к.т.н.</a:t>
            </a:r>
          </a:p>
          <a:p>
            <a:pPr algn="r"/>
            <a:r>
              <a:rPr lang="ru-RU" sz="2000" b="1" dirty="0" err="1"/>
              <a:t>Каб</a:t>
            </a:r>
            <a:r>
              <a:rPr lang="ru-RU" sz="2000" b="1" dirty="0"/>
              <a:t>. 1</a:t>
            </a:r>
            <a:r>
              <a:rPr lang="en-US" sz="2000" b="1" dirty="0"/>
              <a:t>40.1</a:t>
            </a:r>
            <a:r>
              <a:rPr lang="ru-RU" sz="2000" b="1" dirty="0"/>
              <a:t> , 132</a:t>
            </a:r>
            <a:endParaRPr lang="en-US" sz="2000" b="1" dirty="0"/>
          </a:p>
          <a:p>
            <a:pPr algn="r"/>
            <a:endParaRPr lang="ru-RU" sz="2000" b="1" dirty="0"/>
          </a:p>
        </p:txBody>
      </p:sp>
      <p:sp>
        <p:nvSpPr>
          <p:cNvPr id="4" name="Номер слайда 3"/>
          <p:cNvSpPr>
            <a:spLocks noGrp="1"/>
          </p:cNvSpPr>
          <p:nvPr>
            <p:ph type="sldNum" sz="quarter" idx="4"/>
          </p:nvPr>
        </p:nvSpPr>
        <p:spPr/>
        <p:txBody>
          <a:bodyPr/>
          <a:lstStyle/>
          <a:p>
            <a:fld id="{89BF1683-A66A-46E9-B983-53F8D6ED2DEA}" type="slidenum">
              <a:rPr lang="ru-RU" smtClean="0"/>
              <a:pPr/>
              <a:t>1</a:t>
            </a:fld>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Вычислительная сложность</a:t>
            </a:r>
          </a:p>
        </p:txBody>
      </p:sp>
      <p:sp>
        <p:nvSpPr>
          <p:cNvPr id="4" name="Номер слайда 3"/>
          <p:cNvSpPr>
            <a:spLocks noGrp="1"/>
          </p:cNvSpPr>
          <p:nvPr>
            <p:ph type="sldNum" sz="quarter" idx="12"/>
          </p:nvPr>
        </p:nvSpPr>
        <p:spPr/>
        <p:txBody>
          <a:bodyPr/>
          <a:lstStyle/>
          <a:p>
            <a:fld id="{89BF1683-A66A-46E9-B983-53F8D6ED2DEA}" type="slidenum">
              <a:rPr lang="ru-RU" smtClean="0"/>
              <a:pPr/>
              <a:t>10</a:t>
            </a:fld>
            <a:endParaRPr lang="ru-RU"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4283968" y="3082556"/>
            <a:ext cx="4456708" cy="3298772"/>
          </a:xfrm>
          <a:prstGeom prst="rect">
            <a:avLst/>
          </a:prstGeom>
          <a:noFill/>
          <a:ln w="9525">
            <a:noFill/>
            <a:miter lim="800000"/>
            <a:headEnd/>
            <a:tailEnd/>
          </a:ln>
        </p:spPr>
      </p:pic>
      <p:sp>
        <p:nvSpPr>
          <p:cNvPr id="7" name="Содержимое 2"/>
          <p:cNvSpPr txBox="1">
            <a:spLocks/>
          </p:cNvSpPr>
          <p:nvPr/>
        </p:nvSpPr>
        <p:spPr bwMode="auto">
          <a:xfrm>
            <a:off x="457200" y="1124744"/>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0"/>
              </a:spcBef>
              <a:spcAft>
                <a:spcPts val="600"/>
              </a:spcAft>
              <a:buClr>
                <a:schemeClr val="accent1"/>
              </a:buClr>
              <a:buSzPct val="65000"/>
              <a:tabLst/>
              <a:defRPr/>
            </a:pPr>
            <a:r>
              <a:rPr lang="ru-RU" sz="3000" kern="0" dirty="0"/>
              <a:t>Классы входных значений:</a:t>
            </a:r>
          </a:p>
          <a:p>
            <a:pPr marL="342900" marR="0" lvl="0" indent="-342900" algn="l" defTabSz="914400" rtl="0" eaLnBrk="1" fontAlgn="base" latinLnBrk="0" hangingPunct="1">
              <a:lnSpc>
                <a:spcPct val="100000"/>
              </a:lnSpc>
              <a:spcBef>
                <a:spcPts val="0"/>
              </a:spcBef>
              <a:spcAft>
                <a:spcPts val="600"/>
              </a:spcAft>
              <a:buClr>
                <a:schemeClr val="accent1"/>
              </a:buClr>
              <a:buSzPct val="65000"/>
              <a:buFont typeface="Wingdings" pitchFamily="2" charset="2"/>
              <a:buChar char="n"/>
              <a:tabLst/>
              <a:defRPr/>
            </a:pPr>
            <a:r>
              <a:rPr kumimoji="0" lang="ru-RU" sz="3000" b="1" i="0" u="none" strike="noStrike" kern="0" cap="none" spc="0" normalizeH="0" baseline="0" noProof="0" dirty="0">
                <a:ln>
                  <a:noFill/>
                </a:ln>
                <a:solidFill>
                  <a:schemeClr val="tx1"/>
                </a:solidFill>
                <a:effectLst/>
                <a:uLnTx/>
                <a:uFillTx/>
                <a:latin typeface="+mn-lt"/>
                <a:ea typeface="+mn-ea"/>
                <a:cs typeface="+mn-cs"/>
              </a:rPr>
              <a:t>Лучший случай </a:t>
            </a:r>
            <a:r>
              <a:rPr kumimoji="0" lang="ru-RU" sz="3000" b="0" i="0" u="none" strike="noStrike" kern="0" cap="none" spc="0" normalizeH="0" baseline="0" noProof="0" dirty="0">
                <a:ln>
                  <a:noFill/>
                </a:ln>
                <a:solidFill>
                  <a:schemeClr val="tx1"/>
                </a:solidFill>
                <a:effectLst/>
                <a:uLnTx/>
                <a:uFillTx/>
                <a:latin typeface="+mn-lt"/>
                <a:ea typeface="+mn-ea"/>
                <a:cs typeface="+mn-cs"/>
              </a:rPr>
              <a:t>– самое быстрое выполнение</a:t>
            </a:r>
          </a:p>
          <a:p>
            <a:pPr marL="342900" marR="0" lvl="0" indent="-342900" algn="l" defTabSz="914400" rtl="0" eaLnBrk="1" fontAlgn="base" latinLnBrk="0" hangingPunct="1">
              <a:lnSpc>
                <a:spcPct val="100000"/>
              </a:lnSpc>
              <a:spcBef>
                <a:spcPts val="0"/>
              </a:spcBef>
              <a:spcAft>
                <a:spcPts val="600"/>
              </a:spcAft>
              <a:buClr>
                <a:schemeClr val="accent1"/>
              </a:buClr>
              <a:buSzPct val="65000"/>
              <a:buFont typeface="Wingdings" pitchFamily="2" charset="2"/>
              <a:buChar char="n"/>
              <a:tabLst/>
              <a:defRPr/>
            </a:pPr>
            <a:r>
              <a:rPr kumimoji="0" lang="ru-RU" sz="3000" b="1" i="0" u="none" strike="noStrike" kern="0" cap="none" spc="0" normalizeH="0" baseline="0" noProof="0" dirty="0">
                <a:ln>
                  <a:noFill/>
                </a:ln>
                <a:solidFill>
                  <a:schemeClr val="tx1"/>
                </a:solidFill>
                <a:effectLst/>
                <a:uLnTx/>
                <a:uFillTx/>
                <a:latin typeface="+mn-lt"/>
                <a:ea typeface="+mn-ea"/>
                <a:cs typeface="+mn-cs"/>
              </a:rPr>
              <a:t>Худший</a:t>
            </a:r>
            <a:r>
              <a:rPr kumimoji="0" lang="ru-RU" sz="3000" b="1" i="0" u="none" strike="noStrike" kern="0" cap="none" spc="0" normalizeH="0" noProof="0" dirty="0">
                <a:ln>
                  <a:noFill/>
                </a:ln>
                <a:solidFill>
                  <a:schemeClr val="tx1"/>
                </a:solidFill>
                <a:effectLst/>
                <a:uLnTx/>
                <a:uFillTx/>
                <a:latin typeface="+mn-lt"/>
                <a:ea typeface="+mn-ea"/>
                <a:cs typeface="+mn-cs"/>
              </a:rPr>
              <a:t> случай </a:t>
            </a:r>
            <a:r>
              <a:rPr kumimoji="0" lang="ru-RU" sz="3000" b="0" i="0" u="none" strike="noStrike" kern="0" cap="none" spc="0" normalizeH="0" noProof="0" dirty="0">
                <a:ln>
                  <a:noFill/>
                </a:ln>
                <a:solidFill>
                  <a:schemeClr val="tx1"/>
                </a:solidFill>
                <a:effectLst/>
                <a:uLnTx/>
                <a:uFillTx/>
                <a:latin typeface="+mn-lt"/>
                <a:ea typeface="+mn-ea"/>
                <a:cs typeface="+mn-cs"/>
              </a:rPr>
              <a:t>– самое медленное выполнение</a:t>
            </a:r>
            <a:endParaRPr kumimoji="0" lang="ru-RU"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ts val="600"/>
              </a:spcAft>
              <a:buClr>
                <a:schemeClr val="accent1"/>
              </a:buClr>
              <a:buSzPct val="65000"/>
              <a:buFont typeface="Wingdings" pitchFamily="2" charset="2"/>
              <a:buChar char="n"/>
              <a:tabLst/>
              <a:defRPr/>
            </a:pPr>
            <a:r>
              <a:rPr lang="ru-RU" sz="3000" b="1" kern="0" dirty="0"/>
              <a:t>Средний случай</a:t>
            </a:r>
            <a:endParaRPr kumimoji="0" lang="ru-RU"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
                <a:schemeClr val="accent1"/>
              </a:buClr>
              <a:buSzPct val="65000"/>
              <a:buFont typeface="Wingdings" pitchFamily="2" charset="2"/>
              <a:buChar char="n"/>
              <a:tabLst/>
              <a:defRPr/>
            </a:pPr>
            <a:endParaRPr kumimoji="0" lang="ru-RU" sz="3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Описание алгоритма</a:t>
            </a:r>
          </a:p>
        </p:txBody>
      </p:sp>
      <p:sp>
        <p:nvSpPr>
          <p:cNvPr id="3" name="Содержимое 2"/>
          <p:cNvSpPr>
            <a:spLocks noGrp="1"/>
          </p:cNvSpPr>
          <p:nvPr>
            <p:ph idx="1"/>
          </p:nvPr>
        </p:nvSpPr>
        <p:spPr>
          <a:xfrm>
            <a:off x="457200" y="980728"/>
            <a:ext cx="8229600" cy="5150197"/>
          </a:xfrm>
        </p:spPr>
        <p:txBody>
          <a:bodyPr/>
          <a:lstStyle/>
          <a:p>
            <a:pPr>
              <a:spcAft>
                <a:spcPts val="600"/>
              </a:spcAft>
            </a:pPr>
            <a:r>
              <a:rPr lang="ru-RU" sz="2800" dirty="0"/>
              <a:t>Естественный язык</a:t>
            </a:r>
          </a:p>
          <a:p>
            <a:pPr>
              <a:spcAft>
                <a:spcPts val="600"/>
              </a:spcAft>
            </a:pPr>
            <a:r>
              <a:rPr lang="ru-RU" sz="2800" dirty="0"/>
              <a:t>Блок-схема</a:t>
            </a:r>
          </a:p>
          <a:p>
            <a:pPr>
              <a:spcAft>
                <a:spcPts val="600"/>
              </a:spcAft>
            </a:pPr>
            <a:r>
              <a:rPr lang="ru-RU" sz="2800" dirty="0"/>
              <a:t>Язык программирования</a:t>
            </a:r>
          </a:p>
          <a:p>
            <a:pPr>
              <a:spcAft>
                <a:spcPts val="600"/>
              </a:spcAft>
            </a:pPr>
            <a:r>
              <a:rPr lang="ru-RU" sz="2800" dirty="0"/>
              <a:t>Машинный код</a:t>
            </a:r>
          </a:p>
          <a:p>
            <a:pPr>
              <a:spcAft>
                <a:spcPts val="600"/>
              </a:spcAft>
            </a:pPr>
            <a:r>
              <a:rPr lang="ru-RU" sz="2800" b="1" dirty="0"/>
              <a:t>Псевдокод</a:t>
            </a:r>
            <a:r>
              <a:rPr lang="en-US" sz="2800" b="1" dirty="0"/>
              <a:t> </a:t>
            </a:r>
            <a:endParaRPr lang="ru-RU" sz="2800" b="1" dirty="0"/>
          </a:p>
          <a:p>
            <a:pPr lvl="1">
              <a:spcAft>
                <a:spcPts val="600"/>
              </a:spcAft>
            </a:pPr>
            <a:r>
              <a:rPr lang="ru-RU" sz="2400" dirty="0"/>
              <a:t>Упрощенное описание программы</a:t>
            </a:r>
          </a:p>
          <a:p>
            <a:pPr lvl="1">
              <a:spcAft>
                <a:spcPts val="600"/>
              </a:spcAft>
            </a:pPr>
            <a:r>
              <a:rPr lang="ru-RU" sz="2400" dirty="0"/>
              <a:t>Легкое понимание</a:t>
            </a:r>
          </a:p>
          <a:p>
            <a:pPr lvl="1">
              <a:spcAft>
                <a:spcPts val="600"/>
              </a:spcAft>
            </a:pPr>
            <a:r>
              <a:rPr lang="ru-RU" sz="2400" dirty="0"/>
              <a:t>Не раскрывает обработки ошибок и особенностей реализации на языке программирования</a:t>
            </a:r>
          </a:p>
          <a:p>
            <a:pPr lvl="1">
              <a:spcAft>
                <a:spcPts val="600"/>
              </a:spcAft>
            </a:pPr>
            <a:r>
              <a:rPr lang="ru-RU" sz="2400" dirty="0"/>
              <a:t>Может быть реализован на любом языке программирования</a:t>
            </a:r>
          </a:p>
          <a:p>
            <a:endParaRPr lang="ru-RU" sz="2800"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11</a:t>
            </a:fld>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Псевдокод</a:t>
            </a:r>
          </a:p>
        </p:txBody>
      </p:sp>
      <p:sp>
        <p:nvSpPr>
          <p:cNvPr id="3" name="Содержимое 2"/>
          <p:cNvSpPr>
            <a:spLocks noGrp="1"/>
          </p:cNvSpPr>
          <p:nvPr>
            <p:ph idx="1"/>
          </p:nvPr>
        </p:nvSpPr>
        <p:spPr>
          <a:xfrm>
            <a:off x="457200" y="908720"/>
            <a:ext cx="8229600" cy="5222205"/>
          </a:xfrm>
        </p:spPr>
        <p:txBody>
          <a:bodyPr/>
          <a:lstStyle/>
          <a:p>
            <a:pPr>
              <a:buNone/>
            </a:pPr>
            <a:r>
              <a:rPr lang="en-US" dirty="0">
                <a:latin typeface="Courier" pitchFamily="49" charset="0"/>
              </a:rPr>
              <a:t>Insertion-Sort(A)</a:t>
            </a:r>
          </a:p>
          <a:p>
            <a:pPr>
              <a:buNone/>
            </a:pPr>
            <a:r>
              <a:rPr lang="en-US" dirty="0">
                <a:latin typeface="Courier" pitchFamily="49" charset="0"/>
              </a:rPr>
              <a:t>1 </a:t>
            </a:r>
            <a:r>
              <a:rPr lang="en-US" b="1" dirty="0">
                <a:latin typeface="Courier" pitchFamily="49" charset="0"/>
              </a:rPr>
              <a:t>for j = 2 to </a:t>
            </a:r>
            <a:r>
              <a:rPr lang="en-US" b="1" dirty="0" err="1">
                <a:latin typeface="Courier" pitchFamily="49" charset="0"/>
              </a:rPr>
              <a:t>A.length</a:t>
            </a:r>
            <a:endParaRPr lang="en-US" b="1" dirty="0">
              <a:latin typeface="Courier" pitchFamily="49" charset="0"/>
            </a:endParaRPr>
          </a:p>
          <a:p>
            <a:pPr>
              <a:buNone/>
            </a:pPr>
            <a:r>
              <a:rPr lang="en-US" dirty="0">
                <a:latin typeface="Courier" pitchFamily="49" charset="0"/>
              </a:rPr>
              <a:t>2		key = A[j]</a:t>
            </a:r>
          </a:p>
          <a:p>
            <a:pPr>
              <a:buNone/>
            </a:pPr>
            <a:r>
              <a:rPr lang="en-US" dirty="0">
                <a:latin typeface="Courier" pitchFamily="49" charset="0"/>
              </a:rPr>
              <a:t>3		</a:t>
            </a:r>
            <a:r>
              <a:rPr lang="ru-RU" dirty="0">
                <a:latin typeface="Courier" pitchFamily="49" charset="0"/>
              </a:rPr>
              <a:t>//Вставка </a:t>
            </a:r>
            <a:r>
              <a:rPr lang="en-US" dirty="0">
                <a:latin typeface="Courier" pitchFamily="49" charset="0"/>
              </a:rPr>
              <a:t>A[j] </a:t>
            </a:r>
            <a:r>
              <a:rPr lang="ru-RU" dirty="0">
                <a:latin typeface="Courier" pitchFamily="49" charset="0"/>
              </a:rPr>
              <a:t>в 	отсортированную 	последовательность </a:t>
            </a:r>
            <a:r>
              <a:rPr lang="en-US" dirty="0">
                <a:latin typeface="Courier" pitchFamily="49" charset="0"/>
              </a:rPr>
              <a:t>A[1..j-1]</a:t>
            </a:r>
          </a:p>
          <a:p>
            <a:pPr>
              <a:buNone/>
            </a:pPr>
            <a:r>
              <a:rPr lang="en-US" dirty="0">
                <a:latin typeface="Courier" pitchFamily="49" charset="0"/>
              </a:rPr>
              <a:t>4 </a:t>
            </a:r>
            <a:r>
              <a:rPr lang="ru-RU" dirty="0">
                <a:latin typeface="Courier" pitchFamily="49" charset="0"/>
              </a:rPr>
              <a:t>	</a:t>
            </a:r>
            <a:r>
              <a:rPr lang="en-US" dirty="0" err="1">
                <a:latin typeface="Courier" pitchFamily="49" charset="0"/>
              </a:rPr>
              <a:t>i</a:t>
            </a:r>
            <a:r>
              <a:rPr lang="en-US" dirty="0">
                <a:latin typeface="Courier" pitchFamily="49" charset="0"/>
              </a:rPr>
              <a:t> = j – 1</a:t>
            </a:r>
          </a:p>
          <a:p>
            <a:pPr>
              <a:buNone/>
            </a:pPr>
            <a:r>
              <a:rPr lang="en-US" dirty="0">
                <a:latin typeface="Courier" pitchFamily="49" charset="0"/>
              </a:rPr>
              <a:t>5 </a:t>
            </a:r>
            <a:r>
              <a:rPr lang="ru-RU" dirty="0">
                <a:latin typeface="Courier" pitchFamily="49" charset="0"/>
              </a:rPr>
              <a:t>	</a:t>
            </a:r>
            <a:r>
              <a:rPr lang="en-US" b="1" dirty="0">
                <a:latin typeface="Courier" pitchFamily="49" charset="0"/>
              </a:rPr>
              <a:t>while </a:t>
            </a:r>
            <a:r>
              <a:rPr lang="en-US" b="1" dirty="0" err="1">
                <a:latin typeface="Courier" pitchFamily="49" charset="0"/>
              </a:rPr>
              <a:t>i</a:t>
            </a:r>
            <a:r>
              <a:rPr lang="en-US" b="1" dirty="0">
                <a:latin typeface="Courier" pitchFamily="49" charset="0"/>
              </a:rPr>
              <a:t> &gt; 0 </a:t>
            </a:r>
            <a:r>
              <a:rPr lang="ru-RU" b="1" dirty="0">
                <a:latin typeface="Courier" pitchFamily="49" charset="0"/>
              </a:rPr>
              <a:t>и</a:t>
            </a:r>
            <a:r>
              <a:rPr lang="en-US" b="1" dirty="0">
                <a:latin typeface="Courier" pitchFamily="49" charset="0"/>
              </a:rPr>
              <a:t> A[</a:t>
            </a:r>
            <a:r>
              <a:rPr lang="en-US" b="1" dirty="0" err="1">
                <a:latin typeface="Courier" pitchFamily="49" charset="0"/>
              </a:rPr>
              <a:t>i</a:t>
            </a:r>
            <a:r>
              <a:rPr lang="en-US" b="1" dirty="0">
                <a:latin typeface="Courier" pitchFamily="49" charset="0"/>
              </a:rPr>
              <a:t>] &gt; key</a:t>
            </a:r>
          </a:p>
          <a:p>
            <a:pPr>
              <a:buNone/>
            </a:pPr>
            <a:r>
              <a:rPr lang="en-US" dirty="0">
                <a:latin typeface="Courier" pitchFamily="49" charset="0"/>
              </a:rPr>
              <a:t>6 </a:t>
            </a:r>
            <a:r>
              <a:rPr lang="ru-RU" dirty="0">
                <a:latin typeface="Courier" pitchFamily="49" charset="0"/>
              </a:rPr>
              <a:t>		</a:t>
            </a:r>
            <a:r>
              <a:rPr lang="en-US" dirty="0">
                <a:latin typeface="Courier" pitchFamily="49" charset="0"/>
              </a:rPr>
              <a:t>A[i+1] = A[</a:t>
            </a:r>
            <a:r>
              <a:rPr lang="en-US" dirty="0" err="1">
                <a:latin typeface="Courier" pitchFamily="49" charset="0"/>
              </a:rPr>
              <a:t>i</a:t>
            </a:r>
            <a:r>
              <a:rPr lang="en-US" dirty="0">
                <a:latin typeface="Courier" pitchFamily="49" charset="0"/>
              </a:rPr>
              <a:t>]</a:t>
            </a:r>
          </a:p>
          <a:p>
            <a:pPr>
              <a:buNone/>
            </a:pPr>
            <a:r>
              <a:rPr lang="en-US" dirty="0">
                <a:latin typeface="Courier" pitchFamily="49" charset="0"/>
              </a:rPr>
              <a:t>7 </a:t>
            </a:r>
            <a:r>
              <a:rPr lang="ru-RU" dirty="0">
                <a:latin typeface="Courier" pitchFamily="49" charset="0"/>
              </a:rPr>
              <a:t>		</a:t>
            </a:r>
            <a:r>
              <a:rPr lang="en-US" dirty="0" err="1">
                <a:latin typeface="Courier" pitchFamily="49" charset="0"/>
              </a:rPr>
              <a:t>i</a:t>
            </a:r>
            <a:r>
              <a:rPr lang="en-US" dirty="0">
                <a:latin typeface="Courier" pitchFamily="49" charset="0"/>
              </a:rPr>
              <a:t> = </a:t>
            </a:r>
            <a:r>
              <a:rPr lang="en-US" dirty="0" err="1">
                <a:latin typeface="Courier" pitchFamily="49" charset="0"/>
              </a:rPr>
              <a:t>i</a:t>
            </a:r>
            <a:r>
              <a:rPr lang="en-US" dirty="0">
                <a:latin typeface="Courier" pitchFamily="49" charset="0"/>
              </a:rPr>
              <a:t> – 1</a:t>
            </a:r>
          </a:p>
          <a:p>
            <a:pPr>
              <a:buNone/>
            </a:pPr>
            <a:r>
              <a:rPr lang="en-US" dirty="0">
                <a:latin typeface="Courier" pitchFamily="49" charset="0"/>
              </a:rPr>
              <a:t>8 </a:t>
            </a:r>
            <a:r>
              <a:rPr lang="ru-RU" dirty="0">
                <a:latin typeface="Courier" pitchFamily="49" charset="0"/>
              </a:rPr>
              <a:t>	</a:t>
            </a:r>
            <a:r>
              <a:rPr lang="en-US" dirty="0">
                <a:latin typeface="Courier" pitchFamily="49" charset="0"/>
              </a:rPr>
              <a:t>A[i+1]= key</a:t>
            </a:r>
            <a:endParaRPr lang="ru-RU"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12</a:t>
            </a:fld>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FC4691-112A-4994-91E1-76152B800CA5}"/>
              </a:ext>
            </a:extLst>
          </p:cNvPr>
          <p:cNvSpPr>
            <a:spLocks noGrp="1"/>
          </p:cNvSpPr>
          <p:nvPr>
            <p:ph type="title"/>
          </p:nvPr>
        </p:nvSpPr>
        <p:spPr>
          <a:xfrm>
            <a:off x="457200" y="277813"/>
            <a:ext cx="8229600" cy="774923"/>
          </a:xfrm>
        </p:spPr>
        <p:txBody>
          <a:bodyPr/>
          <a:lstStyle/>
          <a:p>
            <a:r>
              <a:rPr lang="ru-RU" dirty="0">
                <a:solidFill>
                  <a:srgbClr val="C00000"/>
                </a:solidFill>
              </a:rPr>
              <a:t>Соглашения о псевдокоде</a:t>
            </a:r>
          </a:p>
        </p:txBody>
      </p:sp>
      <p:sp>
        <p:nvSpPr>
          <p:cNvPr id="3" name="Объект 2">
            <a:extLst>
              <a:ext uri="{FF2B5EF4-FFF2-40B4-BE49-F238E27FC236}">
                <a16:creationId xmlns:a16="http://schemas.microsoft.com/office/drawing/2014/main" id="{0C915942-8656-46C1-9F93-08875D856DD8}"/>
              </a:ext>
            </a:extLst>
          </p:cNvPr>
          <p:cNvSpPr>
            <a:spLocks noGrp="1"/>
          </p:cNvSpPr>
          <p:nvPr>
            <p:ph idx="1"/>
          </p:nvPr>
        </p:nvSpPr>
        <p:spPr>
          <a:xfrm>
            <a:off x="457200" y="908720"/>
            <a:ext cx="8229600" cy="5078189"/>
          </a:xfrm>
        </p:spPr>
        <p:txBody>
          <a:bodyPr/>
          <a:lstStyle/>
          <a:p>
            <a:pPr marL="514350" lvl="0" indent="-514350">
              <a:buFont typeface="+mj-lt"/>
              <a:buAutoNum type="arabicPeriod"/>
            </a:pPr>
            <a:r>
              <a:rPr lang="ru-RU" sz="2000" dirty="0"/>
              <a:t>Блочная структура кода указывается в качестве отступов. Нет никаких скобок указывающих начало и конец цикла (блока).  Например, цикл </a:t>
            </a:r>
            <a:r>
              <a:rPr lang="en-US" sz="2000" b="1" dirty="0"/>
              <a:t>for</a:t>
            </a:r>
            <a:r>
              <a:rPr lang="ru-RU" sz="2000" dirty="0"/>
              <a:t> начинается в строке 1, тело цикла содержит в себе строки 2-8, цикл </a:t>
            </a:r>
            <a:r>
              <a:rPr lang="en-US" sz="2000" b="1" dirty="0"/>
              <a:t>while</a:t>
            </a:r>
            <a:r>
              <a:rPr lang="en-US" sz="2000" dirty="0"/>
              <a:t> </a:t>
            </a:r>
            <a:r>
              <a:rPr lang="ru-RU" sz="2000" dirty="0"/>
              <a:t>начинается в строке 5 и содержит строки 6,7, но не содержит 8. Для блоков </a:t>
            </a:r>
            <a:r>
              <a:rPr lang="en-US" sz="2000" b="1" dirty="0"/>
              <a:t>if</a:t>
            </a:r>
            <a:r>
              <a:rPr lang="ru-RU" sz="2000" b="1" dirty="0"/>
              <a:t>-</a:t>
            </a:r>
            <a:r>
              <a:rPr lang="en-US" sz="2000" b="1" dirty="0"/>
              <a:t>else</a:t>
            </a:r>
            <a:r>
              <a:rPr lang="en-US" sz="2000" dirty="0"/>
              <a:t> </a:t>
            </a:r>
            <a:r>
              <a:rPr lang="ru-RU" sz="2000" dirty="0"/>
              <a:t>используется такая же система.</a:t>
            </a:r>
          </a:p>
          <a:p>
            <a:pPr marL="514350" lvl="0" indent="-514350">
              <a:buFont typeface="+mj-lt"/>
              <a:buAutoNum type="arabicPeriod"/>
            </a:pPr>
            <a:r>
              <a:rPr lang="ru-RU" sz="2000" dirty="0"/>
              <a:t>Циклы </a:t>
            </a:r>
            <a:r>
              <a:rPr lang="en-US" sz="2000" dirty="0"/>
              <a:t>for</a:t>
            </a:r>
            <a:r>
              <a:rPr lang="ru-RU" sz="2000" dirty="0"/>
              <a:t>, </a:t>
            </a:r>
            <a:r>
              <a:rPr lang="en-US" sz="2000" dirty="0"/>
              <a:t>while</a:t>
            </a:r>
            <a:r>
              <a:rPr lang="ru-RU" sz="2000" dirty="0"/>
              <a:t>  условные конструкции </a:t>
            </a:r>
            <a:r>
              <a:rPr lang="en-US" sz="2000" b="1" dirty="0"/>
              <a:t>if</a:t>
            </a:r>
            <a:r>
              <a:rPr lang="ru-RU" sz="2000" b="1" dirty="0"/>
              <a:t>-</a:t>
            </a:r>
            <a:r>
              <a:rPr lang="en-US" sz="2000" b="1" dirty="0"/>
              <a:t>else</a:t>
            </a:r>
            <a:r>
              <a:rPr lang="ru-RU" sz="2000" dirty="0"/>
              <a:t> интерпретируются так же как в языке </a:t>
            </a:r>
            <a:r>
              <a:rPr lang="en-US" sz="2000" dirty="0"/>
              <a:t>C</a:t>
            </a:r>
            <a:r>
              <a:rPr lang="ru-RU" sz="2000" dirty="0"/>
              <a:t>, </a:t>
            </a:r>
            <a:r>
              <a:rPr lang="en-US" sz="2000" dirty="0"/>
              <a:t>C</a:t>
            </a:r>
            <a:r>
              <a:rPr lang="ru-RU" sz="2000" dirty="0"/>
              <a:t>++, </a:t>
            </a:r>
            <a:r>
              <a:rPr lang="en-US" sz="2000" dirty="0"/>
              <a:t>Java</a:t>
            </a:r>
            <a:r>
              <a:rPr lang="ru-RU" sz="2000" dirty="0"/>
              <a:t>, </a:t>
            </a:r>
            <a:r>
              <a:rPr lang="en-US" sz="2000" dirty="0"/>
              <a:t>Python</a:t>
            </a:r>
            <a:r>
              <a:rPr lang="ru-RU" sz="2000" dirty="0"/>
              <a:t> с одним отличием. В данном курсе счетчик цикла сохраняет свое значение после выхода из цикла, таким образом, если бы у нас была строка 9 кода, то в ней значение переменной </a:t>
            </a:r>
            <a:r>
              <a:rPr lang="en-US" sz="2000" dirty="0"/>
              <a:t>j </a:t>
            </a:r>
            <a:r>
              <a:rPr lang="ru-RU" sz="2000" dirty="0"/>
              <a:t>равнялась бы на 1 больше последнего значения в цикле, то есть </a:t>
            </a:r>
            <a:r>
              <a:rPr lang="en-US" sz="2000" b="1" dirty="0"/>
              <a:t>A</a:t>
            </a:r>
            <a:r>
              <a:rPr lang="ru-RU" sz="2000" b="1" dirty="0"/>
              <a:t>.</a:t>
            </a:r>
            <a:r>
              <a:rPr lang="en-US" sz="2000" b="1" dirty="0"/>
              <a:t>length</a:t>
            </a:r>
            <a:r>
              <a:rPr lang="ru-RU" sz="2000" b="1" dirty="0"/>
              <a:t>+1</a:t>
            </a:r>
            <a:r>
              <a:rPr lang="ru-RU" sz="2000" dirty="0"/>
              <a:t>. Кроме того конструкция </a:t>
            </a:r>
            <a:r>
              <a:rPr lang="en-US" sz="2000" dirty="0"/>
              <a:t>to</a:t>
            </a:r>
            <a:r>
              <a:rPr lang="ru-RU" sz="2000" dirty="0"/>
              <a:t> означает увеличение счетчика цикла на 1, </a:t>
            </a:r>
            <a:r>
              <a:rPr lang="en-US" sz="2000" dirty="0" err="1"/>
              <a:t>downto</a:t>
            </a:r>
            <a:r>
              <a:rPr lang="ru-RU" sz="2000" dirty="0"/>
              <a:t> – уменьшение, если бы шаг бы был отличным от 1, то указывалось бы ключевое слово </a:t>
            </a:r>
            <a:r>
              <a:rPr lang="en-US" sz="2000" dirty="0"/>
              <a:t>by</a:t>
            </a:r>
            <a:r>
              <a:rPr lang="ru-RU" sz="2000" dirty="0"/>
              <a:t>.</a:t>
            </a:r>
          </a:p>
          <a:p>
            <a:pPr marL="514350" lvl="0" indent="-514350">
              <a:buFont typeface="+mj-lt"/>
              <a:buAutoNum type="arabicPeriod"/>
            </a:pPr>
            <a:r>
              <a:rPr lang="ru-RU" sz="2000" dirty="0"/>
              <a:t>Символ </a:t>
            </a:r>
            <a:r>
              <a:rPr lang="en-US" sz="2000" dirty="0"/>
              <a:t>//</a:t>
            </a:r>
            <a:r>
              <a:rPr lang="ru-RU" sz="2000" dirty="0"/>
              <a:t> обозначает начала комментария</a:t>
            </a:r>
          </a:p>
        </p:txBody>
      </p:sp>
      <p:sp>
        <p:nvSpPr>
          <p:cNvPr id="4" name="Номер слайда 3">
            <a:extLst>
              <a:ext uri="{FF2B5EF4-FFF2-40B4-BE49-F238E27FC236}">
                <a16:creationId xmlns:a16="http://schemas.microsoft.com/office/drawing/2014/main" id="{033C30B2-0811-43D3-8C10-31AE90630148}"/>
              </a:ext>
            </a:extLst>
          </p:cNvPr>
          <p:cNvSpPr>
            <a:spLocks noGrp="1"/>
          </p:cNvSpPr>
          <p:nvPr>
            <p:ph type="sldNum" sz="quarter" idx="12"/>
          </p:nvPr>
        </p:nvSpPr>
        <p:spPr/>
        <p:txBody>
          <a:bodyPr/>
          <a:lstStyle/>
          <a:p>
            <a:fld id="{89BF1683-A66A-46E9-B983-53F8D6ED2DEA}" type="slidenum">
              <a:rPr lang="ru-RU" smtClean="0"/>
              <a:pPr/>
              <a:t>13</a:t>
            </a:fld>
            <a:endParaRPr lang="ru-RU" dirty="0"/>
          </a:p>
        </p:txBody>
      </p:sp>
    </p:spTree>
    <p:extLst>
      <p:ext uri="{BB962C8B-B14F-4D97-AF65-F5344CB8AC3E}">
        <p14:creationId xmlns:p14="http://schemas.microsoft.com/office/powerpoint/2010/main" val="261723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FC4691-112A-4994-91E1-76152B800CA5}"/>
              </a:ext>
            </a:extLst>
          </p:cNvPr>
          <p:cNvSpPr>
            <a:spLocks noGrp="1"/>
          </p:cNvSpPr>
          <p:nvPr>
            <p:ph type="title"/>
          </p:nvPr>
        </p:nvSpPr>
        <p:spPr>
          <a:xfrm>
            <a:off x="457200" y="277813"/>
            <a:ext cx="8229600" cy="774923"/>
          </a:xfrm>
        </p:spPr>
        <p:txBody>
          <a:bodyPr/>
          <a:lstStyle/>
          <a:p>
            <a:r>
              <a:rPr lang="ru-RU" dirty="0">
                <a:solidFill>
                  <a:srgbClr val="C00000"/>
                </a:solidFill>
              </a:rPr>
              <a:t>Соглашения о псевдокоде</a:t>
            </a:r>
          </a:p>
        </p:txBody>
      </p:sp>
      <p:sp>
        <p:nvSpPr>
          <p:cNvPr id="3" name="Объект 2">
            <a:extLst>
              <a:ext uri="{FF2B5EF4-FFF2-40B4-BE49-F238E27FC236}">
                <a16:creationId xmlns:a16="http://schemas.microsoft.com/office/drawing/2014/main" id="{0C915942-8656-46C1-9F93-08875D856DD8}"/>
              </a:ext>
            </a:extLst>
          </p:cNvPr>
          <p:cNvSpPr>
            <a:spLocks noGrp="1"/>
          </p:cNvSpPr>
          <p:nvPr>
            <p:ph idx="1"/>
          </p:nvPr>
        </p:nvSpPr>
        <p:spPr>
          <a:xfrm>
            <a:off x="457200" y="908720"/>
            <a:ext cx="8229600" cy="5078189"/>
          </a:xfrm>
        </p:spPr>
        <p:txBody>
          <a:bodyPr/>
          <a:lstStyle/>
          <a:p>
            <a:pPr marL="514350" lvl="0" indent="-514350">
              <a:buFont typeface="+mj-lt"/>
              <a:buAutoNum type="arabicPeriod" startAt="4"/>
            </a:pPr>
            <a:r>
              <a:rPr lang="ru-RU" sz="2000" dirty="0"/>
              <a:t>Множественное присваивание вида </a:t>
            </a:r>
            <a:r>
              <a:rPr lang="en-US" sz="2000" b="1" dirty="0" err="1"/>
              <a:t>i</a:t>
            </a:r>
            <a:r>
              <a:rPr lang="ru-RU" sz="2000" b="1" dirty="0"/>
              <a:t>=</a:t>
            </a:r>
            <a:r>
              <a:rPr lang="en-US" sz="2000" b="1" dirty="0"/>
              <a:t>j</a:t>
            </a:r>
            <a:r>
              <a:rPr lang="ru-RU" sz="2000" b="1" dirty="0"/>
              <a:t>=</a:t>
            </a:r>
            <a:r>
              <a:rPr lang="en-US" sz="2000" b="1" dirty="0"/>
              <a:t>e</a:t>
            </a:r>
            <a:r>
              <a:rPr lang="ru-RU" sz="2000" dirty="0"/>
              <a:t> присвоит значение е переменным </a:t>
            </a:r>
            <a:r>
              <a:rPr lang="en-US" sz="2000" dirty="0" err="1"/>
              <a:t>i</a:t>
            </a:r>
            <a:r>
              <a:rPr lang="en-US" sz="2000" dirty="0"/>
              <a:t> </a:t>
            </a:r>
            <a:r>
              <a:rPr lang="ru-RU" sz="2000" dirty="0"/>
              <a:t>и </a:t>
            </a:r>
            <a:r>
              <a:rPr lang="en-US" sz="2000" dirty="0"/>
              <a:t>j</a:t>
            </a:r>
            <a:r>
              <a:rPr lang="ru-RU" sz="2000" dirty="0"/>
              <a:t>.</a:t>
            </a:r>
          </a:p>
          <a:p>
            <a:pPr marL="514350" lvl="0" indent="-514350">
              <a:buFont typeface="+mj-lt"/>
              <a:buAutoNum type="arabicPeriod" startAt="4"/>
            </a:pPr>
            <a:r>
              <a:rPr lang="ru-RU" sz="2000" dirty="0"/>
              <a:t>Переменные  </a:t>
            </a:r>
            <a:r>
              <a:rPr lang="en-US" sz="2000" dirty="0" err="1"/>
              <a:t>i</a:t>
            </a:r>
            <a:r>
              <a:rPr lang="ru-RU" sz="2000" dirty="0"/>
              <a:t>, </a:t>
            </a:r>
            <a:r>
              <a:rPr lang="en-US" sz="2000" dirty="0"/>
              <a:t>j</a:t>
            </a:r>
            <a:r>
              <a:rPr lang="ru-RU" sz="2000" dirty="0"/>
              <a:t>, </a:t>
            </a:r>
            <a:r>
              <a:rPr lang="en-US" sz="2000" dirty="0"/>
              <a:t>key </a:t>
            </a:r>
            <a:r>
              <a:rPr lang="ru-RU" sz="2000" dirty="0"/>
              <a:t>– локальные для данной процедуры.</a:t>
            </a:r>
          </a:p>
          <a:p>
            <a:pPr marL="514350" lvl="0" indent="-514350">
              <a:buFont typeface="+mj-lt"/>
              <a:buAutoNum type="arabicPeriod" startAt="4"/>
            </a:pPr>
            <a:r>
              <a:rPr lang="ru-RU" sz="2000" dirty="0"/>
              <a:t>Доступ к элементам массива указывается через квадратные скобки после имени массива, в которых указывается номер элемента массива. Запись «…» указывается для указания диапазона значений индекса массива. Запись </a:t>
            </a:r>
            <a:r>
              <a:rPr lang="en-US" sz="2000" b="1" dirty="0"/>
              <a:t>A</a:t>
            </a:r>
            <a:r>
              <a:rPr lang="ru-RU" sz="2000" b="1" dirty="0"/>
              <a:t>[1..</a:t>
            </a:r>
            <a:r>
              <a:rPr lang="en-US" sz="2000" b="1" dirty="0"/>
              <a:t>j</a:t>
            </a:r>
            <a:r>
              <a:rPr lang="ru-RU" sz="2000" b="1" dirty="0"/>
              <a:t>]</a:t>
            </a:r>
            <a:r>
              <a:rPr lang="ru-RU" sz="2000" dirty="0"/>
              <a:t> описывает </a:t>
            </a:r>
            <a:r>
              <a:rPr lang="ru-RU" sz="2000" dirty="0" err="1"/>
              <a:t>подмассив</a:t>
            </a:r>
            <a:r>
              <a:rPr lang="ru-RU" sz="2000" dirty="0"/>
              <a:t> состоящий из элементов </a:t>
            </a:r>
            <a:r>
              <a:rPr lang="en-US" sz="2000" dirty="0"/>
              <a:t>A</a:t>
            </a:r>
            <a:r>
              <a:rPr lang="ru-RU" sz="2000" dirty="0"/>
              <a:t>[1], </a:t>
            </a:r>
            <a:r>
              <a:rPr lang="en-US" sz="2000" dirty="0"/>
              <a:t>A</a:t>
            </a:r>
            <a:r>
              <a:rPr lang="ru-RU" sz="2000" dirty="0"/>
              <a:t>[2],…</a:t>
            </a:r>
            <a:r>
              <a:rPr lang="en-US" sz="2000" dirty="0"/>
              <a:t>A</a:t>
            </a:r>
            <a:r>
              <a:rPr lang="ru-RU" sz="2000" dirty="0"/>
              <a:t>[</a:t>
            </a:r>
            <a:r>
              <a:rPr lang="en-US" sz="2000" dirty="0"/>
              <a:t>j</a:t>
            </a:r>
            <a:r>
              <a:rPr lang="ru-RU" sz="2000" dirty="0"/>
              <a:t>].</a:t>
            </a:r>
          </a:p>
          <a:p>
            <a:pPr marL="514350" lvl="0" indent="-514350">
              <a:buFont typeface="+mj-lt"/>
              <a:buAutoNum type="arabicPeriod" startAt="4"/>
            </a:pPr>
            <a:r>
              <a:rPr lang="ru-RU" sz="2000" dirty="0"/>
              <a:t>Составные данные представляются в виде атрибутов объекта, к которым можно обратиться через «.». Например, размер массива А указывается как </a:t>
            </a:r>
            <a:r>
              <a:rPr lang="en-US" sz="2000" dirty="0"/>
              <a:t>A</a:t>
            </a:r>
            <a:r>
              <a:rPr lang="ru-RU" sz="2000" dirty="0"/>
              <a:t>.</a:t>
            </a:r>
            <a:r>
              <a:rPr lang="en-US" sz="2000" dirty="0"/>
              <a:t>length</a:t>
            </a:r>
            <a:r>
              <a:rPr lang="ru-RU" sz="2000" dirty="0"/>
              <a:t>. При этом объекты работают как указатели, то есть если мы присвоим один объект второму, то все его атрибуты также получат значения атрибутов первого объекта, при этом изменение атрибутов одного объекта будет изменять атрибуты второго объекта. Иными словами оба объекта как указатели будут указывать на одну сущность.</a:t>
            </a:r>
          </a:p>
        </p:txBody>
      </p:sp>
      <p:sp>
        <p:nvSpPr>
          <p:cNvPr id="4" name="Номер слайда 3">
            <a:extLst>
              <a:ext uri="{FF2B5EF4-FFF2-40B4-BE49-F238E27FC236}">
                <a16:creationId xmlns:a16="http://schemas.microsoft.com/office/drawing/2014/main" id="{033C30B2-0811-43D3-8C10-31AE90630148}"/>
              </a:ext>
            </a:extLst>
          </p:cNvPr>
          <p:cNvSpPr>
            <a:spLocks noGrp="1"/>
          </p:cNvSpPr>
          <p:nvPr>
            <p:ph type="sldNum" sz="quarter" idx="12"/>
          </p:nvPr>
        </p:nvSpPr>
        <p:spPr/>
        <p:txBody>
          <a:bodyPr/>
          <a:lstStyle/>
          <a:p>
            <a:fld id="{89BF1683-A66A-46E9-B983-53F8D6ED2DEA}" type="slidenum">
              <a:rPr lang="ru-RU" smtClean="0"/>
              <a:pPr/>
              <a:t>14</a:t>
            </a:fld>
            <a:endParaRPr lang="ru-RU" dirty="0"/>
          </a:p>
        </p:txBody>
      </p:sp>
    </p:spTree>
    <p:extLst>
      <p:ext uri="{BB962C8B-B14F-4D97-AF65-F5344CB8AC3E}">
        <p14:creationId xmlns:p14="http://schemas.microsoft.com/office/powerpoint/2010/main" val="1841108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FC4691-112A-4994-91E1-76152B800CA5}"/>
              </a:ext>
            </a:extLst>
          </p:cNvPr>
          <p:cNvSpPr>
            <a:spLocks noGrp="1"/>
          </p:cNvSpPr>
          <p:nvPr>
            <p:ph type="title"/>
          </p:nvPr>
        </p:nvSpPr>
        <p:spPr>
          <a:xfrm>
            <a:off x="457200" y="277813"/>
            <a:ext cx="8229600" cy="774923"/>
          </a:xfrm>
        </p:spPr>
        <p:txBody>
          <a:bodyPr/>
          <a:lstStyle/>
          <a:p>
            <a:r>
              <a:rPr lang="ru-RU" dirty="0">
                <a:solidFill>
                  <a:srgbClr val="C00000"/>
                </a:solidFill>
              </a:rPr>
              <a:t>Соглашения о псевдокоде</a:t>
            </a:r>
          </a:p>
        </p:txBody>
      </p:sp>
      <p:sp>
        <p:nvSpPr>
          <p:cNvPr id="3" name="Объект 2">
            <a:extLst>
              <a:ext uri="{FF2B5EF4-FFF2-40B4-BE49-F238E27FC236}">
                <a16:creationId xmlns:a16="http://schemas.microsoft.com/office/drawing/2014/main" id="{0C915942-8656-46C1-9F93-08875D856DD8}"/>
              </a:ext>
            </a:extLst>
          </p:cNvPr>
          <p:cNvSpPr>
            <a:spLocks noGrp="1"/>
          </p:cNvSpPr>
          <p:nvPr>
            <p:ph idx="1"/>
          </p:nvPr>
        </p:nvSpPr>
        <p:spPr>
          <a:xfrm>
            <a:off x="457200" y="908720"/>
            <a:ext cx="8229600" cy="5078189"/>
          </a:xfrm>
        </p:spPr>
        <p:txBody>
          <a:bodyPr/>
          <a:lstStyle/>
          <a:p>
            <a:pPr marL="514350" lvl="0" indent="-514350">
              <a:buFont typeface="+mj-lt"/>
              <a:buAutoNum type="arabicPeriod" startAt="8"/>
            </a:pPr>
            <a:r>
              <a:rPr lang="ru-RU" sz="2000" dirty="0"/>
              <a:t>Если указатель пустой, то он имеет значение </a:t>
            </a:r>
            <a:r>
              <a:rPr lang="en-US" sz="2000" dirty="0"/>
              <a:t>NIL</a:t>
            </a:r>
            <a:r>
              <a:rPr lang="ru-RU" sz="2000" dirty="0"/>
              <a:t>.</a:t>
            </a:r>
          </a:p>
          <a:p>
            <a:pPr marL="514350" lvl="0" indent="-514350">
              <a:buFont typeface="+mj-lt"/>
              <a:buAutoNum type="arabicPeriod" startAt="8"/>
            </a:pPr>
            <a:r>
              <a:rPr lang="ru-RU" sz="2000" dirty="0"/>
              <a:t>Параметры передаются в процедуру по значению – вызываемая процедура получает копию параметров с их текущими значениями. Любые изменения параметров не видны вызывающей процедуре. За исключением объектов, если процедуре передан объект, то изменения его атрибутов будут видны.</a:t>
            </a:r>
          </a:p>
          <a:p>
            <a:pPr marL="514350" lvl="0" indent="-514350">
              <a:buFont typeface="+mj-lt"/>
              <a:buAutoNum type="arabicPeriod" startAt="8"/>
            </a:pPr>
            <a:r>
              <a:rPr lang="ru-RU" sz="2000" dirty="0"/>
              <a:t>Конструкция </a:t>
            </a:r>
            <a:r>
              <a:rPr lang="en-US" sz="2000" b="1" dirty="0"/>
              <a:t>return </a:t>
            </a:r>
            <a:r>
              <a:rPr lang="ru-RU" sz="2000" dirty="0"/>
              <a:t>немедленно возвращает</a:t>
            </a:r>
            <a:r>
              <a:rPr lang="ru-RU" sz="2000" b="1" dirty="0"/>
              <a:t> </a:t>
            </a:r>
            <a:r>
              <a:rPr lang="ru-RU" sz="2000" dirty="0"/>
              <a:t>управление в точку вызова. При этом допускается возвращение нескольких значений.</a:t>
            </a:r>
          </a:p>
          <a:p>
            <a:pPr marL="514350" lvl="0" indent="-514350">
              <a:buFont typeface="+mj-lt"/>
              <a:buAutoNum type="arabicPeriod" startAt="8"/>
            </a:pPr>
            <a:r>
              <a:rPr lang="ru-RU" sz="2000" dirty="0"/>
              <a:t>Ключевое слово </a:t>
            </a:r>
            <a:r>
              <a:rPr lang="en-US" sz="2000" b="1" dirty="0"/>
              <a:t>error</a:t>
            </a:r>
            <a:r>
              <a:rPr lang="en-US" sz="2000" dirty="0"/>
              <a:t> </a:t>
            </a:r>
            <a:r>
              <a:rPr lang="ru-RU" sz="2000" dirty="0"/>
              <a:t>указывает на ошибку. За обработку ошибок отвечает вызывающая процедура.</a:t>
            </a:r>
          </a:p>
        </p:txBody>
      </p:sp>
      <p:sp>
        <p:nvSpPr>
          <p:cNvPr id="4" name="Номер слайда 3">
            <a:extLst>
              <a:ext uri="{FF2B5EF4-FFF2-40B4-BE49-F238E27FC236}">
                <a16:creationId xmlns:a16="http://schemas.microsoft.com/office/drawing/2014/main" id="{033C30B2-0811-43D3-8C10-31AE90630148}"/>
              </a:ext>
            </a:extLst>
          </p:cNvPr>
          <p:cNvSpPr>
            <a:spLocks noGrp="1"/>
          </p:cNvSpPr>
          <p:nvPr>
            <p:ph type="sldNum" sz="quarter" idx="12"/>
          </p:nvPr>
        </p:nvSpPr>
        <p:spPr/>
        <p:txBody>
          <a:bodyPr/>
          <a:lstStyle/>
          <a:p>
            <a:fld id="{89BF1683-A66A-46E9-B983-53F8D6ED2DEA}" type="slidenum">
              <a:rPr lang="ru-RU" smtClean="0"/>
              <a:pPr/>
              <a:t>15</a:t>
            </a:fld>
            <a:endParaRPr lang="ru-RU" dirty="0"/>
          </a:p>
        </p:txBody>
      </p:sp>
    </p:spTree>
    <p:extLst>
      <p:ext uri="{BB962C8B-B14F-4D97-AF65-F5344CB8AC3E}">
        <p14:creationId xmlns:p14="http://schemas.microsoft.com/office/powerpoint/2010/main" val="363788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FC4691-112A-4994-91E1-76152B800CA5}"/>
              </a:ext>
            </a:extLst>
          </p:cNvPr>
          <p:cNvSpPr>
            <a:spLocks noGrp="1"/>
          </p:cNvSpPr>
          <p:nvPr>
            <p:ph type="title"/>
          </p:nvPr>
        </p:nvSpPr>
        <p:spPr>
          <a:xfrm>
            <a:off x="457200" y="277813"/>
            <a:ext cx="8229600" cy="774923"/>
          </a:xfrm>
        </p:spPr>
        <p:txBody>
          <a:bodyPr/>
          <a:lstStyle/>
          <a:p>
            <a:r>
              <a:rPr lang="ru-RU" dirty="0">
                <a:solidFill>
                  <a:srgbClr val="C00000"/>
                </a:solidFill>
              </a:rPr>
              <a:t>Соглашения о псевдокоде</a:t>
            </a:r>
          </a:p>
        </p:txBody>
      </p:sp>
      <p:sp>
        <p:nvSpPr>
          <p:cNvPr id="3" name="Объект 2">
            <a:extLst>
              <a:ext uri="{FF2B5EF4-FFF2-40B4-BE49-F238E27FC236}">
                <a16:creationId xmlns:a16="http://schemas.microsoft.com/office/drawing/2014/main" id="{0C915942-8656-46C1-9F93-08875D856DD8}"/>
              </a:ext>
            </a:extLst>
          </p:cNvPr>
          <p:cNvSpPr>
            <a:spLocks noGrp="1"/>
          </p:cNvSpPr>
          <p:nvPr>
            <p:ph idx="1"/>
          </p:nvPr>
        </p:nvSpPr>
        <p:spPr>
          <a:xfrm>
            <a:off x="457200" y="908720"/>
            <a:ext cx="8229600" cy="5078189"/>
          </a:xfrm>
        </p:spPr>
        <p:txBody>
          <a:bodyPr/>
          <a:lstStyle/>
          <a:p>
            <a:pPr marL="514350" lvl="0" indent="-514350">
              <a:buFont typeface="+mj-lt"/>
              <a:buAutoNum type="arabicPeriod" startAt="12"/>
            </a:pPr>
            <a:r>
              <a:rPr lang="ru-RU" sz="2000" dirty="0"/>
              <a:t>Логические операторы "и" и "или" вычисляются сокращенно. Это означает, что при вычислении выражения "x и у" сначала вычисляется значение выражения х. Если оно ложно, то все выражение не может быть истинным, и значение выражения у не вычисляется. Если же выражение х истинно, то для определения значения всего выражения необходимо вычислить выражение у. Аналогично, в выражении "x или у" величина у вычисляется только в том случае, если выражение х ложно. Сокращенные операторы позволяют составлять такие логические выражения, как "x ≠ N</a:t>
            </a:r>
            <a:r>
              <a:rPr lang="en-US" sz="2000" dirty="0"/>
              <a:t>IL</a:t>
            </a:r>
            <a:r>
              <a:rPr lang="ru-RU" sz="2000" dirty="0"/>
              <a:t> и </a:t>
            </a:r>
            <a:r>
              <a:rPr lang="en-US" sz="2000" dirty="0"/>
              <a:t>x</a:t>
            </a:r>
            <a:r>
              <a:rPr lang="ru-RU" sz="2000" dirty="0"/>
              <a:t>.</a:t>
            </a:r>
            <a:r>
              <a:rPr lang="en-US" sz="2000" dirty="0"/>
              <a:t>f</a:t>
            </a:r>
            <a:r>
              <a:rPr lang="ru-RU" sz="2000" dirty="0"/>
              <a:t> = у", не беспокоясь о том, что произойдет при попытке вычислить выражение </a:t>
            </a:r>
            <a:r>
              <a:rPr lang="en-US" sz="2000" dirty="0"/>
              <a:t>x</a:t>
            </a:r>
            <a:r>
              <a:rPr lang="ru-RU" sz="2000" dirty="0"/>
              <a:t>.</a:t>
            </a:r>
            <a:r>
              <a:rPr lang="en-US" sz="2000" dirty="0"/>
              <a:t>f</a:t>
            </a:r>
            <a:r>
              <a:rPr lang="ru-RU" sz="2000" dirty="0"/>
              <a:t>, если х = N</a:t>
            </a:r>
            <a:r>
              <a:rPr lang="en-US" sz="2000" dirty="0"/>
              <a:t>I</a:t>
            </a:r>
            <a:r>
              <a:rPr lang="ru-RU" sz="2000" dirty="0"/>
              <a:t>L.</a:t>
            </a:r>
          </a:p>
          <a:p>
            <a:pPr marL="514350" indent="-514350">
              <a:buFont typeface="+mj-lt"/>
              <a:buAutoNum type="arabicPeriod" startAt="12"/>
            </a:pPr>
            <a:endParaRPr lang="ru-RU" sz="2000" dirty="0"/>
          </a:p>
        </p:txBody>
      </p:sp>
      <p:sp>
        <p:nvSpPr>
          <p:cNvPr id="4" name="Номер слайда 3">
            <a:extLst>
              <a:ext uri="{FF2B5EF4-FFF2-40B4-BE49-F238E27FC236}">
                <a16:creationId xmlns:a16="http://schemas.microsoft.com/office/drawing/2014/main" id="{033C30B2-0811-43D3-8C10-31AE90630148}"/>
              </a:ext>
            </a:extLst>
          </p:cNvPr>
          <p:cNvSpPr>
            <a:spLocks noGrp="1"/>
          </p:cNvSpPr>
          <p:nvPr>
            <p:ph type="sldNum" sz="quarter" idx="12"/>
          </p:nvPr>
        </p:nvSpPr>
        <p:spPr/>
        <p:txBody>
          <a:bodyPr/>
          <a:lstStyle/>
          <a:p>
            <a:fld id="{89BF1683-A66A-46E9-B983-53F8D6ED2DEA}" type="slidenum">
              <a:rPr lang="ru-RU" smtClean="0"/>
              <a:pPr/>
              <a:t>16</a:t>
            </a:fld>
            <a:endParaRPr lang="ru-RU" dirty="0"/>
          </a:p>
        </p:txBody>
      </p:sp>
    </p:spTree>
    <p:extLst>
      <p:ext uri="{BB962C8B-B14F-4D97-AF65-F5344CB8AC3E}">
        <p14:creationId xmlns:p14="http://schemas.microsoft.com/office/powerpoint/2010/main" val="1625793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Сортировка вставкой</a:t>
            </a:r>
          </a:p>
        </p:txBody>
      </p:sp>
      <p:sp>
        <p:nvSpPr>
          <p:cNvPr id="3" name="Содержимое 2"/>
          <p:cNvSpPr>
            <a:spLocks noGrp="1"/>
          </p:cNvSpPr>
          <p:nvPr>
            <p:ph idx="1"/>
          </p:nvPr>
        </p:nvSpPr>
        <p:spPr>
          <a:xfrm>
            <a:off x="457200" y="908720"/>
            <a:ext cx="8229600" cy="5222205"/>
          </a:xfrm>
        </p:spPr>
        <p:txBody>
          <a:bodyPr/>
          <a:lstStyle/>
          <a:p>
            <a:pPr>
              <a:buNone/>
            </a:pPr>
            <a:r>
              <a:rPr lang="en-US" sz="2000" dirty="0">
                <a:latin typeface="Courier" pitchFamily="49" charset="0"/>
              </a:rPr>
              <a:t>Insertion-Sort(A)</a:t>
            </a:r>
          </a:p>
          <a:p>
            <a:pPr>
              <a:buNone/>
            </a:pPr>
            <a:r>
              <a:rPr lang="en-US" sz="2000" dirty="0">
                <a:latin typeface="Courier" pitchFamily="49" charset="0"/>
              </a:rPr>
              <a:t>1 </a:t>
            </a:r>
            <a:r>
              <a:rPr lang="en-US" sz="2000" b="1" dirty="0">
                <a:latin typeface="Courier" pitchFamily="49" charset="0"/>
              </a:rPr>
              <a:t>for j = 2 to </a:t>
            </a:r>
            <a:r>
              <a:rPr lang="en-US" sz="2000" b="1" dirty="0" err="1">
                <a:latin typeface="Courier" pitchFamily="49" charset="0"/>
              </a:rPr>
              <a:t>A.length</a:t>
            </a:r>
            <a:endParaRPr lang="en-US" sz="2000" b="1" dirty="0">
              <a:latin typeface="Courier" pitchFamily="49" charset="0"/>
            </a:endParaRPr>
          </a:p>
          <a:p>
            <a:pPr>
              <a:buNone/>
            </a:pPr>
            <a:r>
              <a:rPr lang="en-US" sz="2000" dirty="0">
                <a:latin typeface="Courier" pitchFamily="49" charset="0"/>
              </a:rPr>
              <a:t>2		key = A[j]</a:t>
            </a:r>
          </a:p>
          <a:p>
            <a:pPr>
              <a:buNone/>
            </a:pPr>
            <a:r>
              <a:rPr lang="en-US" sz="2000" dirty="0">
                <a:latin typeface="Courier" pitchFamily="49" charset="0"/>
              </a:rPr>
              <a:t>3		</a:t>
            </a:r>
            <a:r>
              <a:rPr lang="ru-RU" sz="2000" dirty="0">
                <a:latin typeface="Courier" pitchFamily="49" charset="0"/>
              </a:rPr>
              <a:t>//Вставка </a:t>
            </a:r>
            <a:r>
              <a:rPr lang="en-US" sz="2000" dirty="0">
                <a:latin typeface="Courier" pitchFamily="49" charset="0"/>
              </a:rPr>
              <a:t>A[j] </a:t>
            </a:r>
            <a:r>
              <a:rPr lang="ru-RU" sz="2000" dirty="0">
                <a:latin typeface="Courier" pitchFamily="49" charset="0"/>
              </a:rPr>
              <a:t>в отсортированную </a:t>
            </a:r>
            <a:endParaRPr lang="en-US" sz="2000" dirty="0">
              <a:latin typeface="Courier" pitchFamily="49" charset="0"/>
            </a:endParaRPr>
          </a:p>
          <a:p>
            <a:pPr>
              <a:buNone/>
            </a:pPr>
            <a:r>
              <a:rPr lang="en-US" sz="2000" dirty="0">
                <a:latin typeface="Courier" pitchFamily="49" charset="0"/>
              </a:rPr>
              <a:t>		</a:t>
            </a:r>
            <a:r>
              <a:rPr lang="ru-RU" sz="2000" dirty="0">
                <a:latin typeface="Courier" pitchFamily="49" charset="0"/>
              </a:rPr>
              <a:t>последовательность </a:t>
            </a:r>
            <a:r>
              <a:rPr lang="en-US" sz="2000" dirty="0">
                <a:latin typeface="Courier" pitchFamily="49" charset="0"/>
              </a:rPr>
              <a:t>A[1..j-1]</a:t>
            </a:r>
          </a:p>
          <a:p>
            <a:pPr>
              <a:buNone/>
            </a:pPr>
            <a:r>
              <a:rPr lang="en-US" sz="2000" dirty="0">
                <a:latin typeface="Courier" pitchFamily="49" charset="0"/>
              </a:rPr>
              <a:t>4 </a:t>
            </a:r>
            <a:r>
              <a:rPr lang="ru-RU" sz="2000" dirty="0">
                <a:latin typeface="Courier" pitchFamily="49" charset="0"/>
              </a:rPr>
              <a:t>	</a:t>
            </a:r>
            <a:r>
              <a:rPr lang="en-US" sz="2000" dirty="0" err="1">
                <a:latin typeface="Courier" pitchFamily="49" charset="0"/>
              </a:rPr>
              <a:t>i</a:t>
            </a:r>
            <a:r>
              <a:rPr lang="en-US" sz="2000" dirty="0">
                <a:latin typeface="Courier" pitchFamily="49" charset="0"/>
              </a:rPr>
              <a:t> = j – 1</a:t>
            </a:r>
          </a:p>
          <a:p>
            <a:pPr>
              <a:buNone/>
            </a:pPr>
            <a:r>
              <a:rPr lang="en-US" sz="2000" dirty="0">
                <a:latin typeface="Courier" pitchFamily="49" charset="0"/>
              </a:rPr>
              <a:t>5 </a:t>
            </a:r>
            <a:r>
              <a:rPr lang="ru-RU" sz="2000" dirty="0">
                <a:latin typeface="Courier" pitchFamily="49" charset="0"/>
              </a:rPr>
              <a:t>	</a:t>
            </a:r>
            <a:r>
              <a:rPr lang="en-US" sz="2000" b="1" dirty="0">
                <a:latin typeface="Courier" pitchFamily="49" charset="0"/>
              </a:rPr>
              <a:t>while </a:t>
            </a:r>
            <a:r>
              <a:rPr lang="en-US" sz="2000" b="1" dirty="0" err="1">
                <a:latin typeface="Courier" pitchFamily="49" charset="0"/>
              </a:rPr>
              <a:t>i</a:t>
            </a:r>
            <a:r>
              <a:rPr lang="en-US" sz="2000" b="1" dirty="0">
                <a:latin typeface="Courier" pitchFamily="49" charset="0"/>
              </a:rPr>
              <a:t> &gt; 0 </a:t>
            </a:r>
            <a:r>
              <a:rPr lang="ru-RU" sz="2000" b="1" dirty="0">
                <a:latin typeface="Courier" pitchFamily="49" charset="0"/>
              </a:rPr>
              <a:t>и</a:t>
            </a:r>
            <a:r>
              <a:rPr lang="en-US" sz="2000" b="1" dirty="0">
                <a:latin typeface="Courier" pitchFamily="49" charset="0"/>
              </a:rPr>
              <a:t> A[</a:t>
            </a:r>
            <a:r>
              <a:rPr lang="en-US" sz="2000" b="1" dirty="0" err="1">
                <a:latin typeface="Courier" pitchFamily="49" charset="0"/>
              </a:rPr>
              <a:t>i</a:t>
            </a:r>
            <a:r>
              <a:rPr lang="en-US" sz="2000" b="1" dirty="0">
                <a:latin typeface="Courier" pitchFamily="49" charset="0"/>
              </a:rPr>
              <a:t>] &gt; key</a:t>
            </a:r>
          </a:p>
          <a:p>
            <a:pPr>
              <a:buNone/>
            </a:pPr>
            <a:r>
              <a:rPr lang="en-US" sz="2000" dirty="0">
                <a:latin typeface="Courier" pitchFamily="49" charset="0"/>
              </a:rPr>
              <a:t>6 </a:t>
            </a:r>
            <a:r>
              <a:rPr lang="ru-RU" sz="2000" dirty="0">
                <a:latin typeface="Courier" pitchFamily="49" charset="0"/>
              </a:rPr>
              <a:t>		</a:t>
            </a:r>
            <a:r>
              <a:rPr lang="en-US" sz="2000" dirty="0">
                <a:latin typeface="Courier" pitchFamily="49" charset="0"/>
              </a:rPr>
              <a:t>A[i+1] = A[</a:t>
            </a:r>
            <a:r>
              <a:rPr lang="en-US" sz="2000" dirty="0" err="1">
                <a:latin typeface="Courier" pitchFamily="49" charset="0"/>
              </a:rPr>
              <a:t>i</a:t>
            </a:r>
            <a:r>
              <a:rPr lang="en-US" sz="2000" dirty="0">
                <a:latin typeface="Courier" pitchFamily="49" charset="0"/>
              </a:rPr>
              <a:t>]</a:t>
            </a:r>
          </a:p>
          <a:p>
            <a:pPr>
              <a:buNone/>
            </a:pPr>
            <a:r>
              <a:rPr lang="en-US" sz="2000" dirty="0">
                <a:latin typeface="Courier" pitchFamily="49" charset="0"/>
              </a:rPr>
              <a:t>7 </a:t>
            </a:r>
            <a:r>
              <a:rPr lang="ru-RU" sz="2000" dirty="0">
                <a:latin typeface="Courier" pitchFamily="49" charset="0"/>
              </a:rPr>
              <a:t>		</a:t>
            </a:r>
            <a:r>
              <a:rPr lang="en-US" sz="2000" dirty="0" err="1">
                <a:latin typeface="Courier" pitchFamily="49" charset="0"/>
              </a:rPr>
              <a:t>i</a:t>
            </a:r>
            <a:r>
              <a:rPr lang="en-US" sz="2000" dirty="0">
                <a:latin typeface="Courier" pitchFamily="49" charset="0"/>
              </a:rPr>
              <a:t> = </a:t>
            </a:r>
            <a:r>
              <a:rPr lang="en-US" sz="2000" dirty="0" err="1">
                <a:latin typeface="Courier" pitchFamily="49" charset="0"/>
              </a:rPr>
              <a:t>i</a:t>
            </a:r>
            <a:r>
              <a:rPr lang="en-US" sz="2000" dirty="0">
                <a:latin typeface="Courier" pitchFamily="49" charset="0"/>
              </a:rPr>
              <a:t> – 1</a:t>
            </a:r>
          </a:p>
          <a:p>
            <a:pPr>
              <a:buNone/>
            </a:pPr>
            <a:r>
              <a:rPr lang="en-US" sz="2000" dirty="0">
                <a:latin typeface="Courier" pitchFamily="49" charset="0"/>
              </a:rPr>
              <a:t>8 </a:t>
            </a:r>
            <a:r>
              <a:rPr lang="ru-RU" sz="2000" dirty="0">
                <a:latin typeface="Courier" pitchFamily="49" charset="0"/>
              </a:rPr>
              <a:t>	</a:t>
            </a:r>
            <a:r>
              <a:rPr lang="en-US" sz="2000" dirty="0">
                <a:latin typeface="Courier" pitchFamily="49" charset="0"/>
              </a:rPr>
              <a:t>A[i+1]= key</a:t>
            </a:r>
            <a:endParaRPr lang="ru-RU" sz="2000"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17</a:t>
            </a:fld>
            <a:endParaRPr lang="ru-RU" dirty="0"/>
          </a:p>
        </p:txBody>
      </p:sp>
      <p:pic>
        <p:nvPicPr>
          <p:cNvPr id="26626" name="Picture 2"/>
          <p:cNvPicPr>
            <a:picLocks noChangeAspect="1" noChangeArrowheads="1"/>
          </p:cNvPicPr>
          <p:nvPr/>
        </p:nvPicPr>
        <p:blipFill>
          <a:blip r:embed="rId2" cstate="print"/>
          <a:srcRect/>
          <a:stretch>
            <a:fillRect/>
          </a:stretch>
        </p:blipFill>
        <p:spPr bwMode="auto">
          <a:xfrm>
            <a:off x="251520" y="4005064"/>
            <a:ext cx="8801100" cy="2257425"/>
          </a:xfrm>
          <a:prstGeom prst="rect">
            <a:avLst/>
          </a:prstGeom>
          <a:noFill/>
          <a:ln w="9525">
            <a:noFill/>
            <a:miter lim="800000"/>
            <a:headEnd/>
            <a:tailEnd/>
          </a:ln>
        </p:spPr>
      </p:pic>
      <p:pic>
        <p:nvPicPr>
          <p:cNvPr id="27650" name="Picture 2"/>
          <p:cNvPicPr>
            <a:picLocks noChangeAspect="1" noChangeArrowheads="1"/>
          </p:cNvPicPr>
          <p:nvPr/>
        </p:nvPicPr>
        <p:blipFill>
          <a:blip r:embed="rId3" cstate="print"/>
          <a:srcRect/>
          <a:stretch>
            <a:fillRect/>
          </a:stretch>
        </p:blipFill>
        <p:spPr bwMode="auto">
          <a:xfrm>
            <a:off x="6660232" y="908720"/>
            <a:ext cx="2173003" cy="191224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1139825"/>
          </a:xfrm>
        </p:spPr>
        <p:txBody>
          <a:bodyPr/>
          <a:lstStyle/>
          <a:p>
            <a:r>
              <a:rPr lang="ru-RU" dirty="0"/>
              <a:t> Инвариант цикла</a:t>
            </a:r>
          </a:p>
        </p:txBody>
      </p:sp>
      <p:sp>
        <p:nvSpPr>
          <p:cNvPr id="3" name="Содержимое 2"/>
          <p:cNvSpPr>
            <a:spLocks noGrp="1"/>
          </p:cNvSpPr>
          <p:nvPr>
            <p:ph idx="1"/>
          </p:nvPr>
        </p:nvSpPr>
        <p:spPr>
          <a:xfrm>
            <a:off x="457200" y="1052736"/>
            <a:ext cx="8229600" cy="5078189"/>
          </a:xfrm>
        </p:spPr>
        <p:txBody>
          <a:bodyPr/>
          <a:lstStyle/>
          <a:p>
            <a:r>
              <a:rPr lang="ru-RU" sz="2800" b="1" dirty="0"/>
              <a:t>Инвариант цикла </a:t>
            </a:r>
            <a:r>
              <a:rPr lang="ru-RU" sz="2800" dirty="0"/>
              <a:t>– свойство цикла, обладающее следующими свойствами:</a:t>
            </a:r>
          </a:p>
          <a:p>
            <a:pPr lvl="1"/>
            <a:r>
              <a:rPr lang="ru-RU" sz="2400" u="sng" dirty="0"/>
              <a:t>Инициализация</a:t>
            </a:r>
            <a:r>
              <a:rPr lang="ru-RU" sz="2400" dirty="0"/>
              <a:t> – свойство верно перед первой итерацией цикла</a:t>
            </a:r>
          </a:p>
          <a:p>
            <a:pPr lvl="1"/>
            <a:r>
              <a:rPr lang="ru-RU" sz="2400" u="sng" dirty="0"/>
              <a:t>Сохранение</a:t>
            </a:r>
            <a:r>
              <a:rPr lang="ru-RU" sz="2400" dirty="0"/>
              <a:t> – истинное свойство перед итерацией сохраняется истинным после итерации</a:t>
            </a:r>
          </a:p>
          <a:p>
            <a:pPr lvl="1"/>
            <a:r>
              <a:rPr lang="ru-RU" sz="2400" u="sng" dirty="0"/>
              <a:t>Завершение</a:t>
            </a:r>
            <a:r>
              <a:rPr lang="ru-RU" sz="2400" dirty="0"/>
              <a:t> – свойство сохраняется после завершения цикла</a:t>
            </a:r>
          </a:p>
          <a:p>
            <a:pPr>
              <a:buNone/>
            </a:pPr>
            <a:r>
              <a:rPr lang="ru-RU" sz="2800" dirty="0"/>
              <a:t>Соблюдение свойств позволяет убедиться в правильности алгоритма</a:t>
            </a:r>
          </a:p>
          <a:p>
            <a:pPr>
              <a:buNone/>
            </a:pPr>
            <a:r>
              <a:rPr lang="ru-RU" sz="2800" dirty="0"/>
              <a:t>Цикл может иметь несколько инвариантов</a:t>
            </a:r>
          </a:p>
        </p:txBody>
      </p:sp>
      <p:sp>
        <p:nvSpPr>
          <p:cNvPr id="4" name="Номер слайда 3"/>
          <p:cNvSpPr>
            <a:spLocks noGrp="1"/>
          </p:cNvSpPr>
          <p:nvPr>
            <p:ph type="sldNum" sz="quarter" idx="12"/>
          </p:nvPr>
        </p:nvSpPr>
        <p:spPr/>
        <p:txBody>
          <a:bodyPr/>
          <a:lstStyle/>
          <a:p>
            <a:fld id="{89BF1683-A66A-46E9-B983-53F8D6ED2DEA}" type="slidenum">
              <a:rPr lang="ru-RU" smtClean="0"/>
              <a:pPr/>
              <a:t>18</a:t>
            </a:fld>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846931"/>
          </a:xfrm>
        </p:spPr>
        <p:txBody>
          <a:bodyPr/>
          <a:lstStyle/>
          <a:p>
            <a:r>
              <a:rPr lang="ru-RU" dirty="0"/>
              <a:t>Пример инварианта цикла</a:t>
            </a:r>
          </a:p>
        </p:txBody>
      </p:sp>
      <p:sp>
        <p:nvSpPr>
          <p:cNvPr id="3" name="Содержимое 2"/>
          <p:cNvSpPr>
            <a:spLocks noGrp="1"/>
          </p:cNvSpPr>
          <p:nvPr>
            <p:ph idx="1"/>
          </p:nvPr>
        </p:nvSpPr>
        <p:spPr>
          <a:xfrm>
            <a:off x="457200" y="1268760"/>
            <a:ext cx="8229600" cy="4862165"/>
          </a:xfrm>
        </p:spPr>
        <p:txBody>
          <a:bodyPr/>
          <a:lstStyle/>
          <a:p>
            <a:pPr algn="just"/>
            <a:r>
              <a:rPr lang="ru-RU" dirty="0" err="1"/>
              <a:t>Подмассив</a:t>
            </a:r>
            <a:r>
              <a:rPr lang="ru-RU" dirty="0"/>
              <a:t> </a:t>
            </a:r>
            <a:r>
              <a:rPr lang="en-US" dirty="0"/>
              <a:t>A[1..j-1] </a:t>
            </a:r>
            <a:r>
              <a:rPr lang="ru-RU" dirty="0"/>
              <a:t>состоит из элементов, изначально находившихся в </a:t>
            </a:r>
            <a:r>
              <a:rPr lang="en-US" dirty="0"/>
              <a:t>A[1..j-1]</a:t>
            </a:r>
            <a:r>
              <a:rPr lang="ru-RU" dirty="0"/>
              <a:t>, но расположенных в отсортированном порядке</a:t>
            </a:r>
          </a:p>
          <a:p>
            <a:pPr lvl="1" algn="just"/>
            <a:r>
              <a:rPr lang="ru-RU" dirty="0"/>
              <a:t>Инициализация 	</a:t>
            </a:r>
            <a:r>
              <a:rPr lang="en-US" b="1" dirty="0">
                <a:latin typeface="Courier" pitchFamily="49" charset="0"/>
              </a:rPr>
              <a:t>j=2</a:t>
            </a:r>
          </a:p>
          <a:p>
            <a:pPr lvl="1" algn="just"/>
            <a:r>
              <a:rPr lang="ru-RU" dirty="0"/>
              <a:t>Сохранение (через индукцию)</a:t>
            </a:r>
          </a:p>
          <a:p>
            <a:pPr lvl="1" algn="just"/>
            <a:r>
              <a:rPr lang="ru-RU" dirty="0"/>
              <a:t>Завершение		</a:t>
            </a:r>
            <a:r>
              <a:rPr lang="en-US" b="1" dirty="0">
                <a:latin typeface="Courier" pitchFamily="49" charset="0"/>
              </a:rPr>
              <a:t>j=n</a:t>
            </a:r>
            <a:r>
              <a:rPr lang="ru-RU" b="1" dirty="0"/>
              <a:t>+1 </a:t>
            </a:r>
          </a:p>
        </p:txBody>
      </p:sp>
      <p:sp>
        <p:nvSpPr>
          <p:cNvPr id="4" name="Номер слайда 3"/>
          <p:cNvSpPr>
            <a:spLocks noGrp="1"/>
          </p:cNvSpPr>
          <p:nvPr>
            <p:ph type="sldNum" sz="quarter" idx="12"/>
          </p:nvPr>
        </p:nvSpPr>
        <p:spPr/>
        <p:txBody>
          <a:bodyPr/>
          <a:lstStyle/>
          <a:p>
            <a:fld id="{89BF1683-A66A-46E9-B983-53F8D6ED2DEA}" type="slidenum">
              <a:rPr lang="ru-RU" smtClean="0"/>
              <a:pPr/>
              <a:t>19</a:t>
            </a:fld>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74923"/>
          </a:xfrm>
        </p:spPr>
        <p:txBody>
          <a:bodyPr/>
          <a:lstStyle/>
          <a:p>
            <a:r>
              <a:rPr lang="ru-RU" dirty="0"/>
              <a:t>Литература</a:t>
            </a:r>
          </a:p>
        </p:txBody>
      </p:sp>
      <p:sp>
        <p:nvSpPr>
          <p:cNvPr id="3" name="Содержимое 2"/>
          <p:cNvSpPr>
            <a:spLocks noGrp="1"/>
          </p:cNvSpPr>
          <p:nvPr>
            <p:ph idx="1"/>
          </p:nvPr>
        </p:nvSpPr>
        <p:spPr>
          <a:xfrm>
            <a:off x="214282" y="1196752"/>
            <a:ext cx="6373942" cy="4705039"/>
          </a:xfrm>
        </p:spPr>
        <p:txBody>
          <a:bodyPr/>
          <a:lstStyle/>
          <a:p>
            <a:pPr lvl="0"/>
            <a:r>
              <a:rPr lang="ru-RU" sz="2400" b="1" i="1" dirty="0" err="1"/>
              <a:t>Т.Кормен</a:t>
            </a:r>
            <a:r>
              <a:rPr lang="ru-RU" sz="2400" b="1" i="1" dirty="0"/>
              <a:t>, </a:t>
            </a:r>
            <a:r>
              <a:rPr lang="ru-RU" sz="2400" i="1" dirty="0"/>
              <a:t> и др. </a:t>
            </a:r>
          </a:p>
          <a:p>
            <a:pPr lvl="0">
              <a:buNone/>
            </a:pPr>
            <a:r>
              <a:rPr lang="ru-RU" sz="2400" b="1" dirty="0"/>
              <a:t>Алгоритмы: построение и анализ</a:t>
            </a:r>
            <a:r>
              <a:rPr lang="ru-RU" sz="2400" dirty="0"/>
              <a:t>, 2014. 1323 с.</a:t>
            </a:r>
          </a:p>
          <a:p>
            <a:pPr lvl="0"/>
            <a:endParaRPr lang="ru-RU" sz="2400" dirty="0"/>
          </a:p>
          <a:p>
            <a:r>
              <a:rPr lang="ru-RU" sz="2400" b="1" i="1" dirty="0"/>
              <a:t>А.Н. </a:t>
            </a:r>
            <a:r>
              <a:rPr lang="ru-RU" sz="2400" b="1" i="1" dirty="0" err="1"/>
              <a:t>Зевайкин</a:t>
            </a:r>
            <a:r>
              <a:rPr lang="ru-RU" sz="2400" b="1" i="1" dirty="0"/>
              <a:t>. </a:t>
            </a:r>
          </a:p>
          <a:p>
            <a:pPr>
              <a:buNone/>
            </a:pPr>
            <a:r>
              <a:rPr lang="ru-RU" sz="2400" b="1" dirty="0"/>
              <a:t>Методы программирования. </a:t>
            </a:r>
          </a:p>
          <a:p>
            <a:pPr>
              <a:buNone/>
            </a:pPr>
            <a:r>
              <a:rPr lang="ru-RU" sz="2400" dirty="0"/>
              <a:t>Курс лекций, 2013 – 218 с. </a:t>
            </a:r>
          </a:p>
          <a:p>
            <a:endParaRPr lang="ru-RU" sz="2400" b="1" u="sng" dirty="0"/>
          </a:p>
          <a:p>
            <a:r>
              <a:rPr lang="en-US" sz="2400" b="1" i="1" dirty="0">
                <a:solidFill>
                  <a:schemeClr val="bg2">
                    <a:lumMod val="50000"/>
                  </a:schemeClr>
                </a:solidFill>
              </a:rPr>
              <a:t>Д. </a:t>
            </a:r>
            <a:r>
              <a:rPr lang="en-US" sz="2400" b="1" i="1" dirty="0" err="1">
                <a:solidFill>
                  <a:schemeClr val="bg2">
                    <a:lumMod val="50000"/>
                  </a:schemeClr>
                </a:solidFill>
              </a:rPr>
              <a:t>Кнут</a:t>
            </a:r>
            <a:r>
              <a:rPr lang="en-US" sz="2400" b="1" i="1" dirty="0">
                <a:solidFill>
                  <a:schemeClr val="bg2">
                    <a:lumMod val="50000"/>
                  </a:schemeClr>
                </a:solidFill>
              </a:rPr>
              <a:t>. </a:t>
            </a:r>
            <a:endParaRPr lang="ru-RU" sz="2400" b="1" i="1" dirty="0">
              <a:solidFill>
                <a:schemeClr val="bg2">
                  <a:lumMod val="50000"/>
                </a:schemeClr>
              </a:solidFill>
            </a:endParaRPr>
          </a:p>
          <a:p>
            <a:pPr>
              <a:buNone/>
            </a:pPr>
            <a:r>
              <a:rPr lang="en-US" sz="2400" b="1" dirty="0" err="1">
                <a:solidFill>
                  <a:schemeClr val="bg2">
                    <a:lumMod val="50000"/>
                  </a:schemeClr>
                </a:solidFill>
              </a:rPr>
              <a:t>Искусство</a:t>
            </a:r>
            <a:r>
              <a:rPr lang="en-US" sz="2400" b="1" dirty="0">
                <a:solidFill>
                  <a:schemeClr val="bg2">
                    <a:lumMod val="50000"/>
                  </a:schemeClr>
                </a:solidFill>
              </a:rPr>
              <a:t> </a:t>
            </a:r>
            <a:r>
              <a:rPr lang="en-US" sz="2400" b="1" dirty="0" err="1">
                <a:solidFill>
                  <a:schemeClr val="bg2">
                    <a:lumMod val="50000"/>
                  </a:schemeClr>
                </a:solidFill>
              </a:rPr>
              <a:t>программирования</a:t>
            </a:r>
            <a:r>
              <a:rPr lang="en-US" sz="2400" b="1" dirty="0">
                <a:solidFill>
                  <a:schemeClr val="bg2">
                    <a:lumMod val="50000"/>
                  </a:schemeClr>
                </a:solidFill>
              </a:rPr>
              <a:t>, </a:t>
            </a:r>
            <a:r>
              <a:rPr lang="en-US" sz="2400" dirty="0" err="1">
                <a:solidFill>
                  <a:schemeClr val="bg2">
                    <a:lumMod val="50000"/>
                  </a:schemeClr>
                </a:solidFill>
              </a:rPr>
              <a:t>том</a:t>
            </a:r>
            <a:r>
              <a:rPr lang="en-US" sz="2400" dirty="0">
                <a:solidFill>
                  <a:schemeClr val="bg2">
                    <a:lumMod val="50000"/>
                  </a:schemeClr>
                </a:solidFill>
              </a:rPr>
              <a:t> 1. </a:t>
            </a:r>
            <a:r>
              <a:rPr lang="en-US" sz="2400" dirty="0" err="1">
                <a:solidFill>
                  <a:schemeClr val="bg2">
                    <a:lumMod val="50000"/>
                  </a:schemeClr>
                </a:solidFill>
              </a:rPr>
              <a:t>Основные</a:t>
            </a:r>
            <a:r>
              <a:rPr lang="en-US" sz="2400" dirty="0">
                <a:solidFill>
                  <a:schemeClr val="bg2">
                    <a:lumMod val="50000"/>
                  </a:schemeClr>
                </a:solidFill>
              </a:rPr>
              <a:t> </a:t>
            </a:r>
            <a:r>
              <a:rPr lang="en-US" sz="2400" dirty="0" err="1">
                <a:solidFill>
                  <a:schemeClr val="bg2">
                    <a:lumMod val="50000"/>
                  </a:schemeClr>
                </a:solidFill>
              </a:rPr>
              <a:t>алгоритмы</a:t>
            </a:r>
            <a:r>
              <a:rPr lang="en-US" sz="2400" dirty="0">
                <a:solidFill>
                  <a:schemeClr val="bg2">
                    <a:lumMod val="50000"/>
                  </a:schemeClr>
                </a:solidFill>
              </a:rPr>
              <a:t>, 2015. 720 с.</a:t>
            </a:r>
            <a:endParaRPr lang="ru-RU" sz="2400" u="sng" dirty="0">
              <a:solidFill>
                <a:schemeClr val="bg2">
                  <a:lumMod val="50000"/>
                </a:schemeClr>
              </a:solidFill>
            </a:endParaRPr>
          </a:p>
          <a:p>
            <a:pPr lvl="0"/>
            <a:endParaRPr lang="ru-RU" sz="2400" b="1" u="sng"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2</a:t>
            </a:fld>
            <a:endParaRPr lang="ru-RU" dirty="0"/>
          </a:p>
        </p:txBody>
      </p:sp>
      <p:pic>
        <p:nvPicPr>
          <p:cNvPr id="14338" name="Picture 2" descr="G:\!учеба\!дисциплины\ТиМП\2\Зевайкин.png"/>
          <p:cNvPicPr>
            <a:picLocks noChangeAspect="1" noChangeArrowheads="1"/>
          </p:cNvPicPr>
          <p:nvPr/>
        </p:nvPicPr>
        <p:blipFill>
          <a:blip r:embed="rId2" cstate="print"/>
          <a:srcRect/>
          <a:stretch>
            <a:fillRect/>
          </a:stretch>
        </p:blipFill>
        <p:spPr bwMode="auto">
          <a:xfrm>
            <a:off x="6660232" y="3429000"/>
            <a:ext cx="2240593" cy="2972215"/>
          </a:xfrm>
          <a:prstGeom prst="rect">
            <a:avLst/>
          </a:prstGeom>
          <a:noFill/>
          <a:ln>
            <a:solidFill>
              <a:schemeClr val="tx1"/>
            </a:solidFill>
          </a:ln>
          <a:effectLst>
            <a:outerShdw blurRad="50800" dist="63500" dir="2700000" algn="tl" rotWithShape="0">
              <a:prstClr val="black">
                <a:alpha val="40000"/>
              </a:prstClr>
            </a:outerShdw>
          </a:effectLst>
        </p:spPr>
      </p:pic>
      <p:pic>
        <p:nvPicPr>
          <p:cNvPr id="14337" name="Picture 1" descr="G:\!учеба\!дисциплины\ТиМП\2\Кормен.png"/>
          <p:cNvPicPr>
            <a:picLocks noChangeAspect="1" noChangeArrowheads="1"/>
          </p:cNvPicPr>
          <p:nvPr/>
        </p:nvPicPr>
        <p:blipFill>
          <a:blip r:embed="rId3" cstate="print"/>
          <a:srcRect/>
          <a:stretch>
            <a:fillRect/>
          </a:stretch>
        </p:blipFill>
        <p:spPr bwMode="auto">
          <a:xfrm>
            <a:off x="6372200" y="332656"/>
            <a:ext cx="2387400" cy="3311634"/>
          </a:xfrm>
          <a:prstGeom prst="rect">
            <a:avLst/>
          </a:prstGeom>
          <a:noFill/>
          <a:ln>
            <a:solidFill>
              <a:schemeClr val="tx1"/>
            </a:solidFill>
          </a:ln>
          <a:effectLst>
            <a:outerShdw blurRad="50800" dist="63500" dir="2700000" algn="tl"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 алгоритмов</a:t>
            </a:r>
          </a:p>
        </p:txBody>
      </p:sp>
      <p:sp>
        <p:nvSpPr>
          <p:cNvPr id="3" name="Содержимое 2"/>
          <p:cNvSpPr>
            <a:spLocks noGrp="1"/>
          </p:cNvSpPr>
          <p:nvPr>
            <p:ph idx="1"/>
          </p:nvPr>
        </p:nvSpPr>
        <p:spPr/>
        <p:txBody>
          <a:bodyPr/>
          <a:lstStyle/>
          <a:p>
            <a:pPr algn="just">
              <a:spcAft>
                <a:spcPts val="1200"/>
              </a:spcAft>
            </a:pPr>
            <a:r>
              <a:rPr lang="ru-RU" b="1" dirty="0"/>
              <a:t>Анализ алгоритма </a:t>
            </a:r>
            <a:r>
              <a:rPr lang="ru-RU" dirty="0"/>
              <a:t>– предсказание требуемых ресурсов</a:t>
            </a:r>
          </a:p>
          <a:p>
            <a:pPr algn="just">
              <a:spcAft>
                <a:spcPts val="1200"/>
              </a:spcAft>
            </a:pPr>
            <a:endParaRPr lang="ru-RU" dirty="0"/>
          </a:p>
          <a:p>
            <a:pPr algn="just">
              <a:spcAft>
                <a:spcPts val="1200"/>
              </a:spcAft>
            </a:pPr>
            <a:r>
              <a:rPr lang="ru-RU" dirty="0"/>
              <a:t>Размер входных данных</a:t>
            </a:r>
          </a:p>
          <a:p>
            <a:pPr algn="just">
              <a:spcAft>
                <a:spcPts val="1200"/>
              </a:spcAft>
            </a:pPr>
            <a:endParaRPr lang="ru-RU" dirty="0"/>
          </a:p>
          <a:p>
            <a:pPr algn="just">
              <a:spcAft>
                <a:spcPts val="1200"/>
              </a:spcAft>
            </a:pPr>
            <a:r>
              <a:rPr lang="ru-RU" b="1" dirty="0"/>
              <a:t>Время работы</a:t>
            </a:r>
            <a:r>
              <a:rPr lang="ru-RU" dirty="0"/>
              <a:t> алгоритма измеряется в количестве элементарных операций (шагов), которые необходимо выполнить</a:t>
            </a:r>
          </a:p>
        </p:txBody>
      </p:sp>
      <p:sp>
        <p:nvSpPr>
          <p:cNvPr id="4" name="Номер слайда 3"/>
          <p:cNvSpPr>
            <a:spLocks noGrp="1"/>
          </p:cNvSpPr>
          <p:nvPr>
            <p:ph type="sldNum" sz="quarter" idx="12"/>
          </p:nvPr>
        </p:nvSpPr>
        <p:spPr/>
        <p:txBody>
          <a:bodyPr/>
          <a:lstStyle/>
          <a:p>
            <a:fld id="{89BF1683-A66A-46E9-B983-53F8D6ED2DEA}" type="slidenum">
              <a:rPr lang="ru-RU" smtClean="0"/>
              <a:pPr/>
              <a:t>20</a:t>
            </a:fld>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846931"/>
          </a:xfrm>
        </p:spPr>
        <p:txBody>
          <a:bodyPr/>
          <a:lstStyle/>
          <a:p>
            <a:r>
              <a:rPr lang="en-US" dirty="0"/>
              <a:t>INSERTION-SORT(A)</a:t>
            </a:r>
            <a:endParaRPr lang="ru-RU"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21</a:t>
            </a:fld>
            <a:endParaRPr lang="ru-RU" dirty="0"/>
          </a:p>
        </p:txBody>
      </p:sp>
      <mc:AlternateContent xmlns:mc="http://schemas.openxmlformats.org/markup-compatibility/2006" xmlns:a14="http://schemas.microsoft.com/office/drawing/2010/main">
        <mc:Choice Requires="a14">
          <p:graphicFrame>
            <p:nvGraphicFramePr>
              <p:cNvPr id="6" name="Таблица 5"/>
              <p:cNvGraphicFramePr>
                <a:graphicFrameLocks noGrp="1"/>
              </p:cNvGraphicFramePr>
              <p:nvPr>
                <p:extLst>
                  <p:ext uri="{D42A27DB-BD31-4B8C-83A1-F6EECF244321}">
                    <p14:modId xmlns:p14="http://schemas.microsoft.com/office/powerpoint/2010/main" val="2594873890"/>
                  </p:ext>
                </p:extLst>
              </p:nvPr>
            </p:nvGraphicFramePr>
            <p:xfrm>
              <a:off x="377672" y="980728"/>
              <a:ext cx="8291264" cy="4156648"/>
            </p:xfrm>
            <a:graphic>
              <a:graphicData uri="http://schemas.openxmlformats.org/drawingml/2006/table">
                <a:tbl>
                  <a:tblPr firstRow="1" bandRow="1">
                    <a:tableStyleId>{5C22544A-7EE6-4342-B048-85BDC9FD1C3A}</a:tableStyleId>
                  </a:tblPr>
                  <a:tblGrid>
                    <a:gridCol w="407348">
                      <a:extLst>
                        <a:ext uri="{9D8B030D-6E8A-4147-A177-3AD203B41FA5}">
                          <a16:colId xmlns:a16="http://schemas.microsoft.com/office/drawing/2014/main" val="2372990295"/>
                        </a:ext>
                      </a:extLst>
                    </a:gridCol>
                    <a:gridCol w="5040560">
                      <a:extLst>
                        <a:ext uri="{9D8B030D-6E8A-4147-A177-3AD203B41FA5}">
                          <a16:colId xmlns:a16="http://schemas.microsoft.com/office/drawing/2014/main" val="427810754"/>
                        </a:ext>
                      </a:extLst>
                    </a:gridCol>
                    <a:gridCol w="1512168">
                      <a:extLst>
                        <a:ext uri="{9D8B030D-6E8A-4147-A177-3AD203B41FA5}">
                          <a16:colId xmlns:a16="http://schemas.microsoft.com/office/drawing/2014/main" val="2171023461"/>
                        </a:ext>
                      </a:extLst>
                    </a:gridCol>
                    <a:gridCol w="1331188">
                      <a:extLst>
                        <a:ext uri="{9D8B030D-6E8A-4147-A177-3AD203B41FA5}">
                          <a16:colId xmlns:a16="http://schemas.microsoft.com/office/drawing/2014/main" val="1908063281"/>
                        </a:ext>
                      </a:extLst>
                    </a:gridCol>
                  </a:tblGrid>
                  <a:tr h="370840">
                    <a:tc>
                      <a:txBody>
                        <a:bodyPr/>
                        <a:lstStyle/>
                        <a:p>
                          <a:endParaRPr lang="ru-RU" dirty="0"/>
                        </a:p>
                      </a:txBody>
                      <a:tcPr/>
                    </a:tc>
                    <a:tc>
                      <a:txBody>
                        <a:bodyPr/>
                        <a:lstStyle/>
                        <a:p>
                          <a:endParaRPr lang="ru-RU" dirty="0"/>
                        </a:p>
                      </a:txBody>
                      <a:tcPr/>
                    </a:tc>
                    <a:tc>
                      <a:txBody>
                        <a:bodyPr/>
                        <a:lstStyle/>
                        <a:p>
                          <a:pPr algn="ctr"/>
                          <a:r>
                            <a:rPr lang="ru-RU" dirty="0"/>
                            <a:t>Стоимость</a:t>
                          </a:r>
                        </a:p>
                      </a:txBody>
                      <a:tcPr anchor="ctr"/>
                    </a:tc>
                    <a:tc>
                      <a:txBody>
                        <a:bodyPr/>
                        <a:lstStyle/>
                        <a:p>
                          <a:pPr algn="ctr"/>
                          <a:r>
                            <a:rPr lang="ru-RU" dirty="0"/>
                            <a:t>Повторы</a:t>
                          </a:r>
                        </a:p>
                      </a:txBody>
                      <a:tcPr anchor="ctr"/>
                    </a:tc>
                    <a:extLst>
                      <a:ext uri="{0D108BD9-81ED-4DB2-BD59-A6C34878D82A}">
                        <a16:rowId xmlns:a16="http://schemas.microsoft.com/office/drawing/2014/main" val="675260709"/>
                      </a:ext>
                    </a:extLst>
                  </a:tr>
                  <a:tr h="277232">
                    <a:tc>
                      <a:txBody>
                        <a:bodyPr/>
                        <a:lstStyle/>
                        <a:p>
                          <a:r>
                            <a:rPr lang="ru-RU" dirty="0"/>
                            <a:t>1</a:t>
                          </a:r>
                        </a:p>
                      </a:txBody>
                      <a:tcPr/>
                    </a:tc>
                    <a:tc>
                      <a:txBody>
                        <a:bodyPr/>
                        <a:lstStyle/>
                        <a:p>
                          <a:pPr indent="450215" algn="l">
                            <a:spcAft>
                              <a:spcPts val="0"/>
                            </a:spcAft>
                          </a:pPr>
                          <a:r>
                            <a:rPr lang="en-US" sz="1600" dirty="0">
                              <a:effectLst/>
                            </a:rPr>
                            <a:t>for j = 2 to </a:t>
                          </a:r>
                          <a:r>
                            <a:rPr lang="en-US" sz="1600" dirty="0" err="1">
                              <a:effectLst/>
                            </a:rPr>
                            <a:t>A.length</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1337307"/>
                      </a:ext>
                    </a:extLst>
                  </a:tr>
                  <a:tr h="370840">
                    <a:tc>
                      <a:txBody>
                        <a:bodyPr/>
                        <a:lstStyle/>
                        <a:p>
                          <a:r>
                            <a:rPr lang="ru-RU" dirty="0"/>
                            <a:t>2</a:t>
                          </a:r>
                        </a:p>
                      </a:txBody>
                      <a:tcPr/>
                    </a:tc>
                    <a:tc>
                      <a:txBody>
                        <a:bodyPr/>
                        <a:lstStyle/>
                        <a:p>
                          <a:pPr indent="450215" algn="l">
                            <a:spcAft>
                              <a:spcPts val="0"/>
                            </a:spcAft>
                          </a:pPr>
                          <a:r>
                            <a:rPr lang="en-US" sz="1600" dirty="0">
                              <a:effectLst/>
                            </a:rPr>
                            <a:t>	key = A[j]</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2</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n-1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92202230"/>
                      </a:ext>
                    </a:extLst>
                  </a:tr>
                  <a:tr h="370840">
                    <a:tc>
                      <a:txBody>
                        <a:bodyPr/>
                        <a:lstStyle/>
                        <a:p>
                          <a:r>
                            <a:rPr lang="ru-RU" dirty="0"/>
                            <a:t>3</a:t>
                          </a:r>
                        </a:p>
                      </a:txBody>
                      <a:tcPr/>
                    </a:tc>
                    <a:tc>
                      <a:txBody>
                        <a:bodyPr/>
                        <a:lstStyle/>
                        <a:p>
                          <a:pPr indent="450215" algn="l">
                            <a:spcAft>
                              <a:spcPts val="0"/>
                            </a:spcAft>
                          </a:pPr>
                          <a:r>
                            <a:rPr lang="ru-RU" sz="1600" dirty="0">
                              <a:effectLst/>
                            </a:rPr>
                            <a:t>	//Вставка </a:t>
                          </a:r>
                          <a:r>
                            <a:rPr lang="en-US" sz="1600" dirty="0">
                              <a:effectLst/>
                            </a:rPr>
                            <a:t>A</a:t>
                          </a:r>
                          <a:r>
                            <a:rPr lang="ru-RU" sz="1600" dirty="0">
                              <a:effectLst/>
                            </a:rPr>
                            <a:t>[</a:t>
                          </a:r>
                          <a:r>
                            <a:rPr lang="en-US" sz="1600" dirty="0">
                              <a:effectLst/>
                            </a:rPr>
                            <a:t>j</a:t>
                          </a:r>
                          <a:r>
                            <a:rPr lang="ru-RU" sz="1600" dirty="0">
                              <a:effectLst/>
                            </a:rPr>
                            <a:t>] в отсортированную 	последовательность </a:t>
                          </a:r>
                          <a:r>
                            <a:rPr lang="en-US" sz="1600" dirty="0">
                              <a:effectLst/>
                            </a:rPr>
                            <a:t>A</a:t>
                          </a:r>
                          <a:r>
                            <a:rPr lang="ru-RU" sz="1600" dirty="0">
                              <a:effectLst/>
                            </a:rPr>
                            <a:t>[1..</a:t>
                          </a:r>
                          <a:r>
                            <a:rPr lang="en-US" sz="1600" dirty="0">
                              <a:effectLst/>
                            </a:rPr>
                            <a:t>j</a:t>
                          </a:r>
                          <a:r>
                            <a:rPr lang="ru-RU" sz="1600" dirty="0">
                              <a:effectLst/>
                            </a:rPr>
                            <a:t>-1]</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0</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ru-RU" sz="1400" dirty="0">
                              <a:effectLst/>
                            </a:rPr>
                            <a:t> </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6423800"/>
                      </a:ext>
                    </a:extLst>
                  </a:tr>
                  <a:tr h="370840">
                    <a:tc>
                      <a:txBody>
                        <a:bodyPr/>
                        <a:lstStyle/>
                        <a:p>
                          <a:r>
                            <a:rPr lang="ru-RU" dirty="0"/>
                            <a:t>4</a:t>
                          </a:r>
                        </a:p>
                      </a:txBody>
                      <a:tcPr/>
                    </a:tc>
                    <a:tc>
                      <a:txBody>
                        <a:bodyPr/>
                        <a:lstStyle/>
                        <a:p>
                          <a:pPr indent="450215" algn="l">
                            <a:spcAft>
                              <a:spcPts val="0"/>
                            </a:spcAft>
                          </a:pPr>
                          <a:r>
                            <a:rPr lang="en-US" sz="1600" dirty="0">
                              <a:effectLst/>
                            </a:rPr>
                            <a:t>	</a:t>
                          </a:r>
                          <a:r>
                            <a:rPr lang="en-US" sz="1600" dirty="0" err="1">
                              <a:effectLst/>
                            </a:rPr>
                            <a:t>i</a:t>
                          </a:r>
                          <a:r>
                            <a:rPr lang="en-US" sz="1600" dirty="0">
                              <a:effectLst/>
                            </a:rPr>
                            <a:t> = j – 1</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4</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n-1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1076319"/>
                      </a:ext>
                    </a:extLst>
                  </a:tr>
                  <a:tr h="370840">
                    <a:tc>
                      <a:txBody>
                        <a:bodyPr/>
                        <a:lstStyle/>
                        <a:p>
                          <a:r>
                            <a:rPr lang="ru-RU" dirty="0"/>
                            <a:t>5</a:t>
                          </a:r>
                        </a:p>
                      </a:txBody>
                      <a:tcPr/>
                    </a:tc>
                    <a:tc>
                      <a:txBody>
                        <a:bodyPr/>
                        <a:lstStyle/>
                        <a:p>
                          <a:pPr indent="450215" algn="l">
                            <a:spcAft>
                              <a:spcPts val="0"/>
                            </a:spcAft>
                          </a:pPr>
                          <a:r>
                            <a:rPr lang="en-US" sz="1600" dirty="0">
                              <a:effectLst/>
                            </a:rPr>
                            <a:t>	while </a:t>
                          </a:r>
                          <a:r>
                            <a:rPr lang="en-US" sz="1600" dirty="0" err="1">
                              <a:effectLst/>
                            </a:rPr>
                            <a:t>i</a:t>
                          </a:r>
                          <a:r>
                            <a:rPr lang="en-US" sz="1600" dirty="0">
                              <a:effectLst/>
                            </a:rPr>
                            <a:t> &gt; 0 </a:t>
                          </a:r>
                          <a:r>
                            <a:rPr lang="ru-RU" sz="1600" dirty="0">
                              <a:effectLst/>
                            </a:rPr>
                            <a:t>и </a:t>
                          </a:r>
                          <a:r>
                            <a:rPr lang="en-US" sz="1600" dirty="0">
                              <a:effectLst/>
                            </a:rPr>
                            <a:t>A[</a:t>
                          </a:r>
                          <a:r>
                            <a:rPr lang="en-US" sz="1600" dirty="0" err="1">
                              <a:effectLst/>
                            </a:rPr>
                            <a:t>i</a:t>
                          </a:r>
                          <a:r>
                            <a:rPr lang="en-US" sz="1600" dirty="0">
                              <a:effectLst/>
                            </a:rPr>
                            <a:t>] &gt; key</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5</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400" i="1">
                                        <a:effectLst/>
                                        <a:latin typeface="Cambria Math" panose="02040503050406030204" pitchFamily="18" charset="0"/>
                                      </a:rPr>
                                    </m:ctrlPr>
                                  </m:naryPr>
                                  <m:sub>
                                    <m:r>
                                      <a:rPr lang="en-US" sz="1400">
                                        <a:effectLst/>
                                        <a:latin typeface="Cambria Math" panose="02040503050406030204" pitchFamily="18" charset="0"/>
                                      </a:rPr>
                                      <m:t>𝑗</m:t>
                                    </m:r>
                                    <m:r>
                                      <a:rPr lang="en-US" sz="1400">
                                        <a:effectLst/>
                                        <a:latin typeface="Cambria Math" panose="02040503050406030204" pitchFamily="18" charset="0"/>
                                      </a:rPr>
                                      <m:t>=2</m:t>
                                    </m:r>
                                  </m:sub>
                                  <m:sup>
                                    <m:r>
                                      <a:rPr lang="en-US" sz="1400">
                                        <a:effectLst/>
                                        <a:latin typeface="Cambria Math" panose="02040503050406030204" pitchFamily="18" charset="0"/>
                                      </a:rPr>
                                      <m:t>𝑛</m:t>
                                    </m:r>
                                  </m:sup>
                                  <m:e>
                                    <m:sSub>
                                      <m:sSubPr>
                                        <m:ctrlPr>
                                          <a:rPr lang="ru-RU" sz="1400" i="1">
                                            <a:effectLst/>
                                            <a:latin typeface="Cambria Math" panose="02040503050406030204" pitchFamily="18" charset="0"/>
                                          </a:rPr>
                                        </m:ctrlPr>
                                      </m:sSubPr>
                                      <m:e>
                                        <m:r>
                                          <a:rPr lang="en-US" sz="1400">
                                            <a:effectLst/>
                                            <a:latin typeface="Cambria Math" panose="02040503050406030204" pitchFamily="18" charset="0"/>
                                          </a:rPr>
                                          <m:t>𝑡</m:t>
                                        </m:r>
                                      </m:e>
                                      <m:sub>
                                        <m:r>
                                          <a:rPr lang="en-US" sz="1400">
                                            <a:effectLst/>
                                            <a:latin typeface="Cambria Math" panose="02040503050406030204" pitchFamily="18" charset="0"/>
                                          </a:rPr>
                                          <m:t>𝑗</m:t>
                                        </m:r>
                                      </m:sub>
                                    </m:sSub>
                                  </m:e>
                                </m:nary>
                              </m:oMath>
                            </m:oMathPara>
                          </a14:m>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931197"/>
                      </a:ext>
                    </a:extLst>
                  </a:tr>
                  <a:tr h="370840">
                    <a:tc>
                      <a:txBody>
                        <a:bodyPr/>
                        <a:lstStyle/>
                        <a:p>
                          <a:r>
                            <a:rPr lang="ru-RU" dirty="0"/>
                            <a:t>6</a:t>
                          </a:r>
                        </a:p>
                      </a:txBody>
                      <a:tcPr/>
                    </a:tc>
                    <a:tc>
                      <a:txBody>
                        <a:bodyPr/>
                        <a:lstStyle/>
                        <a:p>
                          <a:pPr indent="450215" algn="l">
                            <a:spcAft>
                              <a:spcPts val="0"/>
                            </a:spcAft>
                          </a:pPr>
                          <a:r>
                            <a:rPr lang="ru-RU" sz="1600" dirty="0">
                              <a:effectLst/>
                            </a:rPr>
                            <a:t>		A[i+1] = A[i]</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6</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400" i="1">
                                        <a:effectLst/>
                                        <a:latin typeface="Cambria Math" panose="02040503050406030204" pitchFamily="18" charset="0"/>
                                      </a:rPr>
                                    </m:ctrlPr>
                                  </m:naryPr>
                                  <m:sub>
                                    <m:r>
                                      <a:rPr lang="en-US" sz="1400">
                                        <a:effectLst/>
                                        <a:latin typeface="Cambria Math" panose="02040503050406030204" pitchFamily="18" charset="0"/>
                                      </a:rPr>
                                      <m:t>𝑗</m:t>
                                    </m:r>
                                    <m:r>
                                      <a:rPr lang="en-US" sz="1400">
                                        <a:effectLst/>
                                        <a:latin typeface="Cambria Math" panose="02040503050406030204" pitchFamily="18" charset="0"/>
                                      </a:rPr>
                                      <m:t>=2</m:t>
                                    </m:r>
                                  </m:sub>
                                  <m:sup>
                                    <m:r>
                                      <a:rPr lang="en-US" sz="1400">
                                        <a:effectLst/>
                                        <a:latin typeface="Cambria Math" panose="02040503050406030204" pitchFamily="18" charset="0"/>
                                      </a:rPr>
                                      <m:t>𝑛</m:t>
                                    </m:r>
                                  </m:sup>
                                  <m:e>
                                    <m:sSub>
                                      <m:sSubPr>
                                        <m:ctrlPr>
                                          <a:rPr lang="ru-RU" sz="1400" i="1">
                                            <a:effectLst/>
                                            <a:latin typeface="Cambria Math" panose="02040503050406030204" pitchFamily="18" charset="0"/>
                                          </a:rPr>
                                        </m:ctrlPr>
                                      </m:sSubPr>
                                      <m:e>
                                        <m:r>
                                          <a:rPr lang="en-US" sz="1400">
                                            <a:effectLst/>
                                            <a:latin typeface="Cambria Math" panose="02040503050406030204" pitchFamily="18" charset="0"/>
                                          </a:rPr>
                                          <m:t>(</m:t>
                                        </m:r>
                                        <m:r>
                                          <a:rPr lang="en-US" sz="1400">
                                            <a:effectLst/>
                                            <a:latin typeface="Cambria Math" panose="02040503050406030204" pitchFamily="18" charset="0"/>
                                          </a:rPr>
                                          <m:t>𝑡</m:t>
                                        </m:r>
                                      </m:e>
                                      <m:sub>
                                        <m:r>
                                          <a:rPr lang="en-US" sz="1400">
                                            <a:effectLst/>
                                            <a:latin typeface="Cambria Math" panose="02040503050406030204" pitchFamily="18" charset="0"/>
                                          </a:rPr>
                                          <m:t>𝑗</m:t>
                                        </m:r>
                                      </m:sub>
                                    </m:sSub>
                                  </m:e>
                                </m:nary>
                                <m:r>
                                  <a:rPr lang="en-US" sz="1400">
                                    <a:effectLst/>
                                    <a:latin typeface="Cambria Math" panose="02040503050406030204" pitchFamily="18" charset="0"/>
                                  </a:rPr>
                                  <m:t>−1)</m:t>
                                </m:r>
                              </m:oMath>
                            </m:oMathPara>
                          </a14:m>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6311681"/>
                      </a:ext>
                    </a:extLst>
                  </a:tr>
                  <a:tr h="370840">
                    <a:tc>
                      <a:txBody>
                        <a:bodyPr/>
                        <a:lstStyle/>
                        <a:p>
                          <a:r>
                            <a:rPr lang="ru-RU" dirty="0"/>
                            <a:t>7</a:t>
                          </a:r>
                        </a:p>
                      </a:txBody>
                      <a:tcPr/>
                    </a:tc>
                    <a:tc>
                      <a:txBody>
                        <a:bodyPr/>
                        <a:lstStyle/>
                        <a:p>
                          <a:pPr indent="450215" algn="l">
                            <a:spcAft>
                              <a:spcPts val="0"/>
                            </a:spcAft>
                          </a:pPr>
                          <a:r>
                            <a:rPr lang="ru-RU" sz="1600" dirty="0">
                              <a:effectLst/>
                            </a:rPr>
                            <a:t>		i = i – 1</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7</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400" i="1">
                                        <a:effectLst/>
                                        <a:latin typeface="Cambria Math" panose="02040503050406030204" pitchFamily="18" charset="0"/>
                                      </a:rPr>
                                    </m:ctrlPr>
                                  </m:naryPr>
                                  <m:sub>
                                    <m:r>
                                      <a:rPr lang="en-US" sz="1400">
                                        <a:effectLst/>
                                        <a:latin typeface="Cambria Math" panose="02040503050406030204" pitchFamily="18" charset="0"/>
                                      </a:rPr>
                                      <m:t>𝑗</m:t>
                                    </m:r>
                                    <m:r>
                                      <a:rPr lang="en-US" sz="1400">
                                        <a:effectLst/>
                                        <a:latin typeface="Cambria Math" panose="02040503050406030204" pitchFamily="18" charset="0"/>
                                      </a:rPr>
                                      <m:t>=2</m:t>
                                    </m:r>
                                  </m:sub>
                                  <m:sup>
                                    <m:r>
                                      <a:rPr lang="en-US" sz="1400">
                                        <a:effectLst/>
                                        <a:latin typeface="Cambria Math" panose="02040503050406030204" pitchFamily="18" charset="0"/>
                                      </a:rPr>
                                      <m:t>𝑛</m:t>
                                    </m:r>
                                  </m:sup>
                                  <m:e>
                                    <m:sSub>
                                      <m:sSubPr>
                                        <m:ctrlPr>
                                          <a:rPr lang="ru-RU" sz="1400" i="1">
                                            <a:effectLst/>
                                            <a:latin typeface="Cambria Math" panose="02040503050406030204" pitchFamily="18" charset="0"/>
                                          </a:rPr>
                                        </m:ctrlPr>
                                      </m:sSubPr>
                                      <m:e>
                                        <m:r>
                                          <a:rPr lang="en-US" sz="1400">
                                            <a:effectLst/>
                                            <a:latin typeface="Cambria Math" panose="02040503050406030204" pitchFamily="18" charset="0"/>
                                          </a:rPr>
                                          <m:t>(</m:t>
                                        </m:r>
                                        <m:r>
                                          <a:rPr lang="en-US" sz="1400">
                                            <a:effectLst/>
                                            <a:latin typeface="Cambria Math" panose="02040503050406030204" pitchFamily="18" charset="0"/>
                                          </a:rPr>
                                          <m:t>𝑡</m:t>
                                        </m:r>
                                      </m:e>
                                      <m:sub>
                                        <m:r>
                                          <a:rPr lang="en-US" sz="1400">
                                            <a:effectLst/>
                                            <a:latin typeface="Cambria Math" panose="02040503050406030204" pitchFamily="18" charset="0"/>
                                          </a:rPr>
                                          <m:t>𝑗</m:t>
                                        </m:r>
                                      </m:sub>
                                    </m:sSub>
                                  </m:e>
                                </m:nary>
                                <m:r>
                                  <a:rPr lang="en-US" sz="1400">
                                    <a:effectLst/>
                                    <a:latin typeface="Cambria Math" panose="02040503050406030204" pitchFamily="18" charset="0"/>
                                  </a:rPr>
                                  <m:t>−1)</m:t>
                                </m:r>
                              </m:oMath>
                            </m:oMathPara>
                          </a14:m>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3101170"/>
                      </a:ext>
                    </a:extLst>
                  </a:tr>
                  <a:tr h="370840">
                    <a:tc>
                      <a:txBody>
                        <a:bodyPr/>
                        <a:lstStyle/>
                        <a:p>
                          <a:r>
                            <a:rPr lang="ru-RU" dirty="0"/>
                            <a:t>8</a:t>
                          </a:r>
                        </a:p>
                      </a:txBody>
                      <a:tcPr/>
                    </a:tc>
                    <a:tc>
                      <a:txBody>
                        <a:bodyPr/>
                        <a:lstStyle/>
                        <a:p>
                          <a:pPr indent="450215" algn="l">
                            <a:spcAft>
                              <a:spcPts val="0"/>
                            </a:spcAft>
                          </a:pPr>
                          <a:r>
                            <a:rPr lang="en-US" sz="1600" dirty="0">
                              <a:effectLst/>
                            </a:rPr>
                            <a:t>	</a:t>
                          </a:r>
                          <a:r>
                            <a:rPr lang="ru-RU" sz="1600" dirty="0">
                              <a:effectLst/>
                            </a:rPr>
                            <a:t>A[i+1]= </a:t>
                          </a:r>
                          <a:r>
                            <a:rPr lang="ru-RU" sz="1600" dirty="0" err="1">
                              <a:effectLst/>
                            </a:rPr>
                            <a:t>key</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8</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n-1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0523036"/>
                      </a:ext>
                    </a:extLst>
                  </a:tr>
                </a:tbl>
              </a:graphicData>
            </a:graphic>
          </p:graphicFrame>
        </mc:Choice>
        <mc:Fallback xmlns="">
          <p:graphicFrame>
            <p:nvGraphicFramePr>
              <p:cNvPr id="6" name="Таблица 5"/>
              <p:cNvGraphicFramePr>
                <a:graphicFrameLocks noGrp="1"/>
              </p:cNvGraphicFramePr>
              <p:nvPr>
                <p:extLst>
                  <p:ext uri="{D42A27DB-BD31-4B8C-83A1-F6EECF244321}">
                    <p14:modId xmlns:p14="http://schemas.microsoft.com/office/powerpoint/2010/main" xmlns="" xmlns:a14="http://schemas.microsoft.com/office/drawing/2010/main" val="2594873890"/>
                  </p:ext>
                </p:extLst>
              </p:nvPr>
            </p:nvGraphicFramePr>
            <p:xfrm>
              <a:off x="377672" y="980728"/>
              <a:ext cx="8291264" cy="4156648"/>
            </p:xfrm>
            <a:graphic>
              <a:graphicData uri="http://schemas.openxmlformats.org/drawingml/2006/table">
                <a:tbl>
                  <a:tblPr firstRow="1" bandRow="1">
                    <a:tableStyleId>{5C22544A-7EE6-4342-B048-85BDC9FD1C3A}</a:tableStyleId>
                  </a:tblPr>
                  <a:tblGrid>
                    <a:gridCol w="407348">
                      <a:extLst>
                        <a:ext uri="{9D8B030D-6E8A-4147-A177-3AD203B41FA5}">
                          <a16:colId xmlns:a16="http://schemas.microsoft.com/office/drawing/2014/main" xmlns="" xmlns:a14="http://schemas.microsoft.com/office/drawing/2010/main" val="2372990295"/>
                        </a:ext>
                      </a:extLst>
                    </a:gridCol>
                    <a:gridCol w="5040560">
                      <a:extLst>
                        <a:ext uri="{9D8B030D-6E8A-4147-A177-3AD203B41FA5}">
                          <a16:colId xmlns:a16="http://schemas.microsoft.com/office/drawing/2014/main" xmlns="" xmlns:a14="http://schemas.microsoft.com/office/drawing/2010/main" val="427810754"/>
                        </a:ext>
                      </a:extLst>
                    </a:gridCol>
                    <a:gridCol w="1512168">
                      <a:extLst>
                        <a:ext uri="{9D8B030D-6E8A-4147-A177-3AD203B41FA5}">
                          <a16:colId xmlns:a16="http://schemas.microsoft.com/office/drawing/2014/main" xmlns="" xmlns:a14="http://schemas.microsoft.com/office/drawing/2010/main" val="2171023461"/>
                        </a:ext>
                      </a:extLst>
                    </a:gridCol>
                    <a:gridCol w="1331188">
                      <a:extLst>
                        <a:ext uri="{9D8B030D-6E8A-4147-A177-3AD203B41FA5}">
                          <a16:colId xmlns:a16="http://schemas.microsoft.com/office/drawing/2014/main" xmlns="" xmlns:a14="http://schemas.microsoft.com/office/drawing/2010/main" val="1908063281"/>
                        </a:ext>
                      </a:extLst>
                    </a:gridCol>
                  </a:tblGrid>
                  <a:tr h="370840">
                    <a:tc>
                      <a:txBody>
                        <a:bodyPr/>
                        <a:lstStyle/>
                        <a:p>
                          <a:endParaRPr lang="ru-RU" dirty="0"/>
                        </a:p>
                      </a:txBody>
                      <a:tcPr/>
                    </a:tc>
                    <a:tc>
                      <a:txBody>
                        <a:bodyPr/>
                        <a:lstStyle/>
                        <a:p>
                          <a:endParaRPr lang="ru-RU" dirty="0"/>
                        </a:p>
                      </a:txBody>
                      <a:tcPr/>
                    </a:tc>
                    <a:tc>
                      <a:txBody>
                        <a:bodyPr/>
                        <a:lstStyle/>
                        <a:p>
                          <a:pPr algn="ctr"/>
                          <a:r>
                            <a:rPr lang="ru-RU" dirty="0" smtClean="0"/>
                            <a:t>Стоимость</a:t>
                          </a:r>
                          <a:endParaRPr lang="ru-RU" dirty="0"/>
                        </a:p>
                      </a:txBody>
                      <a:tcPr anchor="ctr"/>
                    </a:tc>
                    <a:tc>
                      <a:txBody>
                        <a:bodyPr/>
                        <a:lstStyle/>
                        <a:p>
                          <a:pPr algn="ctr"/>
                          <a:r>
                            <a:rPr lang="ru-RU" dirty="0" smtClean="0"/>
                            <a:t>Повторы</a:t>
                          </a:r>
                          <a:endParaRPr lang="ru-RU" dirty="0"/>
                        </a:p>
                      </a:txBody>
                      <a:tcPr anchor="ctr"/>
                    </a:tc>
                    <a:extLst>
                      <a:ext uri="{0D108BD9-81ED-4DB2-BD59-A6C34878D82A}">
                        <a16:rowId xmlns:a16="http://schemas.microsoft.com/office/drawing/2014/main" xmlns="" xmlns:a14="http://schemas.microsoft.com/office/drawing/2010/main" val="675260709"/>
                      </a:ext>
                    </a:extLst>
                  </a:tr>
                  <a:tr h="365760">
                    <a:tc>
                      <a:txBody>
                        <a:bodyPr/>
                        <a:lstStyle/>
                        <a:p>
                          <a:r>
                            <a:rPr lang="ru-RU" dirty="0" smtClean="0"/>
                            <a:t>1</a:t>
                          </a:r>
                          <a:endParaRPr lang="ru-RU" dirty="0"/>
                        </a:p>
                      </a:txBody>
                      <a:tcPr/>
                    </a:tc>
                    <a:tc>
                      <a:txBody>
                        <a:bodyPr/>
                        <a:lstStyle/>
                        <a:p>
                          <a:pPr indent="450215" algn="l">
                            <a:spcAft>
                              <a:spcPts val="0"/>
                            </a:spcAft>
                          </a:pPr>
                          <a:r>
                            <a:rPr lang="en-US" sz="1600" dirty="0">
                              <a:effectLst/>
                            </a:rPr>
                            <a:t>for j = 2 to </a:t>
                          </a:r>
                          <a:r>
                            <a:rPr lang="en-US" sz="1600" dirty="0" err="1">
                              <a:effectLst/>
                            </a:rPr>
                            <a:t>A.length</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2811337307"/>
                      </a:ext>
                    </a:extLst>
                  </a:tr>
                  <a:tr h="370840">
                    <a:tc>
                      <a:txBody>
                        <a:bodyPr/>
                        <a:lstStyle/>
                        <a:p>
                          <a:r>
                            <a:rPr lang="ru-RU" dirty="0" smtClean="0"/>
                            <a:t>2</a:t>
                          </a:r>
                          <a:endParaRPr lang="ru-RU" dirty="0"/>
                        </a:p>
                      </a:txBody>
                      <a:tcPr/>
                    </a:tc>
                    <a:tc>
                      <a:txBody>
                        <a:bodyPr/>
                        <a:lstStyle/>
                        <a:p>
                          <a:pPr indent="450215" algn="l">
                            <a:spcAft>
                              <a:spcPts val="0"/>
                            </a:spcAft>
                          </a:pPr>
                          <a:r>
                            <a:rPr lang="en-US" sz="1600" dirty="0">
                              <a:effectLst/>
                            </a:rPr>
                            <a:t>	key = A[j]</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2</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n-1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592202230"/>
                      </a:ext>
                    </a:extLst>
                  </a:tr>
                  <a:tr h="487680">
                    <a:tc>
                      <a:txBody>
                        <a:bodyPr/>
                        <a:lstStyle/>
                        <a:p>
                          <a:r>
                            <a:rPr lang="ru-RU" dirty="0" smtClean="0"/>
                            <a:t>3</a:t>
                          </a:r>
                          <a:endParaRPr lang="ru-RU" dirty="0"/>
                        </a:p>
                      </a:txBody>
                      <a:tcPr/>
                    </a:tc>
                    <a:tc>
                      <a:txBody>
                        <a:bodyPr/>
                        <a:lstStyle/>
                        <a:p>
                          <a:pPr indent="450215" algn="l">
                            <a:spcAft>
                              <a:spcPts val="0"/>
                            </a:spcAft>
                          </a:pPr>
                          <a:r>
                            <a:rPr lang="ru-RU" sz="1600" dirty="0">
                              <a:effectLst/>
                            </a:rPr>
                            <a:t>	//Вставка </a:t>
                          </a:r>
                          <a:r>
                            <a:rPr lang="en-US" sz="1600" dirty="0">
                              <a:effectLst/>
                            </a:rPr>
                            <a:t>A</a:t>
                          </a:r>
                          <a:r>
                            <a:rPr lang="ru-RU" sz="1600" dirty="0">
                              <a:effectLst/>
                            </a:rPr>
                            <a:t>[</a:t>
                          </a:r>
                          <a:r>
                            <a:rPr lang="en-US" sz="1600" dirty="0">
                              <a:effectLst/>
                            </a:rPr>
                            <a:t>j</a:t>
                          </a:r>
                          <a:r>
                            <a:rPr lang="ru-RU" sz="1600" dirty="0">
                              <a:effectLst/>
                            </a:rPr>
                            <a:t>] в отсортированную 	последовательность </a:t>
                          </a:r>
                          <a:r>
                            <a:rPr lang="en-US" sz="1600" dirty="0">
                              <a:effectLst/>
                            </a:rPr>
                            <a:t>A</a:t>
                          </a:r>
                          <a:r>
                            <a:rPr lang="ru-RU" sz="1600" dirty="0">
                              <a:effectLst/>
                            </a:rPr>
                            <a:t>[1..</a:t>
                          </a:r>
                          <a:r>
                            <a:rPr lang="en-US" sz="1600" dirty="0">
                              <a:effectLst/>
                            </a:rPr>
                            <a:t>j</a:t>
                          </a:r>
                          <a:r>
                            <a:rPr lang="ru-RU" sz="1600" dirty="0">
                              <a:effectLst/>
                            </a:rPr>
                            <a:t>-1]</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0</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ru-RU" sz="1400" dirty="0">
                              <a:effectLst/>
                            </a:rPr>
                            <a:t> </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756423800"/>
                      </a:ext>
                    </a:extLst>
                  </a:tr>
                  <a:tr h="370840">
                    <a:tc>
                      <a:txBody>
                        <a:bodyPr/>
                        <a:lstStyle/>
                        <a:p>
                          <a:r>
                            <a:rPr lang="ru-RU" dirty="0" smtClean="0"/>
                            <a:t>4</a:t>
                          </a:r>
                          <a:endParaRPr lang="ru-RU" dirty="0"/>
                        </a:p>
                      </a:txBody>
                      <a:tcPr/>
                    </a:tc>
                    <a:tc>
                      <a:txBody>
                        <a:bodyPr/>
                        <a:lstStyle/>
                        <a:p>
                          <a:pPr indent="450215" algn="l">
                            <a:spcAft>
                              <a:spcPts val="0"/>
                            </a:spcAft>
                          </a:pPr>
                          <a:r>
                            <a:rPr lang="en-US" sz="1600" dirty="0">
                              <a:effectLst/>
                            </a:rPr>
                            <a:t>	</a:t>
                          </a:r>
                          <a:r>
                            <a:rPr lang="en-US" sz="1600" dirty="0" err="1">
                              <a:effectLst/>
                            </a:rPr>
                            <a:t>i</a:t>
                          </a:r>
                          <a:r>
                            <a:rPr lang="en-US" sz="1600" dirty="0">
                              <a:effectLst/>
                            </a:rPr>
                            <a:t> = j – 1</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4</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n-1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2901076319"/>
                      </a:ext>
                    </a:extLst>
                  </a:tr>
                  <a:tr h="606616">
                    <a:tc>
                      <a:txBody>
                        <a:bodyPr/>
                        <a:lstStyle/>
                        <a:p>
                          <a:r>
                            <a:rPr lang="ru-RU" dirty="0" smtClean="0"/>
                            <a:t>5</a:t>
                          </a:r>
                          <a:endParaRPr lang="ru-RU" dirty="0"/>
                        </a:p>
                      </a:txBody>
                      <a:tcPr/>
                    </a:tc>
                    <a:tc>
                      <a:txBody>
                        <a:bodyPr/>
                        <a:lstStyle/>
                        <a:p>
                          <a:pPr indent="450215" algn="l">
                            <a:spcAft>
                              <a:spcPts val="0"/>
                            </a:spcAft>
                          </a:pPr>
                          <a:r>
                            <a:rPr lang="en-US" sz="1600" dirty="0">
                              <a:effectLst/>
                            </a:rPr>
                            <a:t>	while </a:t>
                          </a:r>
                          <a:r>
                            <a:rPr lang="en-US" sz="1600" dirty="0" err="1">
                              <a:effectLst/>
                            </a:rPr>
                            <a:t>i</a:t>
                          </a:r>
                          <a:r>
                            <a:rPr lang="en-US" sz="1600" dirty="0">
                              <a:effectLst/>
                            </a:rPr>
                            <a:t> &gt; 0 </a:t>
                          </a:r>
                          <a:r>
                            <a:rPr lang="ru-RU" sz="1600" dirty="0">
                              <a:effectLst/>
                            </a:rPr>
                            <a:t>и </a:t>
                          </a:r>
                          <a:r>
                            <a:rPr lang="en-US" sz="1600" dirty="0">
                              <a:effectLst/>
                            </a:rPr>
                            <a:t>A[</a:t>
                          </a:r>
                          <a:r>
                            <a:rPr lang="en-US" sz="1600" dirty="0" err="1">
                              <a:effectLst/>
                            </a:rPr>
                            <a:t>i</a:t>
                          </a:r>
                          <a:r>
                            <a:rPr lang="en-US" sz="1600" dirty="0">
                              <a:effectLst/>
                            </a:rPr>
                            <a:t>] &gt; key</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5</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ru-RU"/>
                        </a:p>
                      </a:txBody>
                      <a:tcPr marL="68580" marR="68580" marT="0" marB="0" anchor="ctr">
                        <a:blipFill>
                          <a:blip r:embed="rId3"/>
                          <a:stretch>
                            <a:fillRect l="-522374" t="-327000" r="-1826" b="-275000"/>
                          </a:stretch>
                        </a:blipFill>
                      </a:tcPr>
                    </a:tc>
                    <a:extLst>
                      <a:ext uri="{0D108BD9-81ED-4DB2-BD59-A6C34878D82A}">
                        <a16:rowId xmlns:a16="http://schemas.microsoft.com/office/drawing/2014/main" xmlns="" xmlns:a14="http://schemas.microsoft.com/office/drawing/2010/main" val="353931197"/>
                      </a:ext>
                    </a:extLst>
                  </a:tr>
                  <a:tr h="606616">
                    <a:tc>
                      <a:txBody>
                        <a:bodyPr/>
                        <a:lstStyle/>
                        <a:p>
                          <a:r>
                            <a:rPr lang="ru-RU" dirty="0" smtClean="0"/>
                            <a:t>6</a:t>
                          </a:r>
                          <a:endParaRPr lang="ru-RU" dirty="0"/>
                        </a:p>
                      </a:txBody>
                      <a:tcPr/>
                    </a:tc>
                    <a:tc>
                      <a:txBody>
                        <a:bodyPr/>
                        <a:lstStyle/>
                        <a:p>
                          <a:pPr indent="450215" algn="l">
                            <a:spcAft>
                              <a:spcPts val="0"/>
                            </a:spcAft>
                          </a:pPr>
                          <a:r>
                            <a:rPr lang="ru-RU" sz="1600" dirty="0">
                              <a:effectLst/>
                            </a:rPr>
                            <a:t>		A[i+1] = A[i]</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6</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ru-RU"/>
                        </a:p>
                      </a:txBody>
                      <a:tcPr marL="68580" marR="68580" marT="0" marB="0" anchor="ctr">
                        <a:blipFill>
                          <a:blip r:embed="rId3"/>
                          <a:stretch>
                            <a:fillRect l="-522374" t="-431313" r="-1826" b="-177778"/>
                          </a:stretch>
                        </a:blipFill>
                      </a:tcPr>
                    </a:tc>
                    <a:extLst>
                      <a:ext uri="{0D108BD9-81ED-4DB2-BD59-A6C34878D82A}">
                        <a16:rowId xmlns:a16="http://schemas.microsoft.com/office/drawing/2014/main" xmlns="" xmlns:a14="http://schemas.microsoft.com/office/drawing/2010/main" val="1536311681"/>
                      </a:ext>
                    </a:extLst>
                  </a:tr>
                  <a:tr h="606616">
                    <a:tc>
                      <a:txBody>
                        <a:bodyPr/>
                        <a:lstStyle/>
                        <a:p>
                          <a:r>
                            <a:rPr lang="ru-RU" dirty="0" smtClean="0"/>
                            <a:t>7</a:t>
                          </a:r>
                          <a:endParaRPr lang="ru-RU" dirty="0"/>
                        </a:p>
                      </a:txBody>
                      <a:tcPr/>
                    </a:tc>
                    <a:tc>
                      <a:txBody>
                        <a:bodyPr/>
                        <a:lstStyle/>
                        <a:p>
                          <a:pPr indent="450215" algn="l">
                            <a:spcAft>
                              <a:spcPts val="0"/>
                            </a:spcAft>
                          </a:pPr>
                          <a:r>
                            <a:rPr lang="ru-RU" sz="1600" dirty="0">
                              <a:effectLst/>
                            </a:rPr>
                            <a:t>		i = i – 1</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7</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ru-RU"/>
                        </a:p>
                      </a:txBody>
                      <a:tcPr marL="68580" marR="68580" marT="0" marB="0" anchor="ctr">
                        <a:blipFill>
                          <a:blip r:embed="rId3"/>
                          <a:stretch>
                            <a:fillRect l="-522374" t="-526000" r="-1826" b="-76000"/>
                          </a:stretch>
                        </a:blipFill>
                      </a:tcPr>
                    </a:tc>
                    <a:extLst>
                      <a:ext uri="{0D108BD9-81ED-4DB2-BD59-A6C34878D82A}">
                        <a16:rowId xmlns:a16="http://schemas.microsoft.com/office/drawing/2014/main" xmlns="" xmlns:a14="http://schemas.microsoft.com/office/drawing/2010/main" val="1253101170"/>
                      </a:ext>
                    </a:extLst>
                  </a:tr>
                  <a:tr h="370840">
                    <a:tc>
                      <a:txBody>
                        <a:bodyPr/>
                        <a:lstStyle/>
                        <a:p>
                          <a:r>
                            <a:rPr lang="ru-RU" dirty="0" smtClean="0"/>
                            <a:t>8</a:t>
                          </a:r>
                          <a:endParaRPr lang="ru-RU" dirty="0"/>
                        </a:p>
                      </a:txBody>
                      <a:tcPr/>
                    </a:tc>
                    <a:tc>
                      <a:txBody>
                        <a:bodyPr/>
                        <a:lstStyle/>
                        <a:p>
                          <a:pPr indent="450215" algn="l">
                            <a:spcAft>
                              <a:spcPts val="0"/>
                            </a:spcAft>
                          </a:pPr>
                          <a:r>
                            <a:rPr lang="en-US" sz="1600" dirty="0">
                              <a:effectLst/>
                            </a:rPr>
                            <a:t>	</a:t>
                          </a:r>
                          <a:r>
                            <a:rPr lang="ru-RU" sz="1600" dirty="0">
                              <a:effectLst/>
                            </a:rPr>
                            <a:t>A[i+1]= </a:t>
                          </a:r>
                          <a:r>
                            <a:rPr lang="ru-RU" sz="1600" dirty="0" err="1">
                              <a:effectLst/>
                            </a:rPr>
                            <a:t>key</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C</a:t>
                          </a:r>
                          <a:r>
                            <a:rPr lang="en-US" sz="1400" baseline="-25000" dirty="0">
                              <a:effectLst/>
                            </a:rPr>
                            <a:t>8</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spcAft>
                              <a:spcPts val="0"/>
                            </a:spcAft>
                          </a:pPr>
                          <a:r>
                            <a:rPr lang="en-US" sz="1400" dirty="0">
                              <a:effectLst/>
                            </a:rPr>
                            <a:t>n-1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xmlns:a14="http://schemas.microsoft.com/office/drawing/2010/main" val="2540523036"/>
                      </a:ext>
                    </a:extLst>
                  </a:tr>
                </a:tbl>
              </a:graphicData>
            </a:graphic>
          </p:graphicFrame>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0" y="5259687"/>
                <a:ext cx="8999140" cy="8798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𝑇</m:t>
                      </m:r>
                      <m:d>
                        <m:dPr>
                          <m:ctrlPr>
                            <a:rPr lang="ru-RU" i="1">
                              <a:latin typeface="Cambria Math" panose="02040503050406030204" pitchFamily="18" charset="0"/>
                            </a:rPr>
                          </m:ctrlPr>
                        </m:dPr>
                        <m:e>
                          <m:r>
                            <a:rPr lang="ru-RU" i="1">
                              <a:latin typeface="Cambria Math" panose="02040503050406030204" pitchFamily="18" charset="0"/>
                            </a:rPr>
                            <m:t>𝑛</m:t>
                          </m:r>
                        </m:e>
                      </m:d>
                      <m:r>
                        <a:rPr lang="ru-RU" i="0">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0">
                              <a:latin typeface="Cambria Math" panose="02040503050406030204" pitchFamily="18" charset="0"/>
                            </a:rPr>
                            <m:t>1</m:t>
                          </m:r>
                        </m:sub>
                      </m:sSub>
                      <m:r>
                        <a:rPr lang="ru-RU" i="1">
                          <a:latin typeface="Cambria Math" panose="02040503050406030204" pitchFamily="18" charset="0"/>
                        </a:rPr>
                        <m:t>𝑛</m:t>
                      </m:r>
                      <m:r>
                        <a:rPr lang="ru-RU" i="0">
                          <a:latin typeface="Cambria Math" panose="02040503050406030204" pitchFamily="18" charset="0"/>
                        </a:rPr>
                        <m:t>+</m:t>
                      </m:r>
                      <m:sSub>
                        <m:sSubPr>
                          <m:ctrlPr>
                            <a:rPr lang="ru-RU" i="1">
                              <a:latin typeface="Cambria Math" panose="02040503050406030204" pitchFamily="18" charset="0"/>
                            </a:rPr>
                          </m:ctrlPr>
                        </m:sSubPr>
                        <m:e>
                          <m:d>
                            <m:dPr>
                              <m:endChr m:val=""/>
                              <m:ctrlPr>
                                <a:rPr lang="ru-RU" i="1">
                                  <a:latin typeface="Cambria Math" panose="02040503050406030204" pitchFamily="18" charset="0"/>
                                </a:rPr>
                              </m:ctrlPr>
                            </m:dPr>
                            <m:e>
                              <m:r>
                                <a:rPr lang="ru-RU" i="1">
                                  <a:latin typeface="Cambria Math" panose="02040503050406030204" pitchFamily="18" charset="0"/>
                                </a:rPr>
                                <m:t>𝑐</m:t>
                              </m:r>
                            </m:e>
                          </m:d>
                        </m:e>
                        <m:sub>
                          <m:r>
                            <a:rPr lang="ru-RU" i="0">
                              <a:latin typeface="Cambria Math" panose="02040503050406030204" pitchFamily="18" charset="0"/>
                            </a:rPr>
                            <m:t>2</m:t>
                          </m:r>
                        </m:sub>
                      </m:sSub>
                      <m:r>
                        <a:rPr lang="ru-RU" i="0">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0">
                              <a:latin typeface="Cambria Math" panose="02040503050406030204" pitchFamily="18" charset="0"/>
                            </a:rPr>
                            <m:t>4</m:t>
                          </m:r>
                        </m:sub>
                      </m:sSub>
                      <m:r>
                        <a:rPr lang="ru-RU" i="0">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0">
                              <a:latin typeface="Cambria Math" panose="02040503050406030204" pitchFamily="18" charset="0"/>
                            </a:rPr>
                            <m:t>8</m:t>
                          </m:r>
                        </m:sub>
                      </m:sSub>
                      <m:r>
                        <a:rPr lang="ru-RU" i="0">
                          <a:latin typeface="Cambria Math" panose="02040503050406030204" pitchFamily="18" charset="0"/>
                        </a:rPr>
                        <m:t>)</m:t>
                      </m:r>
                      <m:d>
                        <m:dPr>
                          <m:ctrlPr>
                            <a:rPr lang="ru-RU" i="1">
                              <a:latin typeface="Cambria Math" panose="02040503050406030204" pitchFamily="18" charset="0"/>
                            </a:rPr>
                          </m:ctrlPr>
                        </m:dPr>
                        <m:e>
                          <m:r>
                            <a:rPr lang="ru-RU" i="1">
                              <a:latin typeface="Cambria Math" panose="02040503050406030204" pitchFamily="18" charset="0"/>
                            </a:rPr>
                            <m:t>𝑛</m:t>
                          </m:r>
                          <m:r>
                            <a:rPr lang="ru-RU" i="0">
                              <a:latin typeface="Cambria Math" panose="02040503050406030204" pitchFamily="18" charset="0"/>
                            </a:rPr>
                            <m:t>−1</m:t>
                          </m:r>
                        </m:e>
                      </m:d>
                      <m:r>
                        <a:rPr lang="ru-RU" i="0">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0">
                              <a:latin typeface="Cambria Math" panose="02040503050406030204" pitchFamily="18" charset="0"/>
                            </a:rPr>
                            <m:t>5</m:t>
                          </m:r>
                        </m:sub>
                      </m:sSub>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𝑗</m:t>
                          </m:r>
                          <m:r>
                            <a:rPr lang="ru-RU" i="0">
                              <a:latin typeface="Cambria Math" panose="02040503050406030204" pitchFamily="18" charset="0"/>
                            </a:rPr>
                            <m:t>=2</m:t>
                          </m:r>
                        </m:sub>
                        <m:sup>
                          <m:r>
                            <a:rPr lang="ru-RU" i="1">
                              <a:latin typeface="Cambria Math" panose="02040503050406030204" pitchFamily="18" charset="0"/>
                            </a:rPr>
                            <m:t>𝑛</m:t>
                          </m:r>
                        </m:sup>
                        <m:e>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𝑗</m:t>
                              </m:r>
                            </m:sub>
                          </m:sSub>
                          <m:r>
                            <a:rPr lang="ru-RU" i="0">
                              <a:latin typeface="Cambria Math" panose="02040503050406030204" pitchFamily="18" charset="0"/>
                            </a:rPr>
                            <m:t>+</m:t>
                          </m:r>
                          <m:sSub>
                            <m:sSubPr>
                              <m:ctrlPr>
                                <a:rPr lang="ru-RU" i="1">
                                  <a:latin typeface="Cambria Math" panose="02040503050406030204" pitchFamily="18" charset="0"/>
                                </a:rPr>
                              </m:ctrlPr>
                            </m:sSubPr>
                            <m:e>
                              <m:d>
                                <m:dPr>
                                  <m:endChr m:val=""/>
                                  <m:ctrlPr>
                                    <a:rPr lang="ru-RU" i="1">
                                      <a:latin typeface="Cambria Math" panose="02040503050406030204" pitchFamily="18" charset="0"/>
                                    </a:rPr>
                                  </m:ctrlPr>
                                </m:dPr>
                                <m:e>
                                  <m:r>
                                    <a:rPr lang="ru-RU" i="1">
                                      <a:latin typeface="Cambria Math" panose="02040503050406030204" pitchFamily="18" charset="0"/>
                                    </a:rPr>
                                    <m:t>𝑐</m:t>
                                  </m:r>
                                </m:e>
                              </m:d>
                            </m:e>
                            <m:sub>
                              <m:r>
                                <a:rPr lang="ru-RU" i="0">
                                  <a:latin typeface="Cambria Math" panose="02040503050406030204" pitchFamily="18" charset="0"/>
                                </a:rPr>
                                <m:t>6</m:t>
                              </m:r>
                            </m:sub>
                          </m:sSub>
                          <m:r>
                            <a:rPr lang="ru-RU" i="0">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0">
                                  <a:latin typeface="Cambria Math" panose="02040503050406030204" pitchFamily="18" charset="0"/>
                                </a:rPr>
                                <m:t>7</m:t>
                              </m:r>
                            </m:sub>
                          </m:sSub>
                          <m:r>
                            <a:rPr lang="ru-RU" i="0">
                              <a:latin typeface="Cambria Math" panose="02040503050406030204" pitchFamily="18" charset="0"/>
                            </a:rPr>
                            <m:t>)</m:t>
                          </m:r>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𝑗</m:t>
                              </m:r>
                              <m:r>
                                <a:rPr lang="ru-RU" i="0">
                                  <a:latin typeface="Cambria Math" panose="02040503050406030204" pitchFamily="18" charset="0"/>
                                </a:rPr>
                                <m:t>=2</m:t>
                              </m:r>
                            </m:sub>
                            <m:sup>
                              <m:r>
                                <a:rPr lang="ru-RU" i="1">
                                  <a:latin typeface="Cambria Math" panose="02040503050406030204" pitchFamily="18" charset="0"/>
                                </a:rPr>
                                <m:t>𝑛</m:t>
                              </m:r>
                            </m:sup>
                            <m:e>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ru-RU" i="1">
                                          <a:latin typeface="Cambria Math" panose="02040503050406030204" pitchFamily="18" charset="0"/>
                                        </a:rPr>
                                        <m:t>𝑡</m:t>
                                      </m:r>
                                    </m:e>
                                    <m:sub>
                                      <m:r>
                                        <a:rPr lang="ru-RU" i="1">
                                          <a:latin typeface="Cambria Math" panose="02040503050406030204" pitchFamily="18" charset="0"/>
                                        </a:rPr>
                                        <m:t>𝑗</m:t>
                                      </m:r>
                                    </m:sub>
                                  </m:sSub>
                                  <m:r>
                                    <a:rPr lang="ru-RU" i="0">
                                      <a:latin typeface="Cambria Math" panose="02040503050406030204" pitchFamily="18" charset="0"/>
                                    </a:rPr>
                                    <m:t>−1</m:t>
                                  </m:r>
                                </m:e>
                              </m:d>
                            </m:e>
                          </m:nary>
                        </m:e>
                      </m:nary>
                    </m:oMath>
                  </m:oMathPara>
                </a14:m>
                <a:endParaRPr lang="ru-RU"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0" y="5259687"/>
                <a:ext cx="8999140" cy="879856"/>
              </a:xfrm>
              <a:prstGeom prst="rect">
                <a:avLst/>
              </a:prstGeom>
              <a:blipFill>
                <a:blip r:embed="rId4" cstate="print"/>
                <a:stretch>
                  <a:fillRect/>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AA853A87-9E2C-45D7-9C43-6234AEFF77A8}"/>
              </a:ext>
            </a:extLst>
          </p:cNvPr>
          <p:cNvSpPr txBox="1"/>
          <p:nvPr/>
        </p:nvSpPr>
        <p:spPr>
          <a:xfrm>
            <a:off x="683568" y="6243638"/>
            <a:ext cx="7848872" cy="369332"/>
          </a:xfrm>
          <a:prstGeom prst="rect">
            <a:avLst/>
          </a:prstGeom>
          <a:noFill/>
        </p:spPr>
        <p:txBody>
          <a:bodyPr wrap="square" rtlCol="0">
            <a:spAutoFit/>
          </a:bodyPr>
          <a:lstStyle/>
          <a:p>
            <a:r>
              <a:rPr lang="en-US" b="1" dirty="0"/>
              <a:t>n</a:t>
            </a:r>
            <a:r>
              <a:rPr lang="en-US" dirty="0"/>
              <a:t> – </a:t>
            </a:r>
            <a:r>
              <a:rPr lang="ru-RU" dirty="0"/>
              <a:t>размер массива,	</a:t>
            </a:r>
            <a:r>
              <a:rPr lang="en-US" b="1" dirty="0" err="1"/>
              <a:t>t</a:t>
            </a:r>
            <a:r>
              <a:rPr lang="en-US" b="1" baseline="-25000" dirty="0" err="1"/>
              <a:t>j</a:t>
            </a:r>
            <a:r>
              <a:rPr lang="en-US" dirty="0"/>
              <a:t> – </a:t>
            </a:r>
            <a:r>
              <a:rPr lang="ru-RU" dirty="0"/>
              <a:t>количество проверок условия цикла </a:t>
            </a:r>
            <a:r>
              <a:rPr lang="en-US" dirty="0"/>
              <a:t>while</a:t>
            </a:r>
            <a:endParaRPr lang="ru-RU" dirty="0"/>
          </a:p>
        </p:txBody>
      </p:sp>
    </p:spTree>
    <p:extLst>
      <p:ext uri="{BB962C8B-B14F-4D97-AF65-F5344CB8AC3E}">
        <p14:creationId xmlns:p14="http://schemas.microsoft.com/office/powerpoint/2010/main" val="357590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74923"/>
          </a:xfrm>
        </p:spPr>
        <p:txBody>
          <a:bodyPr/>
          <a:lstStyle/>
          <a:p>
            <a:r>
              <a:rPr lang="en-US" dirty="0"/>
              <a:t>INSERTION-SORT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1052736"/>
                <a:ext cx="8784976" cy="5078189"/>
              </a:xfrm>
            </p:spPr>
            <p:txBody>
              <a:bodyPr/>
              <a:lstStyle/>
              <a:p>
                <a:r>
                  <a:rPr lang="ru-RU" sz="2400" b="1" u="sng" dirty="0"/>
                  <a:t>Лучший случай </a:t>
                </a:r>
                <a:r>
                  <a:rPr lang="ru-RU" sz="2400" dirty="0"/>
                  <a:t>(массив отсортирован)</a:t>
                </a:r>
                <a:r>
                  <a:rPr lang="en-US" sz="2400" dirty="0"/>
                  <a:t>	</a:t>
                </a:r>
                <a:r>
                  <a:rPr lang="ru-RU" sz="2400" dirty="0"/>
                  <a:t>	</a:t>
                </a:r>
                <a:r>
                  <a:rPr lang="en-US" sz="2400" dirty="0" err="1">
                    <a:solidFill>
                      <a:srgbClr val="0070C0"/>
                    </a:solidFill>
                  </a:rPr>
                  <a:t>t</a:t>
                </a:r>
                <a:r>
                  <a:rPr lang="en-US" sz="2400" baseline="-25000" dirty="0" err="1">
                    <a:solidFill>
                      <a:srgbClr val="0070C0"/>
                    </a:solidFill>
                  </a:rPr>
                  <a:t>j</a:t>
                </a:r>
                <a:r>
                  <a:rPr lang="ru-RU" sz="2400" dirty="0">
                    <a:solidFill>
                      <a:srgbClr val="0070C0"/>
                    </a:solidFill>
                  </a:rPr>
                  <a:t>=1</a:t>
                </a:r>
                <a:endParaRPr lang="en-US" sz="2400" dirty="0">
                  <a:solidFill>
                    <a:srgbClr val="0070C0"/>
                  </a:solidFill>
                </a:endParaRPr>
              </a:p>
              <a:p>
                <a:pPr marL="0" indent="0">
                  <a:buNone/>
                </a:pPr>
                <a14:m>
                  <m:oMathPara xmlns:m="http://schemas.openxmlformats.org/officeDocument/2006/math">
                    <m:oMathParaPr>
                      <m:jc m:val="left"/>
                    </m:oMathParaPr>
                    <m:oMath xmlns:m="http://schemas.openxmlformats.org/officeDocument/2006/math">
                      <m:r>
                        <a:rPr lang="ru-RU" sz="2200" i="1">
                          <a:latin typeface="Cambria Math" panose="02040503050406030204" pitchFamily="18" charset="0"/>
                        </a:rPr>
                        <m:t>𝑇</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𝑐</m:t>
                          </m:r>
                        </m:e>
                        <m:sub>
                          <m:r>
                            <a:rPr lang="ru-RU" sz="2200" i="1">
                              <a:latin typeface="Cambria Math" panose="02040503050406030204" pitchFamily="18" charset="0"/>
                            </a:rPr>
                            <m:t>1</m:t>
                          </m:r>
                        </m:sub>
                      </m:sSub>
                      <m:r>
                        <a:rPr lang="ru-RU" sz="2200" i="1">
                          <a:latin typeface="Cambria Math" panose="02040503050406030204" pitchFamily="18" charset="0"/>
                        </a:rPr>
                        <m:t>𝑛</m:t>
                      </m:r>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m:t>
                          </m:r>
                          <m:r>
                            <a:rPr lang="ru-RU" sz="2200" i="1">
                              <a:latin typeface="Cambria Math" panose="02040503050406030204" pitchFamily="18" charset="0"/>
                            </a:rPr>
                            <m:t>𝑐</m:t>
                          </m:r>
                        </m:e>
                        <m:sub>
                          <m:r>
                            <a:rPr lang="ru-RU" sz="2200" i="1">
                              <a:latin typeface="Cambria Math" panose="02040503050406030204" pitchFamily="18" charset="0"/>
                            </a:rPr>
                            <m:t>2</m:t>
                          </m:r>
                        </m:sub>
                      </m:sSub>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𝑐</m:t>
                          </m:r>
                        </m:e>
                        <m:sub>
                          <m:r>
                            <a:rPr lang="ru-RU" sz="2200" i="1">
                              <a:latin typeface="Cambria Math" panose="02040503050406030204" pitchFamily="18" charset="0"/>
                            </a:rPr>
                            <m:t>4</m:t>
                          </m:r>
                        </m:sub>
                      </m:sSub>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𝑐</m:t>
                          </m:r>
                        </m:e>
                        <m:sub>
                          <m:r>
                            <a:rPr lang="ru-RU" sz="2200" i="1">
                              <a:latin typeface="Cambria Math" panose="02040503050406030204" pitchFamily="18" charset="0"/>
                            </a:rPr>
                            <m:t>8</m:t>
                          </m:r>
                        </m:sub>
                      </m:sSub>
                      <m:r>
                        <a:rPr lang="ru-RU" sz="2200" i="1">
                          <a:latin typeface="Cambria Math" panose="02040503050406030204" pitchFamily="18" charset="0"/>
                        </a:rPr>
                        <m:t>)</m:t>
                      </m:r>
                      <m:d>
                        <m:dPr>
                          <m:ctrlPr>
                            <a:rPr lang="ru-RU" sz="2200" i="1">
                              <a:latin typeface="Cambria Math" panose="02040503050406030204" pitchFamily="18" charset="0"/>
                            </a:rPr>
                          </m:ctrlPr>
                        </m:dPr>
                        <m:e>
                          <m:r>
                            <a:rPr lang="ru-RU" sz="2200" i="1">
                              <a:latin typeface="Cambria Math" panose="02040503050406030204" pitchFamily="18" charset="0"/>
                            </a:rPr>
                            <m:t>𝑛</m:t>
                          </m:r>
                          <m:r>
                            <a:rPr lang="ru-RU" sz="2200" i="1">
                              <a:latin typeface="Cambria Math" panose="02040503050406030204" pitchFamily="18" charset="0"/>
                            </a:rPr>
                            <m:t>−1</m:t>
                          </m:r>
                        </m:e>
                      </m:d>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𝑐</m:t>
                          </m:r>
                        </m:e>
                        <m:sub>
                          <m:r>
                            <a:rPr lang="ru-RU" sz="2200" i="1">
                              <a:latin typeface="Cambria Math" panose="02040503050406030204" pitchFamily="18" charset="0"/>
                            </a:rPr>
                            <m:t>5</m:t>
                          </m:r>
                        </m:sub>
                      </m:sSub>
                      <m:d>
                        <m:dPr>
                          <m:ctrlPr>
                            <a:rPr lang="ru-RU" sz="2200" i="1">
                              <a:latin typeface="Cambria Math" panose="02040503050406030204" pitchFamily="18" charset="0"/>
                            </a:rPr>
                          </m:ctrlPr>
                        </m:dPr>
                        <m:e>
                          <m:r>
                            <a:rPr lang="en-US" sz="2200" i="1">
                              <a:latin typeface="Cambria Math" panose="02040503050406030204" pitchFamily="18" charset="0"/>
                            </a:rPr>
                            <m:t>𝑛</m:t>
                          </m:r>
                          <m:r>
                            <a:rPr lang="en-US" sz="2200" i="1">
                              <a:latin typeface="Cambria Math" panose="02040503050406030204" pitchFamily="18" charset="0"/>
                            </a:rPr>
                            <m:t>−1</m:t>
                          </m:r>
                        </m:e>
                      </m:d>
                    </m:oMath>
                  </m:oMathPara>
                </a14:m>
                <a:endParaRPr lang="en-US" sz="2200" i="1" dirty="0"/>
              </a:p>
              <a:p>
                <a:pPr marL="0" indent="0">
                  <a:buNone/>
                </a:pPr>
                <a14:m>
                  <m:oMathPara xmlns:m="http://schemas.openxmlformats.org/officeDocument/2006/math">
                    <m:oMathParaPr>
                      <m:jc m:val="left"/>
                    </m:oMathParaPr>
                    <m:oMath xmlns:m="http://schemas.openxmlformats.org/officeDocument/2006/math">
                      <m:r>
                        <a:rPr lang="ru-RU" sz="2200" i="1">
                          <a:latin typeface="Cambria Math" panose="02040503050406030204" pitchFamily="18" charset="0"/>
                        </a:rPr>
                        <m:t>𝑇</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m:t>
                          </m:r>
                          <m:r>
                            <a:rPr lang="ru-RU" sz="2200" i="1">
                              <a:latin typeface="Cambria Math" panose="02040503050406030204" pitchFamily="18" charset="0"/>
                            </a:rPr>
                            <m:t>𝑐</m:t>
                          </m:r>
                        </m:e>
                        <m:sub>
                          <m:r>
                            <a:rPr lang="ru-RU" sz="2200" i="1">
                              <a:latin typeface="Cambria Math" panose="02040503050406030204" pitchFamily="18" charset="0"/>
                            </a:rPr>
                            <m:t>1</m:t>
                          </m:r>
                        </m:sub>
                      </m:sSub>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с</m:t>
                          </m:r>
                        </m:e>
                        <m:sub>
                          <m:r>
                            <a:rPr lang="ru-RU" sz="2200" i="1">
                              <a:latin typeface="Cambria Math" panose="02040503050406030204" pitchFamily="18" charset="0"/>
                            </a:rPr>
                            <m:t>2</m:t>
                          </m:r>
                        </m:sub>
                      </m:sSub>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с</m:t>
                          </m:r>
                        </m:e>
                        <m:sub>
                          <m:r>
                            <a:rPr lang="ru-RU" sz="2200" i="1">
                              <a:latin typeface="Cambria Math" panose="02040503050406030204" pitchFamily="18" charset="0"/>
                            </a:rPr>
                            <m:t>4</m:t>
                          </m:r>
                        </m:sub>
                      </m:sSub>
                      <m:r>
                        <a:rPr lang="ru-RU" sz="2200" i="1">
                          <a:latin typeface="Cambria Math" panose="02040503050406030204" pitchFamily="18" charset="0"/>
                        </a:rPr>
                        <m:t>+</m:t>
                      </m:r>
                      <m:sSub>
                        <m:sSubPr>
                          <m:ctrlPr>
                            <a:rPr lang="ru-RU" sz="2200" i="1">
                              <a:latin typeface="Cambria Math" panose="02040503050406030204" pitchFamily="18" charset="0"/>
                            </a:rPr>
                          </m:ctrlPr>
                        </m:sSubPr>
                        <m:e>
                          <m:sSub>
                            <m:sSubPr>
                              <m:ctrlPr>
                                <a:rPr lang="ru-RU" sz="2200" i="1">
                                  <a:latin typeface="Cambria Math" panose="02040503050406030204" pitchFamily="18" charset="0"/>
                                </a:rPr>
                              </m:ctrlPr>
                            </m:sSubPr>
                            <m:e>
                              <m:r>
                                <a:rPr lang="ru-RU" sz="2200" i="1">
                                  <a:latin typeface="Cambria Math" panose="02040503050406030204" pitchFamily="18" charset="0"/>
                                </a:rPr>
                                <m:t>с</m:t>
                              </m:r>
                            </m:e>
                            <m:sub>
                              <m:r>
                                <a:rPr lang="ru-RU" sz="2200" i="1">
                                  <a:latin typeface="Cambria Math" panose="02040503050406030204" pitchFamily="18" charset="0"/>
                                </a:rPr>
                                <m:t>5</m:t>
                              </m:r>
                            </m:sub>
                          </m:sSub>
                          <m:r>
                            <a:rPr lang="ru-RU" sz="2200" i="1">
                              <a:latin typeface="Cambria Math" panose="02040503050406030204" pitchFamily="18" charset="0"/>
                            </a:rPr>
                            <m:t>+с</m:t>
                          </m:r>
                        </m:e>
                        <m:sub>
                          <m:r>
                            <a:rPr lang="ru-RU" sz="2200" i="1">
                              <a:latin typeface="Cambria Math" panose="02040503050406030204" pitchFamily="18" charset="0"/>
                            </a:rPr>
                            <m:t>8</m:t>
                          </m:r>
                        </m:sub>
                      </m:sSub>
                      <m:r>
                        <a:rPr lang="ru-RU" sz="2200" i="1">
                          <a:latin typeface="Cambria Math" panose="02040503050406030204" pitchFamily="18" charset="0"/>
                        </a:rPr>
                        <m:t>)</m:t>
                      </m:r>
                      <m:r>
                        <a:rPr lang="ru-RU" sz="2200" i="1">
                          <a:latin typeface="Cambria Math" panose="02040503050406030204" pitchFamily="18" charset="0"/>
                        </a:rPr>
                        <m:t>𝑛</m:t>
                      </m:r>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m:t>
                          </m:r>
                          <m:r>
                            <a:rPr lang="ru-RU" sz="2200" i="1">
                              <a:latin typeface="Cambria Math" panose="02040503050406030204" pitchFamily="18" charset="0"/>
                            </a:rPr>
                            <m:t>𝑐</m:t>
                          </m:r>
                        </m:e>
                        <m:sub>
                          <m:r>
                            <a:rPr lang="ru-RU" sz="2200" i="1">
                              <a:latin typeface="Cambria Math" panose="02040503050406030204" pitchFamily="18" charset="0"/>
                            </a:rPr>
                            <m:t>2</m:t>
                          </m:r>
                        </m:sub>
                      </m:sSub>
                      <m:r>
                        <a:rPr lang="ru-RU" sz="2200" i="1">
                          <a:latin typeface="Cambria Math" panose="02040503050406030204" pitchFamily="18" charset="0"/>
                        </a:rPr>
                        <m:t>+</m:t>
                      </m:r>
                      <m:sSub>
                        <m:sSubPr>
                          <m:ctrlPr>
                            <a:rPr lang="ru-RU" sz="2200" i="1">
                              <a:latin typeface="Cambria Math" panose="02040503050406030204" pitchFamily="18" charset="0"/>
                            </a:rPr>
                          </m:ctrlPr>
                        </m:sSubPr>
                        <m:e>
                          <m:r>
                            <a:rPr lang="ru-RU" sz="2200" i="1">
                              <a:latin typeface="Cambria Math" panose="02040503050406030204" pitchFamily="18" charset="0"/>
                            </a:rPr>
                            <m:t>𝑐</m:t>
                          </m:r>
                        </m:e>
                        <m:sub>
                          <m:r>
                            <a:rPr lang="ru-RU" sz="2200" i="1">
                              <a:latin typeface="Cambria Math" panose="02040503050406030204" pitchFamily="18" charset="0"/>
                            </a:rPr>
                            <m:t>4</m:t>
                          </m:r>
                        </m:sub>
                      </m:sSub>
                      <m:r>
                        <a:rPr lang="ru-RU" sz="2200" i="1">
                          <a:latin typeface="Cambria Math" panose="02040503050406030204" pitchFamily="18" charset="0"/>
                        </a:rPr>
                        <m:t>+</m:t>
                      </m:r>
                      <m:sSub>
                        <m:sSubPr>
                          <m:ctrlPr>
                            <a:rPr lang="ru-RU" sz="2200" i="1">
                              <a:latin typeface="Cambria Math" panose="02040503050406030204" pitchFamily="18" charset="0"/>
                            </a:rPr>
                          </m:ctrlPr>
                        </m:sSubPr>
                        <m:e>
                          <m:sSub>
                            <m:sSubPr>
                              <m:ctrlPr>
                                <a:rPr lang="ru-RU" sz="2200" i="1">
                                  <a:latin typeface="Cambria Math" panose="02040503050406030204" pitchFamily="18" charset="0"/>
                                </a:rPr>
                              </m:ctrlPr>
                            </m:sSubPr>
                            <m:e>
                              <m:r>
                                <a:rPr lang="ru-RU" sz="2200" i="1">
                                  <a:latin typeface="Cambria Math" panose="02040503050406030204" pitchFamily="18" charset="0"/>
                                </a:rPr>
                                <m:t>с</m:t>
                              </m:r>
                            </m:e>
                            <m:sub>
                              <m:r>
                                <a:rPr lang="ru-RU" sz="2200" i="1">
                                  <a:latin typeface="Cambria Math" panose="02040503050406030204" pitchFamily="18" charset="0"/>
                                </a:rPr>
                                <m:t>5</m:t>
                              </m:r>
                            </m:sub>
                          </m:sSub>
                          <m:r>
                            <a:rPr lang="ru-RU" sz="2200" i="1">
                              <a:latin typeface="Cambria Math" panose="02040503050406030204" pitchFamily="18" charset="0"/>
                            </a:rPr>
                            <m:t>+</m:t>
                          </m:r>
                          <m:r>
                            <a:rPr lang="ru-RU" sz="2200" i="1">
                              <a:latin typeface="Cambria Math" panose="02040503050406030204" pitchFamily="18" charset="0"/>
                            </a:rPr>
                            <m:t>𝑐</m:t>
                          </m:r>
                        </m:e>
                        <m:sub>
                          <m:r>
                            <a:rPr lang="ru-RU" sz="2200" i="1">
                              <a:latin typeface="Cambria Math" panose="02040503050406030204" pitchFamily="18" charset="0"/>
                            </a:rPr>
                            <m:t>8</m:t>
                          </m:r>
                        </m:sub>
                      </m:sSub>
                      <m:r>
                        <a:rPr lang="ru-RU" sz="2200" i="1">
                          <a:latin typeface="Cambria Math" panose="02040503050406030204" pitchFamily="18" charset="0"/>
                        </a:rPr>
                        <m:t>)</m:t>
                      </m:r>
                    </m:oMath>
                  </m:oMathPara>
                </a14:m>
                <a:endParaRPr lang="ru-RU" sz="2200" dirty="0"/>
              </a:p>
              <a:p>
                <a:pPr marL="0" indent="0">
                  <a:buNone/>
                </a:pPr>
                <a14:m>
                  <m:oMathPara xmlns:m="http://schemas.openxmlformats.org/officeDocument/2006/math">
                    <m:oMathParaPr>
                      <m:jc m:val="left"/>
                    </m:oMathParaPr>
                    <m:oMath xmlns:m="http://schemas.openxmlformats.org/officeDocument/2006/math">
                      <m:r>
                        <a:rPr lang="ru-RU" sz="2200" i="1">
                          <a:latin typeface="Cambria Math" panose="02040503050406030204" pitchFamily="18" charset="0"/>
                        </a:rPr>
                        <m:t>𝑇</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r>
                        <a:rPr lang="en-US" sz="2200" i="1">
                          <a:latin typeface="Cambria Math" panose="02040503050406030204" pitchFamily="18" charset="0"/>
                        </a:rPr>
                        <m:t>𝑎𝑛</m:t>
                      </m:r>
                      <m:r>
                        <a:rPr lang="en-US" sz="2200" i="1">
                          <a:latin typeface="Cambria Math" panose="02040503050406030204" pitchFamily="18" charset="0"/>
                        </a:rPr>
                        <m:t>+</m:t>
                      </m:r>
                      <m:r>
                        <a:rPr lang="en-US" sz="2200" i="1">
                          <a:latin typeface="Cambria Math" panose="02040503050406030204" pitchFamily="18" charset="0"/>
                        </a:rPr>
                        <m:t>𝑏</m:t>
                      </m:r>
                      <m:r>
                        <a:rPr lang="ru-RU" sz="2200" b="0" i="0" smtClean="0">
                          <a:latin typeface="Cambria Math" panose="02040503050406030204" pitchFamily="18" charset="0"/>
                        </a:rPr>
                        <m:t>   </m:t>
                      </m:r>
                      <m:r>
                        <a:rPr lang="en-US" sz="2200" b="0" i="0" smtClean="0">
                          <a:latin typeface="Cambria Math" panose="02040503050406030204" pitchFamily="18" charset="0"/>
                        </a:rPr>
                        <m:t>          </m:t>
                      </m:r>
                    </m:oMath>
                  </m:oMathPara>
                </a14:m>
                <a:endParaRPr lang="en-US" sz="2200" b="0" dirty="0"/>
              </a:p>
              <a:p>
                <a:pPr marL="0" indent="0">
                  <a:buNone/>
                </a:pPr>
                <a:r>
                  <a:rPr lang="ru-RU" sz="2400" b="1" dirty="0"/>
                  <a:t>Линейная </a:t>
                </a:r>
                <a:r>
                  <a:rPr lang="ru-RU" sz="2400" dirty="0"/>
                  <a:t>функция от </a:t>
                </a:r>
                <a:r>
                  <a:rPr lang="en-US" sz="2400" dirty="0"/>
                  <a:t>n</a:t>
                </a:r>
              </a:p>
              <a:p>
                <a:pPr marL="0" indent="0">
                  <a:buNone/>
                </a:pPr>
                <a:endParaRPr lang="ru-RU" sz="2400" dirty="0"/>
              </a:p>
              <a:p>
                <a:r>
                  <a:rPr lang="ru-RU" sz="2400" b="1" u="sng" dirty="0"/>
                  <a:t>Худший случай </a:t>
                </a:r>
                <a:r>
                  <a:rPr lang="ru-RU" sz="2400" dirty="0"/>
                  <a:t>(массив в обратном порядке)	</a:t>
                </a:r>
                <a:r>
                  <a:rPr lang="en-US" sz="2400" dirty="0" err="1">
                    <a:solidFill>
                      <a:srgbClr val="0070C0"/>
                    </a:solidFill>
                  </a:rPr>
                  <a:t>t</a:t>
                </a:r>
                <a:r>
                  <a:rPr lang="en-US" sz="2400" baseline="-25000" dirty="0" err="1">
                    <a:solidFill>
                      <a:srgbClr val="0070C0"/>
                    </a:solidFill>
                  </a:rPr>
                  <a:t>j</a:t>
                </a:r>
                <a:r>
                  <a:rPr lang="ru-RU" sz="2400" dirty="0">
                    <a:solidFill>
                      <a:srgbClr val="0070C0"/>
                    </a:solidFill>
                  </a:rPr>
                  <a:t>=</a:t>
                </a:r>
                <a:r>
                  <a:rPr lang="en-US" sz="2400" dirty="0">
                    <a:solidFill>
                      <a:srgbClr val="0070C0"/>
                    </a:solidFill>
                  </a:rPr>
                  <a:t>j</a:t>
                </a: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𝑇</m:t>
                      </m:r>
                      <m:d>
                        <m:dPr>
                          <m:ctrlPr>
                            <a:rPr lang="ru-RU" sz="2000" i="1">
                              <a:latin typeface="Cambria Math" panose="02040503050406030204" pitchFamily="18" charset="0"/>
                            </a:rPr>
                          </m:ctrlPr>
                        </m:dPr>
                        <m:e>
                          <m:r>
                            <a:rPr lang="en-US" sz="2000" i="1">
                              <a:latin typeface="Cambria Math" panose="02040503050406030204" pitchFamily="18" charset="0"/>
                            </a:rPr>
                            <m:t>𝑛</m:t>
                          </m:r>
                        </m:e>
                      </m:d>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r>
                        <a:rPr lang="en-US" sz="2000" i="1">
                          <a:latin typeface="Cambria Math" panose="02040503050406030204" pitchFamily="18" charset="0"/>
                        </a:rPr>
                        <m:t>𝑛</m:t>
                      </m:r>
                      <m:r>
                        <a:rPr lang="en-US" sz="2000" i="1">
                          <a:latin typeface="Cambria Math" panose="02040503050406030204" pitchFamily="18" charset="0"/>
                        </a:rPr>
                        <m:t>+</m:t>
                      </m:r>
                      <m:d>
                        <m:dPr>
                          <m:ctrlPr>
                            <a:rPr lang="ru-RU" sz="2000" i="1">
                              <a:latin typeface="Cambria Math" panose="02040503050406030204" pitchFamily="18" charset="0"/>
                            </a:rPr>
                          </m:ctrlPr>
                        </m:dPr>
                        <m:e>
                          <m:sSub>
                            <m:sSubPr>
                              <m:ctrlPr>
                                <a:rPr lang="ru-RU"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4</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8</m:t>
                              </m:r>
                            </m:sub>
                          </m:sSub>
                        </m:e>
                      </m:d>
                      <m:d>
                        <m:dPr>
                          <m:ctrlPr>
                            <a:rPr lang="ru-RU" sz="2000" i="1">
                              <a:latin typeface="Cambria Math" panose="02040503050406030204" pitchFamily="18" charset="0"/>
                            </a:rPr>
                          </m:ctrlPr>
                        </m:dPr>
                        <m:e>
                          <m:r>
                            <a:rPr lang="en-US" sz="2000" i="1">
                              <a:latin typeface="Cambria Math" panose="02040503050406030204" pitchFamily="18" charset="0"/>
                            </a:rPr>
                            <m:t>𝑛</m:t>
                          </m:r>
                          <m:r>
                            <a:rPr lang="en-US" sz="2000" i="1">
                              <a:latin typeface="Cambria Math" panose="02040503050406030204" pitchFamily="18" charset="0"/>
                            </a:rPr>
                            <m:t>−1</m:t>
                          </m:r>
                        </m:e>
                      </m:d>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5</m:t>
                          </m:r>
                        </m:sub>
                      </m:sSub>
                      <m:d>
                        <m:dPr>
                          <m:ctrlPr>
                            <a:rPr lang="ru-RU" sz="2000" i="1">
                              <a:latin typeface="Cambria Math" panose="02040503050406030204" pitchFamily="18" charset="0"/>
                            </a:rPr>
                          </m:ctrlPr>
                        </m:dPr>
                        <m:e>
                          <m:f>
                            <m:fPr>
                              <m:ctrlPr>
                                <a:rPr lang="ru-RU" sz="2000" i="1">
                                  <a:latin typeface="Cambria Math" panose="02040503050406030204" pitchFamily="18" charset="0"/>
                                </a:rPr>
                              </m:ctrlPr>
                            </m:fPr>
                            <m:num>
                              <m:r>
                                <a:rPr lang="en-US" sz="2000" i="1">
                                  <a:latin typeface="Cambria Math" panose="02040503050406030204" pitchFamily="18" charset="0"/>
                                </a:rPr>
                                <m:t>𝑛</m:t>
                              </m:r>
                              <m:d>
                                <m:dPr>
                                  <m:ctrlPr>
                                    <a:rPr lang="ru-RU" sz="2000" i="1">
                                      <a:latin typeface="Cambria Math" panose="02040503050406030204" pitchFamily="18" charset="0"/>
                                    </a:rPr>
                                  </m:ctrlPr>
                                </m:dPr>
                                <m:e>
                                  <m:r>
                                    <a:rPr lang="en-US" sz="2000" i="1">
                                      <a:latin typeface="Cambria Math" panose="02040503050406030204" pitchFamily="18" charset="0"/>
                                    </a:rPr>
                                    <m:t>𝑛</m:t>
                                  </m:r>
                                  <m:r>
                                    <a:rPr lang="en-US" sz="2000" i="1">
                                      <a:latin typeface="Cambria Math" panose="02040503050406030204" pitchFamily="18" charset="0"/>
                                    </a:rPr>
                                    <m:t>−1</m:t>
                                  </m:r>
                                </m:e>
                              </m:d>
                            </m:num>
                            <m:den>
                              <m:r>
                                <a:rPr lang="en-US" sz="2000" i="1">
                                  <a:latin typeface="Cambria Math" panose="02040503050406030204" pitchFamily="18" charset="0"/>
                                </a:rPr>
                                <m:t>2</m:t>
                              </m:r>
                            </m:den>
                          </m:f>
                          <m:r>
                            <a:rPr lang="en-US" sz="2000" i="1">
                              <a:latin typeface="Cambria Math" panose="02040503050406030204" pitchFamily="18" charset="0"/>
                            </a:rPr>
                            <m:t>−1</m:t>
                          </m:r>
                        </m:e>
                      </m:d>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6</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7</m:t>
                          </m:r>
                        </m:sub>
                      </m:sSub>
                      <m:r>
                        <a:rPr lang="en-US" sz="2000" i="1">
                          <a:latin typeface="Cambria Math" panose="02040503050406030204" pitchFamily="18" charset="0"/>
                        </a:rPr>
                        <m:t>)</m:t>
                      </m:r>
                      <m:f>
                        <m:fPr>
                          <m:ctrlPr>
                            <a:rPr lang="ru-RU" sz="2000" i="1">
                              <a:latin typeface="Cambria Math" panose="02040503050406030204" pitchFamily="18" charset="0"/>
                            </a:rPr>
                          </m:ctrlPr>
                        </m:fPr>
                        <m:num>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−1)</m:t>
                          </m:r>
                        </m:num>
                        <m:den>
                          <m:r>
                            <a:rPr lang="en-US" sz="2000" i="1">
                              <a:latin typeface="Cambria Math" panose="02040503050406030204" pitchFamily="18" charset="0"/>
                            </a:rPr>
                            <m:t>2</m:t>
                          </m:r>
                        </m:den>
                      </m:f>
                    </m:oMath>
                  </m:oMathPara>
                </a14:m>
                <a:endParaRPr lang="ru-RU" sz="2000" dirty="0"/>
              </a:p>
              <a:p>
                <a:pPr marL="0" indent="0">
                  <a:buNone/>
                </a:pPr>
                <a14:m>
                  <m:oMath xmlns:m="http://schemas.openxmlformats.org/officeDocument/2006/math">
                    <m:r>
                      <a:rPr lang="ru-RU" sz="2200" i="1">
                        <a:latin typeface="Cambria Math" panose="02040503050406030204" pitchFamily="18" charset="0"/>
                      </a:rPr>
                      <m:t>𝑇</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r>
                      <a:rPr lang="en-US" sz="2200" i="1">
                        <a:latin typeface="Cambria Math" panose="02040503050406030204" pitchFamily="18" charset="0"/>
                      </a:rPr>
                      <m:t>𝑎</m:t>
                    </m:r>
                    <m:sSup>
                      <m:sSupPr>
                        <m:ctrlPr>
                          <a:rPr lang="ru-RU"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2</m:t>
                        </m:r>
                      </m:sup>
                    </m:sSup>
                    <m:r>
                      <a:rPr lang="en-US" sz="2200" i="1">
                        <a:latin typeface="Cambria Math" panose="02040503050406030204" pitchFamily="18" charset="0"/>
                      </a:rPr>
                      <m:t>+</m:t>
                    </m:r>
                    <m:r>
                      <a:rPr lang="en-US" sz="2200" i="1">
                        <a:latin typeface="Cambria Math" panose="02040503050406030204" pitchFamily="18" charset="0"/>
                      </a:rPr>
                      <m:t>𝑏𝑛</m:t>
                    </m:r>
                    <m:r>
                      <a:rPr lang="en-US" sz="2200" i="1">
                        <a:latin typeface="Cambria Math" panose="02040503050406030204" pitchFamily="18" charset="0"/>
                      </a:rPr>
                      <m:t>+</m:t>
                    </m:r>
                    <m:r>
                      <a:rPr lang="en-US" sz="2200" i="1">
                        <a:latin typeface="Cambria Math" panose="02040503050406030204" pitchFamily="18" charset="0"/>
                      </a:rPr>
                      <m:t>𝑐</m:t>
                    </m:r>
                  </m:oMath>
                </a14:m>
                <a:r>
                  <a:rPr lang="ru-RU" sz="2200" dirty="0"/>
                  <a:t>	</a:t>
                </a:r>
                <a:endParaRPr lang="en-US" sz="2200" dirty="0"/>
              </a:p>
              <a:p>
                <a:pPr marL="0" indent="0">
                  <a:buNone/>
                </a:pPr>
                <a:r>
                  <a:rPr lang="ru-RU" sz="2200" b="1" dirty="0"/>
                  <a:t>Квадратичная </a:t>
                </a:r>
                <a:r>
                  <a:rPr lang="ru-RU" sz="2200" dirty="0"/>
                  <a:t>функция </a:t>
                </a:r>
                <a:r>
                  <a:rPr lang="en-US" sz="2200" dirty="0"/>
                  <a:t> </a:t>
                </a:r>
                <a:r>
                  <a:rPr lang="ru-RU" sz="2200" dirty="0"/>
                  <a:t>от </a:t>
                </a:r>
                <a:r>
                  <a:rPr lang="en-US" sz="2200" dirty="0"/>
                  <a:t>n</a:t>
                </a:r>
                <a:endParaRPr lang="ru-RU" sz="2200" dirty="0"/>
              </a:p>
              <a:p>
                <a:endParaRPr lang="ru-RU" sz="2200" dirty="0"/>
              </a:p>
              <a:p>
                <a:r>
                  <a:rPr lang="ru-RU" sz="2400" b="1" u="sng" dirty="0"/>
                  <a:t>Средний случай  </a:t>
                </a:r>
                <a:r>
                  <a:rPr lang="ru-RU" sz="2400" dirty="0"/>
                  <a:t>(случайное распределение)	</a:t>
                </a:r>
                <a:r>
                  <a:rPr lang="en-US" sz="2400" dirty="0" err="1">
                    <a:solidFill>
                      <a:srgbClr val="0070C0"/>
                    </a:solidFill>
                  </a:rPr>
                  <a:t>t</a:t>
                </a:r>
                <a:r>
                  <a:rPr lang="en-US" sz="2400" baseline="-25000" dirty="0" err="1">
                    <a:solidFill>
                      <a:srgbClr val="0070C0"/>
                    </a:solidFill>
                  </a:rPr>
                  <a:t>j</a:t>
                </a:r>
                <a:r>
                  <a:rPr lang="ru-RU" sz="2400" dirty="0">
                    <a:solidFill>
                      <a:srgbClr val="0070C0"/>
                    </a:solidFill>
                  </a:rPr>
                  <a:t>=</a:t>
                </a:r>
                <a:r>
                  <a:rPr lang="en-US" sz="2400" dirty="0">
                    <a:solidFill>
                      <a:srgbClr val="0070C0"/>
                    </a:solidFill>
                  </a:rPr>
                  <a:t>j</a:t>
                </a:r>
                <a:r>
                  <a:rPr lang="ru-RU" sz="2400" dirty="0">
                    <a:solidFill>
                      <a:srgbClr val="0070C0"/>
                    </a:solidFill>
                  </a:rPr>
                  <a:t>/2</a:t>
                </a:r>
                <a:endParaRPr lang="en-US" sz="2400" dirty="0">
                  <a:solidFill>
                    <a:srgbClr val="0070C0"/>
                  </a:solidFill>
                </a:endParaRPr>
              </a:p>
              <a:p>
                <a:pPr marL="0" indent="0">
                  <a:buNone/>
                </a:pPr>
                <a:r>
                  <a:rPr lang="ru-RU" sz="2200" b="1" dirty="0"/>
                  <a:t>Квадратичная </a:t>
                </a:r>
                <a:r>
                  <a:rPr lang="ru-RU" sz="2200" dirty="0"/>
                  <a:t>функция </a:t>
                </a:r>
                <a:r>
                  <a:rPr lang="en-US" sz="2200" dirty="0"/>
                  <a:t> </a:t>
                </a:r>
                <a:r>
                  <a:rPr lang="ru-RU" sz="2200" dirty="0"/>
                  <a:t>от </a:t>
                </a:r>
                <a:r>
                  <a:rPr lang="en-US" sz="2200" dirty="0"/>
                  <a:t>n</a:t>
                </a:r>
                <a:endParaRPr lang="ru-RU" sz="2200" dirty="0"/>
              </a:p>
              <a:p>
                <a:endParaRPr lang="ru-RU" sz="22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1052736"/>
                <a:ext cx="8784976" cy="5078189"/>
              </a:xfrm>
              <a:blipFill>
                <a:blip r:embed="rId2" cstate="print"/>
                <a:stretch>
                  <a:fillRect l="-1041" t="-840" b="-12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9BF1683-A66A-46E9-B983-53F8D6ED2DEA}" type="slidenum">
              <a:rPr lang="ru-RU" smtClean="0"/>
              <a:pPr/>
              <a:t>22</a:t>
            </a:fld>
            <a:endParaRPr lang="ru-RU" dirty="0"/>
          </a:p>
        </p:txBody>
      </p:sp>
    </p:spTree>
    <p:extLst>
      <p:ext uri="{BB962C8B-B14F-4D97-AF65-F5344CB8AC3E}">
        <p14:creationId xmlns:p14="http://schemas.microsoft.com/office/powerpoint/2010/main" val="2984288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74923"/>
          </a:xfrm>
        </p:spPr>
        <p:txBody>
          <a:bodyPr/>
          <a:lstStyle/>
          <a:p>
            <a:r>
              <a:rPr lang="ru-RU" dirty="0"/>
              <a:t>Рост функций</a:t>
            </a:r>
          </a:p>
        </p:txBody>
      </p:sp>
      <p:sp>
        <p:nvSpPr>
          <p:cNvPr id="3" name="Объект 2"/>
          <p:cNvSpPr>
            <a:spLocks noGrp="1"/>
          </p:cNvSpPr>
          <p:nvPr>
            <p:ph idx="1"/>
          </p:nvPr>
        </p:nvSpPr>
        <p:spPr>
          <a:xfrm>
            <a:off x="457200" y="1196752"/>
            <a:ext cx="8229600" cy="4934173"/>
          </a:xfrm>
        </p:spPr>
        <p:txBody>
          <a:bodyPr/>
          <a:lstStyle/>
          <a:p>
            <a:pPr>
              <a:spcAft>
                <a:spcPts val="1200"/>
              </a:spcAft>
            </a:pPr>
            <a:r>
              <a:rPr lang="ru-RU" dirty="0"/>
              <a:t>Асимптотические обозначения позволяют </a:t>
            </a:r>
            <a:r>
              <a:rPr lang="ru-RU" sz="2400" dirty="0"/>
              <a:t>показать </a:t>
            </a:r>
            <a:r>
              <a:rPr lang="ru-RU" sz="2400" b="1" dirty="0"/>
              <a:t>порядок </a:t>
            </a:r>
            <a:r>
              <a:rPr lang="ru-RU" sz="2400" dirty="0"/>
              <a:t>роста функции</a:t>
            </a:r>
          </a:p>
          <a:p>
            <a:r>
              <a:rPr lang="ru-RU" sz="2400" b="1" dirty="0"/>
              <a:t>Асимптотическая эффективность алгоритма </a:t>
            </a:r>
            <a:r>
              <a:rPr lang="ru-RU" sz="2400" dirty="0"/>
              <a:t>– порядок роста времени работы алгоритма при увеличении входных данных</a:t>
            </a:r>
          </a:p>
          <a:p>
            <a:r>
              <a:rPr lang="ru-RU" sz="2400" dirty="0"/>
              <a:t>Асимптотические оценки</a:t>
            </a:r>
          </a:p>
          <a:p>
            <a:pPr lvl="1"/>
            <a:r>
              <a:rPr lang="el-GR" sz="2000" dirty="0"/>
              <a:t>Θ</a:t>
            </a:r>
            <a:r>
              <a:rPr lang="ru-RU" sz="2000" dirty="0"/>
              <a:t> (</a:t>
            </a:r>
            <a:r>
              <a:rPr lang="ru-RU" sz="2000" dirty="0" err="1"/>
              <a:t>тета</a:t>
            </a:r>
            <a:r>
              <a:rPr lang="ru-RU" sz="2000" dirty="0"/>
              <a:t>)</a:t>
            </a:r>
            <a:r>
              <a:rPr lang="en-US" sz="2000" dirty="0"/>
              <a:t> – </a:t>
            </a:r>
            <a:r>
              <a:rPr lang="ru-RU" sz="2000" dirty="0"/>
              <a:t>точная</a:t>
            </a:r>
          </a:p>
          <a:p>
            <a:pPr lvl="1"/>
            <a:r>
              <a:rPr lang="ru-RU" sz="2000" dirty="0"/>
              <a:t>Ω (омега большое) – нижняя</a:t>
            </a:r>
          </a:p>
          <a:p>
            <a:pPr lvl="1"/>
            <a:r>
              <a:rPr lang="ru-RU" sz="2000" dirty="0"/>
              <a:t>О (О большое) – верхняя </a:t>
            </a:r>
          </a:p>
          <a:p>
            <a:pPr>
              <a:buNone/>
            </a:pPr>
            <a:endParaRPr lang="ru-RU" sz="2400" dirty="0"/>
          </a:p>
          <a:p>
            <a:pPr algn="just">
              <a:buNone/>
            </a:pPr>
            <a:r>
              <a:rPr lang="ru-RU" sz="2400" dirty="0"/>
              <a:t>Функции </a:t>
            </a:r>
            <a:r>
              <a:rPr lang="ru-RU" sz="2400" b="1" i="1" dirty="0" err="1"/>
              <a:t>f</a:t>
            </a:r>
            <a:r>
              <a:rPr lang="ru-RU" sz="2400" b="1" i="1" dirty="0"/>
              <a:t>(</a:t>
            </a:r>
            <a:r>
              <a:rPr lang="en-US" sz="2400" b="1" i="1" dirty="0"/>
              <a:t>n</a:t>
            </a:r>
            <a:r>
              <a:rPr lang="ru-RU" sz="2400" b="1" i="1" dirty="0"/>
              <a:t>), </a:t>
            </a:r>
            <a:r>
              <a:rPr lang="en-US" sz="2400" b="1" i="1" dirty="0"/>
              <a:t>g</a:t>
            </a:r>
            <a:r>
              <a:rPr lang="ru-RU" sz="2400" b="1" i="1" dirty="0"/>
              <a:t>(</a:t>
            </a:r>
            <a:r>
              <a:rPr lang="en-US" sz="2400" b="1" i="1" dirty="0"/>
              <a:t>n</a:t>
            </a:r>
            <a:r>
              <a:rPr lang="ru-RU" sz="2400" b="1" i="1" dirty="0"/>
              <a:t>)</a:t>
            </a:r>
            <a:r>
              <a:rPr lang="ru-RU" sz="2400" dirty="0"/>
              <a:t> есть функции положительного аргумента </a:t>
            </a:r>
            <a:r>
              <a:rPr lang="en-US" sz="2400" b="1" i="1" dirty="0"/>
              <a:t>n </a:t>
            </a:r>
            <a:r>
              <a:rPr lang="ru-RU" dirty="0"/>
              <a:t>≥ </a:t>
            </a:r>
            <a:r>
              <a:rPr lang="ru-RU" sz="2400" b="1" dirty="0"/>
              <a:t>1</a:t>
            </a:r>
            <a:r>
              <a:rPr lang="ru-RU" sz="2400" dirty="0"/>
              <a:t>, имеющие положительные значения.</a:t>
            </a:r>
          </a:p>
          <a:p>
            <a:pPr>
              <a:buNone/>
            </a:pPr>
            <a:endParaRPr lang="ru-RU" sz="2400"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23</a:t>
            </a:fld>
            <a:endParaRPr lang="ru-RU" dirty="0"/>
          </a:p>
        </p:txBody>
      </p:sp>
    </p:spTree>
    <p:extLst>
      <p:ext uri="{BB962C8B-B14F-4D97-AF65-F5344CB8AC3E}">
        <p14:creationId xmlns:p14="http://schemas.microsoft.com/office/powerpoint/2010/main" val="4126093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l-GR" sz="4400" dirty="0"/>
              <a:t>Θ</a:t>
            </a:r>
            <a:r>
              <a:rPr lang="ru-RU" sz="4400" dirty="0"/>
              <a:t> (</a:t>
            </a:r>
            <a:r>
              <a:rPr lang="ru-RU" sz="4400" dirty="0" err="1"/>
              <a:t>тета</a:t>
            </a:r>
            <a:r>
              <a:rPr lang="ru-RU" sz="4400" dirty="0"/>
              <a:t>). Точная оценка</a:t>
            </a:r>
            <a:endParaRPr lang="ru-RU" dirty="0"/>
          </a:p>
        </p:txBody>
      </p:sp>
      <mc:AlternateContent xmlns:mc="http://schemas.openxmlformats.org/markup-compatibility/2006" xmlns:a14="http://schemas.microsoft.com/office/drawing/2010/main">
        <mc:Choice Requires="a14">
          <p:sp>
            <p:nvSpPr>
              <p:cNvPr id="3" name="Содержимое 2"/>
              <p:cNvSpPr>
                <a:spLocks noGrp="1"/>
              </p:cNvSpPr>
              <p:nvPr>
                <p:ph idx="1"/>
              </p:nvPr>
            </p:nvSpPr>
            <p:spPr>
              <a:xfrm>
                <a:off x="457200" y="2023219"/>
                <a:ext cx="8229600" cy="3926061"/>
              </a:xfrm>
            </p:spPr>
            <p:txBody>
              <a:bodyPr/>
              <a:lstStyle/>
              <a:p>
                <a:pPr marL="0" algn="just">
                  <a:spcAft>
                    <a:spcPts val="1200"/>
                  </a:spcAft>
                  <a:buNone/>
                </a:pPr>
                <a:r>
                  <a:rPr lang="ru-RU" sz="2200" dirty="0"/>
                  <a:t>При достаточно больших </a:t>
                </a:r>
                <a:r>
                  <a:rPr lang="en-US" sz="2200" i="1" dirty="0"/>
                  <a:t>n</a:t>
                </a:r>
                <a:r>
                  <a:rPr lang="ru-RU" sz="2200" dirty="0"/>
                  <a:t>, функция </a:t>
                </a:r>
                <a:r>
                  <a:rPr lang="ru-RU" sz="2200" i="1" dirty="0" err="1"/>
                  <a:t>f</a:t>
                </a:r>
                <a:r>
                  <a:rPr lang="ru-RU" sz="2200" i="1" dirty="0"/>
                  <a:t>(</a:t>
                </a:r>
                <a:r>
                  <a:rPr lang="en-US" sz="2200" i="1" dirty="0"/>
                  <a:t>n</a:t>
                </a:r>
                <a:r>
                  <a:rPr lang="ru-RU" sz="2200" i="1" dirty="0"/>
                  <a:t>)</a:t>
                </a:r>
                <a:r>
                  <a:rPr lang="ru-RU" sz="2200" dirty="0"/>
                  <a:t> заключена в рамки между </a:t>
                </a:r>
                <a:r>
                  <a:rPr lang="en-US" sz="2200" i="1" dirty="0"/>
                  <a:t>c</a:t>
                </a:r>
                <a:r>
                  <a:rPr lang="ru-RU" sz="2200" i="1" baseline="-25000" dirty="0"/>
                  <a:t>1</a:t>
                </a:r>
                <a:r>
                  <a:rPr lang="en-US" sz="2200" i="1" dirty="0"/>
                  <a:t>g</a:t>
                </a:r>
                <a:r>
                  <a:rPr lang="ru-RU" sz="2200" i="1" dirty="0"/>
                  <a:t>(</a:t>
                </a:r>
                <a:r>
                  <a:rPr lang="en-US" sz="2200" i="1" dirty="0"/>
                  <a:t>n</a:t>
                </a:r>
                <a:r>
                  <a:rPr lang="ru-RU" sz="2200" i="1" dirty="0"/>
                  <a:t>)</a:t>
                </a:r>
                <a:r>
                  <a:rPr lang="ru-RU" sz="2200" dirty="0"/>
                  <a:t> и </a:t>
                </a:r>
                <a:r>
                  <a:rPr lang="en-US" sz="2200" i="1" dirty="0"/>
                  <a:t>c</a:t>
                </a:r>
                <a:r>
                  <a:rPr lang="ru-RU" sz="2200" i="1" baseline="-25000" dirty="0"/>
                  <a:t>2</a:t>
                </a:r>
                <a:r>
                  <a:rPr lang="en-US" sz="2200" i="1" dirty="0"/>
                  <a:t>g</a:t>
                </a:r>
                <a:r>
                  <a:rPr lang="ru-RU" sz="2200" i="1" dirty="0"/>
                  <a:t>(</a:t>
                </a:r>
                <a:r>
                  <a:rPr lang="en-US" sz="2200" i="1" dirty="0"/>
                  <a:t>n</a:t>
                </a:r>
                <a:r>
                  <a:rPr lang="ru-RU" sz="2200" i="1" dirty="0"/>
                  <a:t>)</a:t>
                </a:r>
                <a:r>
                  <a:rPr lang="ru-RU" sz="2200" dirty="0"/>
                  <a:t>, другими словами функция </a:t>
                </a:r>
                <a:r>
                  <a:rPr lang="en-US" sz="2200" i="1" dirty="0"/>
                  <a:t>f</a:t>
                </a:r>
                <a:r>
                  <a:rPr lang="ru-RU" sz="2200" i="1" dirty="0"/>
                  <a:t>(</a:t>
                </a:r>
                <a:r>
                  <a:rPr lang="en-US" sz="2200" i="1" dirty="0"/>
                  <a:t>n</a:t>
                </a:r>
                <a:r>
                  <a:rPr lang="ru-RU" sz="2200" i="1" dirty="0"/>
                  <a:t>)</a:t>
                </a:r>
                <a:r>
                  <a:rPr lang="ru-RU" sz="2200" dirty="0"/>
                  <a:t> равна функции </a:t>
                </a:r>
                <a:r>
                  <a:rPr lang="en-US" sz="2200" i="1" dirty="0"/>
                  <a:t>g</a:t>
                </a:r>
                <a:r>
                  <a:rPr lang="ru-RU" sz="2200" i="1" dirty="0"/>
                  <a:t>(</a:t>
                </a:r>
                <a:r>
                  <a:rPr lang="en-US" sz="2200" i="1" dirty="0"/>
                  <a:t>n</a:t>
                </a:r>
                <a:r>
                  <a:rPr lang="ru-RU" sz="2200" i="1" dirty="0"/>
                  <a:t>)</a:t>
                </a:r>
                <a:r>
                  <a:rPr lang="ru-RU" sz="2200" dirty="0"/>
                  <a:t> с точностью до постоянного множителя.</a:t>
                </a:r>
              </a:p>
              <a:p>
                <a:pPr marL="0" algn="just">
                  <a:spcAft>
                    <a:spcPts val="1200"/>
                  </a:spcAft>
                  <a:buNone/>
                </a:pPr>
                <a:r>
                  <a:rPr lang="ru-RU" sz="2200" dirty="0"/>
                  <a:t>Функция </a:t>
                </a:r>
                <a:r>
                  <a:rPr lang="en-US" sz="2200" i="1" dirty="0"/>
                  <a:t>g</a:t>
                </a:r>
                <a:r>
                  <a:rPr lang="ru-RU" sz="2200" i="1" dirty="0"/>
                  <a:t>(</a:t>
                </a:r>
                <a:r>
                  <a:rPr lang="en-US" sz="2200" i="1" dirty="0"/>
                  <a:t>n</a:t>
                </a:r>
                <a:r>
                  <a:rPr lang="ru-RU" sz="2200" i="1" dirty="0"/>
                  <a:t>)</a:t>
                </a:r>
                <a:r>
                  <a:rPr lang="ru-RU" sz="2200" dirty="0"/>
                  <a:t> является асимптотически точной оценкой функции </a:t>
                </a:r>
                <a:r>
                  <a:rPr lang="en-US" sz="2200" i="1" dirty="0"/>
                  <a:t>f</a:t>
                </a:r>
                <a:r>
                  <a:rPr lang="ru-RU" sz="2200" i="1" dirty="0"/>
                  <a:t>(</a:t>
                </a:r>
                <a:r>
                  <a:rPr lang="en-US" sz="2200" i="1" dirty="0"/>
                  <a:t>n</a:t>
                </a:r>
                <a:r>
                  <a:rPr lang="ru-RU" sz="2200" i="1" dirty="0"/>
                  <a:t>).</a:t>
                </a:r>
              </a:p>
              <a:p>
                <a:pPr algn="just">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rPr>
                        <m:t>(</m:t>
                      </m:r>
                      <m:r>
                        <a:rPr lang="en-US" sz="2400" i="1">
                          <a:latin typeface="Cambria Math" panose="02040503050406030204" pitchFamily="18" charset="0"/>
                        </a:rPr>
                        <m:t>𝑔</m:t>
                      </m:r>
                      <m:d>
                        <m:dPr>
                          <m:ctrlPr>
                            <a:rPr lang="ru-RU" sz="2400" i="1">
                              <a:latin typeface="Cambria Math" panose="02040503050406030204" pitchFamily="18" charset="0"/>
                            </a:rPr>
                          </m:ctrlPr>
                        </m:dPr>
                        <m:e>
                          <m:r>
                            <a:rPr lang="en-US" sz="2400" i="1">
                              <a:latin typeface="Cambria Math" panose="02040503050406030204" pitchFamily="18" charset="0"/>
                            </a:rPr>
                            <m:t>𝑛</m:t>
                          </m:r>
                        </m:e>
                      </m:d>
                      <m:r>
                        <a:rPr lang="en-US" sz="2400" i="1">
                          <a:latin typeface="Cambria Math" panose="02040503050406030204" pitchFamily="18" charset="0"/>
                        </a:rPr>
                        <m:t>)</m:t>
                      </m:r>
                    </m:oMath>
                  </m:oMathPara>
                </a14:m>
                <a:endParaRPr lang="ru-RU" sz="2400" i="1" dirty="0"/>
              </a:p>
              <a:p>
                <a:pPr algn="just">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𝑓</m:t>
                      </m:r>
                      <m:d>
                        <m:dPr>
                          <m:ctrlPr>
                            <a:rPr lang="ru-RU" sz="2400" i="1">
                              <a:latin typeface="Cambria Math" panose="02040503050406030204" pitchFamily="18" charset="0"/>
                            </a:rPr>
                          </m:ctrlPr>
                        </m:dPr>
                        <m:e>
                          <m:r>
                            <a:rPr lang="en-US" sz="2400" i="1">
                              <a:latin typeface="Cambria Math" panose="02040503050406030204" pitchFamily="18" charset="0"/>
                            </a:rPr>
                            <m:t>𝑛</m:t>
                          </m:r>
                        </m:e>
                      </m:d>
                      <m:r>
                        <a:rPr lang="en-US" sz="2400" i="1">
                          <a:latin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rPr>
                        <m:t>(</m:t>
                      </m:r>
                      <m:r>
                        <a:rPr lang="en-US" sz="2400" i="1">
                          <a:latin typeface="Cambria Math" panose="02040503050406030204" pitchFamily="18" charset="0"/>
                        </a:rPr>
                        <m:t>𝑔</m:t>
                      </m:r>
                      <m:d>
                        <m:dPr>
                          <m:ctrlPr>
                            <a:rPr lang="ru-RU" sz="2400" i="1">
                              <a:latin typeface="Cambria Math" panose="02040503050406030204" pitchFamily="18" charset="0"/>
                            </a:rPr>
                          </m:ctrlPr>
                        </m:dPr>
                        <m:e>
                          <m:r>
                            <a:rPr lang="en-US" sz="2400" i="1">
                              <a:latin typeface="Cambria Math" panose="02040503050406030204" pitchFamily="18" charset="0"/>
                            </a:rPr>
                            <m:t>𝑛</m:t>
                          </m:r>
                        </m:e>
                      </m:d>
                      <m:r>
                        <a:rPr lang="en-US" sz="2400" i="1">
                          <a:latin typeface="Cambria Math" panose="02040503050406030204" pitchFamily="18" charset="0"/>
                        </a:rPr>
                        <m:t>)</m:t>
                      </m:r>
                    </m:oMath>
                  </m:oMathPara>
                </a14:m>
                <a:endParaRPr lang="ru-RU" sz="2400" i="1" dirty="0"/>
              </a:p>
              <a:p>
                <a:pPr algn="just">
                  <a:buNone/>
                </a:pPr>
                <a:endParaRPr lang="en-US" sz="2000" dirty="0"/>
              </a:p>
              <a:p>
                <a:pPr algn="just">
                  <a:buNone/>
                </a:pPr>
                <a:r>
                  <a:rPr lang="el-GR" sz="2000" dirty="0"/>
                  <a:t>Θ</a:t>
                </a:r>
                <a:r>
                  <a:rPr lang="ru-RU" sz="2000" dirty="0"/>
                  <a:t>(1) – функция равна константе </a:t>
                </a:r>
              </a:p>
              <a:p>
                <a:pPr algn="just">
                  <a:buNone/>
                </a:pPr>
                <a:r>
                  <a:rPr lang="ru-RU" sz="2000" dirty="0"/>
                  <a:t>или ограничена двумя положительными </a:t>
                </a:r>
              </a:p>
              <a:p>
                <a:pPr algn="just">
                  <a:buNone/>
                </a:pPr>
                <a:r>
                  <a:rPr lang="ru-RU" sz="2000" dirty="0"/>
                  <a:t>константами</a:t>
                </a:r>
                <a:endParaRPr lang="ru-RU" sz="2000" i="1" dirty="0"/>
              </a:p>
              <a:p>
                <a:pPr algn="just">
                  <a:buNone/>
                </a:pPr>
                <a:endParaRPr lang="ru-RU" sz="2000" i="1" dirty="0"/>
              </a:p>
            </p:txBody>
          </p:sp>
        </mc:Choice>
        <mc:Fallback xmlns="">
          <p:sp>
            <p:nvSpPr>
              <p:cNvPr id="3" name="Содержимое 2"/>
              <p:cNvSpPr>
                <a:spLocks noGrp="1" noRot="1" noChangeAspect="1" noMove="1" noResize="1" noEditPoints="1" noAdjustHandles="1" noChangeArrowheads="1" noChangeShapeType="1" noTextEdit="1"/>
              </p:cNvSpPr>
              <p:nvPr>
                <p:ph idx="1"/>
              </p:nvPr>
            </p:nvSpPr>
            <p:spPr>
              <a:xfrm>
                <a:off x="457200" y="2023219"/>
                <a:ext cx="8229600" cy="3926061"/>
              </a:xfrm>
              <a:blipFill>
                <a:blip r:embed="rId2" cstate="print"/>
                <a:stretch>
                  <a:fillRect l="-963" t="-932" r="-963" b="-543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9BF1683-A66A-46E9-B983-53F8D6ED2DEA}" type="slidenum">
              <a:rPr lang="ru-RU" smtClean="0"/>
              <a:pPr/>
              <a:t>24</a:t>
            </a:fld>
            <a:endParaRPr lang="ru-RU"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14" name="Рисунок 13"/>
          <p:cNvPicPr/>
          <p:nvPr/>
        </p:nvPicPr>
        <p:blipFill>
          <a:blip r:embed="rId3" cstate="print"/>
          <a:srcRect/>
          <a:stretch>
            <a:fillRect/>
          </a:stretch>
        </p:blipFill>
        <p:spPr bwMode="auto">
          <a:xfrm>
            <a:off x="5652120" y="3789040"/>
            <a:ext cx="2717165" cy="286829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Прямоугольник 6">
                <a:extLst>
                  <a:ext uri="{FF2B5EF4-FFF2-40B4-BE49-F238E27FC236}">
                    <a16:creationId xmlns:a16="http://schemas.microsoft.com/office/drawing/2014/main" id="{54CAD522-6BB4-4DE6-8357-0F585AE84214}"/>
                  </a:ext>
                </a:extLst>
              </p:cNvPr>
              <p:cNvSpPr/>
              <p:nvPr/>
            </p:nvSpPr>
            <p:spPr>
              <a:xfrm>
                <a:off x="107504" y="1085135"/>
                <a:ext cx="8579296" cy="8314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u-RU" sz="2400" i="1">
                          <a:latin typeface="Cambria Math" panose="02040503050406030204" pitchFamily="18" charset="0"/>
                        </a:rPr>
                        <m:t>𝜃</m:t>
                      </m:r>
                      <m:d>
                        <m:dPr>
                          <m:ctrlPr>
                            <a:rPr lang="ru-RU" sz="2400" i="1">
                              <a:latin typeface="Cambria Math" panose="02040503050406030204" pitchFamily="18" charset="0"/>
                            </a:rPr>
                          </m:ctrlPr>
                        </m:dPr>
                        <m:e>
                          <m:r>
                            <a:rPr lang="ru-RU" sz="2400" i="1">
                              <a:latin typeface="Cambria Math" panose="02040503050406030204" pitchFamily="18" charset="0"/>
                            </a:rPr>
                            <m:t>𝑔</m:t>
                          </m:r>
                          <m:d>
                            <m:dPr>
                              <m:ctrlPr>
                                <a:rPr lang="ru-RU" sz="2400" i="1">
                                  <a:latin typeface="Cambria Math" panose="02040503050406030204" pitchFamily="18" charset="0"/>
                                </a:rPr>
                              </m:ctrlPr>
                            </m:dPr>
                            <m:e>
                              <m:r>
                                <a:rPr lang="ru-RU" sz="2400" i="1">
                                  <a:latin typeface="Cambria Math" panose="02040503050406030204" pitchFamily="18" charset="0"/>
                                </a:rPr>
                                <m:t>𝑛</m:t>
                              </m:r>
                            </m:e>
                          </m:d>
                        </m:e>
                      </m:d>
                      <m:r>
                        <a:rPr lang="ru-RU" sz="2400" i="0">
                          <a:latin typeface="Cambria Math" panose="02040503050406030204" pitchFamily="18" charset="0"/>
                        </a:rPr>
                        <m:t>=</m:t>
                      </m:r>
                      <m:d>
                        <m:dPr>
                          <m:begChr m:val="{"/>
                          <m:endChr m:val="}"/>
                          <m:ctrlPr>
                            <a:rPr lang="ru-RU" sz="2400" i="1">
                              <a:latin typeface="Cambria Math" panose="02040503050406030204" pitchFamily="18" charset="0"/>
                            </a:rPr>
                          </m:ctrlPr>
                        </m:dPr>
                        <m:e>
                          <m:eqArr>
                            <m:eqArrPr>
                              <m:ctrlPr>
                                <a:rPr lang="ru-RU" sz="2400" i="1">
                                  <a:latin typeface="Cambria Math" panose="02040503050406030204" pitchFamily="18" charset="0"/>
                                </a:rPr>
                              </m:ctrlPr>
                            </m:eqArrPr>
                            <m:e>
                              <m:r>
                                <a:rPr lang="ru-RU" sz="2400" i="0">
                                  <a:latin typeface="Cambria Math" panose="02040503050406030204" pitchFamily="18" charset="0"/>
                                </a:rPr>
                                <m:t>&amp;</m:t>
                              </m:r>
                              <m:r>
                                <a:rPr lang="ru-RU" sz="2400" i="1">
                                  <a:latin typeface="Cambria Math" panose="02040503050406030204" pitchFamily="18" charset="0"/>
                                </a:rPr>
                                <m:t>𝑓</m:t>
                              </m:r>
                              <m:d>
                                <m:dPr>
                                  <m:ctrlPr>
                                    <a:rPr lang="ru-RU" sz="2400" i="1">
                                      <a:latin typeface="Cambria Math" panose="02040503050406030204" pitchFamily="18" charset="0"/>
                                    </a:rPr>
                                  </m:ctrlPr>
                                </m:dPr>
                                <m:e>
                                  <m:r>
                                    <a:rPr lang="ru-RU" sz="2400" i="1">
                                      <a:latin typeface="Cambria Math" panose="02040503050406030204" pitchFamily="18" charset="0"/>
                                    </a:rPr>
                                    <m:t>𝑛</m:t>
                                  </m:r>
                                </m:e>
                              </m:d>
                              <m:r>
                                <a:rPr lang="ru-RU" sz="2400" i="0">
                                  <a:latin typeface="Cambria Math" panose="02040503050406030204" pitchFamily="18" charset="0"/>
                                </a:rPr>
                                <m:t>:∃ </m:t>
                              </m:r>
                              <m:sSub>
                                <m:sSubPr>
                                  <m:ctrlPr>
                                    <a:rPr lang="ru-RU" sz="2400" i="1">
                                      <a:latin typeface="Cambria Math" panose="02040503050406030204" pitchFamily="18" charset="0"/>
                                    </a:rPr>
                                  </m:ctrlPr>
                                </m:sSubPr>
                                <m:e>
                                  <m:r>
                                    <a:rPr lang="ru-RU" sz="2400" i="1">
                                      <a:latin typeface="Cambria Math" panose="02040503050406030204" pitchFamily="18" charset="0"/>
                                    </a:rPr>
                                    <m:t>𝑐</m:t>
                                  </m:r>
                                </m:e>
                                <m:sub>
                                  <m:r>
                                    <a:rPr lang="ru-RU" sz="2400" i="0">
                                      <a:latin typeface="Cambria Math" panose="02040503050406030204" pitchFamily="18" charset="0"/>
                                    </a:rPr>
                                    <m:t>1</m:t>
                                  </m:r>
                                </m:sub>
                              </m:sSub>
                              <m:r>
                                <a:rPr lang="ru-RU" sz="2400" i="0">
                                  <a:latin typeface="Cambria Math" panose="02040503050406030204" pitchFamily="18" charset="0"/>
                                </a:rPr>
                                <m:t>&gt;0,</m:t>
                              </m:r>
                              <m:sSub>
                                <m:sSubPr>
                                  <m:ctrlPr>
                                    <a:rPr lang="ru-RU" sz="2400" i="1">
                                      <a:latin typeface="Cambria Math" panose="02040503050406030204" pitchFamily="18" charset="0"/>
                                    </a:rPr>
                                  </m:ctrlPr>
                                </m:sSubPr>
                                <m:e>
                                  <m:r>
                                    <a:rPr lang="ru-RU" sz="2400" i="1">
                                      <a:latin typeface="Cambria Math" panose="02040503050406030204" pitchFamily="18" charset="0"/>
                                    </a:rPr>
                                    <m:t>𝑐</m:t>
                                  </m:r>
                                </m:e>
                                <m:sub>
                                  <m:r>
                                    <a:rPr lang="ru-RU" sz="2400" i="0">
                                      <a:latin typeface="Cambria Math" panose="02040503050406030204" pitchFamily="18" charset="0"/>
                                    </a:rPr>
                                    <m:t>2</m:t>
                                  </m:r>
                                </m:sub>
                              </m:sSub>
                              <m:r>
                                <a:rPr lang="ru-RU" sz="2400" i="0">
                                  <a:latin typeface="Cambria Math" panose="02040503050406030204" pitchFamily="18" charset="0"/>
                                </a:rPr>
                                <m:t>&gt;0,</m:t>
                              </m:r>
                              <m:sSub>
                                <m:sSubPr>
                                  <m:ctrlPr>
                                    <a:rPr lang="ru-RU" sz="2400" i="1">
                                      <a:latin typeface="Cambria Math" panose="02040503050406030204" pitchFamily="18" charset="0"/>
                                    </a:rPr>
                                  </m:ctrlPr>
                                </m:sSubPr>
                                <m:e>
                                  <m:r>
                                    <a:rPr lang="ru-RU" sz="2400" i="1">
                                      <a:latin typeface="Cambria Math" panose="02040503050406030204" pitchFamily="18" charset="0"/>
                                    </a:rPr>
                                    <m:t>𝑛</m:t>
                                  </m:r>
                                </m:e>
                                <m:sub>
                                  <m:r>
                                    <a:rPr lang="ru-RU" sz="2400" i="0">
                                      <a:latin typeface="Cambria Math" panose="02040503050406030204" pitchFamily="18" charset="0"/>
                                    </a:rPr>
                                    <m:t>0</m:t>
                                  </m:r>
                                </m:sub>
                              </m:sSub>
                              <m:r>
                                <a:rPr lang="ru-RU" sz="2400" i="0">
                                  <a:latin typeface="Cambria Math" panose="02040503050406030204" pitchFamily="18" charset="0"/>
                                </a:rPr>
                                <m:t>&gt;0:</m:t>
                              </m:r>
                            </m:e>
                            <m:e>
                              <m:r>
                                <a:rPr lang="ru-RU" sz="2400" i="0">
                                  <a:latin typeface="Cambria Math" panose="02040503050406030204" pitchFamily="18" charset="0"/>
                                </a:rPr>
                                <m:t>&amp;</m:t>
                              </m:r>
                              <m:d>
                                <m:dPr>
                                  <m:begChr m:val=""/>
                                  <m:ctrlPr>
                                    <a:rPr lang="ru-RU" sz="2400" i="1">
                                      <a:latin typeface="Cambria Math" panose="02040503050406030204" pitchFamily="18" charset="0"/>
                                    </a:rPr>
                                  </m:ctrlPr>
                                </m:dPr>
                                <m:e>
                                  <m:r>
                                    <a:rPr lang="ru-RU" sz="2400" i="0">
                                      <a:latin typeface="Cambria Math" panose="02040503050406030204" pitchFamily="18" charset="0"/>
                                    </a:rPr>
                                    <m:t>∀</m:t>
                                  </m:r>
                                  <m:r>
                                    <a:rPr lang="ru-RU" sz="2400" i="1">
                                      <a:latin typeface="Cambria Math" panose="02040503050406030204" pitchFamily="18" charset="0"/>
                                    </a:rPr>
                                    <m:t>𝑛</m:t>
                                  </m:r>
                                  <m:r>
                                    <a:rPr lang="ru-RU" sz="2400" i="0">
                                      <a:latin typeface="Cambria Math" panose="02040503050406030204" pitchFamily="18" charset="0"/>
                                    </a:rPr>
                                    <m:t>≥</m:t>
                                  </m:r>
                                  <m:sSub>
                                    <m:sSubPr>
                                      <m:ctrlPr>
                                        <a:rPr lang="ru-RU" sz="2400" i="1">
                                          <a:latin typeface="Cambria Math" panose="02040503050406030204" pitchFamily="18" charset="0"/>
                                        </a:rPr>
                                      </m:ctrlPr>
                                    </m:sSubPr>
                                    <m:e>
                                      <m:r>
                                        <a:rPr lang="ru-RU" sz="2400" i="1">
                                          <a:latin typeface="Cambria Math" panose="02040503050406030204" pitchFamily="18" charset="0"/>
                                        </a:rPr>
                                        <m:t>𝑛</m:t>
                                      </m:r>
                                    </m:e>
                                    <m:sub>
                                      <m:r>
                                        <a:rPr lang="ru-RU" sz="2400" i="0">
                                          <a:latin typeface="Cambria Math" panose="02040503050406030204" pitchFamily="18" charset="0"/>
                                        </a:rPr>
                                        <m:t>0</m:t>
                                      </m:r>
                                    </m:sub>
                                  </m:sSub>
                                  <m:r>
                                    <a:rPr lang="ru-RU" sz="2400" i="0">
                                      <a:latin typeface="Cambria Math" panose="02040503050406030204" pitchFamily="18" charset="0"/>
                                    </a:rPr>
                                    <m:t> 0≤</m:t>
                                  </m:r>
                                  <m:sSub>
                                    <m:sSubPr>
                                      <m:ctrlPr>
                                        <a:rPr lang="ru-RU" sz="2400" i="1">
                                          <a:latin typeface="Cambria Math" panose="02040503050406030204" pitchFamily="18" charset="0"/>
                                        </a:rPr>
                                      </m:ctrlPr>
                                    </m:sSubPr>
                                    <m:e>
                                      <m:r>
                                        <a:rPr lang="ru-RU" sz="2400" i="1">
                                          <a:latin typeface="Cambria Math" panose="02040503050406030204" pitchFamily="18" charset="0"/>
                                        </a:rPr>
                                        <m:t>𝑐</m:t>
                                      </m:r>
                                    </m:e>
                                    <m:sub>
                                      <m:r>
                                        <a:rPr lang="ru-RU" sz="2400" i="0">
                                          <a:latin typeface="Cambria Math" panose="02040503050406030204" pitchFamily="18" charset="0"/>
                                        </a:rPr>
                                        <m:t>1</m:t>
                                      </m:r>
                                    </m:sub>
                                  </m:sSub>
                                  <m:r>
                                    <a:rPr lang="ru-RU" sz="2400" i="1">
                                      <a:latin typeface="Cambria Math" panose="02040503050406030204" pitchFamily="18" charset="0"/>
                                    </a:rPr>
                                    <m:t>𝑔</m:t>
                                  </m:r>
                                  <m:r>
                                    <a:rPr lang="ru-RU" sz="2400" i="0">
                                      <a:latin typeface="Cambria Math" panose="02040503050406030204" pitchFamily="18" charset="0"/>
                                    </a:rPr>
                                    <m:t>(</m:t>
                                  </m:r>
                                  <m:r>
                                    <a:rPr lang="ru-RU" sz="2400" i="1">
                                      <a:latin typeface="Cambria Math" panose="02040503050406030204" pitchFamily="18" charset="0"/>
                                    </a:rPr>
                                    <m:t>𝑛</m:t>
                                  </m:r>
                                  <m:r>
                                    <a:rPr lang="ru-RU" sz="2400" i="0">
                                      <a:latin typeface="Cambria Math" panose="02040503050406030204" pitchFamily="18" charset="0"/>
                                    </a:rPr>
                                    <m:t>)≤</m:t>
                                  </m:r>
                                  <m:r>
                                    <a:rPr lang="ru-RU" sz="2400" i="1">
                                      <a:latin typeface="Cambria Math" panose="02040503050406030204" pitchFamily="18" charset="0"/>
                                    </a:rPr>
                                    <m:t>𝑓</m:t>
                                  </m:r>
                                  <m:r>
                                    <a:rPr lang="ru-RU" sz="2400" i="0">
                                      <a:latin typeface="Cambria Math" panose="02040503050406030204" pitchFamily="18" charset="0"/>
                                    </a:rPr>
                                    <m:t>(</m:t>
                                  </m:r>
                                  <m:r>
                                    <a:rPr lang="ru-RU" sz="2400" i="1">
                                      <a:latin typeface="Cambria Math" panose="02040503050406030204" pitchFamily="18" charset="0"/>
                                    </a:rPr>
                                    <m:t>𝑛</m:t>
                                  </m:r>
                                  <m:r>
                                    <a:rPr lang="ru-RU" sz="2400" i="0">
                                      <a:latin typeface="Cambria Math" panose="02040503050406030204" pitchFamily="18" charset="0"/>
                                    </a:rPr>
                                    <m:t>)≤</m:t>
                                  </m:r>
                                  <m:sSub>
                                    <m:sSubPr>
                                      <m:ctrlPr>
                                        <a:rPr lang="ru-RU" sz="2400" i="1">
                                          <a:latin typeface="Cambria Math" panose="02040503050406030204" pitchFamily="18" charset="0"/>
                                        </a:rPr>
                                      </m:ctrlPr>
                                    </m:sSubPr>
                                    <m:e>
                                      <m:r>
                                        <a:rPr lang="ru-RU" sz="2400" i="1">
                                          <a:latin typeface="Cambria Math" panose="02040503050406030204" pitchFamily="18" charset="0"/>
                                        </a:rPr>
                                        <m:t>𝑐</m:t>
                                      </m:r>
                                    </m:e>
                                    <m:sub>
                                      <m:r>
                                        <a:rPr lang="ru-RU" sz="2400" i="0">
                                          <a:latin typeface="Cambria Math" panose="02040503050406030204" pitchFamily="18" charset="0"/>
                                        </a:rPr>
                                        <m:t>2</m:t>
                                      </m:r>
                                    </m:sub>
                                  </m:sSub>
                                  <m:r>
                                    <a:rPr lang="ru-RU" sz="2400" i="1">
                                      <a:latin typeface="Cambria Math" panose="02040503050406030204" pitchFamily="18" charset="0"/>
                                    </a:rPr>
                                    <m:t>𝑔</m:t>
                                  </m:r>
                                  <m:r>
                                    <a:rPr lang="ru-RU" sz="2400" i="0">
                                      <a:latin typeface="Cambria Math" panose="02040503050406030204" pitchFamily="18" charset="0"/>
                                    </a:rPr>
                                    <m:t>(</m:t>
                                  </m:r>
                                  <m:r>
                                    <a:rPr lang="ru-RU" sz="2400" i="1">
                                      <a:latin typeface="Cambria Math" panose="02040503050406030204" pitchFamily="18" charset="0"/>
                                    </a:rPr>
                                    <m:t>𝑛</m:t>
                                  </m:r>
                                </m:e>
                              </m:d>
                            </m:e>
                          </m:eqArr>
                        </m:e>
                      </m:d>
                    </m:oMath>
                  </m:oMathPara>
                </a14:m>
                <a:endParaRPr lang="ru-RU" sz="2400" dirty="0"/>
              </a:p>
            </p:txBody>
          </p:sp>
        </mc:Choice>
        <mc:Fallback xmlns="">
          <p:sp>
            <p:nvSpPr>
              <p:cNvPr id="7" name="Прямоугольник 6">
                <a:extLst>
                  <a:ext uri="{FF2B5EF4-FFF2-40B4-BE49-F238E27FC236}">
                    <a16:creationId xmlns:a16="http://schemas.microsoft.com/office/drawing/2014/main" xmlns="" id="{54CAD522-6BB4-4DE6-8357-0F585AE84214}"/>
                  </a:ext>
                </a:extLst>
              </p:cNvPr>
              <p:cNvSpPr>
                <a:spLocks noRot="1" noChangeAspect="1" noMove="1" noResize="1" noEditPoints="1" noAdjustHandles="1" noChangeArrowheads="1" noChangeShapeType="1" noTextEdit="1"/>
              </p:cNvSpPr>
              <p:nvPr/>
            </p:nvSpPr>
            <p:spPr>
              <a:xfrm>
                <a:off x="107504" y="1085135"/>
                <a:ext cx="8579296" cy="831446"/>
              </a:xfrm>
              <a:prstGeom prst="rect">
                <a:avLst/>
              </a:prstGeom>
              <a:blipFill>
                <a:blip r:embed="rId4" cstate="print"/>
                <a:stretch>
                  <a:fillRect/>
                </a:stretch>
              </a:blipFill>
            </p:spPr>
            <p:txBody>
              <a:bodyPr/>
              <a:lstStyle/>
              <a:p>
                <a:r>
                  <a:rPr lang="ru-RU">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31A94-B07C-48C5-9674-FA08E6926F6B}"/>
              </a:ext>
            </a:extLst>
          </p:cNvPr>
          <p:cNvSpPr>
            <a:spLocks noGrp="1"/>
          </p:cNvSpPr>
          <p:nvPr>
            <p:ph type="title"/>
          </p:nvPr>
        </p:nvSpPr>
        <p:spPr>
          <a:xfrm>
            <a:off x="457200" y="277813"/>
            <a:ext cx="8229600" cy="774923"/>
          </a:xfrm>
        </p:spPr>
        <p:txBody>
          <a:bodyPr/>
          <a:lstStyle/>
          <a:p>
            <a:r>
              <a:rPr lang="ru-RU" dirty="0"/>
              <a:t>О большое. Верхняя оценка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0BE2875-0280-478B-A6AE-2A1D2BCBE154}"/>
                  </a:ext>
                </a:extLst>
              </p:cNvPr>
              <p:cNvSpPr>
                <a:spLocks noGrp="1"/>
              </p:cNvSpPr>
              <p:nvPr>
                <p:ph idx="1"/>
              </p:nvPr>
            </p:nvSpPr>
            <p:spPr>
              <a:xfrm>
                <a:off x="457200" y="1196752"/>
                <a:ext cx="8229600" cy="4934173"/>
              </a:xfrm>
            </p:spPr>
            <p:txBody>
              <a:bodyPr/>
              <a:lstStyle/>
              <a:p>
                <a:pPr marL="0" indent="0">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𝑂</m:t>
                      </m:r>
                      <m:d>
                        <m:dPr>
                          <m:ctrlPr>
                            <a:rPr lang="ru-RU" sz="2200" i="1">
                              <a:latin typeface="Cambria Math" panose="02040503050406030204" pitchFamily="18" charset="0"/>
                            </a:rPr>
                          </m:ctrlPr>
                        </m:dPr>
                        <m:e>
                          <m:r>
                            <a:rPr lang="en-US" sz="2200" i="1">
                              <a:latin typeface="Cambria Math" panose="02040503050406030204" pitchFamily="18" charset="0"/>
                            </a:rPr>
                            <m:t>𝑔</m:t>
                          </m:r>
                          <m:d>
                            <m:dPr>
                              <m:ctrlPr>
                                <a:rPr lang="ru-RU" sz="2200" i="1">
                                  <a:latin typeface="Cambria Math" panose="02040503050406030204" pitchFamily="18" charset="0"/>
                                </a:rPr>
                              </m:ctrlPr>
                            </m:dPr>
                            <m:e>
                              <m:r>
                                <a:rPr lang="en-US" sz="2200" i="1">
                                  <a:latin typeface="Cambria Math" panose="02040503050406030204" pitchFamily="18" charset="0"/>
                                </a:rPr>
                                <m:t>𝑛</m:t>
                              </m:r>
                            </m:e>
                          </m:d>
                        </m:e>
                      </m:d>
                      <m:r>
                        <a:rPr lang="en-US" sz="2200" i="1">
                          <a:latin typeface="Cambria Math" panose="02040503050406030204" pitchFamily="18" charset="0"/>
                        </a:rPr>
                        <m:t>=</m:t>
                      </m:r>
                      <m:d>
                        <m:dPr>
                          <m:begChr m:val="{"/>
                          <m:endChr m:val="}"/>
                          <m:ctrlPr>
                            <a:rPr lang="ru-RU" sz="2200" i="1">
                              <a:latin typeface="Cambria Math" panose="02040503050406030204" pitchFamily="18" charset="0"/>
                            </a:rPr>
                          </m:ctrlPr>
                        </m:dPr>
                        <m:e>
                          <m:eqArr>
                            <m:eqArrPr>
                              <m:ctrlPr>
                                <a:rPr lang="ru-RU" sz="2200" i="1">
                                  <a:latin typeface="Cambria Math" panose="02040503050406030204" pitchFamily="18" charset="0"/>
                                </a:rPr>
                              </m:ctrlPr>
                            </m:eqArrPr>
                            <m:e>
                              <m:r>
                                <a:rPr lang="en-US" sz="2200" i="1">
                                  <a:latin typeface="Cambria Math" panose="02040503050406030204" pitchFamily="18" charset="0"/>
                                </a:rPr>
                                <m:t>𝑓</m:t>
                              </m:r>
                              <m:d>
                                <m:dPr>
                                  <m:ctrlPr>
                                    <a:rPr lang="ru-RU" sz="2200" i="1">
                                      <a:latin typeface="Cambria Math" panose="02040503050406030204" pitchFamily="18" charset="0"/>
                                    </a:rPr>
                                  </m:ctrlPr>
                                </m:dPr>
                                <m:e>
                                  <m:r>
                                    <a:rPr lang="en-US" sz="2200" i="1">
                                      <a:latin typeface="Cambria Math" panose="02040503050406030204" pitchFamily="18" charset="0"/>
                                    </a:rPr>
                                    <m:t>𝑛</m:t>
                                  </m:r>
                                </m:e>
                              </m:d>
                              <m:r>
                                <a:rPr lang="en-US" sz="2200" i="1">
                                  <a:latin typeface="Cambria Math" panose="02040503050406030204" pitchFamily="18" charset="0"/>
                                </a:rPr>
                                <m:t>:∃ </m:t>
                              </m:r>
                              <m:r>
                                <a:rPr lang="en-US" sz="2200" i="1">
                                  <a:latin typeface="Cambria Math" panose="02040503050406030204" pitchFamily="18" charset="0"/>
                                </a:rPr>
                                <m:t>𝑐</m:t>
                              </m:r>
                              <m:r>
                                <a:rPr lang="en-US" sz="2200" i="1">
                                  <a:latin typeface="Cambria Math" panose="02040503050406030204" pitchFamily="18" charset="0"/>
                                </a:rPr>
                                <m:t>&gt;0,</m:t>
                              </m:r>
                              <m:sSub>
                                <m:sSubPr>
                                  <m:ctrlPr>
                                    <a:rPr lang="ru-RU"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0</m:t>
                                  </m:r>
                                </m:sub>
                              </m:sSub>
                              <m:r>
                                <a:rPr lang="en-US" sz="2200" i="1">
                                  <a:latin typeface="Cambria Math" panose="02040503050406030204" pitchFamily="18" charset="0"/>
                                </a:rPr>
                                <m:t>&gt;0:</m:t>
                              </m:r>
                            </m:e>
                            <m:e>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sSub>
                                <m:sSubPr>
                                  <m:ctrlPr>
                                    <a:rPr lang="ru-RU"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0</m:t>
                                  </m:r>
                                </m:sub>
                              </m:sSub>
                              <m:r>
                                <a:rPr lang="en-US" sz="2200" i="1">
                                  <a:latin typeface="Cambria Math" panose="02040503050406030204" pitchFamily="18" charset="0"/>
                                </a:rPr>
                                <m:t> 0≤</m:t>
                              </m:r>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𝑐𝑔</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e>
                          </m:eqArr>
                        </m:e>
                      </m:d>
                    </m:oMath>
                  </m:oMathPara>
                </a14:m>
                <a:endParaRPr lang="ru-RU" sz="2200" dirty="0"/>
              </a:p>
              <a:p>
                <a:pPr marL="0" indent="0" algn="just">
                  <a:spcAft>
                    <a:spcPts val="1200"/>
                  </a:spcAft>
                  <a:buNone/>
                </a:pPr>
                <a:r>
                  <a:rPr lang="ru-RU" sz="2200" dirty="0"/>
                  <a:t>Для всех </a:t>
                </a:r>
                <a:r>
                  <a:rPr lang="en-US" sz="2200" i="1" dirty="0"/>
                  <a:t>n</a:t>
                </a:r>
                <a:r>
                  <a:rPr lang="ru-RU" sz="2200" dirty="0"/>
                  <a:t>, лежащих правее </a:t>
                </a:r>
                <a:r>
                  <a:rPr lang="en-US" sz="2200" i="1" dirty="0"/>
                  <a:t>n</a:t>
                </a:r>
                <a:r>
                  <a:rPr lang="ru-RU" sz="2200" i="1" baseline="-25000" dirty="0"/>
                  <a:t>0</a:t>
                </a:r>
                <a:r>
                  <a:rPr lang="ru-RU" sz="2200" dirty="0"/>
                  <a:t>, значение функции </a:t>
                </a:r>
                <a:r>
                  <a:rPr lang="en-US" sz="2200" i="1" dirty="0"/>
                  <a:t>f</a:t>
                </a:r>
                <a:r>
                  <a:rPr lang="ru-RU" sz="2200" i="1" dirty="0"/>
                  <a:t>(</a:t>
                </a:r>
                <a:r>
                  <a:rPr lang="en-US" sz="2200" i="1" dirty="0"/>
                  <a:t>n</a:t>
                </a:r>
                <a:r>
                  <a:rPr lang="ru-RU" sz="2200" i="1" dirty="0"/>
                  <a:t>)</a:t>
                </a:r>
                <a:r>
                  <a:rPr lang="ru-RU" sz="2200" dirty="0"/>
                  <a:t> не превышает </a:t>
                </a:r>
                <a:r>
                  <a:rPr lang="en-US" sz="2200" i="1" dirty="0"/>
                  <a:t>cg</a:t>
                </a:r>
                <a:r>
                  <a:rPr lang="ru-RU" sz="2200" i="1" dirty="0"/>
                  <a:t>(</a:t>
                </a:r>
                <a:r>
                  <a:rPr lang="en-US" sz="2200" i="1" dirty="0"/>
                  <a:t>n</a:t>
                </a:r>
                <a:r>
                  <a:rPr lang="ru-RU" sz="2200" i="1" dirty="0"/>
                  <a:t>)</a:t>
                </a:r>
                <a:r>
                  <a:rPr lang="ru-RU" sz="2200" dirty="0"/>
                  <a:t>, другими словами функция </a:t>
                </a:r>
                <a:r>
                  <a:rPr lang="en-US" sz="2200" i="1" dirty="0"/>
                  <a:t>f(n)</a:t>
                </a:r>
                <a:r>
                  <a:rPr lang="en-US" sz="2200" dirty="0"/>
                  <a:t> </a:t>
                </a:r>
                <a:r>
                  <a:rPr lang="ru-RU" sz="2200" dirty="0"/>
                  <a:t>растет не быстрее чем функция </a:t>
                </a:r>
                <a:r>
                  <a:rPr lang="ru-RU" sz="2200" i="1" dirty="0"/>
                  <a:t>g(n)</a:t>
                </a:r>
                <a:r>
                  <a:rPr lang="ru-RU" sz="2200" dirty="0"/>
                  <a:t> с точностью до постоянного положительного множителя.</a:t>
                </a:r>
              </a:p>
              <a:p>
                <a:pPr marL="0" indent="0" algn="just">
                  <a:spcAft>
                    <a:spcPts val="1200"/>
                  </a:spcAft>
                  <a:buNone/>
                </a:pPr>
                <a:r>
                  <a:rPr lang="ru-RU" sz="2200" dirty="0"/>
                  <a:t>Функция </a:t>
                </a:r>
                <a:r>
                  <a:rPr lang="en-US" sz="2200" i="1" dirty="0"/>
                  <a:t>g</a:t>
                </a:r>
                <a:r>
                  <a:rPr lang="ru-RU" sz="2200" i="1" dirty="0"/>
                  <a:t>(</a:t>
                </a:r>
                <a:r>
                  <a:rPr lang="en-US" sz="2200" i="1" dirty="0"/>
                  <a:t>n</a:t>
                </a:r>
                <a:r>
                  <a:rPr lang="ru-RU" sz="2200" i="1" dirty="0"/>
                  <a:t>)</a:t>
                </a:r>
                <a:r>
                  <a:rPr lang="ru-RU" sz="2200" dirty="0"/>
                  <a:t> является асимптотически верхней оценкой функции </a:t>
                </a:r>
                <a:r>
                  <a:rPr lang="en-US" sz="2200" i="1" dirty="0"/>
                  <a:t>f</a:t>
                </a:r>
                <a:r>
                  <a:rPr lang="ru-RU" sz="2200" i="1" dirty="0"/>
                  <a:t>(</a:t>
                </a:r>
                <a:r>
                  <a:rPr lang="en-US" sz="2200" i="1" dirty="0"/>
                  <a:t>n</a:t>
                </a:r>
                <a:r>
                  <a:rPr lang="ru-RU" sz="2200" i="1" dirty="0"/>
                  <a:t>).</a:t>
                </a:r>
              </a:p>
              <a:p>
                <a:pPr marL="0" indent="0">
                  <a:buNone/>
                </a:pPr>
                <a14:m>
                  <m:oMathPara xmlns:m="http://schemas.openxmlformats.org/officeDocument/2006/math">
                    <m:oMathParaPr>
                      <m:jc m:val="left"/>
                    </m:oMathParaPr>
                    <m:oMath xmlns:m="http://schemas.openxmlformats.org/officeDocument/2006/math">
                      <m:r>
                        <a:rPr lang="ru-RU" sz="2200" i="1">
                          <a:latin typeface="Cambria Math" panose="02040503050406030204" pitchFamily="18" charset="0"/>
                        </a:rPr>
                        <m:t>𝑓</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r>
                        <a:rPr lang="ru-RU" sz="2200" i="1">
                          <a:latin typeface="Cambria Math" panose="02040503050406030204" pitchFamily="18" charset="0"/>
                        </a:rPr>
                        <m:t>𝑂</m:t>
                      </m:r>
                      <m:r>
                        <a:rPr lang="ru-RU" sz="2200" i="1">
                          <a:latin typeface="Cambria Math" panose="02040503050406030204" pitchFamily="18" charset="0"/>
                        </a:rPr>
                        <m:t>(</m:t>
                      </m:r>
                      <m:r>
                        <a:rPr lang="ru-RU" sz="2200" i="1">
                          <a:latin typeface="Cambria Math" panose="02040503050406030204" pitchFamily="18" charset="0"/>
                        </a:rPr>
                        <m:t>𝑔</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oMath>
                  </m:oMathPara>
                </a14:m>
                <a:endParaRPr lang="ru-RU" sz="2200" dirty="0"/>
              </a:p>
              <a:p>
                <a:pPr marL="0" indent="0">
                  <a:buNone/>
                </a:pPr>
                <a:endParaRPr lang="ru-RU"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𝑓</m:t>
                      </m:r>
                      <m:d>
                        <m:dPr>
                          <m:ctrlPr>
                            <a:rPr lang="ru-RU" sz="2200" i="1">
                              <a:latin typeface="Cambria Math" panose="02040503050406030204" pitchFamily="18" charset="0"/>
                            </a:rPr>
                          </m:ctrlPr>
                        </m:dPr>
                        <m:e>
                          <m:r>
                            <a:rPr lang="en-US" sz="2200" i="1">
                              <a:latin typeface="Cambria Math" panose="02040503050406030204" pitchFamily="18" charset="0"/>
                            </a:rPr>
                            <m:t>𝑛</m:t>
                          </m:r>
                        </m:e>
                      </m:d>
                      <m:r>
                        <a:rPr lang="ru-RU" sz="2200" i="1">
                          <a:latin typeface="Cambria Math" panose="02040503050406030204" pitchFamily="18" charset="0"/>
                        </a:rPr>
                        <m:t>=</m:t>
                      </m:r>
                      <m:r>
                        <a:rPr lang="en-US" sz="2200" i="1">
                          <a:latin typeface="Cambria Math" panose="02040503050406030204" pitchFamily="18" charset="0"/>
                        </a:rPr>
                        <m:t>𝜃</m:t>
                      </m:r>
                      <m:d>
                        <m:dPr>
                          <m:ctrlPr>
                            <a:rPr lang="ru-RU" sz="2200" i="1">
                              <a:latin typeface="Cambria Math" panose="02040503050406030204" pitchFamily="18" charset="0"/>
                            </a:rPr>
                          </m:ctrlPr>
                        </m:dPr>
                        <m:e>
                          <m:r>
                            <a:rPr lang="en-US" sz="2200" i="1">
                              <a:latin typeface="Cambria Math" panose="02040503050406030204" pitchFamily="18" charset="0"/>
                            </a:rPr>
                            <m:t>𝑔</m:t>
                          </m:r>
                          <m:d>
                            <m:dPr>
                              <m:ctrlPr>
                                <a:rPr lang="ru-RU" sz="2200" i="1">
                                  <a:latin typeface="Cambria Math" panose="02040503050406030204" pitchFamily="18" charset="0"/>
                                </a:rPr>
                              </m:ctrlPr>
                            </m:dPr>
                            <m:e>
                              <m:r>
                                <a:rPr lang="en-US" sz="2200" i="1">
                                  <a:latin typeface="Cambria Math" panose="02040503050406030204" pitchFamily="18" charset="0"/>
                                </a:rPr>
                                <m:t>𝑛</m:t>
                              </m:r>
                            </m:e>
                          </m:d>
                        </m:e>
                      </m:d>
                      <m:r>
                        <a:rPr lang="ru-RU" sz="2200" i="1" smtClean="0">
                          <a:latin typeface="Cambria Math" panose="02040503050406030204" pitchFamily="18" charset="0"/>
                          <a:ea typeface="Cambria Math" panose="02040503050406030204" pitchFamily="18" charset="0"/>
                        </a:rPr>
                        <m:t>=&gt;</m:t>
                      </m:r>
                      <m:r>
                        <a:rPr lang="ru-RU" sz="2200" i="1">
                          <a:latin typeface="Cambria Math" panose="02040503050406030204" pitchFamily="18" charset="0"/>
                        </a:rPr>
                        <m:t>𝑓</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r>
                        <a:rPr lang="ru-RU" sz="2200" i="1">
                          <a:latin typeface="Cambria Math" panose="02040503050406030204" pitchFamily="18" charset="0"/>
                        </a:rPr>
                        <m:t>𝑂</m:t>
                      </m:r>
                      <m:r>
                        <a:rPr lang="ru-RU" sz="2200" i="1">
                          <a:latin typeface="Cambria Math" panose="02040503050406030204" pitchFamily="18" charset="0"/>
                        </a:rPr>
                        <m:t>(</m:t>
                      </m:r>
                      <m:r>
                        <a:rPr lang="ru-RU" sz="2200" i="1">
                          <a:latin typeface="Cambria Math" panose="02040503050406030204" pitchFamily="18" charset="0"/>
                        </a:rPr>
                        <m:t>𝑔</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oMath>
                  </m:oMathPara>
                </a14:m>
                <a:endParaRPr lang="ru-RU" sz="2200" dirty="0"/>
              </a:p>
            </p:txBody>
          </p:sp>
        </mc:Choice>
        <mc:Fallback xmlns="">
          <p:sp>
            <p:nvSpPr>
              <p:cNvPr id="3" name="Объект 2">
                <a:extLst>
                  <a:ext uri="{FF2B5EF4-FFF2-40B4-BE49-F238E27FC236}">
                    <a16:creationId xmlns:a16="http://schemas.microsoft.com/office/drawing/2014/main" xmlns="" id="{90BE2875-0280-478B-A6AE-2A1D2BCBE154}"/>
                  </a:ext>
                </a:extLst>
              </p:cNvPr>
              <p:cNvSpPr>
                <a:spLocks noGrp="1" noRot="1" noChangeAspect="1" noMove="1" noResize="1" noEditPoints="1" noAdjustHandles="1" noChangeArrowheads="1" noChangeShapeType="1" noTextEdit="1"/>
              </p:cNvSpPr>
              <p:nvPr>
                <p:ph idx="1"/>
              </p:nvPr>
            </p:nvSpPr>
            <p:spPr>
              <a:xfrm>
                <a:off x="457200" y="1196752"/>
                <a:ext cx="8229600" cy="4934173"/>
              </a:xfrm>
              <a:blipFill>
                <a:blip r:embed="rId2" cstate="print"/>
                <a:stretch>
                  <a:fillRect l="-963" r="-963"/>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9CA3864E-1123-4AC7-AF27-9F8605C44613}"/>
              </a:ext>
            </a:extLst>
          </p:cNvPr>
          <p:cNvSpPr>
            <a:spLocks noGrp="1"/>
          </p:cNvSpPr>
          <p:nvPr>
            <p:ph type="sldNum" sz="quarter" idx="12"/>
          </p:nvPr>
        </p:nvSpPr>
        <p:spPr/>
        <p:txBody>
          <a:bodyPr/>
          <a:lstStyle/>
          <a:p>
            <a:fld id="{89BF1683-A66A-46E9-B983-53F8D6ED2DEA}" type="slidenum">
              <a:rPr lang="ru-RU" smtClean="0"/>
              <a:pPr/>
              <a:t>25</a:t>
            </a:fld>
            <a:endParaRPr lang="ru-RU" dirty="0"/>
          </a:p>
        </p:txBody>
      </p:sp>
      <p:pic>
        <p:nvPicPr>
          <p:cNvPr id="5" name="Рисунок 4">
            <a:extLst>
              <a:ext uri="{FF2B5EF4-FFF2-40B4-BE49-F238E27FC236}">
                <a16:creationId xmlns:a16="http://schemas.microsoft.com/office/drawing/2014/main" id="{21FC7598-93E5-4ABD-85DF-B17B88888DA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0899" y="3789815"/>
            <a:ext cx="3057525" cy="2905125"/>
          </a:xfrm>
          <a:prstGeom prst="rect">
            <a:avLst/>
          </a:prstGeom>
          <a:noFill/>
          <a:ln>
            <a:noFill/>
          </a:ln>
        </p:spPr>
      </p:pic>
    </p:spTree>
    <p:extLst>
      <p:ext uri="{BB962C8B-B14F-4D97-AF65-F5344CB8AC3E}">
        <p14:creationId xmlns:p14="http://schemas.microsoft.com/office/powerpoint/2010/main" val="3024612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31A94-B07C-48C5-9674-FA08E6926F6B}"/>
              </a:ext>
            </a:extLst>
          </p:cNvPr>
          <p:cNvSpPr>
            <a:spLocks noGrp="1"/>
          </p:cNvSpPr>
          <p:nvPr>
            <p:ph type="title"/>
          </p:nvPr>
        </p:nvSpPr>
        <p:spPr>
          <a:xfrm>
            <a:off x="457200" y="277813"/>
            <a:ext cx="8229600" cy="774923"/>
          </a:xfrm>
        </p:spPr>
        <p:txBody>
          <a:bodyPr/>
          <a:lstStyle/>
          <a:p>
            <a:r>
              <a:rPr lang="ru-RU" dirty="0"/>
              <a:t>Ω большое. Нижняя оценка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0BE2875-0280-478B-A6AE-2A1D2BCBE154}"/>
                  </a:ext>
                </a:extLst>
              </p:cNvPr>
              <p:cNvSpPr>
                <a:spLocks noGrp="1"/>
              </p:cNvSpPr>
              <p:nvPr>
                <p:ph idx="1"/>
              </p:nvPr>
            </p:nvSpPr>
            <p:spPr>
              <a:xfrm>
                <a:off x="457200" y="1196752"/>
                <a:ext cx="8229600" cy="4934173"/>
              </a:xfrm>
            </p:spPr>
            <p:txBody>
              <a:bodyPr/>
              <a:lstStyle/>
              <a:p>
                <a:pPr marL="0" indent="0">
                  <a:buNone/>
                </a:pPr>
                <a14:m>
                  <m:oMathPara xmlns:m="http://schemas.openxmlformats.org/officeDocument/2006/math">
                    <m:oMathParaPr>
                      <m:jc m:val="centerGroup"/>
                    </m:oMathParaPr>
                    <m:oMath xmlns:m="http://schemas.openxmlformats.org/officeDocument/2006/math">
                      <m:r>
                        <a:rPr lang="en-US" sz="2200" b="1">
                          <a:latin typeface="Cambria Math" panose="02040503050406030204" pitchFamily="18" charset="0"/>
                        </a:rPr>
                        <m:t>Ω</m:t>
                      </m:r>
                      <m:d>
                        <m:dPr>
                          <m:ctrlPr>
                            <a:rPr lang="ru-RU" sz="2200" i="1">
                              <a:latin typeface="Cambria Math" panose="02040503050406030204" pitchFamily="18" charset="0"/>
                            </a:rPr>
                          </m:ctrlPr>
                        </m:dPr>
                        <m:e>
                          <m:r>
                            <a:rPr lang="en-US" sz="2200" i="1">
                              <a:latin typeface="Cambria Math" panose="02040503050406030204" pitchFamily="18" charset="0"/>
                            </a:rPr>
                            <m:t>𝑔</m:t>
                          </m:r>
                          <m:d>
                            <m:dPr>
                              <m:ctrlPr>
                                <a:rPr lang="ru-RU" sz="2200" i="1">
                                  <a:latin typeface="Cambria Math" panose="02040503050406030204" pitchFamily="18" charset="0"/>
                                </a:rPr>
                              </m:ctrlPr>
                            </m:dPr>
                            <m:e>
                              <m:r>
                                <a:rPr lang="en-US" sz="2200" i="1">
                                  <a:latin typeface="Cambria Math" panose="02040503050406030204" pitchFamily="18" charset="0"/>
                                </a:rPr>
                                <m:t>𝑛</m:t>
                              </m:r>
                            </m:e>
                          </m:d>
                        </m:e>
                      </m:d>
                      <m:r>
                        <a:rPr lang="en-US" sz="2200" i="1">
                          <a:latin typeface="Cambria Math" panose="02040503050406030204" pitchFamily="18" charset="0"/>
                        </a:rPr>
                        <m:t>=</m:t>
                      </m:r>
                      <m:d>
                        <m:dPr>
                          <m:begChr m:val="{"/>
                          <m:endChr m:val="}"/>
                          <m:ctrlPr>
                            <a:rPr lang="ru-RU" sz="2200" i="1">
                              <a:latin typeface="Cambria Math" panose="02040503050406030204" pitchFamily="18" charset="0"/>
                            </a:rPr>
                          </m:ctrlPr>
                        </m:dPr>
                        <m:e>
                          <m:eqArr>
                            <m:eqArrPr>
                              <m:ctrlPr>
                                <a:rPr lang="ru-RU" sz="2200" i="1">
                                  <a:latin typeface="Cambria Math" panose="02040503050406030204" pitchFamily="18" charset="0"/>
                                </a:rPr>
                              </m:ctrlPr>
                            </m:eqArrPr>
                            <m:e>
                              <m:r>
                                <a:rPr lang="en-US" sz="2200" i="1">
                                  <a:latin typeface="Cambria Math" panose="02040503050406030204" pitchFamily="18" charset="0"/>
                                </a:rPr>
                                <m:t>𝑓</m:t>
                              </m:r>
                              <m:d>
                                <m:dPr>
                                  <m:ctrlPr>
                                    <a:rPr lang="ru-RU" sz="2200" i="1">
                                      <a:latin typeface="Cambria Math" panose="02040503050406030204" pitchFamily="18" charset="0"/>
                                    </a:rPr>
                                  </m:ctrlPr>
                                </m:dPr>
                                <m:e>
                                  <m:r>
                                    <a:rPr lang="en-US" sz="2200" i="1">
                                      <a:latin typeface="Cambria Math" panose="02040503050406030204" pitchFamily="18" charset="0"/>
                                    </a:rPr>
                                    <m:t>𝑛</m:t>
                                  </m:r>
                                </m:e>
                              </m:d>
                              <m:r>
                                <a:rPr lang="en-US" sz="2200" i="1">
                                  <a:latin typeface="Cambria Math" panose="02040503050406030204" pitchFamily="18" charset="0"/>
                                </a:rPr>
                                <m:t>:∃ </m:t>
                              </m:r>
                              <m:r>
                                <a:rPr lang="en-US" sz="2200" i="1">
                                  <a:latin typeface="Cambria Math" panose="02040503050406030204" pitchFamily="18" charset="0"/>
                                </a:rPr>
                                <m:t>𝑐</m:t>
                              </m:r>
                              <m:r>
                                <a:rPr lang="en-US" sz="2200" i="1">
                                  <a:latin typeface="Cambria Math" panose="02040503050406030204" pitchFamily="18" charset="0"/>
                                </a:rPr>
                                <m:t>&gt;0,</m:t>
                              </m:r>
                              <m:sSub>
                                <m:sSubPr>
                                  <m:ctrlPr>
                                    <a:rPr lang="ru-RU"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0</m:t>
                                  </m:r>
                                </m:sub>
                              </m:sSub>
                              <m:r>
                                <a:rPr lang="en-US" sz="2200" i="1">
                                  <a:latin typeface="Cambria Math" panose="02040503050406030204" pitchFamily="18" charset="0"/>
                                </a:rPr>
                                <m:t>&gt;0:</m:t>
                              </m:r>
                            </m:e>
                            <m:e>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sSub>
                                <m:sSubPr>
                                  <m:ctrlPr>
                                    <a:rPr lang="ru-RU" sz="2200" i="1">
                                      <a:latin typeface="Cambria Math" panose="02040503050406030204" pitchFamily="18" charset="0"/>
                                    </a:rPr>
                                  </m:ctrlPr>
                                </m:sSubPr>
                                <m:e>
                                  <m:r>
                                    <a:rPr lang="en-US" sz="2200" i="1">
                                      <a:latin typeface="Cambria Math" panose="02040503050406030204" pitchFamily="18" charset="0"/>
                                    </a:rPr>
                                    <m:t>𝑛</m:t>
                                  </m:r>
                                </m:e>
                                <m:sub>
                                  <m:r>
                                    <a:rPr lang="en-US" sz="2200" i="1">
                                      <a:latin typeface="Cambria Math" panose="02040503050406030204" pitchFamily="18" charset="0"/>
                                    </a:rPr>
                                    <m:t>0</m:t>
                                  </m:r>
                                </m:sub>
                              </m:sSub>
                              <m:r>
                                <a:rPr lang="en-US" sz="2200" i="1">
                                  <a:latin typeface="Cambria Math" panose="02040503050406030204" pitchFamily="18" charset="0"/>
                                </a:rPr>
                                <m:t> 0≤</m:t>
                              </m:r>
                              <m:r>
                                <a:rPr lang="en-US" sz="2200" i="1">
                                  <a:latin typeface="Cambria Math" panose="02040503050406030204" pitchFamily="18" charset="0"/>
                                </a:rPr>
                                <m:t>𝑐𝑔</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𝑓</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e>
                          </m:eqArr>
                        </m:e>
                      </m:d>
                    </m:oMath>
                  </m:oMathPara>
                </a14:m>
                <a:endParaRPr lang="ru-RU" sz="2200" dirty="0"/>
              </a:p>
              <a:p>
                <a:pPr marL="0" indent="0" algn="just">
                  <a:spcAft>
                    <a:spcPts val="1200"/>
                  </a:spcAft>
                  <a:buNone/>
                </a:pPr>
                <a:r>
                  <a:rPr lang="ru-RU" sz="2200" dirty="0"/>
                  <a:t>Для всех </a:t>
                </a:r>
                <a:r>
                  <a:rPr lang="en-US" sz="2200" i="1" dirty="0"/>
                  <a:t>n</a:t>
                </a:r>
                <a:r>
                  <a:rPr lang="ru-RU" sz="2200" dirty="0"/>
                  <a:t>, лежащих правее </a:t>
                </a:r>
                <a:r>
                  <a:rPr lang="en-US" sz="2200" i="1" dirty="0"/>
                  <a:t>n</a:t>
                </a:r>
                <a:r>
                  <a:rPr lang="ru-RU" sz="2200" i="1" baseline="-25000" dirty="0"/>
                  <a:t>0</a:t>
                </a:r>
                <a:r>
                  <a:rPr lang="ru-RU" sz="2200" dirty="0"/>
                  <a:t>, значение функции </a:t>
                </a:r>
                <a:r>
                  <a:rPr lang="en-US" sz="2200" i="1" dirty="0"/>
                  <a:t>f</a:t>
                </a:r>
                <a:r>
                  <a:rPr lang="ru-RU" sz="2200" i="1" dirty="0"/>
                  <a:t>(</a:t>
                </a:r>
                <a:r>
                  <a:rPr lang="en-US" sz="2200" i="1" dirty="0"/>
                  <a:t>n</a:t>
                </a:r>
                <a:r>
                  <a:rPr lang="ru-RU" sz="2200" i="1" dirty="0"/>
                  <a:t>)</a:t>
                </a:r>
                <a:r>
                  <a:rPr lang="ru-RU" sz="2200" dirty="0"/>
                  <a:t> больше либо равно </a:t>
                </a:r>
                <a:r>
                  <a:rPr lang="en-US" sz="2200" i="1" dirty="0"/>
                  <a:t>cg</a:t>
                </a:r>
                <a:r>
                  <a:rPr lang="ru-RU" sz="2200" i="1" dirty="0"/>
                  <a:t>(</a:t>
                </a:r>
                <a:r>
                  <a:rPr lang="en-US" sz="2200" i="1" dirty="0"/>
                  <a:t>n</a:t>
                </a:r>
                <a:r>
                  <a:rPr lang="ru-RU" sz="2200" i="1" dirty="0"/>
                  <a:t>)</a:t>
                </a:r>
                <a:r>
                  <a:rPr lang="ru-RU" sz="2200" dirty="0"/>
                  <a:t>, другими словами функция </a:t>
                </a:r>
                <a:r>
                  <a:rPr lang="en-US" sz="2200" i="1" dirty="0"/>
                  <a:t>f(n)</a:t>
                </a:r>
                <a:r>
                  <a:rPr lang="en-US" sz="2200" dirty="0"/>
                  <a:t> </a:t>
                </a:r>
                <a:r>
                  <a:rPr lang="ru-RU" sz="2200" dirty="0"/>
                  <a:t>растет не медленнее чем функция </a:t>
                </a:r>
                <a:r>
                  <a:rPr lang="ru-RU" sz="2200" i="1" dirty="0"/>
                  <a:t>g(n)</a:t>
                </a:r>
                <a:r>
                  <a:rPr lang="ru-RU" sz="2200" dirty="0"/>
                  <a:t> с точностью до постоянного положительного множителя.</a:t>
                </a:r>
              </a:p>
              <a:p>
                <a:pPr marL="0" indent="0" algn="just">
                  <a:spcAft>
                    <a:spcPts val="1200"/>
                  </a:spcAft>
                  <a:buNone/>
                </a:pPr>
                <a:r>
                  <a:rPr lang="ru-RU" sz="2200" dirty="0"/>
                  <a:t>Функция </a:t>
                </a:r>
                <a:r>
                  <a:rPr lang="en-US" sz="2200" i="1" dirty="0"/>
                  <a:t>g</a:t>
                </a:r>
                <a:r>
                  <a:rPr lang="ru-RU" sz="2200" i="1" dirty="0"/>
                  <a:t>(</a:t>
                </a:r>
                <a:r>
                  <a:rPr lang="en-US" sz="2200" i="1" dirty="0"/>
                  <a:t>n</a:t>
                </a:r>
                <a:r>
                  <a:rPr lang="ru-RU" sz="2200" i="1" dirty="0"/>
                  <a:t>)</a:t>
                </a:r>
                <a:r>
                  <a:rPr lang="ru-RU" sz="2200" dirty="0"/>
                  <a:t> является асимптотически нижней оценкой функции </a:t>
                </a:r>
                <a:r>
                  <a:rPr lang="en-US" sz="2200" i="1" dirty="0"/>
                  <a:t>f</a:t>
                </a:r>
                <a:r>
                  <a:rPr lang="ru-RU" sz="2200" i="1" dirty="0"/>
                  <a:t>(</a:t>
                </a:r>
                <a:r>
                  <a:rPr lang="en-US" sz="2200" i="1" dirty="0"/>
                  <a:t>n</a:t>
                </a:r>
                <a:r>
                  <a:rPr lang="ru-RU" sz="2200" i="1" dirty="0"/>
                  <a:t>).</a:t>
                </a:r>
              </a:p>
              <a:p>
                <a:pPr marL="0" indent="0">
                  <a:buNone/>
                </a:pPr>
                <a14:m>
                  <m:oMathPara xmlns:m="http://schemas.openxmlformats.org/officeDocument/2006/math">
                    <m:oMathParaPr>
                      <m:jc m:val="left"/>
                    </m:oMathParaPr>
                    <m:oMath xmlns:m="http://schemas.openxmlformats.org/officeDocument/2006/math">
                      <m:r>
                        <a:rPr lang="ru-RU" sz="2200" i="1">
                          <a:latin typeface="Cambria Math" panose="02040503050406030204" pitchFamily="18" charset="0"/>
                        </a:rPr>
                        <m:t>𝑓</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r>
                        <a:rPr lang="ru-RU" sz="2200">
                          <a:latin typeface="Cambria Math" panose="02040503050406030204" pitchFamily="18" charset="0"/>
                        </a:rPr>
                        <m:t>Ω</m:t>
                      </m:r>
                      <m:r>
                        <a:rPr lang="ru-RU" sz="2200" i="1">
                          <a:latin typeface="Cambria Math" panose="02040503050406030204" pitchFamily="18" charset="0"/>
                        </a:rPr>
                        <m:t>(</m:t>
                      </m:r>
                      <m:r>
                        <a:rPr lang="ru-RU" sz="2200" i="1">
                          <a:latin typeface="Cambria Math" panose="02040503050406030204" pitchFamily="18" charset="0"/>
                        </a:rPr>
                        <m:t>𝑔</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oMath>
                  </m:oMathPara>
                </a14:m>
                <a:endParaRPr lang="ru-RU" sz="2200" dirty="0"/>
              </a:p>
              <a:p>
                <a:pPr marL="0" indent="0">
                  <a:buNone/>
                </a:pPr>
                <a:endParaRPr lang="ru-RU"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𝑓</m:t>
                      </m:r>
                      <m:d>
                        <m:dPr>
                          <m:ctrlPr>
                            <a:rPr lang="ru-RU" sz="2200" i="1">
                              <a:latin typeface="Cambria Math" panose="02040503050406030204" pitchFamily="18" charset="0"/>
                            </a:rPr>
                          </m:ctrlPr>
                        </m:dPr>
                        <m:e>
                          <m:r>
                            <a:rPr lang="en-US" sz="2200" i="1">
                              <a:latin typeface="Cambria Math" panose="02040503050406030204" pitchFamily="18" charset="0"/>
                            </a:rPr>
                            <m:t>𝑛</m:t>
                          </m:r>
                        </m:e>
                      </m:d>
                      <m:r>
                        <a:rPr lang="ru-RU" sz="2200" i="1">
                          <a:latin typeface="Cambria Math" panose="02040503050406030204" pitchFamily="18" charset="0"/>
                        </a:rPr>
                        <m:t>=</m:t>
                      </m:r>
                      <m:r>
                        <a:rPr lang="en-US" sz="2200" i="1">
                          <a:latin typeface="Cambria Math" panose="02040503050406030204" pitchFamily="18" charset="0"/>
                        </a:rPr>
                        <m:t>𝜃</m:t>
                      </m:r>
                      <m:d>
                        <m:dPr>
                          <m:ctrlPr>
                            <a:rPr lang="ru-RU" sz="2200" i="1">
                              <a:latin typeface="Cambria Math" panose="02040503050406030204" pitchFamily="18" charset="0"/>
                            </a:rPr>
                          </m:ctrlPr>
                        </m:dPr>
                        <m:e>
                          <m:r>
                            <a:rPr lang="en-US" sz="2200" i="1">
                              <a:latin typeface="Cambria Math" panose="02040503050406030204" pitchFamily="18" charset="0"/>
                            </a:rPr>
                            <m:t>𝑔</m:t>
                          </m:r>
                          <m:d>
                            <m:dPr>
                              <m:ctrlPr>
                                <a:rPr lang="ru-RU" sz="2200" i="1">
                                  <a:latin typeface="Cambria Math" panose="02040503050406030204" pitchFamily="18" charset="0"/>
                                </a:rPr>
                              </m:ctrlPr>
                            </m:dPr>
                            <m:e>
                              <m:r>
                                <a:rPr lang="en-US" sz="2200" i="1">
                                  <a:latin typeface="Cambria Math" panose="02040503050406030204" pitchFamily="18" charset="0"/>
                                </a:rPr>
                                <m:t>𝑛</m:t>
                              </m:r>
                            </m:e>
                          </m:d>
                        </m:e>
                      </m:d>
                      <m:r>
                        <a:rPr lang="ru-RU" sz="2200" i="1" smtClean="0">
                          <a:latin typeface="Cambria Math" panose="02040503050406030204" pitchFamily="18" charset="0"/>
                          <a:ea typeface="Cambria Math" panose="02040503050406030204" pitchFamily="18" charset="0"/>
                        </a:rPr>
                        <m:t>=&gt;</m:t>
                      </m:r>
                      <m:r>
                        <a:rPr lang="ru-RU" sz="2200" i="1">
                          <a:latin typeface="Cambria Math" panose="02040503050406030204" pitchFamily="18" charset="0"/>
                        </a:rPr>
                        <m:t>𝑓</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r>
                        <a:rPr lang="ru-RU" sz="2200">
                          <a:latin typeface="Cambria Math" panose="02040503050406030204" pitchFamily="18" charset="0"/>
                        </a:rPr>
                        <m:t>Ω</m:t>
                      </m:r>
                      <m:r>
                        <a:rPr lang="ru-RU" sz="2200" i="1">
                          <a:latin typeface="Cambria Math" panose="02040503050406030204" pitchFamily="18" charset="0"/>
                        </a:rPr>
                        <m:t>(</m:t>
                      </m:r>
                      <m:r>
                        <a:rPr lang="ru-RU" sz="2200" i="1">
                          <a:latin typeface="Cambria Math" panose="02040503050406030204" pitchFamily="18" charset="0"/>
                        </a:rPr>
                        <m:t>𝑔</m:t>
                      </m:r>
                      <m:d>
                        <m:dPr>
                          <m:ctrlPr>
                            <a:rPr lang="ru-RU" sz="2200" i="1">
                              <a:latin typeface="Cambria Math" panose="02040503050406030204" pitchFamily="18" charset="0"/>
                            </a:rPr>
                          </m:ctrlPr>
                        </m:dPr>
                        <m:e>
                          <m:r>
                            <a:rPr lang="ru-RU" sz="2200" i="1">
                              <a:latin typeface="Cambria Math" panose="02040503050406030204" pitchFamily="18" charset="0"/>
                            </a:rPr>
                            <m:t>𝑛</m:t>
                          </m:r>
                        </m:e>
                      </m:d>
                      <m:r>
                        <a:rPr lang="ru-RU" sz="2200" i="1">
                          <a:latin typeface="Cambria Math" panose="02040503050406030204" pitchFamily="18" charset="0"/>
                        </a:rPr>
                        <m:t>)</m:t>
                      </m:r>
                    </m:oMath>
                  </m:oMathPara>
                </a14:m>
                <a:endParaRPr lang="ru-RU" sz="2200" dirty="0"/>
              </a:p>
            </p:txBody>
          </p:sp>
        </mc:Choice>
        <mc:Fallback xmlns="">
          <p:sp>
            <p:nvSpPr>
              <p:cNvPr id="3" name="Объект 2">
                <a:extLst>
                  <a:ext uri="{FF2B5EF4-FFF2-40B4-BE49-F238E27FC236}">
                    <a16:creationId xmlns:a16="http://schemas.microsoft.com/office/drawing/2014/main" xmlns="" id="{90BE2875-0280-478B-A6AE-2A1D2BCBE154}"/>
                  </a:ext>
                </a:extLst>
              </p:cNvPr>
              <p:cNvSpPr>
                <a:spLocks noGrp="1" noRot="1" noChangeAspect="1" noMove="1" noResize="1" noEditPoints="1" noAdjustHandles="1" noChangeArrowheads="1" noChangeShapeType="1" noTextEdit="1"/>
              </p:cNvSpPr>
              <p:nvPr>
                <p:ph idx="1"/>
              </p:nvPr>
            </p:nvSpPr>
            <p:spPr>
              <a:xfrm>
                <a:off x="457200" y="1196752"/>
                <a:ext cx="8229600" cy="4934173"/>
              </a:xfrm>
              <a:blipFill>
                <a:blip r:embed="rId2" cstate="print"/>
                <a:stretch>
                  <a:fillRect l="-963" r="-963"/>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9CA3864E-1123-4AC7-AF27-9F8605C44613}"/>
              </a:ext>
            </a:extLst>
          </p:cNvPr>
          <p:cNvSpPr>
            <a:spLocks noGrp="1"/>
          </p:cNvSpPr>
          <p:nvPr>
            <p:ph type="sldNum" sz="quarter" idx="12"/>
          </p:nvPr>
        </p:nvSpPr>
        <p:spPr/>
        <p:txBody>
          <a:bodyPr/>
          <a:lstStyle/>
          <a:p>
            <a:fld id="{89BF1683-A66A-46E9-B983-53F8D6ED2DEA}" type="slidenum">
              <a:rPr lang="ru-RU" smtClean="0"/>
              <a:pPr/>
              <a:t>26</a:t>
            </a:fld>
            <a:endParaRPr lang="ru-RU" dirty="0"/>
          </a:p>
        </p:txBody>
      </p:sp>
      <p:pic>
        <p:nvPicPr>
          <p:cNvPr id="6" name="Рисунок 5">
            <a:extLst>
              <a:ext uri="{FF2B5EF4-FFF2-40B4-BE49-F238E27FC236}">
                <a16:creationId xmlns:a16="http://schemas.microsoft.com/office/drawing/2014/main" id="{A00C5D67-35EB-4C97-ADEC-4202B6FF88F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3687602"/>
            <a:ext cx="3171825" cy="2905125"/>
          </a:xfrm>
          <a:prstGeom prst="rect">
            <a:avLst/>
          </a:prstGeom>
          <a:noFill/>
          <a:ln>
            <a:noFill/>
          </a:ln>
        </p:spPr>
      </p:pic>
    </p:spTree>
    <p:extLst>
      <p:ext uri="{BB962C8B-B14F-4D97-AF65-F5344CB8AC3E}">
        <p14:creationId xmlns:p14="http://schemas.microsoft.com/office/powerpoint/2010/main" val="3129810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B147C2-6DE3-4A1A-99DF-5649FFC46BE8}"/>
              </a:ext>
            </a:extLst>
          </p:cNvPr>
          <p:cNvSpPr>
            <a:spLocks noGrp="1"/>
          </p:cNvSpPr>
          <p:nvPr>
            <p:ph type="title"/>
          </p:nvPr>
        </p:nvSpPr>
        <p:spPr/>
        <p:txBody>
          <a:bodyPr/>
          <a:lstStyle/>
          <a:p>
            <a:r>
              <a:rPr lang="el-GR" b="1" dirty="0"/>
              <a:t>Θ </a:t>
            </a:r>
            <a:r>
              <a:rPr lang="ru-RU" b="1" dirty="0"/>
              <a:t>О </a:t>
            </a:r>
            <a:r>
              <a:rPr lang="en-US" b="1" dirty="0"/>
              <a:t>Ω </a:t>
            </a:r>
            <a:endParaRPr lang="ru-RU" dirty="0"/>
          </a:p>
        </p:txBody>
      </p:sp>
      <p:sp>
        <p:nvSpPr>
          <p:cNvPr id="3" name="Объект 2">
            <a:extLst>
              <a:ext uri="{FF2B5EF4-FFF2-40B4-BE49-F238E27FC236}">
                <a16:creationId xmlns:a16="http://schemas.microsoft.com/office/drawing/2014/main" id="{5A7336A9-150A-4D01-94A5-2C07C5D9F69B}"/>
              </a:ext>
            </a:extLst>
          </p:cNvPr>
          <p:cNvSpPr>
            <a:spLocks noGrp="1"/>
          </p:cNvSpPr>
          <p:nvPr>
            <p:ph idx="1"/>
          </p:nvPr>
        </p:nvSpPr>
        <p:spPr>
          <a:xfrm>
            <a:off x="457200" y="1124744"/>
            <a:ext cx="8229600" cy="5006181"/>
          </a:xfrm>
        </p:spPr>
        <p:txBody>
          <a:bodyPr/>
          <a:lstStyle/>
          <a:p>
            <a:pPr marL="0" indent="0" algn="just">
              <a:buNone/>
            </a:pPr>
            <a:r>
              <a:rPr lang="ru-RU" b="1" dirty="0"/>
              <a:t>Теорема. </a:t>
            </a:r>
            <a:r>
              <a:rPr lang="ru-RU" dirty="0"/>
              <a:t>Для двух любых функций </a:t>
            </a:r>
            <a:r>
              <a:rPr lang="en-US" b="1" i="1" dirty="0"/>
              <a:t>f</a:t>
            </a:r>
            <a:r>
              <a:rPr lang="ru-RU" b="1" i="1" dirty="0"/>
              <a:t>(</a:t>
            </a:r>
            <a:r>
              <a:rPr lang="en-US" b="1" i="1" dirty="0"/>
              <a:t>n</a:t>
            </a:r>
            <a:r>
              <a:rPr lang="ru-RU" b="1" i="1" dirty="0"/>
              <a:t>)</a:t>
            </a:r>
            <a:r>
              <a:rPr lang="ru-RU" dirty="0"/>
              <a:t> и </a:t>
            </a:r>
            <a:r>
              <a:rPr lang="en-US" b="1" i="1" dirty="0"/>
              <a:t>g</a:t>
            </a:r>
            <a:r>
              <a:rPr lang="ru-RU" b="1" i="1" dirty="0"/>
              <a:t>(</a:t>
            </a:r>
            <a:r>
              <a:rPr lang="en-US" b="1" i="1" dirty="0"/>
              <a:t>n</a:t>
            </a:r>
            <a:r>
              <a:rPr lang="ru-RU" b="1" i="1" dirty="0"/>
              <a:t>) </a:t>
            </a:r>
            <a:r>
              <a:rPr lang="ru-RU" dirty="0"/>
              <a:t>мы имеем </a:t>
            </a:r>
            <a:r>
              <a:rPr lang="en-US" b="1" i="1" dirty="0"/>
              <a:t>f</a:t>
            </a:r>
            <a:r>
              <a:rPr lang="ru-RU" b="1" i="1" dirty="0"/>
              <a:t>(</a:t>
            </a:r>
            <a:r>
              <a:rPr lang="en-US" b="1" i="1" dirty="0"/>
              <a:t>n</a:t>
            </a:r>
            <a:r>
              <a:rPr lang="ru-RU" b="1" i="1" dirty="0"/>
              <a:t>)=</a:t>
            </a:r>
            <a:r>
              <a:rPr lang="el-GR" b="1" i="1" dirty="0"/>
              <a:t>Θ</a:t>
            </a:r>
            <a:r>
              <a:rPr lang="ru-RU" b="1" i="1" dirty="0"/>
              <a:t>(</a:t>
            </a:r>
            <a:r>
              <a:rPr lang="en-US" b="1" i="1" dirty="0"/>
              <a:t>g</a:t>
            </a:r>
            <a:r>
              <a:rPr lang="ru-RU" b="1" i="1" dirty="0"/>
              <a:t>(</a:t>
            </a:r>
            <a:r>
              <a:rPr lang="en-US" b="1" i="1" dirty="0"/>
              <a:t>n</a:t>
            </a:r>
            <a:r>
              <a:rPr lang="ru-RU" b="1" i="1" dirty="0"/>
              <a:t>)) </a:t>
            </a:r>
            <a:r>
              <a:rPr lang="ru-RU" dirty="0"/>
              <a:t>тогда и только тогда, когда </a:t>
            </a:r>
            <a:r>
              <a:rPr lang="en-US" i="1" dirty="0"/>
              <a:t>f</a:t>
            </a:r>
            <a:r>
              <a:rPr lang="ru-RU" b="1" i="1" dirty="0"/>
              <a:t>(</a:t>
            </a:r>
            <a:r>
              <a:rPr lang="en-US" b="1" i="1" dirty="0"/>
              <a:t>n</a:t>
            </a:r>
            <a:r>
              <a:rPr lang="ru-RU" b="1" i="1" dirty="0"/>
              <a:t>)=O(</a:t>
            </a:r>
            <a:r>
              <a:rPr lang="en-US" b="1" i="1" dirty="0"/>
              <a:t>g</a:t>
            </a:r>
            <a:r>
              <a:rPr lang="ru-RU" b="1" i="1" dirty="0"/>
              <a:t>(</a:t>
            </a:r>
            <a:r>
              <a:rPr lang="en-US" b="1" i="1" dirty="0"/>
              <a:t>n</a:t>
            </a:r>
            <a:r>
              <a:rPr lang="ru-RU" b="1" i="1" dirty="0"/>
              <a:t>))</a:t>
            </a:r>
            <a:r>
              <a:rPr lang="ru-RU" b="1" dirty="0"/>
              <a:t> </a:t>
            </a:r>
            <a:r>
              <a:rPr lang="ru-RU" dirty="0"/>
              <a:t>и </a:t>
            </a:r>
            <a:r>
              <a:rPr lang="en-US" b="1" i="1" dirty="0"/>
              <a:t>f</a:t>
            </a:r>
            <a:r>
              <a:rPr lang="ru-RU" b="1" i="1" dirty="0"/>
              <a:t>(</a:t>
            </a:r>
            <a:r>
              <a:rPr lang="en-US" b="1" i="1" dirty="0"/>
              <a:t>n</a:t>
            </a:r>
            <a:r>
              <a:rPr lang="ru-RU" b="1" i="1" dirty="0"/>
              <a:t>)=Ω(</a:t>
            </a:r>
            <a:r>
              <a:rPr lang="en-US" b="1" i="1" dirty="0"/>
              <a:t>g</a:t>
            </a:r>
            <a:r>
              <a:rPr lang="ru-RU" b="1" i="1" dirty="0"/>
              <a:t>(</a:t>
            </a:r>
            <a:r>
              <a:rPr lang="en-US" b="1" i="1" dirty="0"/>
              <a:t>n</a:t>
            </a:r>
            <a:r>
              <a:rPr lang="ru-RU" b="1" i="1" dirty="0"/>
              <a:t>))</a:t>
            </a:r>
            <a:r>
              <a:rPr lang="ru-RU" b="1" dirty="0"/>
              <a:t> </a:t>
            </a:r>
          </a:p>
        </p:txBody>
      </p:sp>
      <p:sp>
        <p:nvSpPr>
          <p:cNvPr id="4" name="Номер слайда 3">
            <a:extLst>
              <a:ext uri="{FF2B5EF4-FFF2-40B4-BE49-F238E27FC236}">
                <a16:creationId xmlns:a16="http://schemas.microsoft.com/office/drawing/2014/main" id="{D151E446-58AF-4C33-9C27-D04434C8C0F8}"/>
              </a:ext>
            </a:extLst>
          </p:cNvPr>
          <p:cNvSpPr>
            <a:spLocks noGrp="1"/>
          </p:cNvSpPr>
          <p:nvPr>
            <p:ph type="sldNum" sz="quarter" idx="12"/>
          </p:nvPr>
        </p:nvSpPr>
        <p:spPr/>
        <p:txBody>
          <a:bodyPr/>
          <a:lstStyle/>
          <a:p>
            <a:fld id="{89BF1683-A66A-46E9-B983-53F8D6ED2DEA}" type="slidenum">
              <a:rPr lang="ru-RU" smtClean="0"/>
              <a:pPr/>
              <a:t>27</a:t>
            </a:fld>
            <a:endParaRPr lang="ru-RU" dirty="0"/>
          </a:p>
        </p:txBody>
      </p:sp>
    </p:spTree>
    <p:extLst>
      <p:ext uri="{BB962C8B-B14F-4D97-AF65-F5344CB8AC3E}">
        <p14:creationId xmlns:p14="http://schemas.microsoft.com/office/powerpoint/2010/main" val="3577161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71E6E3-E428-4816-9767-9AE23AC30BB1}"/>
              </a:ext>
            </a:extLst>
          </p:cNvPr>
          <p:cNvSpPr>
            <a:spLocks noGrp="1"/>
          </p:cNvSpPr>
          <p:nvPr>
            <p:ph type="title"/>
          </p:nvPr>
        </p:nvSpPr>
        <p:spPr/>
        <p:txBody>
          <a:bodyPr/>
          <a:lstStyle/>
          <a:p>
            <a:r>
              <a:rPr lang="ru-RU" dirty="0"/>
              <a:t>Классы алгоритмов по вычислительной сложности</a:t>
            </a:r>
          </a:p>
        </p:txBody>
      </p:sp>
      <p:graphicFrame>
        <p:nvGraphicFramePr>
          <p:cNvPr id="5" name="Объект 4">
            <a:extLst>
              <a:ext uri="{FF2B5EF4-FFF2-40B4-BE49-F238E27FC236}">
                <a16:creationId xmlns:a16="http://schemas.microsoft.com/office/drawing/2014/main" id="{67DB1376-57A4-4D67-B683-0D6E73A47E27}"/>
              </a:ext>
            </a:extLst>
          </p:cNvPr>
          <p:cNvGraphicFramePr>
            <a:graphicFrameLocks noGrp="1"/>
          </p:cNvGraphicFramePr>
          <p:nvPr>
            <p:ph idx="1"/>
            <p:extLst>
              <p:ext uri="{D42A27DB-BD31-4B8C-83A1-F6EECF244321}">
                <p14:modId xmlns:p14="http://schemas.microsoft.com/office/powerpoint/2010/main" val="3004692159"/>
              </p:ext>
            </p:extLst>
          </p:nvPr>
        </p:nvGraphicFramePr>
        <p:xfrm>
          <a:off x="251520" y="1628800"/>
          <a:ext cx="8784976" cy="4464496"/>
        </p:xfrm>
        <a:graphic>
          <a:graphicData uri="http://schemas.openxmlformats.org/drawingml/2006/table">
            <a:tbl>
              <a:tblPr firstRow="1" firstCol="1" bandRow="1">
                <a:tableStyleId>{5C22544A-7EE6-4342-B048-85BDC9FD1C3A}</a:tableStyleId>
              </a:tblPr>
              <a:tblGrid>
                <a:gridCol w="2927763">
                  <a:extLst>
                    <a:ext uri="{9D8B030D-6E8A-4147-A177-3AD203B41FA5}">
                      <a16:colId xmlns:a16="http://schemas.microsoft.com/office/drawing/2014/main" val="3590362844"/>
                    </a:ext>
                  </a:extLst>
                </a:gridCol>
                <a:gridCol w="1465147">
                  <a:extLst>
                    <a:ext uri="{9D8B030D-6E8A-4147-A177-3AD203B41FA5}">
                      <a16:colId xmlns:a16="http://schemas.microsoft.com/office/drawing/2014/main" val="1719155372"/>
                    </a:ext>
                  </a:extLst>
                </a:gridCol>
                <a:gridCol w="4392066">
                  <a:extLst>
                    <a:ext uri="{9D8B030D-6E8A-4147-A177-3AD203B41FA5}">
                      <a16:colId xmlns:a16="http://schemas.microsoft.com/office/drawing/2014/main" val="3812488155"/>
                    </a:ext>
                  </a:extLst>
                </a:gridCol>
              </a:tblGrid>
              <a:tr h="372042">
                <a:tc>
                  <a:txBody>
                    <a:bodyPr/>
                    <a:lstStyle/>
                    <a:p>
                      <a:pPr indent="450215" algn="l">
                        <a:spcAft>
                          <a:spcPts val="0"/>
                        </a:spcAft>
                      </a:pPr>
                      <a:r>
                        <a:rPr lang="ru-RU" sz="1600" dirty="0">
                          <a:effectLst/>
                        </a:rPr>
                        <a:t>Сложность</a:t>
                      </a:r>
                      <a:endParaRPr lang="ru-RU" sz="16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450215" algn="just">
                        <a:spcAft>
                          <a:spcPts val="0"/>
                        </a:spcAft>
                      </a:pPr>
                      <a:r>
                        <a:rPr lang="ru-RU" sz="1600">
                          <a:effectLst/>
                        </a:rPr>
                        <a:t> </a:t>
                      </a:r>
                      <a:endParaRPr lang="ru-RU" sz="1600">
                        <a:effectLst/>
                        <a:latin typeface="Times New Roman" panose="02020603050405020304" pitchFamily="18" charset="0"/>
                        <a:ea typeface="Calibri" panose="020F0502020204030204" pitchFamily="34" charset="0"/>
                      </a:endParaRPr>
                    </a:p>
                  </a:txBody>
                  <a:tcPr marL="68580" marR="68580" marT="0" marB="0"/>
                </a:tc>
                <a:tc>
                  <a:txBody>
                    <a:bodyPr/>
                    <a:lstStyle/>
                    <a:p>
                      <a:pPr indent="450215" algn="just">
                        <a:spcAft>
                          <a:spcPts val="0"/>
                        </a:spcAft>
                      </a:pPr>
                      <a:r>
                        <a:rPr lang="ru-RU" sz="1600" dirty="0">
                          <a:effectLst/>
                        </a:rPr>
                        <a:t>Пример</a:t>
                      </a:r>
                      <a:endParaRPr lang="ru-RU" sz="16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746367233"/>
                  </a:ext>
                </a:extLst>
              </a:tr>
              <a:tr h="744082">
                <a:tc>
                  <a:txBody>
                    <a:bodyPr/>
                    <a:lstStyle/>
                    <a:p>
                      <a:pPr indent="450215" algn="l">
                        <a:spcAft>
                          <a:spcPts val="0"/>
                        </a:spcAft>
                      </a:pPr>
                      <a:r>
                        <a:rPr lang="ru-RU" sz="1600" dirty="0">
                          <a:effectLst/>
                        </a:rPr>
                        <a:t>Константная</a:t>
                      </a:r>
                      <a:endParaRPr lang="ru-RU" sz="16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ctr">
                        <a:spcAft>
                          <a:spcPts val="0"/>
                        </a:spcAft>
                      </a:pPr>
                      <a:r>
                        <a:rPr lang="en-US" sz="1600" b="1" dirty="0">
                          <a:effectLst/>
                        </a:rPr>
                        <a:t>O(1)</a:t>
                      </a:r>
                      <a:endParaRPr lang="ru-RU" sz="16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just">
                        <a:spcAft>
                          <a:spcPts val="0"/>
                        </a:spcAft>
                      </a:pPr>
                      <a:r>
                        <a:rPr lang="ru-RU" sz="1600" dirty="0">
                          <a:effectLst/>
                        </a:rPr>
                        <a:t>Взятие элемента в массиве по индексу</a:t>
                      </a:r>
                      <a:endParaRPr lang="ru-RU" sz="16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750003824"/>
                  </a:ext>
                </a:extLst>
              </a:tr>
              <a:tr h="372042">
                <a:tc>
                  <a:txBody>
                    <a:bodyPr/>
                    <a:lstStyle/>
                    <a:p>
                      <a:pPr indent="450215" algn="l">
                        <a:spcAft>
                          <a:spcPts val="0"/>
                        </a:spcAft>
                      </a:pPr>
                      <a:r>
                        <a:rPr lang="ru-RU" sz="1600" dirty="0">
                          <a:effectLst/>
                        </a:rPr>
                        <a:t>Логарифмическая</a:t>
                      </a:r>
                      <a:endParaRPr lang="ru-RU" sz="16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ctr">
                        <a:spcAft>
                          <a:spcPts val="0"/>
                        </a:spcAft>
                      </a:pPr>
                      <a:r>
                        <a:rPr lang="en-US" sz="1600" b="1" dirty="0">
                          <a:effectLst/>
                        </a:rPr>
                        <a:t>O(log n)</a:t>
                      </a:r>
                      <a:endParaRPr lang="ru-RU" sz="16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just">
                        <a:spcAft>
                          <a:spcPts val="0"/>
                        </a:spcAft>
                      </a:pPr>
                      <a:r>
                        <a:rPr lang="ru-RU" sz="1600" dirty="0">
                          <a:effectLst/>
                        </a:rPr>
                        <a:t>Поиск в дереве</a:t>
                      </a:r>
                      <a:endParaRPr lang="ru-RU" sz="16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954401418"/>
                  </a:ext>
                </a:extLst>
              </a:tr>
              <a:tr h="744082">
                <a:tc>
                  <a:txBody>
                    <a:bodyPr/>
                    <a:lstStyle/>
                    <a:p>
                      <a:pPr indent="450215" algn="l">
                        <a:spcAft>
                          <a:spcPts val="0"/>
                        </a:spcAft>
                      </a:pPr>
                      <a:r>
                        <a:rPr lang="ru-RU" sz="1600" dirty="0">
                          <a:effectLst/>
                        </a:rPr>
                        <a:t>Линейная</a:t>
                      </a:r>
                      <a:endParaRPr lang="ru-RU" sz="16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ctr">
                        <a:spcAft>
                          <a:spcPts val="0"/>
                        </a:spcAft>
                      </a:pPr>
                      <a:r>
                        <a:rPr lang="en-US" sz="1600" b="1" dirty="0">
                          <a:effectLst/>
                        </a:rPr>
                        <a:t>O(n)</a:t>
                      </a:r>
                      <a:endParaRPr lang="ru-RU" sz="16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just">
                        <a:spcAft>
                          <a:spcPts val="0"/>
                        </a:spcAft>
                      </a:pPr>
                      <a:r>
                        <a:rPr lang="ru-RU" sz="1600" dirty="0">
                          <a:effectLst/>
                        </a:rPr>
                        <a:t>Поиск элемента в произвольном массиве</a:t>
                      </a:r>
                      <a:endParaRPr lang="ru-RU" sz="16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828847149"/>
                  </a:ext>
                </a:extLst>
              </a:tr>
              <a:tr h="744082">
                <a:tc>
                  <a:txBody>
                    <a:bodyPr/>
                    <a:lstStyle/>
                    <a:p>
                      <a:pPr indent="450215" algn="l">
                        <a:spcAft>
                          <a:spcPts val="0"/>
                        </a:spcAft>
                      </a:pPr>
                      <a:r>
                        <a:rPr lang="ru-RU" sz="1600" dirty="0">
                          <a:effectLst/>
                        </a:rPr>
                        <a:t>Линейный логарифм</a:t>
                      </a:r>
                      <a:endParaRPr lang="ru-RU" sz="16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ctr">
                        <a:spcAft>
                          <a:spcPts val="0"/>
                        </a:spcAft>
                      </a:pPr>
                      <a:r>
                        <a:rPr lang="en-US" sz="1600" b="1" dirty="0">
                          <a:effectLst/>
                        </a:rPr>
                        <a:t>O(n * log n)</a:t>
                      </a:r>
                      <a:endParaRPr lang="ru-RU" sz="16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just">
                        <a:spcAft>
                          <a:spcPts val="0"/>
                        </a:spcAft>
                      </a:pPr>
                      <a:r>
                        <a:rPr lang="ru-RU" sz="1600" dirty="0">
                          <a:effectLst/>
                        </a:rPr>
                        <a:t>Быстрая сортировка</a:t>
                      </a:r>
                      <a:endParaRPr lang="ru-RU" sz="16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829987801"/>
                  </a:ext>
                </a:extLst>
              </a:tr>
              <a:tr h="372042">
                <a:tc>
                  <a:txBody>
                    <a:bodyPr/>
                    <a:lstStyle/>
                    <a:p>
                      <a:pPr indent="450215" algn="l">
                        <a:spcAft>
                          <a:spcPts val="0"/>
                        </a:spcAft>
                      </a:pPr>
                      <a:r>
                        <a:rPr lang="ru-RU" sz="1600" dirty="0">
                          <a:effectLst/>
                        </a:rPr>
                        <a:t>Квадратичная</a:t>
                      </a:r>
                      <a:endParaRPr lang="ru-RU" sz="16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ctr">
                        <a:spcAft>
                          <a:spcPts val="0"/>
                        </a:spcAft>
                      </a:pPr>
                      <a:r>
                        <a:rPr lang="en-US" sz="1600" b="1" dirty="0">
                          <a:effectLst/>
                        </a:rPr>
                        <a:t>O(n</a:t>
                      </a:r>
                      <a:r>
                        <a:rPr lang="en-US" sz="1600" b="1" baseline="30000" dirty="0">
                          <a:effectLst/>
                        </a:rPr>
                        <a:t>2</a:t>
                      </a:r>
                      <a:r>
                        <a:rPr lang="en-US" sz="1600" b="1" dirty="0">
                          <a:effectLst/>
                        </a:rPr>
                        <a:t>)</a:t>
                      </a:r>
                      <a:endParaRPr lang="ru-RU" sz="16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just">
                        <a:spcAft>
                          <a:spcPts val="0"/>
                        </a:spcAft>
                      </a:pPr>
                      <a:r>
                        <a:rPr lang="ru-RU" sz="1600" dirty="0">
                          <a:effectLst/>
                        </a:rPr>
                        <a:t>Сортировка “пузырьком” (обменом)</a:t>
                      </a:r>
                      <a:endParaRPr lang="ru-RU" sz="16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730211073"/>
                  </a:ext>
                </a:extLst>
              </a:tr>
              <a:tr h="744082">
                <a:tc>
                  <a:txBody>
                    <a:bodyPr/>
                    <a:lstStyle/>
                    <a:p>
                      <a:pPr indent="450215" algn="l">
                        <a:spcAft>
                          <a:spcPts val="0"/>
                        </a:spcAft>
                      </a:pPr>
                      <a:r>
                        <a:rPr lang="ru-RU" sz="1600" dirty="0">
                          <a:effectLst/>
                        </a:rPr>
                        <a:t>Экспоненциальная</a:t>
                      </a:r>
                      <a:endParaRPr lang="ru-RU" sz="16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ctr">
                        <a:spcAft>
                          <a:spcPts val="0"/>
                        </a:spcAft>
                      </a:pPr>
                      <a:r>
                        <a:rPr lang="en-US" sz="1600" b="1" dirty="0">
                          <a:effectLst/>
                        </a:rPr>
                        <a:t>O(a</a:t>
                      </a:r>
                      <a:r>
                        <a:rPr lang="en-US" sz="1600" b="1" baseline="30000" dirty="0">
                          <a:effectLst/>
                        </a:rPr>
                        <a:t>n</a:t>
                      </a:r>
                      <a:r>
                        <a:rPr lang="en-US" sz="1600" b="1" dirty="0">
                          <a:effectLst/>
                        </a:rPr>
                        <a:t>)</a:t>
                      </a:r>
                      <a:endParaRPr lang="ru-RU" sz="16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just">
                        <a:spcAft>
                          <a:spcPts val="0"/>
                        </a:spcAft>
                      </a:pPr>
                      <a:r>
                        <a:rPr lang="ru-RU" sz="1600" dirty="0">
                          <a:effectLst/>
                        </a:rPr>
                        <a:t>Перебор всех возможных фраз, состоящих из n слов</a:t>
                      </a:r>
                      <a:endParaRPr lang="ru-RU" sz="16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356375942"/>
                  </a:ext>
                </a:extLst>
              </a:tr>
              <a:tr h="372042">
                <a:tc>
                  <a:txBody>
                    <a:bodyPr/>
                    <a:lstStyle/>
                    <a:p>
                      <a:pPr indent="450215" algn="l">
                        <a:spcAft>
                          <a:spcPts val="0"/>
                        </a:spcAft>
                      </a:pPr>
                      <a:r>
                        <a:rPr lang="ru-RU" sz="1600" dirty="0">
                          <a:effectLst/>
                        </a:rPr>
                        <a:t>Факториальная</a:t>
                      </a:r>
                      <a:endParaRPr lang="ru-RU" sz="16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ctr">
                        <a:spcAft>
                          <a:spcPts val="0"/>
                        </a:spcAft>
                      </a:pPr>
                      <a:r>
                        <a:rPr lang="en-US" sz="1600" b="1" dirty="0">
                          <a:effectLst/>
                        </a:rPr>
                        <a:t>O(n!)</a:t>
                      </a:r>
                      <a:endParaRPr lang="ru-RU" sz="16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indent="0" algn="just">
                        <a:spcAft>
                          <a:spcPts val="0"/>
                        </a:spcAft>
                      </a:pPr>
                      <a:r>
                        <a:rPr lang="ru-RU" sz="1600" dirty="0">
                          <a:effectLst/>
                        </a:rPr>
                        <a:t>Генерация сочетаний, перестановок</a:t>
                      </a:r>
                      <a:endParaRPr lang="ru-RU" sz="16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349042690"/>
                  </a:ext>
                </a:extLst>
              </a:tr>
            </a:tbl>
          </a:graphicData>
        </a:graphic>
      </p:graphicFrame>
      <p:sp>
        <p:nvSpPr>
          <p:cNvPr id="4" name="Номер слайда 3">
            <a:extLst>
              <a:ext uri="{FF2B5EF4-FFF2-40B4-BE49-F238E27FC236}">
                <a16:creationId xmlns:a16="http://schemas.microsoft.com/office/drawing/2014/main" id="{DB5B7CC6-FBBC-42B3-9703-A20242134E8E}"/>
              </a:ext>
            </a:extLst>
          </p:cNvPr>
          <p:cNvSpPr>
            <a:spLocks noGrp="1"/>
          </p:cNvSpPr>
          <p:nvPr>
            <p:ph type="sldNum" sz="quarter" idx="12"/>
          </p:nvPr>
        </p:nvSpPr>
        <p:spPr/>
        <p:txBody>
          <a:bodyPr/>
          <a:lstStyle/>
          <a:p>
            <a:fld id="{89BF1683-A66A-46E9-B983-53F8D6ED2DEA}" type="slidenum">
              <a:rPr lang="ru-RU" smtClean="0"/>
              <a:pPr/>
              <a:t>28</a:t>
            </a:fld>
            <a:endParaRPr lang="ru-RU" dirty="0"/>
          </a:p>
        </p:txBody>
      </p:sp>
    </p:spTree>
    <p:extLst>
      <p:ext uri="{BB962C8B-B14F-4D97-AF65-F5344CB8AC3E}">
        <p14:creationId xmlns:p14="http://schemas.microsoft.com/office/powerpoint/2010/main" val="2103402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4000" b="1" dirty="0">
                <a:latin typeface="+mn-lt"/>
              </a:rPr>
              <a:t>Методы анализа алгоритмов</a:t>
            </a:r>
          </a:p>
        </p:txBody>
      </p:sp>
      <p:sp>
        <p:nvSpPr>
          <p:cNvPr id="3" name="Подзаголовок 2"/>
          <p:cNvSpPr>
            <a:spLocks noGrp="1"/>
          </p:cNvSpPr>
          <p:nvPr>
            <p:ph type="subTitle" idx="1"/>
          </p:nvPr>
        </p:nvSpPr>
        <p:spPr>
          <a:xfrm>
            <a:off x="1981200" y="4714884"/>
            <a:ext cx="6553200" cy="1000116"/>
          </a:xfrm>
        </p:spPr>
        <p:txBody>
          <a:bodyPr/>
          <a:lstStyle/>
          <a:p>
            <a:pPr algn="r"/>
            <a:r>
              <a:rPr lang="ru-RU" sz="2000" b="1" u="sng" dirty="0"/>
              <a:t>Тема 1</a:t>
            </a:r>
            <a:r>
              <a:rPr lang="en-US" sz="2000" b="1" u="sng" dirty="0"/>
              <a:t>0</a:t>
            </a:r>
            <a:r>
              <a:rPr lang="ru-RU" sz="2000" b="1" u="sng" dirty="0"/>
              <a:t>: </a:t>
            </a:r>
            <a:r>
              <a:rPr lang="ru-RU" sz="2000" b="1" dirty="0"/>
              <a:t>Методы анализа алгоритмов</a:t>
            </a:r>
          </a:p>
        </p:txBody>
      </p:sp>
      <p:sp>
        <p:nvSpPr>
          <p:cNvPr id="5" name="Номер слайда 4"/>
          <p:cNvSpPr>
            <a:spLocks noGrp="1"/>
          </p:cNvSpPr>
          <p:nvPr>
            <p:ph type="sldNum" sz="quarter" idx="4"/>
          </p:nvPr>
        </p:nvSpPr>
        <p:spPr/>
        <p:txBody>
          <a:bodyPr/>
          <a:lstStyle/>
          <a:p>
            <a:fld id="{89BF1683-A66A-46E9-B983-53F8D6ED2DEA}" type="slidenum">
              <a:rPr lang="ru-RU" smtClean="0"/>
              <a:pPr/>
              <a:t>29</a:t>
            </a:fld>
            <a:endParaRPr lang="ru-RU" dirty="0"/>
          </a:p>
        </p:txBody>
      </p:sp>
      <p:sp>
        <p:nvSpPr>
          <p:cNvPr id="4" name="Подзаголовок 2"/>
          <p:cNvSpPr txBox="1">
            <a:spLocks/>
          </p:cNvSpPr>
          <p:nvPr/>
        </p:nvSpPr>
        <p:spPr bwMode="auto">
          <a:xfrm>
            <a:off x="1928794" y="4000504"/>
            <a:ext cx="6553200" cy="428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fontAlgn="base" latinLnBrk="0">
              <a:lnSpc>
                <a:spcPct val="100000"/>
              </a:lnSpc>
              <a:spcBef>
                <a:spcPct val="0"/>
              </a:spcBef>
              <a:spcAft>
                <a:spcPct val="0"/>
              </a:spcAft>
              <a:buClr>
                <a:schemeClr val="accent1"/>
              </a:buClr>
              <a:buSzPct val="65000"/>
              <a:buFont typeface="Wingdings" pitchFamily="2" charset="2"/>
              <a:buNone/>
              <a:tabLst/>
              <a:defRPr/>
            </a:pPr>
            <a:r>
              <a:rPr lang="ru-RU" sz="2000" b="1" dirty="0">
                <a:solidFill>
                  <a:schemeClr val="tx2"/>
                </a:solidFill>
                <a:ea typeface="+mj-ea"/>
                <a:cs typeface="+mj-cs"/>
              </a:rPr>
              <a:t>Лекция 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4000" b="1" dirty="0">
                <a:latin typeface="+mn-lt"/>
              </a:rPr>
              <a:t>Методы анализа алгоритмов</a:t>
            </a:r>
          </a:p>
        </p:txBody>
      </p:sp>
      <p:sp>
        <p:nvSpPr>
          <p:cNvPr id="3" name="Подзаголовок 2"/>
          <p:cNvSpPr>
            <a:spLocks noGrp="1"/>
          </p:cNvSpPr>
          <p:nvPr>
            <p:ph type="subTitle" idx="1"/>
          </p:nvPr>
        </p:nvSpPr>
        <p:spPr>
          <a:xfrm>
            <a:off x="1981200" y="4714884"/>
            <a:ext cx="6553200" cy="1000116"/>
          </a:xfrm>
        </p:spPr>
        <p:txBody>
          <a:bodyPr/>
          <a:lstStyle/>
          <a:p>
            <a:pPr algn="r"/>
            <a:r>
              <a:rPr lang="ru-RU" sz="2000" b="1" u="sng" dirty="0"/>
              <a:t>Тема 1</a:t>
            </a:r>
            <a:r>
              <a:rPr lang="en-US" sz="2000" b="1" u="sng" dirty="0"/>
              <a:t>0</a:t>
            </a:r>
            <a:r>
              <a:rPr lang="ru-RU" sz="2000" b="1" u="sng" dirty="0"/>
              <a:t>: </a:t>
            </a:r>
            <a:r>
              <a:rPr lang="ru-RU" sz="2000" b="1" dirty="0"/>
              <a:t>Методы анализа алгоритмов</a:t>
            </a:r>
          </a:p>
        </p:txBody>
      </p:sp>
      <p:sp>
        <p:nvSpPr>
          <p:cNvPr id="5" name="Номер слайда 4"/>
          <p:cNvSpPr>
            <a:spLocks noGrp="1"/>
          </p:cNvSpPr>
          <p:nvPr>
            <p:ph type="sldNum" sz="quarter" idx="4"/>
          </p:nvPr>
        </p:nvSpPr>
        <p:spPr/>
        <p:txBody>
          <a:bodyPr/>
          <a:lstStyle/>
          <a:p>
            <a:fld id="{89BF1683-A66A-46E9-B983-53F8D6ED2DEA}" type="slidenum">
              <a:rPr lang="ru-RU" smtClean="0"/>
              <a:pPr/>
              <a:t>3</a:t>
            </a:fld>
            <a:endParaRPr lang="ru-RU" dirty="0"/>
          </a:p>
        </p:txBody>
      </p:sp>
      <p:sp>
        <p:nvSpPr>
          <p:cNvPr id="4" name="Подзаголовок 2"/>
          <p:cNvSpPr txBox="1">
            <a:spLocks/>
          </p:cNvSpPr>
          <p:nvPr/>
        </p:nvSpPr>
        <p:spPr bwMode="auto">
          <a:xfrm>
            <a:off x="1928794" y="4000504"/>
            <a:ext cx="6553200" cy="428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fontAlgn="base" latinLnBrk="0">
              <a:lnSpc>
                <a:spcPct val="100000"/>
              </a:lnSpc>
              <a:spcBef>
                <a:spcPct val="0"/>
              </a:spcBef>
              <a:spcAft>
                <a:spcPct val="0"/>
              </a:spcAft>
              <a:buClr>
                <a:schemeClr val="accent1"/>
              </a:buClr>
              <a:buSzPct val="65000"/>
              <a:buFont typeface="Wingdings" pitchFamily="2" charset="2"/>
              <a:buNone/>
              <a:tabLst/>
              <a:defRPr/>
            </a:pPr>
            <a:r>
              <a:rPr lang="ru-RU" sz="2000" b="1" dirty="0">
                <a:solidFill>
                  <a:schemeClr val="tx2"/>
                </a:solidFill>
                <a:ea typeface="+mj-ea"/>
                <a:cs typeface="+mj-cs"/>
              </a:rPr>
              <a:t>Лекция 11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Вопросы</a:t>
            </a:r>
          </a:p>
        </p:txBody>
      </p:sp>
      <p:sp>
        <p:nvSpPr>
          <p:cNvPr id="3" name="Содержимое 2"/>
          <p:cNvSpPr>
            <a:spLocks noGrp="1"/>
          </p:cNvSpPr>
          <p:nvPr>
            <p:ph idx="1"/>
          </p:nvPr>
        </p:nvSpPr>
        <p:spPr/>
        <p:txBody>
          <a:bodyPr/>
          <a:lstStyle/>
          <a:p>
            <a:pPr>
              <a:buNone/>
            </a:pPr>
            <a:r>
              <a:rPr lang="ru-RU" dirty="0"/>
              <a:t>1. Алгоритмы. Вычислительная сложность: понятие и пример расчета.</a:t>
            </a:r>
          </a:p>
          <a:p>
            <a:pPr>
              <a:buNone/>
            </a:pPr>
            <a:r>
              <a:rPr lang="ru-RU" dirty="0"/>
              <a:t>2. Рост функций. Асимптотические обозначения.</a:t>
            </a:r>
          </a:p>
        </p:txBody>
      </p:sp>
      <p:sp>
        <p:nvSpPr>
          <p:cNvPr id="4" name="Номер слайда 3"/>
          <p:cNvSpPr>
            <a:spLocks noGrp="1"/>
          </p:cNvSpPr>
          <p:nvPr>
            <p:ph type="sldNum" sz="quarter" idx="12"/>
          </p:nvPr>
        </p:nvSpPr>
        <p:spPr/>
        <p:txBody>
          <a:bodyPr/>
          <a:lstStyle/>
          <a:p>
            <a:fld id="{89BF1683-A66A-46E9-B983-53F8D6ED2DEA}" type="slidenum">
              <a:rPr lang="ru-RU" smtClean="0"/>
              <a:pPr/>
              <a:t>30</a:t>
            </a:fld>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Алгоритм</a:t>
            </a:r>
          </a:p>
        </p:txBody>
      </p:sp>
      <p:sp>
        <p:nvSpPr>
          <p:cNvPr id="3" name="Содержимое 2"/>
          <p:cNvSpPr>
            <a:spLocks noGrp="1"/>
          </p:cNvSpPr>
          <p:nvPr>
            <p:ph idx="1"/>
          </p:nvPr>
        </p:nvSpPr>
        <p:spPr>
          <a:xfrm>
            <a:off x="395536" y="3284984"/>
            <a:ext cx="8352928" cy="1693813"/>
          </a:xfrm>
        </p:spPr>
        <p:txBody>
          <a:bodyPr/>
          <a:lstStyle/>
          <a:p>
            <a:pPr algn="just"/>
            <a:r>
              <a:rPr lang="ru-RU" sz="2600" b="1" u="sng" dirty="0"/>
              <a:t>Алгоритм</a:t>
            </a:r>
            <a:r>
              <a:rPr lang="ru-RU" sz="2600" dirty="0"/>
              <a:t> – это точное </a:t>
            </a:r>
            <a:r>
              <a:rPr lang="ru-RU" sz="2600" b="1" dirty="0"/>
              <a:t>предписание</a:t>
            </a:r>
            <a:r>
              <a:rPr lang="ru-RU" sz="2600" dirty="0"/>
              <a:t>, которое задаёт </a:t>
            </a:r>
            <a:r>
              <a:rPr lang="ru-RU" sz="2600" b="1" dirty="0"/>
              <a:t>вычислительный</a:t>
            </a:r>
            <a:r>
              <a:rPr lang="ru-RU" sz="2600" dirty="0"/>
              <a:t> </a:t>
            </a:r>
            <a:r>
              <a:rPr lang="ru-RU" sz="2600" b="1" dirty="0"/>
              <a:t>процесс</a:t>
            </a:r>
            <a:r>
              <a:rPr lang="ru-RU" sz="2600" dirty="0"/>
              <a:t>, начинающийся с произвольного </a:t>
            </a:r>
            <a:r>
              <a:rPr lang="ru-RU" sz="2600" b="1" dirty="0"/>
              <a:t>исходного данного </a:t>
            </a:r>
            <a:r>
              <a:rPr lang="ru-RU" sz="2600" dirty="0"/>
              <a:t>(данных) и направленный на получение полностью определяемого этим исходным данным </a:t>
            </a:r>
            <a:r>
              <a:rPr lang="ru-RU" sz="2600" b="1" dirty="0"/>
              <a:t>результата</a:t>
            </a:r>
            <a:r>
              <a:rPr lang="ru-RU" sz="2600" dirty="0"/>
              <a:t>.</a:t>
            </a:r>
          </a:p>
        </p:txBody>
      </p:sp>
      <p:sp>
        <p:nvSpPr>
          <p:cNvPr id="4" name="Номер слайда 3"/>
          <p:cNvSpPr>
            <a:spLocks noGrp="1"/>
          </p:cNvSpPr>
          <p:nvPr>
            <p:ph type="sldNum" sz="quarter" idx="12"/>
          </p:nvPr>
        </p:nvSpPr>
        <p:spPr/>
        <p:txBody>
          <a:bodyPr/>
          <a:lstStyle/>
          <a:p>
            <a:fld id="{89BF1683-A66A-46E9-B983-53F8D6ED2DEA}" type="slidenum">
              <a:rPr lang="ru-RU" smtClean="0"/>
              <a:pPr/>
              <a:t>4</a:t>
            </a:fld>
            <a:endParaRPr lang="ru-RU" dirty="0"/>
          </a:p>
        </p:txBody>
      </p:sp>
      <p:sp>
        <p:nvSpPr>
          <p:cNvPr id="5" name="Прямоугольник 4"/>
          <p:cNvSpPr/>
          <p:nvPr/>
        </p:nvSpPr>
        <p:spPr>
          <a:xfrm>
            <a:off x="2483768" y="1412776"/>
            <a:ext cx="3888432" cy="1656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200" b="1" dirty="0"/>
              <a:t>ПРОЦЕДУРА</a:t>
            </a:r>
          </a:p>
        </p:txBody>
      </p:sp>
      <p:sp>
        <p:nvSpPr>
          <p:cNvPr id="6" name="TextBox 5"/>
          <p:cNvSpPr txBox="1"/>
          <p:nvPr/>
        </p:nvSpPr>
        <p:spPr>
          <a:xfrm>
            <a:off x="539552" y="1268760"/>
            <a:ext cx="1656184" cy="646331"/>
          </a:xfrm>
          <a:prstGeom prst="rect">
            <a:avLst/>
          </a:prstGeom>
          <a:noFill/>
        </p:spPr>
        <p:txBody>
          <a:bodyPr wrap="square" rtlCol="0">
            <a:spAutoFit/>
          </a:bodyPr>
          <a:lstStyle/>
          <a:p>
            <a:pPr algn="ctr"/>
            <a:r>
              <a:rPr lang="ru-RU" b="1" dirty="0"/>
              <a:t>ВХОДНЫЕ ВЕЛИЧИНЫ</a:t>
            </a:r>
          </a:p>
        </p:txBody>
      </p:sp>
      <p:sp>
        <p:nvSpPr>
          <p:cNvPr id="7" name="TextBox 6"/>
          <p:cNvSpPr txBox="1"/>
          <p:nvPr/>
        </p:nvSpPr>
        <p:spPr>
          <a:xfrm>
            <a:off x="6588224" y="1268760"/>
            <a:ext cx="1656184" cy="646331"/>
          </a:xfrm>
          <a:prstGeom prst="rect">
            <a:avLst/>
          </a:prstGeom>
          <a:noFill/>
        </p:spPr>
        <p:txBody>
          <a:bodyPr wrap="square" rtlCol="0">
            <a:spAutoFit/>
          </a:bodyPr>
          <a:lstStyle/>
          <a:p>
            <a:pPr algn="ctr"/>
            <a:r>
              <a:rPr lang="ru-RU" b="1" dirty="0"/>
              <a:t>ВЫХОДНЫЕ ВЕЛИЧИНЫ</a:t>
            </a:r>
          </a:p>
        </p:txBody>
      </p:sp>
      <p:sp>
        <p:nvSpPr>
          <p:cNvPr id="8" name="Стрелка вправо 7"/>
          <p:cNvSpPr/>
          <p:nvPr/>
        </p:nvSpPr>
        <p:spPr>
          <a:xfrm>
            <a:off x="467544" y="2132856"/>
            <a:ext cx="2016224" cy="3600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9" name="Стрелка вправо 8"/>
          <p:cNvSpPr/>
          <p:nvPr/>
        </p:nvSpPr>
        <p:spPr>
          <a:xfrm>
            <a:off x="6372200" y="2132856"/>
            <a:ext cx="2016224" cy="3600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846931"/>
          </a:xfrm>
        </p:spPr>
        <p:txBody>
          <a:bodyPr/>
          <a:lstStyle/>
          <a:p>
            <a:r>
              <a:rPr lang="ru-RU" dirty="0"/>
              <a:t>Пример</a:t>
            </a:r>
          </a:p>
        </p:txBody>
      </p:sp>
      <p:sp>
        <p:nvSpPr>
          <p:cNvPr id="3" name="Содержимое 2"/>
          <p:cNvSpPr>
            <a:spLocks noGrp="1"/>
          </p:cNvSpPr>
          <p:nvPr>
            <p:ph idx="1"/>
          </p:nvPr>
        </p:nvSpPr>
        <p:spPr>
          <a:xfrm>
            <a:off x="457200" y="1196752"/>
            <a:ext cx="8229600" cy="4934173"/>
          </a:xfrm>
        </p:spPr>
        <p:txBody>
          <a:bodyPr/>
          <a:lstStyle/>
          <a:p>
            <a:r>
              <a:rPr lang="ru-RU" sz="2600" dirty="0"/>
              <a:t>Сортировка чисел в неубывающем порядке</a:t>
            </a:r>
          </a:p>
          <a:p>
            <a:endParaRPr lang="ru-RU" sz="2600" dirty="0"/>
          </a:p>
          <a:p>
            <a:pPr>
              <a:buNone/>
            </a:pPr>
            <a:r>
              <a:rPr lang="ru-RU" sz="2600" b="1" dirty="0"/>
              <a:t>Вход</a:t>
            </a:r>
            <a:r>
              <a:rPr lang="ru-RU" sz="2600" dirty="0"/>
              <a:t>: последовательность из </a:t>
            </a:r>
            <a:r>
              <a:rPr lang="en-US" sz="2600" dirty="0"/>
              <a:t>n </a:t>
            </a:r>
            <a:r>
              <a:rPr lang="ru-RU" sz="2600" dirty="0"/>
              <a:t>чисел (а</a:t>
            </a:r>
            <a:r>
              <a:rPr lang="ru-RU" sz="2600" baseline="-25000" dirty="0"/>
              <a:t>1</a:t>
            </a:r>
            <a:r>
              <a:rPr lang="ru-RU" sz="2600" dirty="0"/>
              <a:t>, а</a:t>
            </a:r>
            <a:r>
              <a:rPr lang="ru-RU" sz="2600" baseline="-25000" dirty="0"/>
              <a:t>2</a:t>
            </a:r>
            <a:r>
              <a:rPr lang="ru-RU" sz="2600" dirty="0"/>
              <a:t>, …, а</a:t>
            </a:r>
            <a:r>
              <a:rPr lang="en-US" sz="2600" baseline="-25000" dirty="0"/>
              <a:t>n</a:t>
            </a:r>
            <a:r>
              <a:rPr lang="ru-RU" sz="2600" dirty="0"/>
              <a:t>)</a:t>
            </a:r>
          </a:p>
          <a:p>
            <a:pPr>
              <a:buNone/>
            </a:pPr>
            <a:endParaRPr lang="ru-RU" sz="2600" dirty="0"/>
          </a:p>
          <a:p>
            <a:pPr>
              <a:buNone/>
            </a:pPr>
            <a:r>
              <a:rPr lang="ru-RU" sz="2600" b="1" dirty="0"/>
              <a:t>Выход</a:t>
            </a:r>
            <a:r>
              <a:rPr lang="ru-RU" sz="2600" dirty="0"/>
              <a:t>: перестановка (</a:t>
            </a:r>
            <a:r>
              <a:rPr lang="en-US" sz="2600" dirty="0"/>
              <a:t>a</a:t>
            </a:r>
            <a:r>
              <a:rPr lang="ru-RU" sz="2600" dirty="0"/>
              <a:t>’</a:t>
            </a:r>
            <a:r>
              <a:rPr lang="ru-RU" sz="2600" baseline="-25000" dirty="0"/>
              <a:t>1</a:t>
            </a:r>
            <a:r>
              <a:rPr lang="ru-RU" sz="2600" dirty="0"/>
              <a:t>,</a:t>
            </a:r>
            <a:r>
              <a:rPr lang="en-US" sz="2600" dirty="0"/>
              <a:t>a</a:t>
            </a:r>
            <a:r>
              <a:rPr lang="ru-RU" sz="2600" dirty="0"/>
              <a:t>’</a:t>
            </a:r>
            <a:r>
              <a:rPr lang="ru-RU" sz="2600" baseline="-25000" dirty="0"/>
              <a:t>2</a:t>
            </a:r>
            <a:r>
              <a:rPr lang="ru-RU" sz="2600" dirty="0"/>
              <a:t>,…,</a:t>
            </a:r>
            <a:r>
              <a:rPr lang="en-US" sz="2600" dirty="0"/>
              <a:t>a</a:t>
            </a:r>
            <a:r>
              <a:rPr lang="ru-RU" sz="2600" dirty="0"/>
              <a:t>’</a:t>
            </a:r>
            <a:r>
              <a:rPr lang="en-US" sz="2600" baseline="-25000" dirty="0"/>
              <a:t>n</a:t>
            </a:r>
            <a:r>
              <a:rPr lang="ru-RU" sz="2600" dirty="0"/>
              <a:t>) исходной последовательности, для которой </a:t>
            </a:r>
            <a:r>
              <a:rPr lang="en-US" sz="2600" dirty="0"/>
              <a:t>a</a:t>
            </a:r>
            <a:r>
              <a:rPr lang="ru-RU" sz="2600" dirty="0"/>
              <a:t>’</a:t>
            </a:r>
            <a:r>
              <a:rPr lang="ru-RU" sz="2600" baseline="-25000" dirty="0"/>
              <a:t>1</a:t>
            </a:r>
            <a:r>
              <a:rPr lang="ru-RU" sz="2600" dirty="0"/>
              <a:t>&lt;=</a:t>
            </a:r>
            <a:r>
              <a:rPr lang="en-US" sz="2600" dirty="0"/>
              <a:t>a</a:t>
            </a:r>
            <a:r>
              <a:rPr lang="ru-RU" sz="2600" dirty="0"/>
              <a:t>’</a:t>
            </a:r>
            <a:r>
              <a:rPr lang="ru-RU" sz="2600" baseline="-25000" dirty="0"/>
              <a:t>2</a:t>
            </a:r>
            <a:r>
              <a:rPr lang="ru-RU" sz="2600" dirty="0"/>
              <a:t>&lt;=…&lt;=</a:t>
            </a:r>
            <a:r>
              <a:rPr lang="en-US" sz="2600" dirty="0"/>
              <a:t>a</a:t>
            </a:r>
            <a:r>
              <a:rPr lang="ru-RU" sz="2600" dirty="0"/>
              <a:t>’</a:t>
            </a:r>
            <a:r>
              <a:rPr lang="en-US" sz="2600" baseline="-25000" dirty="0"/>
              <a:t>n</a:t>
            </a:r>
            <a:r>
              <a:rPr lang="ru-RU" sz="2600" dirty="0"/>
              <a:t>.</a:t>
            </a:r>
          </a:p>
          <a:p>
            <a:endParaRPr lang="ru-RU" sz="2600"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5</a:t>
            </a:fld>
            <a:endParaRPr lang="ru-RU" dirty="0"/>
          </a:p>
        </p:txBody>
      </p:sp>
      <p:sp>
        <p:nvSpPr>
          <p:cNvPr id="5" name="Прямоугольник 4"/>
          <p:cNvSpPr/>
          <p:nvPr/>
        </p:nvSpPr>
        <p:spPr>
          <a:xfrm>
            <a:off x="3059832" y="4653136"/>
            <a:ext cx="3024336" cy="1008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b="1" dirty="0"/>
              <a:t>ПРОЦЕДУРА</a:t>
            </a:r>
          </a:p>
        </p:txBody>
      </p:sp>
      <p:sp>
        <p:nvSpPr>
          <p:cNvPr id="6" name="TextBox 5"/>
          <p:cNvSpPr txBox="1"/>
          <p:nvPr/>
        </p:nvSpPr>
        <p:spPr>
          <a:xfrm>
            <a:off x="1043608" y="4581128"/>
            <a:ext cx="1728192" cy="307777"/>
          </a:xfrm>
          <a:prstGeom prst="rect">
            <a:avLst/>
          </a:prstGeom>
          <a:noFill/>
        </p:spPr>
        <p:txBody>
          <a:bodyPr wrap="square" rtlCol="0">
            <a:spAutoFit/>
          </a:bodyPr>
          <a:lstStyle/>
          <a:p>
            <a:pPr algn="ctr"/>
            <a:r>
              <a:rPr lang="ru-RU" sz="1400" b="1" dirty="0"/>
              <a:t>(31,41,59,26,41,58)</a:t>
            </a:r>
          </a:p>
        </p:txBody>
      </p:sp>
      <p:sp>
        <p:nvSpPr>
          <p:cNvPr id="7" name="TextBox 6"/>
          <p:cNvSpPr txBox="1"/>
          <p:nvPr/>
        </p:nvSpPr>
        <p:spPr>
          <a:xfrm>
            <a:off x="6228184" y="4581128"/>
            <a:ext cx="1800200" cy="307777"/>
          </a:xfrm>
          <a:prstGeom prst="rect">
            <a:avLst/>
          </a:prstGeom>
          <a:noFill/>
        </p:spPr>
        <p:txBody>
          <a:bodyPr wrap="square" rtlCol="0">
            <a:spAutoFit/>
          </a:bodyPr>
          <a:lstStyle/>
          <a:p>
            <a:pPr algn="ctr"/>
            <a:r>
              <a:rPr lang="ru-RU" sz="1400" b="1" dirty="0"/>
              <a:t>(26,31,41,41,58,59)</a:t>
            </a:r>
          </a:p>
        </p:txBody>
      </p:sp>
      <p:sp>
        <p:nvSpPr>
          <p:cNvPr id="8" name="Стрелка вправо 7"/>
          <p:cNvSpPr/>
          <p:nvPr/>
        </p:nvSpPr>
        <p:spPr>
          <a:xfrm>
            <a:off x="1043608" y="4941168"/>
            <a:ext cx="2016224" cy="3600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9" name="Стрелка вправо 8"/>
          <p:cNvSpPr/>
          <p:nvPr/>
        </p:nvSpPr>
        <p:spPr>
          <a:xfrm>
            <a:off x="6084168" y="4941168"/>
            <a:ext cx="2016224" cy="3600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74923"/>
          </a:xfrm>
        </p:spPr>
        <p:txBody>
          <a:bodyPr/>
          <a:lstStyle/>
          <a:p>
            <a:r>
              <a:rPr lang="ru-RU" dirty="0"/>
              <a:t>Свойства алгоритма</a:t>
            </a:r>
          </a:p>
        </p:txBody>
      </p:sp>
      <p:sp>
        <p:nvSpPr>
          <p:cNvPr id="3" name="Содержимое 2"/>
          <p:cNvSpPr>
            <a:spLocks noGrp="1"/>
          </p:cNvSpPr>
          <p:nvPr>
            <p:ph idx="1"/>
          </p:nvPr>
        </p:nvSpPr>
        <p:spPr>
          <a:xfrm>
            <a:off x="457200" y="1052736"/>
            <a:ext cx="8229600" cy="5078189"/>
          </a:xfrm>
        </p:spPr>
        <p:txBody>
          <a:bodyPr/>
          <a:lstStyle/>
          <a:p>
            <a:pPr>
              <a:spcAft>
                <a:spcPts val="600"/>
              </a:spcAft>
            </a:pPr>
            <a:r>
              <a:rPr lang="ru-RU" sz="2400" b="1" i="1" dirty="0"/>
              <a:t>Дискретность</a:t>
            </a:r>
            <a:r>
              <a:rPr lang="ru-RU" sz="2400" dirty="0"/>
              <a:t> – Процесс решения протекает в виде последовательности </a:t>
            </a:r>
            <a:r>
              <a:rPr lang="ru-RU" sz="2400" u="sng" dirty="0"/>
              <a:t>отдельных действий</a:t>
            </a:r>
            <a:r>
              <a:rPr lang="ru-RU" sz="2400" dirty="0"/>
              <a:t>, следующих друг за другом</a:t>
            </a:r>
          </a:p>
          <a:p>
            <a:pPr>
              <a:spcAft>
                <a:spcPts val="600"/>
              </a:spcAft>
            </a:pPr>
            <a:r>
              <a:rPr lang="ru-RU" sz="2400" b="1" i="1" dirty="0"/>
              <a:t>Элементарность действий</a:t>
            </a:r>
            <a:r>
              <a:rPr lang="ru-RU" sz="2400" i="1" dirty="0"/>
              <a:t> </a:t>
            </a:r>
            <a:r>
              <a:rPr lang="ru-RU" sz="2400" dirty="0"/>
              <a:t>– Каждое действие </a:t>
            </a:r>
            <a:r>
              <a:rPr lang="ru-RU" sz="2400" u="sng" dirty="0"/>
              <a:t>не</a:t>
            </a:r>
            <a:r>
              <a:rPr lang="ru-RU" sz="2400" dirty="0"/>
              <a:t> </a:t>
            </a:r>
            <a:r>
              <a:rPr lang="ru-RU" sz="2400" u="sng" dirty="0"/>
              <a:t>допускает</a:t>
            </a:r>
            <a:r>
              <a:rPr lang="ru-RU" sz="2400" dirty="0"/>
              <a:t> возможности </a:t>
            </a:r>
            <a:r>
              <a:rPr lang="ru-RU" sz="2400" u="sng" dirty="0"/>
              <a:t>неоднозначного толкования</a:t>
            </a:r>
            <a:endParaRPr lang="ru-RU" sz="2400" dirty="0"/>
          </a:p>
          <a:p>
            <a:pPr>
              <a:spcAft>
                <a:spcPts val="600"/>
              </a:spcAft>
            </a:pPr>
            <a:r>
              <a:rPr lang="ru-RU" sz="2400" b="1" i="1" dirty="0"/>
              <a:t>Определенность</a:t>
            </a:r>
            <a:r>
              <a:rPr lang="ru-RU" sz="2400" dirty="0"/>
              <a:t> – Каждое действие </a:t>
            </a:r>
            <a:r>
              <a:rPr lang="ru-RU" sz="2400" u="sng" dirty="0"/>
              <a:t>определено</a:t>
            </a:r>
            <a:r>
              <a:rPr lang="ru-RU" sz="2400" dirty="0"/>
              <a:t> и после его выполнения однозначно </a:t>
            </a:r>
            <a:r>
              <a:rPr lang="ru-RU" sz="2400" u="sng" dirty="0"/>
              <a:t>определяется</a:t>
            </a:r>
            <a:r>
              <a:rPr lang="ru-RU" sz="2400" dirty="0"/>
              <a:t>, какое действие будет выполнено следующим</a:t>
            </a:r>
          </a:p>
          <a:p>
            <a:pPr>
              <a:spcAft>
                <a:spcPts val="600"/>
              </a:spcAft>
            </a:pPr>
            <a:r>
              <a:rPr lang="ru-RU" sz="2400" b="1" i="1" dirty="0"/>
              <a:t>Конечность</a:t>
            </a:r>
            <a:r>
              <a:rPr lang="ru-RU" sz="2400" dirty="0"/>
              <a:t> – Алгоритм заканчивает работу после </a:t>
            </a:r>
            <a:r>
              <a:rPr lang="ru-RU" sz="2400" u="sng" dirty="0"/>
              <a:t>конечного</a:t>
            </a:r>
            <a:r>
              <a:rPr lang="ru-RU" sz="2400" dirty="0"/>
              <a:t> числа шагов</a:t>
            </a:r>
          </a:p>
          <a:p>
            <a:r>
              <a:rPr lang="ru-RU" sz="2400" b="1" i="1" dirty="0"/>
              <a:t>Результативность</a:t>
            </a:r>
            <a:r>
              <a:rPr lang="ru-RU" sz="2400" dirty="0"/>
              <a:t> – В момент прекращения работы алгоритма </a:t>
            </a:r>
            <a:r>
              <a:rPr lang="ru-RU" sz="2400" u="sng" dirty="0"/>
              <a:t>известно</a:t>
            </a:r>
            <a:r>
              <a:rPr lang="ru-RU" sz="2400" dirty="0"/>
              <a:t>, что является </a:t>
            </a:r>
            <a:r>
              <a:rPr lang="ru-RU" sz="2400" u="sng" dirty="0"/>
              <a:t>результатом</a:t>
            </a:r>
            <a:endParaRPr lang="ru-RU" sz="2400" dirty="0"/>
          </a:p>
          <a:p>
            <a:endParaRPr lang="ru-RU" sz="2400"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6</a:t>
            </a:fld>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74923"/>
          </a:xfrm>
        </p:spPr>
        <p:txBody>
          <a:bodyPr/>
          <a:lstStyle/>
          <a:p>
            <a:r>
              <a:rPr lang="ru-RU" dirty="0"/>
              <a:t>Свойства алгоритма</a:t>
            </a:r>
          </a:p>
        </p:txBody>
      </p:sp>
      <p:sp>
        <p:nvSpPr>
          <p:cNvPr id="3" name="Содержимое 2"/>
          <p:cNvSpPr>
            <a:spLocks noGrp="1"/>
          </p:cNvSpPr>
          <p:nvPr>
            <p:ph idx="1"/>
          </p:nvPr>
        </p:nvSpPr>
        <p:spPr>
          <a:xfrm>
            <a:off x="457200" y="1052736"/>
            <a:ext cx="8229600" cy="5078189"/>
          </a:xfrm>
        </p:spPr>
        <p:txBody>
          <a:bodyPr/>
          <a:lstStyle/>
          <a:p>
            <a:r>
              <a:rPr lang="ru-RU" sz="2600" b="1" i="1" dirty="0"/>
              <a:t>Массовость</a:t>
            </a:r>
            <a:r>
              <a:rPr lang="ru-RU" sz="2600" b="1" dirty="0"/>
              <a:t> –</a:t>
            </a:r>
            <a:r>
              <a:rPr lang="ru-RU" sz="2600" dirty="0"/>
              <a:t> Алгоритм описывает некоторое </a:t>
            </a:r>
            <a:r>
              <a:rPr lang="ru-RU" sz="2600" u="sng" dirty="0"/>
              <a:t>множество</a:t>
            </a:r>
            <a:r>
              <a:rPr lang="ru-RU" sz="2600" dirty="0"/>
              <a:t> процессов, применимых при </a:t>
            </a:r>
            <a:r>
              <a:rPr lang="ru-RU" sz="2600" u="sng" dirty="0"/>
              <a:t>различных</a:t>
            </a:r>
            <a:r>
              <a:rPr lang="ru-RU" sz="2600" dirty="0"/>
              <a:t> входных </a:t>
            </a:r>
            <a:r>
              <a:rPr lang="ru-RU" sz="2600" u="sng" dirty="0"/>
              <a:t>данных</a:t>
            </a:r>
          </a:p>
          <a:p>
            <a:endParaRPr lang="ru-RU" sz="2600" dirty="0"/>
          </a:p>
          <a:p>
            <a:pPr>
              <a:spcAft>
                <a:spcPts val="600"/>
              </a:spcAft>
            </a:pPr>
            <a:r>
              <a:rPr lang="ru-RU" sz="2600" b="1" dirty="0"/>
              <a:t>Считается</a:t>
            </a:r>
            <a:r>
              <a:rPr lang="ru-RU" sz="2600" dirty="0"/>
              <a:t> </a:t>
            </a:r>
            <a:r>
              <a:rPr lang="ru-RU" sz="2600" b="1" dirty="0"/>
              <a:t>правильным (корректным)</a:t>
            </a:r>
            <a:r>
              <a:rPr lang="ru-RU" sz="2600" dirty="0"/>
              <a:t>, если на любом допустимом входе он заканчивает работу и выдает результат, </a:t>
            </a:r>
            <a:r>
              <a:rPr lang="ru-RU" sz="2600" u="sng" dirty="0"/>
              <a:t>удовлетворяющий</a:t>
            </a:r>
            <a:r>
              <a:rPr lang="ru-RU" sz="2600" dirty="0"/>
              <a:t> требованиям задачи</a:t>
            </a:r>
          </a:p>
          <a:p>
            <a:pPr>
              <a:spcAft>
                <a:spcPts val="600"/>
              </a:spcAft>
            </a:pPr>
            <a:r>
              <a:rPr lang="ru-RU" sz="2600" b="1" dirty="0"/>
              <a:t>Однозначен</a:t>
            </a:r>
            <a:r>
              <a:rPr lang="ru-RU" sz="2600" dirty="0"/>
              <a:t>, если при применении к одним и тем же входным данным он выдает </a:t>
            </a:r>
            <a:r>
              <a:rPr lang="ru-RU" sz="2600" u="sng" dirty="0"/>
              <a:t>один и тот же </a:t>
            </a:r>
            <a:r>
              <a:rPr lang="ru-RU" sz="2600" dirty="0"/>
              <a:t>результат</a:t>
            </a:r>
          </a:p>
          <a:p>
            <a:endParaRPr lang="ru-RU" sz="2600"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7</a:t>
            </a:fld>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7813"/>
            <a:ext cx="8229600" cy="774923"/>
          </a:xfrm>
        </p:spPr>
        <p:txBody>
          <a:bodyPr/>
          <a:lstStyle/>
          <a:p>
            <a:r>
              <a:rPr lang="ru-RU" dirty="0"/>
              <a:t>Свойства алгоритма</a:t>
            </a:r>
          </a:p>
        </p:txBody>
      </p:sp>
      <p:sp>
        <p:nvSpPr>
          <p:cNvPr id="3" name="Содержимое 2"/>
          <p:cNvSpPr>
            <a:spLocks noGrp="1"/>
          </p:cNvSpPr>
          <p:nvPr>
            <p:ph idx="1"/>
          </p:nvPr>
        </p:nvSpPr>
        <p:spPr>
          <a:xfrm>
            <a:off x="457200" y="1052736"/>
            <a:ext cx="8229600" cy="5078189"/>
          </a:xfrm>
        </p:spPr>
        <p:txBody>
          <a:bodyPr/>
          <a:lstStyle/>
          <a:p>
            <a:pPr algn="just"/>
            <a:r>
              <a:rPr lang="ru-RU" sz="2800" b="1" dirty="0"/>
              <a:t>Сложность</a:t>
            </a:r>
          </a:p>
          <a:p>
            <a:pPr lvl="1" algn="just">
              <a:spcAft>
                <a:spcPts val="1200"/>
              </a:spcAft>
            </a:pPr>
            <a:r>
              <a:rPr lang="ru-RU" sz="2400" b="1" dirty="0"/>
              <a:t>По времени </a:t>
            </a:r>
            <a:r>
              <a:rPr lang="ru-RU" sz="2400" dirty="0"/>
              <a:t>– требуемое время (количество операций) </a:t>
            </a:r>
          </a:p>
          <a:p>
            <a:pPr lvl="1" algn="just">
              <a:spcAft>
                <a:spcPts val="1200"/>
              </a:spcAft>
            </a:pPr>
            <a:r>
              <a:rPr lang="ru-RU" sz="2400" b="1" dirty="0"/>
              <a:t>По памяти </a:t>
            </a:r>
            <a:r>
              <a:rPr lang="ru-RU" sz="2400" dirty="0"/>
              <a:t>– максимальная требуемая память компьютера</a:t>
            </a:r>
            <a:endParaRPr lang="ru-RU" sz="2200" dirty="0"/>
          </a:p>
          <a:p>
            <a:pPr algn="just">
              <a:buNone/>
            </a:pPr>
            <a:r>
              <a:rPr lang="ru-RU" sz="2400" dirty="0"/>
              <a:t>Представляются в виде функций от </a:t>
            </a:r>
            <a:r>
              <a:rPr lang="en-US" sz="2400" b="1" dirty="0"/>
              <a:t>n</a:t>
            </a:r>
            <a:r>
              <a:rPr lang="ru-RU" sz="2400" dirty="0"/>
              <a:t>, где </a:t>
            </a:r>
            <a:r>
              <a:rPr lang="en-US" sz="2400" b="1" dirty="0"/>
              <a:t>n</a:t>
            </a:r>
            <a:r>
              <a:rPr lang="en-US" sz="2400" dirty="0"/>
              <a:t> </a:t>
            </a:r>
            <a:r>
              <a:rPr lang="ru-RU" sz="2400" dirty="0"/>
              <a:t>– размер входных данных</a:t>
            </a:r>
          </a:p>
          <a:p>
            <a:pPr algn="just">
              <a:buNone/>
            </a:pPr>
            <a:endParaRPr lang="ru-RU" sz="2400" dirty="0"/>
          </a:p>
          <a:p>
            <a:pPr algn="just">
              <a:buNone/>
            </a:pPr>
            <a:r>
              <a:rPr lang="ru-RU" sz="2400" b="1" dirty="0"/>
              <a:t>Вычислительная сложность – </a:t>
            </a:r>
            <a:r>
              <a:rPr lang="ru-RU" sz="2400" dirty="0"/>
              <a:t>функция, определяющая зависимость объёма работы, выполняемой некоторым алгоритмом, от размера входных данных</a:t>
            </a:r>
          </a:p>
          <a:p>
            <a:pPr algn="just">
              <a:buNone/>
            </a:pPr>
            <a:endParaRPr lang="ru-RU" sz="2400" dirty="0"/>
          </a:p>
        </p:txBody>
      </p:sp>
      <p:sp>
        <p:nvSpPr>
          <p:cNvPr id="4" name="Номер слайда 3"/>
          <p:cNvSpPr>
            <a:spLocks noGrp="1"/>
          </p:cNvSpPr>
          <p:nvPr>
            <p:ph type="sldNum" sz="quarter" idx="12"/>
          </p:nvPr>
        </p:nvSpPr>
        <p:spPr/>
        <p:txBody>
          <a:bodyPr/>
          <a:lstStyle/>
          <a:p>
            <a:fld id="{89BF1683-A66A-46E9-B983-53F8D6ED2DEA}" type="slidenum">
              <a:rPr lang="ru-RU" smtClean="0"/>
              <a:pPr/>
              <a:t>8</a:t>
            </a:fld>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Время и сложность</a:t>
            </a:r>
          </a:p>
        </p:txBody>
      </p:sp>
      <p:sp>
        <p:nvSpPr>
          <p:cNvPr id="4" name="Номер слайда 3"/>
          <p:cNvSpPr>
            <a:spLocks noGrp="1"/>
          </p:cNvSpPr>
          <p:nvPr>
            <p:ph type="sldNum" sz="quarter" idx="12"/>
          </p:nvPr>
        </p:nvSpPr>
        <p:spPr/>
        <p:txBody>
          <a:bodyPr/>
          <a:lstStyle/>
          <a:p>
            <a:fld id="{89BF1683-A66A-46E9-B983-53F8D6ED2DEA}" type="slidenum">
              <a:rPr lang="ru-RU" smtClean="0"/>
              <a:pPr/>
              <a:t>9</a:t>
            </a:fld>
            <a:endParaRPr lang="ru-RU" dirty="0"/>
          </a:p>
        </p:txBody>
      </p:sp>
      <p:graphicFrame>
        <p:nvGraphicFramePr>
          <p:cNvPr id="6" name="Таблица 5"/>
          <p:cNvGraphicFramePr>
            <a:graphicFrameLocks noGrp="1"/>
          </p:cNvGraphicFramePr>
          <p:nvPr/>
        </p:nvGraphicFramePr>
        <p:xfrm>
          <a:off x="611560" y="1052736"/>
          <a:ext cx="8208912" cy="496855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2052228">
                  <a:extLst>
                    <a:ext uri="{9D8B030D-6E8A-4147-A177-3AD203B41FA5}">
                      <a16:colId xmlns:a16="http://schemas.microsoft.com/office/drawing/2014/main" val="20002"/>
                    </a:ext>
                  </a:extLst>
                </a:gridCol>
                <a:gridCol w="2052228">
                  <a:extLst>
                    <a:ext uri="{9D8B030D-6E8A-4147-A177-3AD203B41FA5}">
                      <a16:colId xmlns:a16="http://schemas.microsoft.com/office/drawing/2014/main" val="20003"/>
                    </a:ext>
                  </a:extLst>
                </a:gridCol>
              </a:tblGrid>
              <a:tr h="640820">
                <a:tc>
                  <a:txBody>
                    <a:bodyPr/>
                    <a:lstStyle/>
                    <a:p>
                      <a:pPr indent="0" algn="ctr">
                        <a:spcAft>
                          <a:spcPts val="0"/>
                        </a:spcAft>
                      </a:pPr>
                      <a:r>
                        <a:rPr lang="ru-RU" sz="1800" dirty="0">
                          <a:latin typeface="+mn-lt"/>
                          <a:ea typeface="Calibri"/>
                        </a:rPr>
                        <a:t>Компьютер</a:t>
                      </a:r>
                    </a:p>
                  </a:txBody>
                  <a:tcPr marL="68580" marR="68580" marT="0" marB="0" anchor="ctr"/>
                </a:tc>
                <a:tc>
                  <a:txBody>
                    <a:bodyPr/>
                    <a:lstStyle/>
                    <a:p>
                      <a:pPr indent="0" algn="ctr">
                        <a:spcAft>
                          <a:spcPts val="0"/>
                        </a:spcAft>
                      </a:pPr>
                      <a:r>
                        <a:rPr lang="ru-RU" sz="1800" dirty="0">
                          <a:latin typeface="+mn-lt"/>
                          <a:ea typeface="Calibri"/>
                        </a:rPr>
                        <a:t>А</a:t>
                      </a:r>
                    </a:p>
                  </a:txBody>
                  <a:tcPr marL="68580" marR="68580" marT="0" marB="0" anchor="ctr"/>
                </a:tc>
                <a:tc>
                  <a:txBody>
                    <a:bodyPr/>
                    <a:lstStyle/>
                    <a:p>
                      <a:pPr indent="0" algn="ctr">
                        <a:spcAft>
                          <a:spcPts val="0"/>
                        </a:spcAft>
                      </a:pPr>
                      <a:r>
                        <a:rPr lang="ru-RU" sz="1800">
                          <a:latin typeface="+mn-lt"/>
                          <a:ea typeface="Calibri"/>
                        </a:rPr>
                        <a:t>Б</a:t>
                      </a:r>
                    </a:p>
                  </a:txBody>
                  <a:tcPr marL="68580" marR="68580" marT="0" marB="0" anchor="ctr"/>
                </a:tc>
                <a:tc>
                  <a:txBody>
                    <a:bodyPr/>
                    <a:lstStyle/>
                    <a:p>
                      <a:pPr indent="0" algn="ctr">
                        <a:spcAft>
                          <a:spcPts val="0"/>
                        </a:spcAft>
                      </a:pPr>
                      <a:endParaRPr lang="ru-RU" sz="1800" dirty="0">
                        <a:latin typeface="+mn-lt"/>
                        <a:ea typeface="Calibri"/>
                      </a:endParaRPr>
                    </a:p>
                  </a:txBody>
                  <a:tcPr marL="68580" marR="68580" marT="0" marB="0" anchor="ctr"/>
                </a:tc>
                <a:extLst>
                  <a:ext uri="{0D108BD9-81ED-4DB2-BD59-A6C34878D82A}">
                    <a16:rowId xmlns:a16="http://schemas.microsoft.com/office/drawing/2014/main" val="10000"/>
                  </a:ext>
                </a:extLst>
              </a:tr>
              <a:tr h="1106073">
                <a:tc>
                  <a:txBody>
                    <a:bodyPr/>
                    <a:lstStyle/>
                    <a:p>
                      <a:pPr indent="0" algn="ctr">
                        <a:spcAft>
                          <a:spcPts val="0"/>
                        </a:spcAft>
                      </a:pPr>
                      <a:r>
                        <a:rPr lang="ru-RU" sz="1600" dirty="0">
                          <a:latin typeface="+mn-lt"/>
                          <a:ea typeface="Calibri"/>
                        </a:rPr>
                        <a:t>Производительность (операций в секунду)</a:t>
                      </a:r>
                    </a:p>
                  </a:txBody>
                  <a:tcPr marL="68580" marR="68580" marT="0" marB="0" anchor="ctr"/>
                </a:tc>
                <a:tc>
                  <a:txBody>
                    <a:bodyPr/>
                    <a:lstStyle/>
                    <a:p>
                      <a:pPr indent="0" algn="ctr">
                        <a:spcAft>
                          <a:spcPts val="0"/>
                        </a:spcAft>
                      </a:pPr>
                      <a:r>
                        <a:rPr lang="ru-RU" sz="1800" dirty="0">
                          <a:latin typeface="+mn-lt"/>
                          <a:ea typeface="Calibri"/>
                        </a:rPr>
                        <a:t>10</a:t>
                      </a:r>
                      <a:r>
                        <a:rPr lang="ru-RU" sz="1800" baseline="30000" dirty="0">
                          <a:latin typeface="+mn-lt"/>
                          <a:ea typeface="Calibri"/>
                        </a:rPr>
                        <a:t>10</a:t>
                      </a:r>
                      <a:endParaRPr lang="ru-RU" sz="1800" dirty="0">
                        <a:latin typeface="+mn-lt"/>
                        <a:ea typeface="Calibri"/>
                      </a:endParaRPr>
                    </a:p>
                  </a:txBody>
                  <a:tcPr marL="68580" marR="68580" marT="0" marB="0" anchor="ctr"/>
                </a:tc>
                <a:tc>
                  <a:txBody>
                    <a:bodyPr/>
                    <a:lstStyle/>
                    <a:p>
                      <a:pPr indent="0" algn="ctr">
                        <a:spcAft>
                          <a:spcPts val="0"/>
                        </a:spcAft>
                      </a:pPr>
                      <a:r>
                        <a:rPr lang="ru-RU" sz="1800" dirty="0">
                          <a:latin typeface="+mn-lt"/>
                          <a:ea typeface="Calibri"/>
                        </a:rPr>
                        <a:t>10</a:t>
                      </a:r>
                      <a:r>
                        <a:rPr lang="ru-RU" sz="1800" baseline="30000" dirty="0">
                          <a:latin typeface="+mn-lt"/>
                          <a:ea typeface="Calibri"/>
                        </a:rPr>
                        <a:t>7</a:t>
                      </a:r>
                      <a:endParaRPr lang="ru-RU" sz="1800" dirty="0">
                        <a:latin typeface="+mn-lt"/>
                        <a:ea typeface="Calibri"/>
                      </a:endParaRPr>
                    </a:p>
                  </a:txBody>
                  <a:tcPr marL="68580" marR="68580" marT="0" marB="0" anchor="ctr"/>
                </a:tc>
                <a:tc>
                  <a:txBody>
                    <a:bodyPr/>
                    <a:lstStyle/>
                    <a:p>
                      <a:pPr indent="0" algn="ctr">
                        <a:spcAft>
                          <a:spcPts val="0"/>
                        </a:spcAft>
                      </a:pPr>
                      <a:r>
                        <a:rPr lang="ru-RU" sz="1800" dirty="0">
                          <a:latin typeface="+mn-lt"/>
                          <a:ea typeface="Calibri"/>
                        </a:rPr>
                        <a:t>А в тысячу раз быстрее Б</a:t>
                      </a:r>
                    </a:p>
                  </a:txBody>
                  <a:tcPr marL="68580" marR="68580" marT="0" marB="0" anchor="ctr"/>
                </a:tc>
                <a:extLst>
                  <a:ext uri="{0D108BD9-81ED-4DB2-BD59-A6C34878D82A}">
                    <a16:rowId xmlns:a16="http://schemas.microsoft.com/office/drawing/2014/main" val="10001"/>
                  </a:ext>
                </a:extLst>
              </a:tr>
              <a:tr h="1106073">
                <a:tc>
                  <a:txBody>
                    <a:bodyPr/>
                    <a:lstStyle/>
                    <a:p>
                      <a:pPr indent="0" algn="ctr">
                        <a:spcAft>
                          <a:spcPts val="0"/>
                        </a:spcAft>
                      </a:pPr>
                      <a:r>
                        <a:rPr lang="ru-RU" sz="1600" dirty="0">
                          <a:latin typeface="+mn-lt"/>
                          <a:ea typeface="Calibri"/>
                        </a:rPr>
                        <a:t>Вычислительная сложность алгоритма</a:t>
                      </a:r>
                    </a:p>
                  </a:txBody>
                  <a:tcPr marL="68580" marR="68580" marT="0" marB="0" anchor="ctr"/>
                </a:tc>
                <a:tc>
                  <a:txBody>
                    <a:bodyPr/>
                    <a:lstStyle/>
                    <a:p>
                      <a:pPr indent="0" algn="ctr">
                        <a:spcAft>
                          <a:spcPts val="0"/>
                        </a:spcAft>
                      </a:pPr>
                      <a:r>
                        <a:rPr lang="en-US" sz="1800" dirty="0">
                          <a:latin typeface="+mn-lt"/>
                          <a:ea typeface="Calibri"/>
                        </a:rPr>
                        <a:t>c</a:t>
                      </a:r>
                      <a:r>
                        <a:rPr lang="ru-RU" sz="1800" baseline="-25000" dirty="0">
                          <a:latin typeface="+mn-lt"/>
                          <a:ea typeface="Calibri"/>
                        </a:rPr>
                        <a:t>1</a:t>
                      </a:r>
                      <a:r>
                        <a:rPr lang="ru-RU" sz="1800" dirty="0">
                          <a:latin typeface="+mn-lt"/>
                          <a:ea typeface="Calibri"/>
                        </a:rPr>
                        <a:t>*</a:t>
                      </a:r>
                      <a:r>
                        <a:rPr lang="en-US" sz="1800" dirty="0">
                          <a:latin typeface="+mn-lt"/>
                          <a:ea typeface="Calibri"/>
                        </a:rPr>
                        <a:t>n</a:t>
                      </a:r>
                      <a:r>
                        <a:rPr lang="en-US" sz="1800" baseline="30000" dirty="0">
                          <a:latin typeface="+mn-lt"/>
                          <a:ea typeface="Calibri"/>
                        </a:rPr>
                        <a:t>2</a:t>
                      </a:r>
                      <a:endParaRPr lang="ru-RU" sz="1800" dirty="0">
                        <a:latin typeface="+mn-lt"/>
                        <a:ea typeface="Calibri"/>
                      </a:endParaRPr>
                    </a:p>
                  </a:txBody>
                  <a:tcPr marL="68580" marR="68580" marT="0" marB="0" anchor="ctr"/>
                </a:tc>
                <a:tc>
                  <a:txBody>
                    <a:bodyPr/>
                    <a:lstStyle/>
                    <a:p>
                      <a:pPr indent="0" algn="ctr">
                        <a:spcAft>
                          <a:spcPts val="0"/>
                        </a:spcAft>
                      </a:pPr>
                      <a:r>
                        <a:rPr lang="en-US" sz="1800" dirty="0">
                          <a:latin typeface="+mn-lt"/>
                          <a:ea typeface="Calibri"/>
                        </a:rPr>
                        <a:t>c</a:t>
                      </a:r>
                      <a:r>
                        <a:rPr lang="en-US" sz="1800" baseline="-25000" dirty="0">
                          <a:latin typeface="+mn-lt"/>
                          <a:ea typeface="Calibri"/>
                        </a:rPr>
                        <a:t>2</a:t>
                      </a:r>
                      <a:r>
                        <a:rPr lang="en-US" sz="1800" dirty="0">
                          <a:latin typeface="+mn-lt"/>
                          <a:ea typeface="Calibri"/>
                        </a:rPr>
                        <a:t>*n*log</a:t>
                      </a:r>
                      <a:r>
                        <a:rPr lang="en-US" sz="1800" baseline="-25000" dirty="0">
                          <a:latin typeface="+mn-lt"/>
                          <a:ea typeface="Calibri"/>
                        </a:rPr>
                        <a:t>2</a:t>
                      </a:r>
                      <a:r>
                        <a:rPr lang="en-US" sz="1800" dirty="0">
                          <a:latin typeface="+mn-lt"/>
                          <a:ea typeface="Calibri"/>
                        </a:rPr>
                        <a:t>n</a:t>
                      </a:r>
                      <a:endParaRPr lang="ru-RU" sz="1800" dirty="0">
                        <a:latin typeface="+mn-lt"/>
                        <a:ea typeface="Calibri"/>
                      </a:endParaRPr>
                    </a:p>
                  </a:txBody>
                  <a:tcPr marL="68580" marR="68580" marT="0" marB="0" anchor="ctr"/>
                </a:tc>
                <a:tc>
                  <a:txBody>
                    <a:bodyPr/>
                    <a:lstStyle/>
                    <a:p>
                      <a:pPr indent="0" algn="ctr">
                        <a:spcAft>
                          <a:spcPts val="0"/>
                        </a:spcAft>
                      </a:pPr>
                      <a:r>
                        <a:rPr lang="en-US" sz="1800" dirty="0">
                          <a:latin typeface="+mn-lt"/>
                          <a:ea typeface="Calibri"/>
                        </a:rPr>
                        <a:t>c</a:t>
                      </a:r>
                      <a:r>
                        <a:rPr lang="en-US" sz="1800" baseline="-25000" dirty="0">
                          <a:latin typeface="+mn-lt"/>
                          <a:ea typeface="Calibri"/>
                        </a:rPr>
                        <a:t>1</a:t>
                      </a:r>
                      <a:r>
                        <a:rPr lang="en-US" sz="1800" dirty="0">
                          <a:latin typeface="+mn-lt"/>
                          <a:ea typeface="Calibri"/>
                        </a:rPr>
                        <a:t>&lt;c</a:t>
                      </a:r>
                      <a:r>
                        <a:rPr lang="en-US" sz="1800" baseline="-25000" dirty="0">
                          <a:latin typeface="+mn-lt"/>
                          <a:ea typeface="Calibri"/>
                        </a:rPr>
                        <a:t>2</a:t>
                      </a:r>
                      <a:endParaRPr lang="ru-RU" sz="1800" dirty="0">
                        <a:latin typeface="+mn-lt"/>
                        <a:ea typeface="Calibri"/>
                      </a:endParaRPr>
                    </a:p>
                  </a:txBody>
                  <a:tcPr marL="68580" marR="68580" marT="0" marB="0" anchor="ctr"/>
                </a:tc>
                <a:extLst>
                  <a:ext uri="{0D108BD9-81ED-4DB2-BD59-A6C34878D82A}">
                    <a16:rowId xmlns:a16="http://schemas.microsoft.com/office/drawing/2014/main" val="10002"/>
                  </a:ext>
                </a:extLst>
              </a:tr>
              <a:tr h="737382">
                <a:tc>
                  <a:txBody>
                    <a:bodyPr/>
                    <a:lstStyle/>
                    <a:p>
                      <a:pPr indent="0" algn="ctr">
                        <a:spcAft>
                          <a:spcPts val="0"/>
                        </a:spcAft>
                      </a:pPr>
                      <a:r>
                        <a:rPr lang="ru-RU" sz="1600" dirty="0">
                          <a:latin typeface="+mn-lt"/>
                          <a:ea typeface="Calibri"/>
                        </a:rPr>
                        <a:t>Константы</a:t>
                      </a:r>
                    </a:p>
                  </a:txBody>
                  <a:tcPr marL="68580" marR="68580" marT="0" marB="0" anchor="ctr"/>
                </a:tc>
                <a:tc>
                  <a:txBody>
                    <a:bodyPr/>
                    <a:lstStyle/>
                    <a:p>
                      <a:pPr indent="0" algn="ctr">
                        <a:spcAft>
                          <a:spcPts val="0"/>
                        </a:spcAft>
                      </a:pPr>
                      <a:r>
                        <a:rPr lang="ru-RU" sz="1800" dirty="0">
                          <a:latin typeface="+mn-lt"/>
                          <a:ea typeface="Calibri"/>
                        </a:rPr>
                        <a:t>2 (Хороший программист)</a:t>
                      </a:r>
                    </a:p>
                  </a:txBody>
                  <a:tcPr marL="68580" marR="68580" marT="0" marB="0" anchor="ctr"/>
                </a:tc>
                <a:tc>
                  <a:txBody>
                    <a:bodyPr/>
                    <a:lstStyle/>
                    <a:p>
                      <a:pPr indent="0" algn="ctr">
                        <a:spcAft>
                          <a:spcPts val="0"/>
                        </a:spcAft>
                      </a:pPr>
                      <a:r>
                        <a:rPr lang="ru-RU" sz="1800" dirty="0">
                          <a:latin typeface="+mn-lt"/>
                          <a:ea typeface="Calibri"/>
                        </a:rPr>
                        <a:t>50 (Так себе программист)</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ea typeface="Calibri"/>
                        </a:rPr>
                        <a:t>c</a:t>
                      </a:r>
                      <a:r>
                        <a:rPr lang="en-US" sz="1800" baseline="-25000" dirty="0">
                          <a:latin typeface="+mn-lt"/>
                          <a:ea typeface="Calibri"/>
                        </a:rPr>
                        <a:t>1</a:t>
                      </a:r>
                      <a:r>
                        <a:rPr lang="en-US" sz="1800" dirty="0">
                          <a:latin typeface="+mn-lt"/>
                          <a:ea typeface="Calibri"/>
                        </a:rPr>
                        <a:t>&lt;c</a:t>
                      </a:r>
                      <a:r>
                        <a:rPr lang="en-US" sz="1800" baseline="-25000" dirty="0">
                          <a:latin typeface="+mn-lt"/>
                          <a:ea typeface="Calibri"/>
                        </a:rPr>
                        <a:t>2</a:t>
                      </a:r>
                      <a:endParaRPr lang="ru-RU" sz="1800" dirty="0">
                        <a:latin typeface="+mn-lt"/>
                        <a:ea typeface="Calibri"/>
                      </a:endParaRPr>
                    </a:p>
                  </a:txBody>
                  <a:tcPr marL="68580" marR="68580" marT="0" marB="0" anchor="ctr"/>
                </a:tc>
                <a:extLst>
                  <a:ext uri="{0D108BD9-81ED-4DB2-BD59-A6C34878D82A}">
                    <a16:rowId xmlns:a16="http://schemas.microsoft.com/office/drawing/2014/main" val="10003"/>
                  </a:ext>
                </a:extLst>
              </a:tr>
              <a:tr h="737382">
                <a:tc>
                  <a:txBody>
                    <a:bodyPr/>
                    <a:lstStyle/>
                    <a:p>
                      <a:pPr indent="0" algn="ctr">
                        <a:spcAft>
                          <a:spcPts val="0"/>
                        </a:spcAft>
                      </a:pPr>
                      <a:r>
                        <a:rPr lang="ru-RU" sz="1600" dirty="0">
                          <a:latin typeface="+mn-lt"/>
                          <a:ea typeface="Calibri"/>
                        </a:rPr>
                        <a:t>Время</a:t>
                      </a:r>
                    </a:p>
                  </a:txBody>
                  <a:tcPr marL="68580" marR="68580" marT="0" marB="0" anchor="ctr"/>
                </a:tc>
                <a:tc>
                  <a:txBody>
                    <a:bodyPr/>
                    <a:lstStyle/>
                    <a:p>
                      <a:pPr indent="0" algn="ctr">
                        <a:spcAft>
                          <a:spcPts val="0"/>
                        </a:spcAft>
                      </a:pPr>
                      <a:r>
                        <a:rPr lang="ru-RU" sz="1800" dirty="0">
                          <a:latin typeface="+mn-lt"/>
                          <a:ea typeface="Calibri"/>
                        </a:rPr>
                        <a:t>20 000</a:t>
                      </a:r>
                      <a:r>
                        <a:rPr lang="en-US" sz="1800" dirty="0">
                          <a:latin typeface="+mn-lt"/>
                          <a:ea typeface="Calibri"/>
                        </a:rPr>
                        <a:t> </a:t>
                      </a:r>
                      <a:r>
                        <a:rPr lang="ru-RU" sz="1800" dirty="0">
                          <a:latin typeface="+mn-lt"/>
                          <a:ea typeface="Calibri"/>
                        </a:rPr>
                        <a:t>сек.</a:t>
                      </a:r>
                    </a:p>
                    <a:p>
                      <a:pPr indent="0" algn="ctr">
                        <a:spcAft>
                          <a:spcPts val="0"/>
                        </a:spcAft>
                      </a:pPr>
                      <a:r>
                        <a:rPr lang="ru-RU" sz="1800" dirty="0">
                          <a:latin typeface="+mn-lt"/>
                          <a:ea typeface="Calibri"/>
                        </a:rPr>
                        <a:t>(</a:t>
                      </a:r>
                      <a:r>
                        <a:rPr lang="en-US" sz="1800" dirty="0">
                          <a:latin typeface="+mn-lt"/>
                          <a:ea typeface="Calibri"/>
                        </a:rPr>
                        <a:t>~</a:t>
                      </a:r>
                      <a:r>
                        <a:rPr lang="ru-RU" sz="1800" dirty="0">
                          <a:latin typeface="+mn-lt"/>
                          <a:ea typeface="Calibri"/>
                        </a:rPr>
                        <a:t>5,5</a:t>
                      </a:r>
                      <a:r>
                        <a:rPr lang="ru-RU" sz="1800" baseline="0" dirty="0">
                          <a:latin typeface="+mn-lt"/>
                          <a:ea typeface="Calibri"/>
                        </a:rPr>
                        <a:t> часов)</a:t>
                      </a:r>
                      <a:endParaRPr lang="ru-RU" sz="1800" dirty="0">
                        <a:latin typeface="+mn-lt"/>
                        <a:ea typeface="Calibri"/>
                      </a:endParaRPr>
                    </a:p>
                  </a:txBody>
                  <a:tcPr marL="68580" marR="68580" marT="0" marB="0" anchor="ctr"/>
                </a:tc>
                <a:tc>
                  <a:txBody>
                    <a:bodyPr/>
                    <a:lstStyle/>
                    <a:p>
                      <a:pPr indent="0" algn="ctr">
                        <a:spcAft>
                          <a:spcPts val="0"/>
                        </a:spcAft>
                      </a:pPr>
                      <a:r>
                        <a:rPr lang="ru-RU" sz="1800" dirty="0">
                          <a:latin typeface="+mn-lt"/>
                          <a:ea typeface="Calibri"/>
                        </a:rPr>
                        <a:t>1 163 сек.</a:t>
                      </a:r>
                    </a:p>
                    <a:p>
                      <a:pPr indent="0" algn="ctr">
                        <a:spcAft>
                          <a:spcPts val="0"/>
                        </a:spcAft>
                      </a:pPr>
                      <a:r>
                        <a:rPr lang="ru-RU" sz="1800" dirty="0">
                          <a:latin typeface="+mn-lt"/>
                          <a:ea typeface="Calibri"/>
                        </a:rPr>
                        <a:t>(</a:t>
                      </a:r>
                      <a:r>
                        <a:rPr lang="en-US" sz="1800" dirty="0">
                          <a:latin typeface="+mn-lt"/>
                          <a:ea typeface="Calibri"/>
                        </a:rPr>
                        <a:t>~</a:t>
                      </a:r>
                      <a:r>
                        <a:rPr lang="ru-RU" sz="1800" dirty="0">
                          <a:latin typeface="+mn-lt"/>
                          <a:ea typeface="Calibri"/>
                        </a:rPr>
                        <a:t>20 мин.)</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dirty="0">
                          <a:latin typeface="+mn-lt"/>
                          <a:ea typeface="Calibri"/>
                        </a:rPr>
                        <a:t>Сортируемый массив</a:t>
                      </a:r>
                      <a:r>
                        <a:rPr lang="en-US" sz="1800" dirty="0">
                          <a:latin typeface="+mn-lt"/>
                          <a:ea typeface="Calibri"/>
                        </a:rPr>
                        <a:t> </a:t>
                      </a:r>
                      <a:r>
                        <a:rPr lang="ru-RU" sz="1800" dirty="0">
                          <a:latin typeface="+mn-lt"/>
                          <a:ea typeface="Calibri"/>
                        </a:rPr>
                        <a:t>10</a:t>
                      </a:r>
                      <a:r>
                        <a:rPr lang="ru-RU" sz="1800" baseline="30000" dirty="0">
                          <a:latin typeface="+mn-lt"/>
                          <a:ea typeface="Calibri"/>
                        </a:rPr>
                        <a:t>7</a:t>
                      </a:r>
                      <a:endParaRPr lang="ru-RU" sz="1800" dirty="0">
                        <a:latin typeface="+mn-lt"/>
                        <a:ea typeface="Calibri"/>
                      </a:endParaRPr>
                    </a:p>
                  </a:txBody>
                  <a:tcPr marL="68580" marR="68580" marT="0" marB="0" anchor="ctr"/>
                </a:tc>
                <a:extLst>
                  <a:ext uri="{0D108BD9-81ED-4DB2-BD59-A6C34878D82A}">
                    <a16:rowId xmlns:a16="http://schemas.microsoft.com/office/drawing/2014/main" val="10004"/>
                  </a:ext>
                </a:extLst>
              </a:tr>
              <a:tr h="640820">
                <a:tc>
                  <a:txBody>
                    <a:bodyPr/>
                    <a:lstStyle/>
                    <a:p>
                      <a:pPr indent="0" algn="ctr">
                        <a:spcAft>
                          <a:spcPts val="0"/>
                        </a:spcAft>
                      </a:pPr>
                      <a:r>
                        <a:rPr lang="ru-RU" sz="1600" dirty="0">
                          <a:latin typeface="+mn-lt"/>
                          <a:ea typeface="Calibri"/>
                        </a:rPr>
                        <a:t>Время</a:t>
                      </a:r>
                    </a:p>
                  </a:txBody>
                  <a:tcPr marL="68580" marR="68580" marT="0" marB="0" anchor="ctr"/>
                </a:tc>
                <a:tc>
                  <a:txBody>
                    <a:bodyPr/>
                    <a:lstStyle/>
                    <a:p>
                      <a:pPr indent="0" algn="ctr">
                        <a:spcAft>
                          <a:spcPts val="0"/>
                        </a:spcAft>
                      </a:pPr>
                      <a:r>
                        <a:rPr lang="en-US" sz="1800" dirty="0">
                          <a:latin typeface="+mn-lt"/>
                          <a:ea typeface="Calibri"/>
                        </a:rPr>
                        <a:t>2 000 000</a:t>
                      </a:r>
                      <a:r>
                        <a:rPr lang="ru-RU" sz="1800" dirty="0">
                          <a:latin typeface="+mn-lt"/>
                          <a:ea typeface="Calibri"/>
                        </a:rPr>
                        <a:t> сек.</a:t>
                      </a:r>
                    </a:p>
                    <a:p>
                      <a:pPr indent="0" algn="ctr">
                        <a:spcAft>
                          <a:spcPts val="0"/>
                        </a:spcAft>
                      </a:pPr>
                      <a:r>
                        <a:rPr lang="en-US" sz="1800" dirty="0">
                          <a:latin typeface="+mn-lt"/>
                          <a:ea typeface="Calibri"/>
                        </a:rPr>
                        <a:t>(23 </a:t>
                      </a:r>
                      <a:r>
                        <a:rPr lang="ru-RU" sz="1800" dirty="0">
                          <a:latin typeface="+mn-lt"/>
                          <a:ea typeface="Calibri"/>
                        </a:rPr>
                        <a:t>дня)</a:t>
                      </a:r>
                    </a:p>
                  </a:txBody>
                  <a:tcPr marL="68580" marR="68580" marT="0" marB="0" anchor="ctr"/>
                </a:tc>
                <a:tc>
                  <a:txBody>
                    <a:bodyPr/>
                    <a:lstStyle/>
                    <a:p>
                      <a:pPr indent="0" algn="ctr">
                        <a:spcAft>
                          <a:spcPts val="0"/>
                        </a:spcAft>
                      </a:pPr>
                      <a:r>
                        <a:rPr lang="en-US" sz="1800" dirty="0">
                          <a:latin typeface="+mn-lt"/>
                          <a:ea typeface="Calibri"/>
                        </a:rPr>
                        <a:t>13 288</a:t>
                      </a:r>
                      <a:r>
                        <a:rPr lang="ru-RU" sz="1800" dirty="0">
                          <a:latin typeface="+mn-lt"/>
                          <a:ea typeface="Calibri"/>
                        </a:rPr>
                        <a:t> сек.</a:t>
                      </a:r>
                    </a:p>
                    <a:p>
                      <a:pPr indent="0" algn="ctr">
                        <a:spcAft>
                          <a:spcPts val="0"/>
                        </a:spcAft>
                      </a:pPr>
                      <a:r>
                        <a:rPr lang="ru-RU" sz="1800" dirty="0">
                          <a:latin typeface="+mn-lt"/>
                          <a:ea typeface="Calibri"/>
                        </a:rPr>
                        <a:t>(</a:t>
                      </a:r>
                      <a:r>
                        <a:rPr lang="en-US" sz="1800" dirty="0">
                          <a:latin typeface="+mn-lt"/>
                          <a:ea typeface="Calibri"/>
                        </a:rPr>
                        <a:t>~</a:t>
                      </a:r>
                      <a:r>
                        <a:rPr lang="ru-RU" sz="1800" dirty="0">
                          <a:latin typeface="+mn-lt"/>
                          <a:ea typeface="Calibri"/>
                        </a:rPr>
                        <a:t>4 часа)</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dirty="0">
                          <a:latin typeface="+mn-lt"/>
                          <a:ea typeface="Calibri"/>
                        </a:rPr>
                        <a:t>Сортируемый массив</a:t>
                      </a:r>
                      <a:r>
                        <a:rPr lang="en-US" sz="1800" dirty="0">
                          <a:latin typeface="+mn-lt"/>
                          <a:ea typeface="Calibri"/>
                        </a:rPr>
                        <a:t> </a:t>
                      </a:r>
                      <a:r>
                        <a:rPr lang="ru-RU" sz="1800" dirty="0">
                          <a:latin typeface="+mn-lt"/>
                          <a:ea typeface="Calibri"/>
                        </a:rPr>
                        <a:t>10</a:t>
                      </a:r>
                      <a:r>
                        <a:rPr lang="en-US" sz="1800" baseline="30000" dirty="0">
                          <a:latin typeface="+mn-lt"/>
                          <a:ea typeface="Calibri"/>
                        </a:rPr>
                        <a:t>8</a:t>
                      </a:r>
                      <a:endParaRPr lang="ru-RU" sz="1800" dirty="0">
                        <a:latin typeface="+mn-lt"/>
                        <a:ea typeface="Calibri"/>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Тема1">
  <a:themeElements>
    <a:clrScheme name="Край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Край">
      <a:majorFont>
        <a:latin typeface="Garamond"/>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Край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Край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Край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Край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Край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Край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Край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Край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Край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Тема1</Template>
  <TotalTime>1531</TotalTime>
  <Words>1804</Words>
  <Application>Microsoft Office PowerPoint</Application>
  <PresentationFormat>Экран (4:3)</PresentationFormat>
  <Paragraphs>295</Paragraphs>
  <Slides>30</Slides>
  <Notes>2</Notes>
  <HiddenSlides>4</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30</vt:i4>
      </vt:variant>
    </vt:vector>
  </HeadingPairs>
  <TitlesOfParts>
    <vt:vector size="38" baseType="lpstr">
      <vt:lpstr>Arial</vt:lpstr>
      <vt:lpstr>Calibri</vt:lpstr>
      <vt:lpstr>Cambria Math</vt:lpstr>
      <vt:lpstr>Courier</vt:lpstr>
      <vt:lpstr>Garamond</vt:lpstr>
      <vt:lpstr>Times New Roman</vt:lpstr>
      <vt:lpstr>Wingdings</vt:lpstr>
      <vt:lpstr>Тема1</vt:lpstr>
      <vt:lpstr>Методы программирования</vt:lpstr>
      <vt:lpstr>Литература</vt:lpstr>
      <vt:lpstr>Методы анализа алгоритмов</vt:lpstr>
      <vt:lpstr>Алгоритм</vt:lpstr>
      <vt:lpstr>Пример</vt:lpstr>
      <vt:lpstr>Свойства алгоритма</vt:lpstr>
      <vt:lpstr>Свойства алгоритма</vt:lpstr>
      <vt:lpstr>Свойства алгоритма</vt:lpstr>
      <vt:lpstr>Время и сложность</vt:lpstr>
      <vt:lpstr>Вычислительная сложность</vt:lpstr>
      <vt:lpstr>Описание алгоритма</vt:lpstr>
      <vt:lpstr>Псевдокод</vt:lpstr>
      <vt:lpstr>Соглашения о псевдокоде</vt:lpstr>
      <vt:lpstr>Соглашения о псевдокоде</vt:lpstr>
      <vt:lpstr>Соглашения о псевдокоде</vt:lpstr>
      <vt:lpstr>Соглашения о псевдокоде</vt:lpstr>
      <vt:lpstr>Сортировка вставкой</vt:lpstr>
      <vt:lpstr> Инвариант цикла</vt:lpstr>
      <vt:lpstr>Пример инварианта цикла</vt:lpstr>
      <vt:lpstr>Анализ алгоритмов</vt:lpstr>
      <vt:lpstr>INSERTION-SORT(A)</vt:lpstr>
      <vt:lpstr>INSERTION-SORT</vt:lpstr>
      <vt:lpstr>Рост функций</vt:lpstr>
      <vt:lpstr>Θ (тета). Точная оценка</vt:lpstr>
      <vt:lpstr>О большое. Верхняя оценка</vt:lpstr>
      <vt:lpstr>Ω большое. Нижняя оценка</vt:lpstr>
      <vt:lpstr>Θ О Ω </vt:lpstr>
      <vt:lpstr>Классы алгоритмов по вычислительной сложности</vt:lpstr>
      <vt:lpstr>Методы анализа алгоритмов</vt:lpstr>
      <vt:lpstr>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и эксплуатация защищенных автоматизированных систем</dc:title>
  <dc:creator>Алексей Кузнецов</dc:creator>
  <cp:lastModifiedBy>Пользователь Windows</cp:lastModifiedBy>
  <cp:revision>173</cp:revision>
  <dcterms:created xsi:type="dcterms:W3CDTF">2017-05-16T13:01:14Z</dcterms:created>
  <dcterms:modified xsi:type="dcterms:W3CDTF">2020-02-07T08:03:02Z</dcterms:modified>
</cp:coreProperties>
</file>